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9" r:id="rId3"/>
    <p:sldId id="257" r:id="rId4"/>
    <p:sldId id="261"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0DC833-B611-EE4E-B779-25335E44018D}">
          <p14:sldIdLst>
            <p14:sldId id="256"/>
            <p14:sldId id="259"/>
            <p14:sldId id="257"/>
            <p14:sldId id="261"/>
            <p14:sldId id="260"/>
          </p14:sldIdLst>
        </p14:section>
        <p14:section name="Untitled Section" id="{6F769002-0CF3-AF4D-9B31-13A3A6694886}">
          <p14:sldIdLst>
            <p14:sldId id="262"/>
            <p14:sldId id="263"/>
            <p14:sldId id="264"/>
            <p14:sldId id="265"/>
            <p14:sldId id="2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86849"/>
  </p:normalViewPr>
  <p:slideViewPr>
    <p:cSldViewPr snapToGrid="0">
      <p:cViewPr varScale="1">
        <p:scale>
          <a:sx n="62" d="100"/>
          <a:sy n="62" d="100"/>
        </p:scale>
        <p:origin x="78" y="10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07D79-51EF-944D-A48B-9F68CC0182BF}"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EE6E0-C363-BB43-AA93-5D9B78864B04}" type="slidenum">
              <a:rPr lang="en-US" smtClean="0"/>
              <a:t>‹#›</a:t>
            </a:fld>
            <a:endParaRPr lang="en-US"/>
          </a:p>
        </p:txBody>
      </p:sp>
    </p:spTree>
    <p:extLst>
      <p:ext uri="{BB962C8B-B14F-4D97-AF65-F5344CB8AC3E}">
        <p14:creationId xmlns:p14="http://schemas.microsoft.com/office/powerpoint/2010/main" val="341139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Mr. Michel </a:t>
            </a:r>
            <a:r>
              <a:rPr lang="en-US" dirty="0" err="1"/>
              <a:t>Doukeris</a:t>
            </a:r>
            <a:r>
              <a:rPr lang="en-US" dirty="0"/>
              <a:t>, thank you for taking time out of your schedule to learn about our study with the data you provided.  There were 2,410 beers across 558 US breweries that were analyzed in the study.</a:t>
            </a:r>
          </a:p>
        </p:txBody>
      </p:sp>
      <p:sp>
        <p:nvSpPr>
          <p:cNvPr id="4" name="Slide Number Placeholder 3"/>
          <p:cNvSpPr>
            <a:spLocks noGrp="1"/>
          </p:cNvSpPr>
          <p:nvPr>
            <p:ph type="sldNum" sz="quarter" idx="5"/>
          </p:nvPr>
        </p:nvSpPr>
        <p:spPr/>
        <p:txBody>
          <a:bodyPr/>
          <a:lstStyle/>
          <a:p>
            <a:fld id="{5E6EE6E0-C363-BB43-AA93-5D9B78864B04}" type="slidenum">
              <a:rPr lang="en-US" smtClean="0"/>
              <a:t>1</a:t>
            </a:fld>
            <a:endParaRPr lang="en-US"/>
          </a:p>
        </p:txBody>
      </p:sp>
    </p:spTree>
    <p:extLst>
      <p:ext uri="{BB962C8B-B14F-4D97-AF65-F5344CB8AC3E}">
        <p14:creationId xmlns:p14="http://schemas.microsoft.com/office/powerpoint/2010/main" val="4206798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states with a lower number of breweries appear to be more related to being geographically based in more rural states</a:t>
            </a:r>
          </a:p>
        </p:txBody>
      </p:sp>
      <p:sp>
        <p:nvSpPr>
          <p:cNvPr id="4" name="Slide Number Placeholder 3"/>
          <p:cNvSpPr>
            <a:spLocks noGrp="1"/>
          </p:cNvSpPr>
          <p:nvPr>
            <p:ph type="sldNum" sz="quarter" idx="5"/>
          </p:nvPr>
        </p:nvSpPr>
        <p:spPr/>
        <p:txBody>
          <a:bodyPr/>
          <a:lstStyle/>
          <a:p>
            <a:fld id="{5E6EE6E0-C363-BB43-AA93-5D9B78864B04}" type="slidenum">
              <a:rPr lang="en-US" smtClean="0"/>
              <a:t>2</a:t>
            </a:fld>
            <a:endParaRPr lang="en-US"/>
          </a:p>
        </p:txBody>
      </p:sp>
    </p:spTree>
    <p:extLst>
      <p:ext uri="{BB962C8B-B14F-4D97-AF65-F5344CB8AC3E}">
        <p14:creationId xmlns:p14="http://schemas.microsoft.com/office/powerpoint/2010/main" val="110153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6EE6E0-C363-BB43-AA93-5D9B78864B04}" type="slidenum">
              <a:rPr lang="en-US" smtClean="0"/>
              <a:t>4</a:t>
            </a:fld>
            <a:endParaRPr lang="en-US"/>
          </a:p>
        </p:txBody>
      </p:sp>
    </p:spTree>
    <p:extLst>
      <p:ext uri="{BB962C8B-B14F-4D97-AF65-F5344CB8AC3E}">
        <p14:creationId xmlns:p14="http://schemas.microsoft.com/office/powerpoint/2010/main" val="410279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to omit the beers with the NA values, but with the large amount of data provided, it did not impact the statistical analysis significantly</a:t>
            </a:r>
          </a:p>
        </p:txBody>
      </p:sp>
      <p:sp>
        <p:nvSpPr>
          <p:cNvPr id="4" name="Slide Number Placeholder 3"/>
          <p:cNvSpPr>
            <a:spLocks noGrp="1"/>
          </p:cNvSpPr>
          <p:nvPr>
            <p:ph type="sldNum" sz="quarter" idx="5"/>
          </p:nvPr>
        </p:nvSpPr>
        <p:spPr/>
        <p:txBody>
          <a:bodyPr/>
          <a:lstStyle/>
          <a:p>
            <a:fld id="{5E6EE6E0-C363-BB43-AA93-5D9B78864B04}" type="slidenum">
              <a:rPr lang="en-US" smtClean="0"/>
              <a:t>5</a:t>
            </a:fld>
            <a:endParaRPr lang="en-US"/>
          </a:p>
        </p:txBody>
      </p:sp>
    </p:spTree>
    <p:extLst>
      <p:ext uri="{BB962C8B-B14F-4D97-AF65-F5344CB8AC3E}">
        <p14:creationId xmlns:p14="http://schemas.microsoft.com/office/powerpoint/2010/main" val="3962679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graphic of the median ABV by state</a:t>
            </a:r>
          </a:p>
        </p:txBody>
      </p:sp>
      <p:sp>
        <p:nvSpPr>
          <p:cNvPr id="4" name="Slide Number Placeholder 3"/>
          <p:cNvSpPr>
            <a:spLocks noGrp="1"/>
          </p:cNvSpPr>
          <p:nvPr>
            <p:ph type="sldNum" sz="quarter" idx="5"/>
          </p:nvPr>
        </p:nvSpPr>
        <p:spPr/>
        <p:txBody>
          <a:bodyPr/>
          <a:lstStyle/>
          <a:p>
            <a:fld id="{5E6EE6E0-C363-BB43-AA93-5D9B78864B04}" type="slidenum">
              <a:rPr lang="en-US" smtClean="0"/>
              <a:t>6</a:t>
            </a:fld>
            <a:endParaRPr lang="en-US"/>
          </a:p>
        </p:txBody>
      </p:sp>
    </p:spTree>
    <p:extLst>
      <p:ext uri="{BB962C8B-B14F-4D97-AF65-F5344CB8AC3E}">
        <p14:creationId xmlns:p14="http://schemas.microsoft.com/office/powerpoint/2010/main" val="256837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scatterplot shows a trend that increasing ABV in beer also increases the bitter taste.</a:t>
            </a:r>
          </a:p>
        </p:txBody>
      </p:sp>
      <p:sp>
        <p:nvSpPr>
          <p:cNvPr id="4" name="Slide Number Placeholder 3"/>
          <p:cNvSpPr>
            <a:spLocks noGrp="1"/>
          </p:cNvSpPr>
          <p:nvPr>
            <p:ph type="sldNum" sz="quarter" idx="5"/>
          </p:nvPr>
        </p:nvSpPr>
        <p:spPr/>
        <p:txBody>
          <a:bodyPr/>
          <a:lstStyle/>
          <a:p>
            <a:fld id="{5E6EE6E0-C363-BB43-AA93-5D9B78864B04}" type="slidenum">
              <a:rPr lang="en-US" smtClean="0"/>
              <a:t>9</a:t>
            </a:fld>
            <a:endParaRPr lang="en-US"/>
          </a:p>
        </p:txBody>
      </p:sp>
    </p:spTree>
    <p:extLst>
      <p:ext uri="{BB962C8B-B14F-4D97-AF65-F5344CB8AC3E}">
        <p14:creationId xmlns:p14="http://schemas.microsoft.com/office/powerpoint/2010/main" val="572250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E297-2F2F-45AF-B158-9DD0F5E2208C}"/>
              </a:ext>
            </a:extLst>
          </p:cNvPr>
          <p:cNvSpPr>
            <a:spLocks noGrp="1"/>
          </p:cNvSpPr>
          <p:nvPr>
            <p:ph type="ctrTitle"/>
          </p:nvPr>
        </p:nvSpPr>
        <p:spPr>
          <a:xfrm>
            <a:off x="1876424" y="1648835"/>
            <a:ext cx="9004012" cy="2387600"/>
          </a:xfrm>
        </p:spPr>
        <p:txBody>
          <a:bodyPr/>
          <a:lstStyle/>
          <a:p>
            <a:r>
              <a:rPr lang="en-US" dirty="0"/>
              <a:t>Comparative analysis: </a:t>
            </a:r>
            <a:br>
              <a:rPr lang="en-US" dirty="0"/>
            </a:br>
            <a:r>
              <a:rPr lang="en-US" dirty="0"/>
              <a:t>U.S. Craft Beers</a:t>
            </a:r>
            <a:br>
              <a:rPr lang="en-US" dirty="0"/>
            </a:br>
            <a:endParaRPr lang="en-US" dirty="0"/>
          </a:p>
        </p:txBody>
      </p:sp>
      <p:sp>
        <p:nvSpPr>
          <p:cNvPr id="3" name="Subtitle 2">
            <a:extLst>
              <a:ext uri="{FF2B5EF4-FFF2-40B4-BE49-F238E27FC236}">
                <a16:creationId xmlns:a16="http://schemas.microsoft.com/office/drawing/2014/main" id="{A5036D26-E730-484E-988C-205DF8E4CB42}"/>
              </a:ext>
            </a:extLst>
          </p:cNvPr>
          <p:cNvSpPr>
            <a:spLocks noGrp="1"/>
          </p:cNvSpPr>
          <p:nvPr>
            <p:ph type="subTitle"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3619052420"/>
      </p:ext>
    </p:extLst>
  </p:cSld>
  <p:clrMapOvr>
    <a:masterClrMapping/>
  </p:clrMapOvr>
  <mc:AlternateContent xmlns:mc="http://schemas.openxmlformats.org/markup-compatibility/2006" xmlns:p14="http://schemas.microsoft.com/office/powerpoint/2010/main">
    <mc:Choice Requires="p14">
      <p:transition spd="slow" p14:dur="2000" advTm="8301"/>
    </mc:Choice>
    <mc:Fallback xmlns="">
      <p:transition spd="slow" advTm="83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8AC5-B81D-446B-A261-9FD8AAE15732}"/>
              </a:ext>
            </a:extLst>
          </p:cNvPr>
          <p:cNvSpPr>
            <a:spLocks noGrp="1"/>
          </p:cNvSpPr>
          <p:nvPr>
            <p:ph type="ctrTitle"/>
          </p:nvPr>
        </p:nvSpPr>
        <p:spPr/>
        <p:txBody>
          <a:bodyPr>
            <a:normAutofit/>
          </a:bodyPr>
          <a:lstStyle/>
          <a:p>
            <a:pPr algn="ctr"/>
            <a:r>
              <a:rPr lang="en-US" dirty="0"/>
              <a:t>Thank you</a:t>
            </a:r>
          </a:p>
        </p:txBody>
      </p:sp>
      <p:sp>
        <p:nvSpPr>
          <p:cNvPr id="3" name="Subtitle 2">
            <a:extLst>
              <a:ext uri="{FF2B5EF4-FFF2-40B4-BE49-F238E27FC236}">
                <a16:creationId xmlns:a16="http://schemas.microsoft.com/office/drawing/2014/main" id="{2D491A02-8833-49EA-B41F-0D0953F41A3A}"/>
              </a:ext>
            </a:extLst>
          </p:cNvPr>
          <p:cNvSpPr>
            <a:spLocks noGrp="1"/>
          </p:cNvSpPr>
          <p:nvPr>
            <p:ph type="subTitle" idx="1"/>
          </p:nvPr>
        </p:nvSpPr>
        <p:spPr/>
        <p:txBody>
          <a:bodyPr>
            <a:normAutofit/>
          </a:bodyPr>
          <a:lstStyle/>
          <a:p>
            <a:pPr algn="ctr"/>
            <a:r>
              <a:rPr lang="en-US" sz="2800" dirty="0">
                <a:solidFill>
                  <a:schemeClr val="tx1"/>
                </a:solidFill>
              </a:rPr>
              <a:t>Any questions?</a:t>
            </a:r>
          </a:p>
        </p:txBody>
      </p:sp>
    </p:spTree>
    <p:extLst>
      <p:ext uri="{BB962C8B-B14F-4D97-AF65-F5344CB8AC3E}">
        <p14:creationId xmlns:p14="http://schemas.microsoft.com/office/powerpoint/2010/main" val="1580018914"/>
      </p:ext>
    </p:extLst>
  </p:cSld>
  <p:clrMapOvr>
    <a:masterClrMapping/>
  </p:clrMapOvr>
  <mc:AlternateContent xmlns:mc="http://schemas.openxmlformats.org/markup-compatibility/2006" xmlns:p14="http://schemas.microsoft.com/office/powerpoint/2010/main">
    <mc:Choice Requires="p14">
      <p:transition spd="slow" p14:dur="2000" advTm="2888"/>
    </mc:Choice>
    <mc:Fallback xmlns="">
      <p:transition spd="slow" advTm="28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81B-50D5-4D51-8C6C-EDB7E3C27A50}"/>
              </a:ext>
            </a:extLst>
          </p:cNvPr>
          <p:cNvSpPr>
            <a:spLocks noGrp="1"/>
          </p:cNvSpPr>
          <p:nvPr>
            <p:ph type="title"/>
          </p:nvPr>
        </p:nvSpPr>
        <p:spPr>
          <a:xfrm>
            <a:off x="1353850" y="491293"/>
            <a:ext cx="9905998" cy="1478570"/>
          </a:xfrm>
        </p:spPr>
        <p:txBody>
          <a:bodyPr/>
          <a:lstStyle/>
          <a:p>
            <a:r>
              <a:rPr lang="en-US" dirty="0"/>
              <a:t>Breweries by State</a:t>
            </a:r>
          </a:p>
        </p:txBody>
      </p:sp>
      <p:sp>
        <p:nvSpPr>
          <p:cNvPr id="3" name="Content Placeholder 2">
            <a:extLst>
              <a:ext uri="{FF2B5EF4-FFF2-40B4-BE49-F238E27FC236}">
                <a16:creationId xmlns:a16="http://schemas.microsoft.com/office/drawing/2014/main" id="{E611C152-3BF3-45D2-BE88-C704F8CA938A}"/>
              </a:ext>
            </a:extLst>
          </p:cNvPr>
          <p:cNvSpPr>
            <a:spLocks noGrp="1"/>
          </p:cNvSpPr>
          <p:nvPr>
            <p:ph sz="half" idx="1"/>
          </p:nvPr>
        </p:nvSpPr>
        <p:spPr>
          <a:xfrm>
            <a:off x="1428460" y="1956845"/>
            <a:ext cx="4878389" cy="3541714"/>
          </a:xfrm>
        </p:spPr>
        <p:txBody>
          <a:bodyPr/>
          <a:lstStyle/>
          <a:p>
            <a:r>
              <a:rPr lang="en-US" dirty="0"/>
              <a:t>States with highest number of breweries</a:t>
            </a:r>
          </a:p>
          <a:p>
            <a:pPr lvl="1"/>
            <a:r>
              <a:rPr lang="en-US" dirty="0"/>
              <a:t>Colorado - 47</a:t>
            </a:r>
          </a:p>
          <a:p>
            <a:pPr lvl="1"/>
            <a:r>
              <a:rPr lang="en-US" dirty="0"/>
              <a:t>California - 39</a:t>
            </a:r>
          </a:p>
          <a:p>
            <a:pPr lvl="1"/>
            <a:r>
              <a:rPr lang="en-US" dirty="0"/>
              <a:t>Michigan - 32</a:t>
            </a:r>
          </a:p>
          <a:p>
            <a:pPr lvl="1"/>
            <a:r>
              <a:rPr lang="en-US" dirty="0"/>
              <a:t>Oregon - 29</a:t>
            </a:r>
          </a:p>
        </p:txBody>
      </p:sp>
      <p:sp>
        <p:nvSpPr>
          <p:cNvPr id="4" name="Content Placeholder 3">
            <a:extLst>
              <a:ext uri="{FF2B5EF4-FFF2-40B4-BE49-F238E27FC236}">
                <a16:creationId xmlns:a16="http://schemas.microsoft.com/office/drawing/2014/main" id="{54C604C9-5191-4AED-9956-5DAB234F304D}"/>
              </a:ext>
            </a:extLst>
          </p:cNvPr>
          <p:cNvSpPr>
            <a:spLocks noGrp="1"/>
          </p:cNvSpPr>
          <p:nvPr>
            <p:ph sz="half" idx="2"/>
          </p:nvPr>
        </p:nvSpPr>
        <p:spPr>
          <a:xfrm>
            <a:off x="6459247" y="1956845"/>
            <a:ext cx="4875211" cy="3541714"/>
          </a:xfrm>
        </p:spPr>
        <p:txBody>
          <a:bodyPr/>
          <a:lstStyle/>
          <a:p>
            <a:r>
              <a:rPr lang="en-US" dirty="0"/>
              <a:t>States with the lowest number of breweries</a:t>
            </a:r>
          </a:p>
          <a:p>
            <a:pPr lvl="1"/>
            <a:r>
              <a:rPr lang="en-US" dirty="0"/>
              <a:t>West Virginia - 1</a:t>
            </a:r>
          </a:p>
          <a:p>
            <a:pPr lvl="1"/>
            <a:r>
              <a:rPr lang="en-US" dirty="0"/>
              <a:t>South Dakota - 1</a:t>
            </a:r>
          </a:p>
          <a:p>
            <a:pPr lvl="1"/>
            <a:r>
              <a:rPr lang="en-US" dirty="0"/>
              <a:t>North Dakota - 1</a:t>
            </a:r>
          </a:p>
          <a:p>
            <a:pPr lvl="1"/>
            <a:r>
              <a:rPr lang="en-US" dirty="0"/>
              <a:t>Washington D.C. - 1</a:t>
            </a:r>
          </a:p>
        </p:txBody>
      </p:sp>
      <p:cxnSp>
        <p:nvCxnSpPr>
          <p:cNvPr id="6" name="Straight Connector 5"/>
          <p:cNvCxnSpPr/>
          <p:nvPr/>
        </p:nvCxnSpPr>
        <p:spPr>
          <a:xfrm flipV="1">
            <a:off x="1030574" y="1802132"/>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flipH="1">
            <a:off x="5851632" y="1866788"/>
            <a:ext cx="1" cy="3631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36827"/>
      </p:ext>
    </p:extLst>
  </p:cSld>
  <p:clrMapOvr>
    <a:masterClrMapping/>
  </p:clrMapOvr>
  <mc:AlternateContent xmlns:mc="http://schemas.openxmlformats.org/markup-compatibility/2006" xmlns:p14="http://schemas.microsoft.com/office/powerpoint/2010/main">
    <mc:Choice Requires="p14">
      <p:transition spd="slow" p14:dur="2000" advTm="24719"/>
    </mc:Choice>
    <mc:Fallback xmlns="">
      <p:transition spd="slow" advTm="247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FE540B-482A-4DBB-983B-87BB1859AE1C}"/>
              </a:ext>
            </a:extLst>
          </p:cNvPr>
          <p:cNvPicPr>
            <a:picLocks noChangeAspect="1"/>
          </p:cNvPicPr>
          <p:nvPr/>
        </p:nvPicPr>
        <p:blipFill>
          <a:blip r:embed="rId3"/>
          <a:stretch>
            <a:fillRect/>
          </a:stretch>
        </p:blipFill>
        <p:spPr>
          <a:xfrm>
            <a:off x="489528" y="503593"/>
            <a:ext cx="10794622" cy="5883352"/>
          </a:xfrm>
          <a:prstGeom prst="rect">
            <a:avLst/>
          </a:prstGeom>
        </p:spPr>
      </p:pic>
      <p:cxnSp>
        <p:nvCxnSpPr>
          <p:cNvPr id="5" name="Straight Arrow Connector 4">
            <a:extLst>
              <a:ext uri="{FF2B5EF4-FFF2-40B4-BE49-F238E27FC236}">
                <a16:creationId xmlns:a16="http://schemas.microsoft.com/office/drawing/2014/main" id="{22704B14-36BB-4A5F-89C5-71DE2E1F40BE}"/>
              </a:ext>
            </a:extLst>
          </p:cNvPr>
          <p:cNvCxnSpPr>
            <a:cxnSpLocks/>
          </p:cNvCxnSpPr>
          <p:nvPr/>
        </p:nvCxnSpPr>
        <p:spPr>
          <a:xfrm flipV="1">
            <a:off x="9684688" y="874645"/>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2F05304-31AE-4959-B594-52F28ED9D967}"/>
              </a:ext>
            </a:extLst>
          </p:cNvPr>
          <p:cNvCxnSpPr>
            <a:cxnSpLocks/>
          </p:cNvCxnSpPr>
          <p:nvPr/>
        </p:nvCxnSpPr>
        <p:spPr>
          <a:xfrm flipV="1">
            <a:off x="8230925" y="997889"/>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C55DDCE-EAA7-443B-8DDB-69354AFE48B9}"/>
              </a:ext>
            </a:extLst>
          </p:cNvPr>
          <p:cNvCxnSpPr>
            <a:cxnSpLocks/>
          </p:cNvCxnSpPr>
          <p:nvPr/>
        </p:nvCxnSpPr>
        <p:spPr>
          <a:xfrm flipV="1">
            <a:off x="6998473" y="1094630"/>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71F7282-60F6-40ED-9972-FF7CAC1341AB}"/>
              </a:ext>
            </a:extLst>
          </p:cNvPr>
          <p:cNvCxnSpPr>
            <a:cxnSpLocks/>
          </p:cNvCxnSpPr>
          <p:nvPr/>
        </p:nvCxnSpPr>
        <p:spPr>
          <a:xfrm flipV="1">
            <a:off x="6346465" y="1207274"/>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2FEB7E7-5D1D-48B9-B844-6D46DB6C1B03}"/>
              </a:ext>
            </a:extLst>
          </p:cNvPr>
          <p:cNvCxnSpPr/>
          <p:nvPr/>
        </p:nvCxnSpPr>
        <p:spPr>
          <a:xfrm flipH="1">
            <a:off x="1383527" y="6058894"/>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F290AFB-4623-454E-9F05-961345839BAE}"/>
              </a:ext>
            </a:extLst>
          </p:cNvPr>
          <p:cNvCxnSpPr/>
          <p:nvPr/>
        </p:nvCxnSpPr>
        <p:spPr>
          <a:xfrm flipH="1">
            <a:off x="1296103" y="5980747"/>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97B424C-98F1-4365-A7E2-A9BEAD84A371}"/>
              </a:ext>
            </a:extLst>
          </p:cNvPr>
          <p:cNvCxnSpPr/>
          <p:nvPr/>
        </p:nvCxnSpPr>
        <p:spPr>
          <a:xfrm flipH="1">
            <a:off x="1307989" y="5858869"/>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187017-987A-4505-AA46-1CE7C03F5249}"/>
              </a:ext>
            </a:extLst>
          </p:cNvPr>
          <p:cNvCxnSpPr/>
          <p:nvPr/>
        </p:nvCxnSpPr>
        <p:spPr>
          <a:xfrm flipH="1">
            <a:off x="1307989" y="5744569"/>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998124610"/>
      </p:ext>
    </p:extLst>
  </p:cSld>
  <p:clrMapOvr>
    <a:masterClrMapping/>
  </p:clrMapOvr>
  <mc:AlternateContent xmlns:mc="http://schemas.openxmlformats.org/markup-compatibility/2006" xmlns:p14="http://schemas.microsoft.com/office/powerpoint/2010/main">
    <mc:Choice Requires="p14">
      <p:transition spd="slow" p14:dur="2000" advTm="18190"/>
    </mc:Choice>
    <mc:Fallback xmlns="">
      <p:transition spd="slow" advTm="181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81B-50D5-4D51-8C6C-EDB7E3C27A50}"/>
              </a:ext>
            </a:extLst>
          </p:cNvPr>
          <p:cNvSpPr>
            <a:spLocks noGrp="1"/>
          </p:cNvSpPr>
          <p:nvPr>
            <p:ph type="title"/>
          </p:nvPr>
        </p:nvSpPr>
        <p:spPr>
          <a:xfrm>
            <a:off x="1063622" y="40165"/>
            <a:ext cx="10564960" cy="1478570"/>
          </a:xfrm>
        </p:spPr>
        <p:txBody>
          <a:bodyPr>
            <a:normAutofit/>
          </a:bodyPr>
          <a:lstStyle/>
          <a:p>
            <a:r>
              <a:rPr lang="en-US" dirty="0"/>
              <a:t>Top and Bottom Brewery and Beer </a:t>
            </a:r>
          </a:p>
        </p:txBody>
      </p:sp>
      <p:sp>
        <p:nvSpPr>
          <p:cNvPr id="3" name="Content Placeholder 2">
            <a:extLst>
              <a:ext uri="{FF2B5EF4-FFF2-40B4-BE49-F238E27FC236}">
                <a16:creationId xmlns:a16="http://schemas.microsoft.com/office/drawing/2014/main" id="{E611C152-3BF3-45D2-BE88-C704F8CA938A}"/>
              </a:ext>
            </a:extLst>
          </p:cNvPr>
          <p:cNvSpPr>
            <a:spLocks noGrp="1"/>
          </p:cNvSpPr>
          <p:nvPr>
            <p:ph sz="half" idx="1"/>
          </p:nvPr>
        </p:nvSpPr>
        <p:spPr>
          <a:xfrm>
            <a:off x="1030574" y="1271474"/>
            <a:ext cx="4878389" cy="798514"/>
          </a:xfrm>
        </p:spPr>
        <p:txBody>
          <a:bodyPr>
            <a:normAutofit/>
          </a:bodyPr>
          <a:lstStyle/>
          <a:p>
            <a:pPr marL="0" indent="0">
              <a:buNone/>
            </a:pPr>
            <a:r>
              <a:rPr lang="en-US" sz="2800" u="sng" dirty="0"/>
              <a:t>Top 6</a:t>
            </a:r>
          </a:p>
        </p:txBody>
      </p:sp>
      <p:sp>
        <p:nvSpPr>
          <p:cNvPr id="4" name="Content Placeholder 3">
            <a:extLst>
              <a:ext uri="{FF2B5EF4-FFF2-40B4-BE49-F238E27FC236}">
                <a16:creationId xmlns:a16="http://schemas.microsoft.com/office/drawing/2014/main" id="{54C604C9-5191-4AED-9956-5DAB234F304D}"/>
              </a:ext>
            </a:extLst>
          </p:cNvPr>
          <p:cNvSpPr>
            <a:spLocks noGrp="1"/>
          </p:cNvSpPr>
          <p:nvPr>
            <p:ph sz="half" idx="2"/>
          </p:nvPr>
        </p:nvSpPr>
        <p:spPr>
          <a:xfrm>
            <a:off x="1063622" y="3788139"/>
            <a:ext cx="4875211" cy="1104107"/>
          </a:xfrm>
        </p:spPr>
        <p:txBody>
          <a:bodyPr>
            <a:normAutofit/>
          </a:bodyPr>
          <a:lstStyle/>
          <a:p>
            <a:pPr marL="0" indent="0">
              <a:buNone/>
            </a:pPr>
            <a:r>
              <a:rPr lang="en-US" sz="2800" u="sng" dirty="0"/>
              <a:t>Bottom 6</a:t>
            </a:r>
          </a:p>
          <a:p>
            <a:pPr marL="457200" lvl="1" indent="0">
              <a:buNone/>
            </a:pPr>
            <a:endParaRPr lang="en-US" sz="3200" b="1" u="sng" dirty="0"/>
          </a:p>
        </p:txBody>
      </p:sp>
      <p:graphicFrame>
        <p:nvGraphicFramePr>
          <p:cNvPr id="5" name="Table 4">
            <a:extLst>
              <a:ext uri="{FF2B5EF4-FFF2-40B4-BE49-F238E27FC236}">
                <a16:creationId xmlns:a16="http://schemas.microsoft.com/office/drawing/2014/main" id="{DA6F67E0-1D22-483F-9F85-62C0EB7F46B2}"/>
              </a:ext>
            </a:extLst>
          </p:cNvPr>
          <p:cNvGraphicFramePr>
            <a:graphicFrameLocks noGrp="1"/>
          </p:cNvGraphicFramePr>
          <p:nvPr>
            <p:extLst>
              <p:ext uri="{D42A27DB-BD31-4B8C-83A1-F6EECF244321}">
                <p14:modId xmlns:p14="http://schemas.microsoft.com/office/powerpoint/2010/main" val="1139332218"/>
              </p:ext>
            </p:extLst>
          </p:nvPr>
        </p:nvGraphicFramePr>
        <p:xfrm>
          <a:off x="1063622" y="1992417"/>
          <a:ext cx="6515099" cy="1333500"/>
        </p:xfrm>
        <a:graphic>
          <a:graphicData uri="http://schemas.openxmlformats.org/drawingml/2006/table">
            <a:tbl>
              <a:tblPr>
                <a:tableStyleId>{5C22544A-7EE6-4342-B048-85BDC9FD1C3A}</a:tableStyleId>
              </a:tblPr>
              <a:tblGrid>
                <a:gridCol w="1218013">
                  <a:extLst>
                    <a:ext uri="{9D8B030D-6E8A-4147-A177-3AD203B41FA5}">
                      <a16:colId xmlns:a16="http://schemas.microsoft.com/office/drawing/2014/main" val="2507944495"/>
                    </a:ext>
                  </a:extLst>
                </a:gridCol>
                <a:gridCol w="799321">
                  <a:extLst>
                    <a:ext uri="{9D8B030D-6E8A-4147-A177-3AD203B41FA5}">
                      <a16:colId xmlns:a16="http://schemas.microsoft.com/office/drawing/2014/main" val="1303161533"/>
                    </a:ext>
                  </a:extLst>
                </a:gridCol>
                <a:gridCol w="371113">
                  <a:extLst>
                    <a:ext uri="{9D8B030D-6E8A-4147-A177-3AD203B41FA5}">
                      <a16:colId xmlns:a16="http://schemas.microsoft.com/office/drawing/2014/main" val="2866230741"/>
                    </a:ext>
                  </a:extLst>
                </a:gridCol>
                <a:gridCol w="900822">
                  <a:extLst>
                    <a:ext uri="{9D8B030D-6E8A-4147-A177-3AD203B41FA5}">
                      <a16:colId xmlns:a16="http://schemas.microsoft.com/office/drawing/2014/main" val="3463558494"/>
                    </a:ext>
                  </a:extLst>
                </a:gridCol>
                <a:gridCol w="406004">
                  <a:extLst>
                    <a:ext uri="{9D8B030D-6E8A-4147-A177-3AD203B41FA5}">
                      <a16:colId xmlns:a16="http://schemas.microsoft.com/office/drawing/2014/main" val="3496821131"/>
                    </a:ext>
                  </a:extLst>
                </a:gridCol>
                <a:gridCol w="266440">
                  <a:extLst>
                    <a:ext uri="{9D8B030D-6E8A-4147-A177-3AD203B41FA5}">
                      <a16:colId xmlns:a16="http://schemas.microsoft.com/office/drawing/2014/main" val="1977900332"/>
                    </a:ext>
                  </a:extLst>
                </a:gridCol>
                <a:gridCol w="2045881">
                  <a:extLst>
                    <a:ext uri="{9D8B030D-6E8A-4147-A177-3AD203B41FA5}">
                      <a16:colId xmlns:a16="http://schemas.microsoft.com/office/drawing/2014/main" val="1633287599"/>
                    </a:ext>
                  </a:extLst>
                </a:gridCol>
                <a:gridCol w="507505">
                  <a:extLst>
                    <a:ext uri="{9D8B030D-6E8A-4147-A177-3AD203B41FA5}">
                      <a16:colId xmlns:a16="http://schemas.microsoft.com/office/drawing/2014/main" val="2463591770"/>
                    </a:ext>
                  </a:extLst>
                </a:gridCol>
              </a:tblGrid>
              <a:tr h="190500">
                <a:tc>
                  <a:txBody>
                    <a:bodyPr/>
                    <a:lstStyle/>
                    <a:p>
                      <a:pPr algn="ctr" fontAlgn="b"/>
                      <a:r>
                        <a:rPr lang="en-US" sz="1100" u="none" strike="noStrike" dirty="0">
                          <a:effectLst/>
                        </a:rPr>
                        <a:t>Brewery Name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City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State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Beer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ABV</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IBU</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Style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Ounces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404070"/>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Pumpion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Pumpkin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4216192"/>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Stronghold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Porter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3122223"/>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Parapet ESB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Extra Special / Strong Bitter (ESB)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0197354"/>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Get Together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1546358"/>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Maggie's Leap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Milk / Sweet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0786415"/>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Wall's End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English Brown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6831549"/>
                  </a:ext>
                </a:extLst>
              </a:tr>
            </a:tbl>
          </a:graphicData>
        </a:graphic>
      </p:graphicFrame>
      <p:graphicFrame>
        <p:nvGraphicFramePr>
          <p:cNvPr id="6" name="Table 5">
            <a:extLst>
              <a:ext uri="{FF2B5EF4-FFF2-40B4-BE49-F238E27FC236}">
                <a16:creationId xmlns:a16="http://schemas.microsoft.com/office/drawing/2014/main" id="{62ABCDA8-0306-4E78-AD57-A83F583FF11C}"/>
              </a:ext>
            </a:extLst>
          </p:cNvPr>
          <p:cNvGraphicFramePr>
            <a:graphicFrameLocks noGrp="1"/>
          </p:cNvGraphicFramePr>
          <p:nvPr>
            <p:extLst>
              <p:ext uri="{D42A27DB-BD31-4B8C-83A1-F6EECF244321}">
                <p14:modId xmlns:p14="http://schemas.microsoft.com/office/powerpoint/2010/main" val="1618661973"/>
              </p:ext>
            </p:extLst>
          </p:nvPr>
        </p:nvGraphicFramePr>
        <p:xfrm>
          <a:off x="1092697" y="4494577"/>
          <a:ext cx="7873999" cy="1333500"/>
        </p:xfrm>
        <a:graphic>
          <a:graphicData uri="http://schemas.openxmlformats.org/drawingml/2006/table">
            <a:tbl>
              <a:tblPr>
                <a:tableStyleId>{5C22544A-7EE6-4342-B048-85BDC9FD1C3A}</a:tableStyleId>
              </a:tblPr>
              <a:tblGrid>
                <a:gridCol w="2283238">
                  <a:extLst>
                    <a:ext uri="{9D8B030D-6E8A-4147-A177-3AD203B41FA5}">
                      <a16:colId xmlns:a16="http://schemas.microsoft.com/office/drawing/2014/main" val="3435241752"/>
                    </a:ext>
                  </a:extLst>
                </a:gridCol>
                <a:gridCol w="789620">
                  <a:extLst>
                    <a:ext uri="{9D8B030D-6E8A-4147-A177-3AD203B41FA5}">
                      <a16:colId xmlns:a16="http://schemas.microsoft.com/office/drawing/2014/main" val="3379064742"/>
                    </a:ext>
                  </a:extLst>
                </a:gridCol>
                <a:gridCol w="371026">
                  <a:extLst>
                    <a:ext uri="{9D8B030D-6E8A-4147-A177-3AD203B41FA5}">
                      <a16:colId xmlns:a16="http://schemas.microsoft.com/office/drawing/2014/main" val="379630611"/>
                    </a:ext>
                  </a:extLst>
                </a:gridCol>
                <a:gridCol w="1664861">
                  <a:extLst>
                    <a:ext uri="{9D8B030D-6E8A-4147-A177-3AD203B41FA5}">
                      <a16:colId xmlns:a16="http://schemas.microsoft.com/office/drawing/2014/main" val="502442867"/>
                    </a:ext>
                  </a:extLst>
                </a:gridCol>
                <a:gridCol w="405909">
                  <a:extLst>
                    <a:ext uri="{9D8B030D-6E8A-4147-A177-3AD203B41FA5}">
                      <a16:colId xmlns:a16="http://schemas.microsoft.com/office/drawing/2014/main" val="4221699720"/>
                    </a:ext>
                  </a:extLst>
                </a:gridCol>
                <a:gridCol w="279062">
                  <a:extLst>
                    <a:ext uri="{9D8B030D-6E8A-4147-A177-3AD203B41FA5}">
                      <a16:colId xmlns:a16="http://schemas.microsoft.com/office/drawing/2014/main" val="1445395278"/>
                    </a:ext>
                  </a:extLst>
                </a:gridCol>
                <a:gridCol w="1572897">
                  <a:extLst>
                    <a:ext uri="{9D8B030D-6E8A-4147-A177-3AD203B41FA5}">
                      <a16:colId xmlns:a16="http://schemas.microsoft.com/office/drawing/2014/main" val="3784350273"/>
                    </a:ext>
                  </a:extLst>
                </a:gridCol>
                <a:gridCol w="507386">
                  <a:extLst>
                    <a:ext uri="{9D8B030D-6E8A-4147-A177-3AD203B41FA5}">
                      <a16:colId xmlns:a16="http://schemas.microsoft.com/office/drawing/2014/main" val="3893810657"/>
                    </a:ext>
                  </a:extLst>
                </a:gridCol>
              </a:tblGrid>
              <a:tr h="190500">
                <a:tc>
                  <a:txBody>
                    <a:bodyPr/>
                    <a:lstStyle/>
                    <a:p>
                      <a:pPr algn="ctr" fontAlgn="b"/>
                      <a:r>
                        <a:rPr lang="en-US" sz="1100" u="none" strike="noStrike">
                          <a:effectLst/>
                        </a:rPr>
                        <a:t>Brewery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City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State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Beer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ABV</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IBU</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Style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Ounces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0815540"/>
                  </a:ext>
                </a:extLst>
              </a:tr>
              <a:tr h="190500">
                <a:tc>
                  <a:txBody>
                    <a:bodyPr/>
                    <a:lstStyle/>
                    <a:p>
                      <a:pPr algn="l" fontAlgn="b"/>
                      <a:r>
                        <a:rPr lang="en-US" sz="1100" u="none" strike="noStrike">
                          <a:effectLst/>
                        </a:rPr>
                        <a:t>Ukiah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Ukiah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Pilsner Ukiah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German Pilsener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3764105"/>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Porkslap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Ameracan Pale Ale (APA)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2478010"/>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Snapperhead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3520546"/>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Moo Thunder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Milk / Sweet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162961"/>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Heinnieweisse Weissebier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Hefeweizen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3035821"/>
                  </a:ext>
                </a:extLst>
              </a:tr>
              <a:tr h="190500">
                <a:tc>
                  <a:txBody>
                    <a:bodyPr/>
                    <a:lstStyle/>
                    <a:p>
                      <a:pPr algn="l" fontAlgn="b"/>
                      <a:r>
                        <a:rPr lang="en-US" sz="1100" u="none" strike="noStrike">
                          <a:effectLst/>
                        </a:rPr>
                        <a:t>Sleeping Lady Brewing Company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Anchorage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Urban Wilderness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English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577283"/>
                  </a:ext>
                </a:extLst>
              </a:tr>
            </a:tbl>
          </a:graphicData>
        </a:graphic>
      </p:graphicFrame>
      <p:cxnSp>
        <p:nvCxnSpPr>
          <p:cNvPr id="7" name="Straight Connector 6"/>
          <p:cNvCxnSpPr/>
          <p:nvPr/>
        </p:nvCxnSpPr>
        <p:spPr>
          <a:xfrm flipV="1">
            <a:off x="1030574" y="1145309"/>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78299"/>
      </p:ext>
    </p:extLst>
  </p:cSld>
  <p:clrMapOvr>
    <a:masterClrMapping/>
  </p:clrMapOvr>
  <mc:AlternateContent xmlns:mc="http://schemas.openxmlformats.org/markup-compatibility/2006" xmlns:p14="http://schemas.microsoft.com/office/powerpoint/2010/main">
    <mc:Choice Requires="p14">
      <p:transition spd="slow" p14:dur="2000" advTm="24995"/>
    </mc:Choice>
    <mc:Fallback xmlns="">
      <p:transition spd="slow" advTm="249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F89D-D43E-47D7-B8FF-177953EF7F51}"/>
              </a:ext>
            </a:extLst>
          </p:cNvPr>
          <p:cNvSpPr>
            <a:spLocks noGrp="1"/>
          </p:cNvSpPr>
          <p:nvPr>
            <p:ph type="title"/>
          </p:nvPr>
        </p:nvSpPr>
        <p:spPr>
          <a:xfrm>
            <a:off x="1335376" y="406216"/>
            <a:ext cx="9905998" cy="1478570"/>
          </a:xfrm>
        </p:spPr>
        <p:txBody>
          <a:bodyPr>
            <a:normAutofit/>
          </a:bodyPr>
          <a:lstStyle/>
          <a:p>
            <a:r>
              <a:rPr lang="en-US" dirty="0"/>
              <a:t>Report on NA values </a:t>
            </a:r>
          </a:p>
        </p:txBody>
      </p:sp>
      <p:cxnSp>
        <p:nvCxnSpPr>
          <p:cNvPr id="4" name="Straight Connector 3"/>
          <p:cNvCxnSpPr/>
          <p:nvPr/>
        </p:nvCxnSpPr>
        <p:spPr>
          <a:xfrm>
            <a:off x="1087581" y="1631326"/>
            <a:ext cx="10016837" cy="9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63A6E4AB-5729-7345-AB04-F1929EBE0BC6}"/>
              </a:ext>
            </a:extLst>
          </p:cNvPr>
          <p:cNvSpPr>
            <a:spLocks noGrp="1"/>
          </p:cNvSpPr>
          <p:nvPr>
            <p:ph idx="1"/>
          </p:nvPr>
        </p:nvSpPr>
        <p:spPr/>
        <p:txBody>
          <a:bodyPr/>
          <a:lstStyle/>
          <a:p>
            <a:r>
              <a:rPr lang="en-US" dirty="0"/>
              <a:t>The following percentages represent the NA values in the data set:</a:t>
            </a:r>
          </a:p>
          <a:p>
            <a:pPr lvl="1"/>
            <a:r>
              <a:rPr lang="en-US" dirty="0"/>
              <a:t>ABV: 2.6% </a:t>
            </a:r>
          </a:p>
          <a:p>
            <a:pPr lvl="1"/>
            <a:r>
              <a:rPr lang="en-US" dirty="0"/>
              <a:t>IBU: 41.7%</a:t>
            </a:r>
          </a:p>
          <a:p>
            <a:pPr marL="0" indent="0">
              <a:buNone/>
            </a:pPr>
            <a:r>
              <a:rPr lang="en-US" sz="1600" dirty="0"/>
              <a:t>*These values are null values and not “Not Applicable” values</a:t>
            </a:r>
          </a:p>
        </p:txBody>
      </p:sp>
    </p:spTree>
    <p:extLst>
      <p:ext uri="{BB962C8B-B14F-4D97-AF65-F5344CB8AC3E}">
        <p14:creationId xmlns:p14="http://schemas.microsoft.com/office/powerpoint/2010/main" val="552465671"/>
      </p:ext>
    </p:extLst>
  </p:cSld>
  <p:clrMapOvr>
    <a:masterClrMapping/>
  </p:clrMapOvr>
  <mc:AlternateContent xmlns:mc="http://schemas.openxmlformats.org/markup-compatibility/2006" xmlns:p14="http://schemas.microsoft.com/office/powerpoint/2010/main">
    <mc:Choice Requires="p14">
      <p:transition spd="slow" p14:dur="2000" advTm="28995"/>
    </mc:Choice>
    <mc:Fallback xmlns="">
      <p:transition spd="slow" advTm="289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7F7C-BBAC-47CB-B25C-113B2D13B490}"/>
              </a:ext>
            </a:extLst>
          </p:cNvPr>
          <p:cNvSpPr>
            <a:spLocks noGrp="1"/>
          </p:cNvSpPr>
          <p:nvPr>
            <p:ph type="title"/>
          </p:nvPr>
        </p:nvSpPr>
        <p:spPr>
          <a:xfrm>
            <a:off x="1326138" y="-240145"/>
            <a:ext cx="9905998" cy="1478570"/>
          </a:xfrm>
        </p:spPr>
        <p:txBody>
          <a:bodyPr>
            <a:normAutofit/>
          </a:bodyPr>
          <a:lstStyle/>
          <a:p>
            <a:r>
              <a:rPr lang="en-US" dirty="0"/>
              <a:t>ABV Median by State</a:t>
            </a:r>
          </a:p>
        </p:txBody>
      </p:sp>
      <p:pic>
        <p:nvPicPr>
          <p:cNvPr id="3074" name="Picture 2">
            <a:extLst>
              <a:ext uri="{FF2B5EF4-FFF2-40B4-BE49-F238E27FC236}">
                <a16:creationId xmlns:a16="http://schemas.microsoft.com/office/drawing/2014/main" id="{EEF6FECC-10ED-4292-8BAB-CF724EB2EB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361" y="1114264"/>
            <a:ext cx="7726218" cy="5518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 name="Straight Connector 3"/>
          <p:cNvCxnSpPr/>
          <p:nvPr/>
        </p:nvCxnSpPr>
        <p:spPr>
          <a:xfrm flipV="1">
            <a:off x="1132892" y="803564"/>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8914A2-F02A-9B42-A2EE-D5150D8D8197}"/>
              </a:ext>
            </a:extLst>
          </p:cNvPr>
          <p:cNvSpPr txBox="1"/>
          <p:nvPr/>
        </p:nvSpPr>
        <p:spPr>
          <a:xfrm>
            <a:off x="8743284" y="2534799"/>
            <a:ext cx="2788046" cy="2677656"/>
          </a:xfrm>
          <a:prstGeom prst="rect">
            <a:avLst/>
          </a:prstGeom>
          <a:noFill/>
        </p:spPr>
        <p:txBody>
          <a:bodyPr wrap="square" rtlCol="0">
            <a:spAutoFit/>
          </a:bodyPr>
          <a:lstStyle/>
          <a:p>
            <a:r>
              <a:rPr lang="en-US" sz="2400" dirty="0"/>
              <a:t>States with the highest alcoholic beer:</a:t>
            </a:r>
          </a:p>
          <a:p>
            <a:endParaRPr lang="en-US" sz="2400" dirty="0"/>
          </a:p>
          <a:p>
            <a:r>
              <a:rPr lang="en-US" sz="2400" dirty="0"/>
              <a:t>Kentucky and Washington DC</a:t>
            </a:r>
          </a:p>
          <a:p>
            <a:r>
              <a:rPr lang="en-US" sz="2400" dirty="0"/>
              <a:t>6.25% ABV</a:t>
            </a:r>
          </a:p>
        </p:txBody>
      </p:sp>
      <p:cxnSp>
        <p:nvCxnSpPr>
          <p:cNvPr id="9" name="Straight Arrow Connector 8">
            <a:extLst>
              <a:ext uri="{FF2B5EF4-FFF2-40B4-BE49-F238E27FC236}">
                <a16:creationId xmlns:a16="http://schemas.microsoft.com/office/drawing/2014/main" id="{A141CA27-2EAD-4742-B5EF-A5455F031E4E}"/>
              </a:ext>
            </a:extLst>
          </p:cNvPr>
          <p:cNvCxnSpPr/>
          <p:nvPr/>
        </p:nvCxnSpPr>
        <p:spPr>
          <a:xfrm>
            <a:off x="846468" y="6011890"/>
            <a:ext cx="190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4A1B23-C1BF-4716-B249-2759055232CE}"/>
              </a:ext>
            </a:extLst>
          </p:cNvPr>
          <p:cNvCxnSpPr/>
          <p:nvPr/>
        </p:nvCxnSpPr>
        <p:spPr>
          <a:xfrm>
            <a:off x="846468" y="6088381"/>
            <a:ext cx="190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519411679"/>
      </p:ext>
    </p:extLst>
  </p:cSld>
  <p:clrMapOvr>
    <a:masterClrMapping/>
  </p:clrMapOvr>
  <mc:AlternateContent xmlns:mc="http://schemas.openxmlformats.org/markup-compatibility/2006" xmlns:p14="http://schemas.microsoft.com/office/powerpoint/2010/main">
    <mc:Choice Requires="p14">
      <p:transition spd="slow" p14:dur="2000" advTm="26849"/>
    </mc:Choice>
    <mc:Fallback xmlns="">
      <p:transition spd="slow" advTm="268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7F7C-BBAC-47CB-B25C-113B2D13B490}"/>
              </a:ext>
            </a:extLst>
          </p:cNvPr>
          <p:cNvSpPr>
            <a:spLocks noGrp="1"/>
          </p:cNvSpPr>
          <p:nvPr>
            <p:ph type="title"/>
          </p:nvPr>
        </p:nvSpPr>
        <p:spPr>
          <a:xfrm>
            <a:off x="1163781" y="-249382"/>
            <a:ext cx="9869413" cy="1376221"/>
          </a:xfrm>
        </p:spPr>
        <p:txBody>
          <a:bodyPr>
            <a:normAutofit/>
          </a:bodyPr>
          <a:lstStyle/>
          <a:p>
            <a:r>
              <a:rPr lang="en-US" dirty="0"/>
              <a:t>IBU Median by State</a:t>
            </a:r>
          </a:p>
        </p:txBody>
      </p:sp>
      <p:pic>
        <p:nvPicPr>
          <p:cNvPr id="4098" name="Picture 2">
            <a:extLst>
              <a:ext uri="{FF2B5EF4-FFF2-40B4-BE49-F238E27FC236}">
                <a16:creationId xmlns:a16="http://schemas.microsoft.com/office/drawing/2014/main" id="{16798794-5036-4EC7-AFA9-54F711A22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75" y="985980"/>
            <a:ext cx="7966365" cy="56902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 name="Straight Connector 3"/>
          <p:cNvCxnSpPr/>
          <p:nvPr/>
        </p:nvCxnSpPr>
        <p:spPr>
          <a:xfrm flipV="1">
            <a:off x="933950" y="720440"/>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967BA8C-F2EA-E549-B8BE-499319E385A4}"/>
              </a:ext>
            </a:extLst>
          </p:cNvPr>
          <p:cNvSpPr txBox="1"/>
          <p:nvPr/>
        </p:nvSpPr>
        <p:spPr>
          <a:xfrm>
            <a:off x="8984276" y="2676948"/>
            <a:ext cx="2866201" cy="2308324"/>
          </a:xfrm>
          <a:prstGeom prst="rect">
            <a:avLst/>
          </a:prstGeom>
          <a:noFill/>
        </p:spPr>
        <p:txBody>
          <a:bodyPr wrap="square" rtlCol="0">
            <a:spAutoFit/>
          </a:bodyPr>
          <a:lstStyle/>
          <a:p>
            <a:r>
              <a:rPr lang="en-US" sz="2400" dirty="0"/>
              <a:t>State that has the most bitter beer:</a:t>
            </a:r>
          </a:p>
          <a:p>
            <a:endParaRPr lang="en-US" sz="2400" dirty="0"/>
          </a:p>
          <a:p>
            <a:r>
              <a:rPr lang="en-US" sz="2400" dirty="0"/>
              <a:t>Maine</a:t>
            </a:r>
          </a:p>
          <a:p>
            <a:r>
              <a:rPr lang="en-US" sz="2400" dirty="0"/>
              <a:t>61 IBU</a:t>
            </a:r>
          </a:p>
          <a:p>
            <a:endParaRPr lang="en-US" sz="2400" dirty="0"/>
          </a:p>
        </p:txBody>
      </p:sp>
      <p:cxnSp>
        <p:nvCxnSpPr>
          <p:cNvPr id="6" name="Straight Arrow Connector 5">
            <a:extLst>
              <a:ext uri="{FF2B5EF4-FFF2-40B4-BE49-F238E27FC236}">
                <a16:creationId xmlns:a16="http://schemas.microsoft.com/office/drawing/2014/main" id="{206CF37A-A1C9-4402-A247-A7A4A26CBF2B}"/>
              </a:ext>
            </a:extLst>
          </p:cNvPr>
          <p:cNvCxnSpPr/>
          <p:nvPr/>
        </p:nvCxnSpPr>
        <p:spPr>
          <a:xfrm>
            <a:off x="751070" y="6121510"/>
            <a:ext cx="1828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8823947-7BF7-4DC7-9BFB-069A0660DE5E}"/>
              </a:ext>
            </a:extLst>
          </p:cNvPr>
          <p:cNvCxnSpPr/>
          <p:nvPr/>
        </p:nvCxnSpPr>
        <p:spPr>
          <a:xfrm>
            <a:off x="751070" y="2844910"/>
            <a:ext cx="182880" cy="0"/>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D6840C9-E54B-4BE7-B9DC-9F882D4393B0}"/>
              </a:ext>
            </a:extLst>
          </p:cNvPr>
          <p:cNvCxnSpPr/>
          <p:nvPr/>
        </p:nvCxnSpPr>
        <p:spPr>
          <a:xfrm>
            <a:off x="751070" y="5443330"/>
            <a:ext cx="182880" cy="0"/>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301199530"/>
      </p:ext>
    </p:extLst>
  </p:cSld>
  <p:clrMapOvr>
    <a:masterClrMapping/>
  </p:clrMapOvr>
  <mc:AlternateContent xmlns:mc="http://schemas.openxmlformats.org/markup-compatibility/2006" xmlns:p14="http://schemas.microsoft.com/office/powerpoint/2010/main">
    <mc:Choice Requires="p14">
      <p:transition spd="slow" p14:dur="2000" advTm="25332"/>
    </mc:Choice>
    <mc:Fallback xmlns="">
      <p:transition spd="slow" advTm="253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9C898CA9-A4DB-466C-B2D1-AFC839E37EB7}"/>
              </a:ext>
            </a:extLst>
          </p:cNvPr>
          <p:cNvSpPr>
            <a:spLocks noGrp="1"/>
          </p:cNvSpPr>
          <p:nvPr>
            <p:ph type="title"/>
          </p:nvPr>
        </p:nvSpPr>
        <p:spPr>
          <a:xfrm>
            <a:off x="1141413" y="1082673"/>
            <a:ext cx="2869416" cy="4708528"/>
          </a:xfrm>
        </p:spPr>
        <p:txBody>
          <a:bodyPr>
            <a:normAutofit/>
          </a:bodyPr>
          <a:lstStyle/>
          <a:p>
            <a:pPr algn="r"/>
            <a:r>
              <a:rPr lang="en-US" sz="4000" dirty="0"/>
              <a:t>ABV and IBU summary</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aphicFrame>
        <p:nvGraphicFramePr>
          <p:cNvPr id="4" name="Table 3">
            <a:extLst>
              <a:ext uri="{FF2B5EF4-FFF2-40B4-BE49-F238E27FC236}">
                <a16:creationId xmlns:a16="http://schemas.microsoft.com/office/drawing/2014/main" id="{45A8AC3B-F8DB-4251-A560-556EB639633B}"/>
              </a:ext>
            </a:extLst>
          </p:cNvPr>
          <p:cNvGraphicFramePr>
            <a:graphicFrameLocks noGrp="1"/>
          </p:cNvGraphicFramePr>
          <p:nvPr>
            <p:extLst>
              <p:ext uri="{D42A27DB-BD31-4B8C-83A1-F6EECF244321}">
                <p14:modId xmlns:p14="http://schemas.microsoft.com/office/powerpoint/2010/main" val="2401674334"/>
              </p:ext>
            </p:extLst>
          </p:nvPr>
        </p:nvGraphicFramePr>
        <p:xfrm>
          <a:off x="5172924" y="2103438"/>
          <a:ext cx="5940060" cy="2622550"/>
        </p:xfrm>
        <a:graphic>
          <a:graphicData uri="http://schemas.openxmlformats.org/drawingml/2006/table">
            <a:tbl>
              <a:tblPr>
                <a:tableStyleId>{5C22544A-7EE6-4342-B048-85BDC9FD1C3A}</a:tableStyleId>
              </a:tblPr>
              <a:tblGrid>
                <a:gridCol w="2087048">
                  <a:extLst>
                    <a:ext uri="{9D8B030D-6E8A-4147-A177-3AD203B41FA5}">
                      <a16:colId xmlns:a16="http://schemas.microsoft.com/office/drawing/2014/main" val="557680795"/>
                    </a:ext>
                  </a:extLst>
                </a:gridCol>
                <a:gridCol w="1926506">
                  <a:extLst>
                    <a:ext uri="{9D8B030D-6E8A-4147-A177-3AD203B41FA5}">
                      <a16:colId xmlns:a16="http://schemas.microsoft.com/office/drawing/2014/main" val="1214116521"/>
                    </a:ext>
                  </a:extLst>
                </a:gridCol>
                <a:gridCol w="1926506">
                  <a:extLst>
                    <a:ext uri="{9D8B030D-6E8A-4147-A177-3AD203B41FA5}">
                      <a16:colId xmlns:a16="http://schemas.microsoft.com/office/drawing/2014/main" val="3382469403"/>
                    </a:ext>
                  </a:extLst>
                </a:gridCol>
              </a:tblGrid>
              <a:tr h="524510">
                <a:tc>
                  <a:txBody>
                    <a:bodyPr/>
                    <a:lstStyle/>
                    <a:p>
                      <a:pPr algn="l" fontAlgn="b"/>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ABV</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IBU</a:t>
                      </a:r>
                      <a:endParaRPr lang="en-US" sz="2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2326107"/>
                  </a:ext>
                </a:extLst>
              </a:tr>
              <a:tr h="524510">
                <a:tc>
                  <a:txBody>
                    <a:bodyPr/>
                    <a:lstStyle/>
                    <a:p>
                      <a:pPr algn="l" fontAlgn="b"/>
                      <a:r>
                        <a:rPr lang="en-US" sz="2800" u="none" strike="noStrike">
                          <a:effectLst/>
                        </a:rPr>
                        <a:t>Mean</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5.98%</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42.71</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8483077"/>
                  </a:ext>
                </a:extLst>
              </a:tr>
              <a:tr h="524510">
                <a:tc>
                  <a:txBody>
                    <a:bodyPr/>
                    <a:lstStyle/>
                    <a:p>
                      <a:pPr algn="l" fontAlgn="b"/>
                      <a:r>
                        <a:rPr lang="en-US" sz="2800" u="none" strike="noStrike">
                          <a:effectLst/>
                        </a:rPr>
                        <a:t>Median</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6.7%</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35</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862488"/>
                  </a:ext>
                </a:extLst>
              </a:tr>
              <a:tr h="524510">
                <a:tc>
                  <a:txBody>
                    <a:bodyPr/>
                    <a:lstStyle/>
                    <a:p>
                      <a:pPr algn="l" fontAlgn="b"/>
                      <a:r>
                        <a:rPr lang="en-US" sz="2800" u="none" strike="noStrike">
                          <a:effectLst/>
                        </a:rPr>
                        <a:t>Minimum</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0.01%</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4</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175276"/>
                  </a:ext>
                </a:extLst>
              </a:tr>
              <a:tr h="524510">
                <a:tc>
                  <a:txBody>
                    <a:bodyPr/>
                    <a:lstStyle/>
                    <a:p>
                      <a:pPr algn="l" fontAlgn="b"/>
                      <a:r>
                        <a:rPr lang="en-US" sz="2800" u="none" strike="noStrike">
                          <a:effectLst/>
                        </a:rPr>
                        <a:t>Maximum</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12.8%</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138</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0068329"/>
                  </a:ext>
                </a:extLst>
              </a:tr>
            </a:tbl>
          </a:graphicData>
        </a:graphic>
      </p:graphicFrame>
    </p:spTree>
    <p:extLst>
      <p:ext uri="{BB962C8B-B14F-4D97-AF65-F5344CB8AC3E}">
        <p14:creationId xmlns:p14="http://schemas.microsoft.com/office/powerpoint/2010/main" val="4105462127"/>
      </p:ext>
    </p:extLst>
  </p:cSld>
  <p:clrMapOvr>
    <a:masterClrMapping/>
  </p:clrMapOvr>
  <mc:AlternateContent xmlns:mc="http://schemas.openxmlformats.org/markup-compatibility/2006" xmlns:p14="http://schemas.microsoft.com/office/powerpoint/2010/main">
    <mc:Choice Requires="p14">
      <p:transition spd="slow" p14:dur="2000" advTm="33712"/>
    </mc:Choice>
    <mc:Fallback xmlns="">
      <p:transition spd="slow" advTm="3371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B0A9-F36B-49A4-9626-9394F16FC8ED}"/>
              </a:ext>
            </a:extLst>
          </p:cNvPr>
          <p:cNvSpPr>
            <a:spLocks noGrp="1"/>
          </p:cNvSpPr>
          <p:nvPr>
            <p:ph type="title"/>
          </p:nvPr>
        </p:nvSpPr>
        <p:spPr>
          <a:xfrm>
            <a:off x="818140" y="0"/>
            <a:ext cx="11078296" cy="1478570"/>
          </a:xfrm>
        </p:spPr>
        <p:txBody>
          <a:bodyPr>
            <a:normAutofit/>
          </a:bodyPr>
          <a:lstStyle/>
          <a:p>
            <a:r>
              <a:rPr lang="en-US" dirty="0"/>
              <a:t>Relationship between abv and </a:t>
            </a:r>
            <a:r>
              <a:rPr lang="en-US" dirty="0" err="1"/>
              <a:t>ibu</a:t>
            </a:r>
            <a:endParaRPr lang="en-US" dirty="0"/>
          </a:p>
        </p:txBody>
      </p:sp>
      <p:pic>
        <p:nvPicPr>
          <p:cNvPr id="5" name="Content Placeholder 4">
            <a:extLst>
              <a:ext uri="{FF2B5EF4-FFF2-40B4-BE49-F238E27FC236}">
                <a16:creationId xmlns:a16="http://schemas.microsoft.com/office/drawing/2014/main" id="{DBDD860C-B768-4447-A4B6-CD89A37802E8}"/>
              </a:ext>
            </a:extLst>
          </p:cNvPr>
          <p:cNvPicPr>
            <a:picLocks noGrp="1" noChangeAspect="1"/>
          </p:cNvPicPr>
          <p:nvPr>
            <p:ph idx="1"/>
          </p:nvPr>
        </p:nvPicPr>
        <p:blipFill>
          <a:blip r:embed="rId3"/>
          <a:stretch>
            <a:fillRect/>
          </a:stretch>
        </p:blipFill>
        <p:spPr>
          <a:xfrm>
            <a:off x="1754910" y="1385888"/>
            <a:ext cx="8275781" cy="51520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 name="Straight Connector 3"/>
          <p:cNvCxnSpPr/>
          <p:nvPr/>
        </p:nvCxnSpPr>
        <p:spPr>
          <a:xfrm flipV="1">
            <a:off x="1030574" y="1062183"/>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56594"/>
      </p:ext>
    </p:extLst>
  </p:cSld>
  <p:clrMapOvr>
    <a:masterClrMapping/>
  </p:clrMapOvr>
  <mc:AlternateContent xmlns:mc="http://schemas.openxmlformats.org/markup-compatibility/2006" xmlns:p14="http://schemas.microsoft.com/office/powerpoint/2010/main">
    <mc:Choice Requires="p14">
      <p:transition spd="slow" p14:dur="2000" advTm="34870"/>
    </mc:Choice>
    <mc:Fallback xmlns="">
      <p:transition spd="slow" advTm="3487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3|5.7"/>
</p:tagLst>
</file>

<file path=ppt/tags/tag2.xml><?xml version="1.0" encoding="utf-8"?>
<p:tagLst xmlns:a="http://schemas.openxmlformats.org/drawingml/2006/main" xmlns:r="http://schemas.openxmlformats.org/officeDocument/2006/relationships" xmlns:p="http://schemas.openxmlformats.org/presentationml/2006/main">
  <p:tag name="TIMING" val="|14.6"/>
</p:tagLst>
</file>

<file path=ppt/tags/tag3.xml><?xml version="1.0" encoding="utf-8"?>
<p:tagLst xmlns:a="http://schemas.openxmlformats.org/drawingml/2006/main" xmlns:r="http://schemas.openxmlformats.org/officeDocument/2006/relationships" xmlns:p="http://schemas.openxmlformats.org/presentationml/2006/main">
  <p:tag name="TIMING" val="|9.7|11.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468</Words>
  <Application>Microsoft Office PowerPoint</Application>
  <PresentationFormat>Widescreen</PresentationFormat>
  <Paragraphs>172</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Tw Cen MT</vt:lpstr>
      <vt:lpstr>Circuit</vt:lpstr>
      <vt:lpstr>Comparative analysis:  U.S. Craft Beers </vt:lpstr>
      <vt:lpstr>Breweries by State</vt:lpstr>
      <vt:lpstr>PowerPoint Presentation</vt:lpstr>
      <vt:lpstr>Top and Bottom Brewery and Beer </vt:lpstr>
      <vt:lpstr>Report on NA values </vt:lpstr>
      <vt:lpstr>ABV Median by State</vt:lpstr>
      <vt:lpstr>IBU Median by State</vt:lpstr>
      <vt:lpstr>ABV and IBU summary</vt:lpstr>
      <vt:lpstr>Relationship between abv and ibu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U.S. Craft Beers</dc:title>
  <dc:creator>Bruce Lee</dc:creator>
  <cp:lastModifiedBy>aaron.cattley@gmail.com</cp:lastModifiedBy>
  <cp:revision>39</cp:revision>
  <dcterms:created xsi:type="dcterms:W3CDTF">2019-02-26T16:03:23Z</dcterms:created>
  <dcterms:modified xsi:type="dcterms:W3CDTF">2019-03-01T01:49:12Z</dcterms:modified>
</cp:coreProperties>
</file>