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DC833-B611-EE4E-B779-25335E44018D}">
          <p14:sldIdLst>
            <p14:sldId id="256"/>
            <p14:sldId id="259"/>
            <p14:sldId id="257"/>
            <p14:sldId id="261"/>
            <p14:sldId id="260"/>
          </p14:sldIdLst>
        </p14:section>
        <p14:section name="Untitled Section" id="{6F769002-0CF3-AF4D-9B31-13A3A6694886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297-2F2F-45AF-B158-9DD0F5E2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48835"/>
            <a:ext cx="9004012" cy="2387600"/>
          </a:xfrm>
        </p:spPr>
        <p:txBody>
          <a:bodyPr/>
          <a:lstStyle/>
          <a:p>
            <a:r>
              <a:rPr lang="en-US" dirty="0"/>
              <a:t>Comparative analysis: </a:t>
            </a:r>
            <a:br>
              <a:rPr lang="en-US" dirty="0"/>
            </a:br>
            <a:r>
              <a:rPr lang="en-US" dirty="0"/>
              <a:t>U.S. Craft Beers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6D26-E730-484E-988C-205DF8E4C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8AC5-B81D-446B-A261-9FD8AAE1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1A02-8833-49EA-B41F-0D0953F41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800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50" y="491293"/>
            <a:ext cx="9905998" cy="1478570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460" y="1956845"/>
            <a:ext cx="4878389" cy="3541714"/>
          </a:xfrm>
        </p:spPr>
        <p:txBody>
          <a:bodyPr/>
          <a:lstStyle/>
          <a:p>
            <a:r>
              <a:rPr lang="en-US" dirty="0"/>
              <a:t>States with highest number of breweries</a:t>
            </a:r>
          </a:p>
          <a:p>
            <a:pPr lvl="1"/>
            <a:r>
              <a:rPr lang="en-US" dirty="0"/>
              <a:t>Colorado</a:t>
            </a:r>
          </a:p>
          <a:p>
            <a:pPr lvl="1"/>
            <a:r>
              <a:rPr lang="en-US" dirty="0"/>
              <a:t>California</a:t>
            </a:r>
          </a:p>
          <a:p>
            <a:pPr lvl="1"/>
            <a:r>
              <a:rPr lang="en-US" dirty="0"/>
              <a:t>Michigan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Texas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247" y="1956845"/>
            <a:ext cx="4875211" cy="3541714"/>
          </a:xfrm>
        </p:spPr>
        <p:txBody>
          <a:bodyPr/>
          <a:lstStyle/>
          <a:p>
            <a:r>
              <a:rPr lang="en-US" dirty="0"/>
              <a:t>States with the lowest number of breweries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West Virginia</a:t>
            </a:r>
          </a:p>
          <a:p>
            <a:pPr lvl="1"/>
            <a:r>
              <a:rPr lang="en-US" dirty="0"/>
              <a:t>South Dakota</a:t>
            </a:r>
          </a:p>
          <a:p>
            <a:pPr lvl="1"/>
            <a:r>
              <a:rPr lang="en-US" dirty="0"/>
              <a:t>North Dakota</a:t>
            </a:r>
          </a:p>
          <a:p>
            <a:pPr lvl="1"/>
            <a:r>
              <a:rPr lang="en-US" dirty="0"/>
              <a:t>Washington D.C.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30574" y="1802132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851632" y="1866788"/>
            <a:ext cx="1" cy="3631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E540B-482A-4DBB-983B-87BB1859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503593"/>
            <a:ext cx="10794622" cy="58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2" y="40165"/>
            <a:ext cx="10564960" cy="1478570"/>
          </a:xfrm>
        </p:spPr>
        <p:txBody>
          <a:bodyPr>
            <a:normAutofit/>
          </a:bodyPr>
          <a:lstStyle/>
          <a:p>
            <a:r>
              <a:rPr lang="en-US" dirty="0"/>
              <a:t>Top and Bottom Brewery and Beer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574" y="1271474"/>
            <a:ext cx="4878389" cy="79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Top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622" y="3788139"/>
            <a:ext cx="4875211" cy="110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Bottom 6</a:t>
            </a:r>
          </a:p>
          <a:p>
            <a:pPr marL="457200" lvl="1" indent="0">
              <a:buNone/>
            </a:pPr>
            <a:endParaRPr lang="en-US" sz="3200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F67E0-1D22-483F-9F85-62C0EB7F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32218"/>
              </p:ext>
            </p:extLst>
          </p:nvPr>
        </p:nvGraphicFramePr>
        <p:xfrm>
          <a:off x="1063622" y="1992417"/>
          <a:ext cx="65150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13">
                  <a:extLst>
                    <a:ext uri="{9D8B030D-6E8A-4147-A177-3AD203B41FA5}">
                      <a16:colId xmlns:a16="http://schemas.microsoft.com/office/drawing/2014/main" val="2507944495"/>
                    </a:ext>
                  </a:extLst>
                </a:gridCol>
                <a:gridCol w="799321">
                  <a:extLst>
                    <a:ext uri="{9D8B030D-6E8A-4147-A177-3AD203B41FA5}">
                      <a16:colId xmlns:a16="http://schemas.microsoft.com/office/drawing/2014/main" val="1303161533"/>
                    </a:ext>
                  </a:extLst>
                </a:gridCol>
                <a:gridCol w="371113">
                  <a:extLst>
                    <a:ext uri="{9D8B030D-6E8A-4147-A177-3AD203B41FA5}">
                      <a16:colId xmlns:a16="http://schemas.microsoft.com/office/drawing/2014/main" val="2866230741"/>
                    </a:ext>
                  </a:extLst>
                </a:gridCol>
                <a:gridCol w="900822">
                  <a:extLst>
                    <a:ext uri="{9D8B030D-6E8A-4147-A177-3AD203B41FA5}">
                      <a16:colId xmlns:a16="http://schemas.microsoft.com/office/drawing/2014/main" val="3463558494"/>
                    </a:ext>
                  </a:extLst>
                </a:gridCol>
                <a:gridCol w="406004">
                  <a:extLst>
                    <a:ext uri="{9D8B030D-6E8A-4147-A177-3AD203B41FA5}">
                      <a16:colId xmlns:a16="http://schemas.microsoft.com/office/drawing/2014/main" val="3496821131"/>
                    </a:ext>
                  </a:extLst>
                </a:gridCol>
                <a:gridCol w="266440">
                  <a:extLst>
                    <a:ext uri="{9D8B030D-6E8A-4147-A177-3AD203B41FA5}">
                      <a16:colId xmlns:a16="http://schemas.microsoft.com/office/drawing/2014/main" val="1977900332"/>
                    </a:ext>
                  </a:extLst>
                </a:gridCol>
                <a:gridCol w="2045881">
                  <a:extLst>
                    <a:ext uri="{9D8B030D-6E8A-4147-A177-3AD203B41FA5}">
                      <a16:colId xmlns:a16="http://schemas.microsoft.com/office/drawing/2014/main" val="1633287599"/>
                    </a:ext>
                  </a:extLst>
                </a:gridCol>
                <a:gridCol w="507505">
                  <a:extLst>
                    <a:ext uri="{9D8B030D-6E8A-4147-A177-3AD203B41FA5}">
                      <a16:colId xmlns:a16="http://schemas.microsoft.com/office/drawing/2014/main" val="2463591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Brewery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404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Pumpkin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16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Porter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12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Parapet ESB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 Special / Strong Bitter (ESB)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197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Together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54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Maggie's Leap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8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Wall's 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Brown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831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ABCDA8-0306-4E78-AD57-A83F583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1973"/>
              </p:ext>
            </p:extLst>
          </p:nvPr>
        </p:nvGraphicFramePr>
        <p:xfrm>
          <a:off x="1092697" y="4494577"/>
          <a:ext cx="78739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238">
                  <a:extLst>
                    <a:ext uri="{9D8B030D-6E8A-4147-A177-3AD203B41FA5}">
                      <a16:colId xmlns:a16="http://schemas.microsoft.com/office/drawing/2014/main" val="3435241752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379064742"/>
                    </a:ext>
                  </a:extLst>
                </a:gridCol>
                <a:gridCol w="371026">
                  <a:extLst>
                    <a:ext uri="{9D8B030D-6E8A-4147-A177-3AD203B41FA5}">
                      <a16:colId xmlns:a16="http://schemas.microsoft.com/office/drawing/2014/main" val="379630611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502442867"/>
                    </a:ext>
                  </a:extLst>
                </a:gridCol>
                <a:gridCol w="405909">
                  <a:extLst>
                    <a:ext uri="{9D8B030D-6E8A-4147-A177-3AD203B41FA5}">
                      <a16:colId xmlns:a16="http://schemas.microsoft.com/office/drawing/2014/main" val="4221699720"/>
                    </a:ext>
                  </a:extLst>
                </a:gridCol>
                <a:gridCol w="279062">
                  <a:extLst>
                    <a:ext uri="{9D8B030D-6E8A-4147-A177-3AD203B41FA5}">
                      <a16:colId xmlns:a16="http://schemas.microsoft.com/office/drawing/2014/main" val="1445395278"/>
                    </a:ext>
                  </a:extLst>
                </a:gridCol>
                <a:gridCol w="1572897">
                  <a:extLst>
                    <a:ext uri="{9D8B030D-6E8A-4147-A177-3AD203B41FA5}">
                      <a16:colId xmlns:a16="http://schemas.microsoft.com/office/drawing/2014/main" val="3784350273"/>
                    </a:ext>
                  </a:extLst>
                </a:gridCol>
                <a:gridCol w="507386">
                  <a:extLst>
                    <a:ext uri="{9D8B030D-6E8A-4147-A177-3AD203B41FA5}">
                      <a16:colId xmlns:a16="http://schemas.microsoft.com/office/drawing/2014/main" val="3893810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Brewery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81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Pilsner 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 Pilsener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64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Porkslap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Ameracan Pale Ale (APA)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47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Snapperhead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52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Moo Thunder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16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Heinnieweisse Weissebier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Hefeweizen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03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Sleeping Lady Brewing 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Anchorage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 Wilderness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77283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030574" y="1145309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89D-D43E-47D7-B8FF-177953E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76" y="40621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Report on NA values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87581" y="1631326"/>
            <a:ext cx="10016837" cy="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6E4AB-5729-7345-AB04-F1929EBE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shows the following columns with the number of NA values:</a:t>
            </a:r>
          </a:p>
          <a:p>
            <a:pPr lvl="1"/>
            <a:r>
              <a:rPr lang="en-US" dirty="0"/>
              <a:t>ABV: 62 values</a:t>
            </a:r>
          </a:p>
          <a:p>
            <a:pPr lvl="1"/>
            <a:r>
              <a:rPr lang="en-US" dirty="0"/>
              <a:t>IBU: 1005 values</a:t>
            </a:r>
          </a:p>
          <a:p>
            <a:pPr lvl="1"/>
            <a:endParaRPr lang="en-US" dirty="0"/>
          </a:p>
          <a:p>
            <a:r>
              <a:rPr lang="en-US" dirty="0"/>
              <a:t>These values are null values and not “Not Applicable” values</a:t>
            </a:r>
          </a:p>
        </p:txBody>
      </p:sp>
    </p:spTree>
    <p:extLst>
      <p:ext uri="{BB962C8B-B14F-4D97-AF65-F5344CB8AC3E}">
        <p14:creationId xmlns:p14="http://schemas.microsoft.com/office/powerpoint/2010/main" val="5524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38" y="-24014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ABV Median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F6FECC-10ED-4292-8BAB-CF724EB2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1" y="1114264"/>
            <a:ext cx="7726218" cy="5518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1132892" y="803564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8914A2-F02A-9B42-A2EE-D5150D8D8197}"/>
              </a:ext>
            </a:extLst>
          </p:cNvPr>
          <p:cNvSpPr txBox="1"/>
          <p:nvPr/>
        </p:nvSpPr>
        <p:spPr>
          <a:xfrm>
            <a:off x="8743284" y="2534799"/>
            <a:ext cx="2788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States with the highest alcoholic beer:</a:t>
            </a:r>
          </a:p>
          <a:p>
            <a:endParaRPr lang="en-US" sz="2400" dirty="0"/>
          </a:p>
          <a:p>
            <a:r>
              <a:rPr lang="en-US" sz="2400" dirty="0"/>
              <a:t>Kentucky and Washington DC</a:t>
            </a:r>
          </a:p>
          <a:p>
            <a:r>
              <a:rPr lang="en-US" sz="2400" dirty="0"/>
              <a:t>6.25% ABV</a:t>
            </a:r>
          </a:p>
        </p:txBody>
      </p:sp>
    </p:spTree>
    <p:extLst>
      <p:ext uri="{BB962C8B-B14F-4D97-AF65-F5344CB8AC3E}">
        <p14:creationId xmlns:p14="http://schemas.microsoft.com/office/powerpoint/2010/main" val="25194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-249382"/>
            <a:ext cx="9869413" cy="1376221"/>
          </a:xfrm>
        </p:spPr>
        <p:txBody>
          <a:bodyPr>
            <a:normAutofit/>
          </a:bodyPr>
          <a:lstStyle/>
          <a:p>
            <a:r>
              <a:rPr lang="en-US" dirty="0"/>
              <a:t>IBU Median by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98794-5036-4EC7-AFA9-54F711A2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5" y="985980"/>
            <a:ext cx="7966365" cy="569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Connector 3"/>
          <p:cNvCxnSpPr/>
          <p:nvPr/>
        </p:nvCxnSpPr>
        <p:spPr>
          <a:xfrm flipV="1">
            <a:off x="933950" y="720440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67BA8C-F2EA-E549-B8BE-499319E385A4}"/>
              </a:ext>
            </a:extLst>
          </p:cNvPr>
          <p:cNvSpPr txBox="1"/>
          <p:nvPr/>
        </p:nvSpPr>
        <p:spPr>
          <a:xfrm>
            <a:off x="8984276" y="2676948"/>
            <a:ext cx="286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that has the most bitter beer:</a:t>
            </a:r>
          </a:p>
          <a:p>
            <a:endParaRPr lang="en-US" sz="2400" dirty="0"/>
          </a:p>
          <a:p>
            <a:r>
              <a:rPr lang="en-US" sz="2400" dirty="0"/>
              <a:t>Maine</a:t>
            </a:r>
          </a:p>
          <a:p>
            <a:r>
              <a:rPr lang="en-US" sz="2400" dirty="0"/>
              <a:t>61 IBU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19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98CA9-A4DB-466C-B2D1-AFC839E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Alcohol by volume summary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16D3-995E-4827-99AB-3FDF379B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Mean of 0.0598</a:t>
            </a:r>
          </a:p>
          <a:p>
            <a:r>
              <a:rPr lang="en-US" dirty="0"/>
              <a:t>Median of 0.067</a:t>
            </a:r>
          </a:p>
          <a:p>
            <a:r>
              <a:rPr lang="en-US" dirty="0"/>
              <a:t>Minimum of 0.001</a:t>
            </a:r>
          </a:p>
          <a:p>
            <a:r>
              <a:rPr lang="en-US" dirty="0"/>
              <a:t>Maximum of 0.128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054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0A9-F36B-49A4-9626-9394F16F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0" y="0"/>
            <a:ext cx="11078296" cy="1478570"/>
          </a:xfrm>
        </p:spPr>
        <p:txBody>
          <a:bodyPr>
            <a:normAutofit/>
          </a:bodyPr>
          <a:lstStyle/>
          <a:p>
            <a:r>
              <a:rPr lang="en-US" dirty="0"/>
              <a:t>Relationship between abv and </a:t>
            </a:r>
            <a:r>
              <a:rPr lang="en-US" dirty="0" err="1"/>
              <a:t>ibu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860C-B768-4447-A4B6-CD89A378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10" y="1385888"/>
            <a:ext cx="8275781" cy="515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 flipV="1">
            <a:off x="1030574" y="1062183"/>
            <a:ext cx="10099244" cy="64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5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326</Words>
  <Application>Microsoft Macintosh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Comparative analysis:  U.S. Craft Beers </vt:lpstr>
      <vt:lpstr>Breweries by State</vt:lpstr>
      <vt:lpstr>PowerPoint Presentation</vt:lpstr>
      <vt:lpstr>Top and Bottom Brewery and Beer </vt:lpstr>
      <vt:lpstr>Report on NA values </vt:lpstr>
      <vt:lpstr>ABV Median by State</vt:lpstr>
      <vt:lpstr>IBU Median by State</vt:lpstr>
      <vt:lpstr>Alcohol by volume summary</vt:lpstr>
      <vt:lpstr>Relationship between abv and ibu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analysis:  U.S. Craft Beers</dc:title>
  <dc:creator>Bruce Lee</dc:creator>
  <cp:lastModifiedBy>Lee, Bruce</cp:lastModifiedBy>
  <cp:revision>20</cp:revision>
  <dcterms:created xsi:type="dcterms:W3CDTF">2019-02-26T16:03:23Z</dcterms:created>
  <dcterms:modified xsi:type="dcterms:W3CDTF">2019-02-27T02:41:14Z</dcterms:modified>
</cp:coreProperties>
</file>