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E297-2F2F-45AF-B158-9DD0F5E22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Comparative analysis: </a:t>
            </a:r>
            <a:br>
              <a:rPr lang="en-US" dirty="0"/>
            </a:br>
            <a:r>
              <a:rPr lang="en-US" dirty="0"/>
              <a:t>U.S. Craft Beers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6D26-E730-484E-988C-205DF8E4C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5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FE540B-482A-4DBB-983B-87BB1859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95" y="709753"/>
            <a:ext cx="9978409" cy="54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States with highest number of breweries</a:t>
            </a:r>
          </a:p>
          <a:p>
            <a:pPr lvl="1"/>
            <a:r>
              <a:rPr lang="en-US" dirty="0"/>
              <a:t>Colorado</a:t>
            </a:r>
          </a:p>
          <a:p>
            <a:pPr lvl="1"/>
            <a:r>
              <a:rPr lang="en-US" dirty="0"/>
              <a:t>California</a:t>
            </a:r>
          </a:p>
          <a:p>
            <a:pPr lvl="1"/>
            <a:r>
              <a:rPr lang="en-US" dirty="0"/>
              <a:t>Michigan</a:t>
            </a:r>
          </a:p>
          <a:p>
            <a:pPr lvl="1"/>
            <a:r>
              <a:rPr lang="en-US" dirty="0"/>
              <a:t>Oregon</a:t>
            </a:r>
          </a:p>
          <a:p>
            <a:pPr lvl="1"/>
            <a:r>
              <a:rPr lang="en-US" dirty="0"/>
              <a:t>Texas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States with the lowest number of breweries</a:t>
            </a:r>
          </a:p>
          <a:p>
            <a:pPr lvl="1"/>
            <a:r>
              <a:rPr lang="en-US" dirty="0"/>
              <a:t>Arizona</a:t>
            </a:r>
          </a:p>
          <a:p>
            <a:pPr lvl="1"/>
            <a:r>
              <a:rPr lang="en-US" dirty="0"/>
              <a:t>West Virginia</a:t>
            </a:r>
          </a:p>
          <a:p>
            <a:pPr lvl="1"/>
            <a:r>
              <a:rPr lang="en-US" dirty="0"/>
              <a:t>South Dakota</a:t>
            </a:r>
          </a:p>
          <a:p>
            <a:pPr lvl="1"/>
            <a:r>
              <a:rPr lang="en-US" dirty="0"/>
              <a:t>North Dakota</a:t>
            </a:r>
          </a:p>
          <a:p>
            <a:pPr lvl="1"/>
            <a:r>
              <a:rPr lang="en-US" dirty="0"/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34103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81B-50D5-4D51-8C6C-EDB7E3C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Brewery and Beer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C152-3BF3-45D2-BE88-C704F8CA9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798514"/>
          </a:xfrm>
        </p:spPr>
        <p:txBody>
          <a:bodyPr>
            <a:norm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04C9-5191-4AED-9956-5DAB234F3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4368760"/>
            <a:ext cx="4875211" cy="1104107"/>
          </a:xfrm>
        </p:spPr>
        <p:txBody>
          <a:bodyPr>
            <a:normAutofit/>
          </a:bodyPr>
          <a:lstStyle/>
          <a:p>
            <a:r>
              <a:rPr lang="en-US" dirty="0"/>
              <a:t>Bottom 6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6F67E0-1D22-483F-9F85-62C0EB7F4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25794"/>
              </p:ext>
            </p:extLst>
          </p:nvPr>
        </p:nvGraphicFramePr>
        <p:xfrm>
          <a:off x="1203533" y="2918400"/>
          <a:ext cx="65150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8013">
                  <a:extLst>
                    <a:ext uri="{9D8B030D-6E8A-4147-A177-3AD203B41FA5}">
                      <a16:colId xmlns:a16="http://schemas.microsoft.com/office/drawing/2014/main" val="2507944495"/>
                    </a:ext>
                  </a:extLst>
                </a:gridCol>
                <a:gridCol w="799321">
                  <a:extLst>
                    <a:ext uri="{9D8B030D-6E8A-4147-A177-3AD203B41FA5}">
                      <a16:colId xmlns:a16="http://schemas.microsoft.com/office/drawing/2014/main" val="1303161533"/>
                    </a:ext>
                  </a:extLst>
                </a:gridCol>
                <a:gridCol w="371113">
                  <a:extLst>
                    <a:ext uri="{9D8B030D-6E8A-4147-A177-3AD203B41FA5}">
                      <a16:colId xmlns:a16="http://schemas.microsoft.com/office/drawing/2014/main" val="2866230741"/>
                    </a:ext>
                  </a:extLst>
                </a:gridCol>
                <a:gridCol w="900822">
                  <a:extLst>
                    <a:ext uri="{9D8B030D-6E8A-4147-A177-3AD203B41FA5}">
                      <a16:colId xmlns:a16="http://schemas.microsoft.com/office/drawing/2014/main" val="3463558494"/>
                    </a:ext>
                  </a:extLst>
                </a:gridCol>
                <a:gridCol w="406004">
                  <a:extLst>
                    <a:ext uri="{9D8B030D-6E8A-4147-A177-3AD203B41FA5}">
                      <a16:colId xmlns:a16="http://schemas.microsoft.com/office/drawing/2014/main" val="3496821131"/>
                    </a:ext>
                  </a:extLst>
                </a:gridCol>
                <a:gridCol w="266440">
                  <a:extLst>
                    <a:ext uri="{9D8B030D-6E8A-4147-A177-3AD203B41FA5}">
                      <a16:colId xmlns:a16="http://schemas.microsoft.com/office/drawing/2014/main" val="1977900332"/>
                    </a:ext>
                  </a:extLst>
                </a:gridCol>
                <a:gridCol w="2045881">
                  <a:extLst>
                    <a:ext uri="{9D8B030D-6E8A-4147-A177-3AD203B41FA5}">
                      <a16:colId xmlns:a16="http://schemas.microsoft.com/office/drawing/2014/main" val="1633287599"/>
                    </a:ext>
                  </a:extLst>
                </a:gridCol>
                <a:gridCol w="507505">
                  <a:extLst>
                    <a:ext uri="{9D8B030D-6E8A-4147-A177-3AD203B41FA5}">
                      <a16:colId xmlns:a16="http://schemas.microsoft.com/office/drawing/2014/main" val="24635917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Brewery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404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Pumpkin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216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Stronghold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Porter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3122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Parapet ESB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Extra Special / Strong Bitter (ESB)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197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Together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154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Maggie's Leap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8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NorthGate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Minneapolis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Wall's 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Brown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8315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ABCDA8-0306-4E78-AD57-A83F583F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14021"/>
              </p:ext>
            </p:extLst>
          </p:nvPr>
        </p:nvGraphicFramePr>
        <p:xfrm>
          <a:off x="1203533" y="4937922"/>
          <a:ext cx="787399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3238">
                  <a:extLst>
                    <a:ext uri="{9D8B030D-6E8A-4147-A177-3AD203B41FA5}">
                      <a16:colId xmlns:a16="http://schemas.microsoft.com/office/drawing/2014/main" val="3435241752"/>
                    </a:ext>
                  </a:extLst>
                </a:gridCol>
                <a:gridCol w="789620">
                  <a:extLst>
                    <a:ext uri="{9D8B030D-6E8A-4147-A177-3AD203B41FA5}">
                      <a16:colId xmlns:a16="http://schemas.microsoft.com/office/drawing/2014/main" val="3379064742"/>
                    </a:ext>
                  </a:extLst>
                </a:gridCol>
                <a:gridCol w="371026">
                  <a:extLst>
                    <a:ext uri="{9D8B030D-6E8A-4147-A177-3AD203B41FA5}">
                      <a16:colId xmlns:a16="http://schemas.microsoft.com/office/drawing/2014/main" val="379630611"/>
                    </a:ext>
                  </a:extLst>
                </a:gridCol>
                <a:gridCol w="1664861">
                  <a:extLst>
                    <a:ext uri="{9D8B030D-6E8A-4147-A177-3AD203B41FA5}">
                      <a16:colId xmlns:a16="http://schemas.microsoft.com/office/drawing/2014/main" val="502442867"/>
                    </a:ext>
                  </a:extLst>
                </a:gridCol>
                <a:gridCol w="405909">
                  <a:extLst>
                    <a:ext uri="{9D8B030D-6E8A-4147-A177-3AD203B41FA5}">
                      <a16:colId xmlns:a16="http://schemas.microsoft.com/office/drawing/2014/main" val="4221699720"/>
                    </a:ext>
                  </a:extLst>
                </a:gridCol>
                <a:gridCol w="279062">
                  <a:extLst>
                    <a:ext uri="{9D8B030D-6E8A-4147-A177-3AD203B41FA5}">
                      <a16:colId xmlns:a16="http://schemas.microsoft.com/office/drawing/2014/main" val="1445395278"/>
                    </a:ext>
                  </a:extLst>
                </a:gridCol>
                <a:gridCol w="1572897">
                  <a:extLst>
                    <a:ext uri="{9D8B030D-6E8A-4147-A177-3AD203B41FA5}">
                      <a16:colId xmlns:a16="http://schemas.microsoft.com/office/drawing/2014/main" val="3784350273"/>
                    </a:ext>
                  </a:extLst>
                </a:gridCol>
                <a:gridCol w="507386">
                  <a:extLst>
                    <a:ext uri="{9D8B030D-6E8A-4147-A177-3AD203B41FA5}">
                      <a16:colId xmlns:a16="http://schemas.microsoft.com/office/drawing/2014/main" val="3893810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Brewery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Beer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ABV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IBU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Style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Ounces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81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 Brewing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Pilsner Ukiah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 Pilsener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764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Porkslap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Ameracan Pale Ale (APA)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2478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Snapperhead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 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52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Moo Thunder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Milk / Sweet 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816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Butternuts Beer and Ale 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Garrattsville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Heinnieweisse Weissebier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Hefeweizen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035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Sleeping Lady Brewing 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Anchorage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 Wilderness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 Pale 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7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89D-D43E-47D7-B8FF-177953EF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on NA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AE2E-EF0F-4E86-BBCE-E5E75C27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shows the following NA values per column:</a:t>
            </a:r>
          </a:p>
          <a:p>
            <a:pPr lvl="1"/>
            <a:r>
              <a:rPr lang="en-US" dirty="0"/>
              <a:t>ABV: 62 values</a:t>
            </a:r>
          </a:p>
          <a:p>
            <a:pPr lvl="1"/>
            <a:r>
              <a:rPr lang="en-US" dirty="0"/>
              <a:t>IBU: 1005 values</a:t>
            </a:r>
          </a:p>
          <a:p>
            <a:pPr lvl="1"/>
            <a:endParaRPr lang="en-US" dirty="0"/>
          </a:p>
          <a:p>
            <a:r>
              <a:rPr lang="en-US" dirty="0"/>
              <a:t>These values are null values and not “Not Applicable” values</a:t>
            </a:r>
          </a:p>
        </p:txBody>
      </p:sp>
    </p:spTree>
    <p:extLst>
      <p:ext uri="{BB962C8B-B14F-4D97-AF65-F5344CB8AC3E}">
        <p14:creationId xmlns:p14="http://schemas.microsoft.com/office/powerpoint/2010/main" val="5524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ABV Median by State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F6FECC-10ED-4292-8BAB-CF724EB2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91" y="1106054"/>
            <a:ext cx="7726218" cy="55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F7C-BBAC-47CB-B25C-113B2D13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IBU Median by State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98794-5036-4EC7-AFA9-54F711A2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7" y="1069108"/>
            <a:ext cx="7790873" cy="55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199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272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Comparative analysis:  U.S. Craft Beers </vt:lpstr>
      <vt:lpstr>PowerPoint Presentation</vt:lpstr>
      <vt:lpstr>Breweries by State</vt:lpstr>
      <vt:lpstr>Top and Bottom Brewery and Beer </vt:lpstr>
      <vt:lpstr>Report on NA values </vt:lpstr>
      <vt:lpstr>ABV Median by State</vt:lpstr>
      <vt:lpstr>IBU Median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Comparitive analysis for U.S. Craft Beers</dc:title>
  <dc:creator>aaron.cattley@gmail.com</dc:creator>
  <cp:lastModifiedBy>aaron.cattley@gmail.com</cp:lastModifiedBy>
  <cp:revision>10</cp:revision>
  <dcterms:created xsi:type="dcterms:W3CDTF">2019-02-25T22:11:20Z</dcterms:created>
  <dcterms:modified xsi:type="dcterms:W3CDTF">2019-02-26T01:33:33Z</dcterms:modified>
</cp:coreProperties>
</file>