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94" r:id="rId3"/>
    <p:sldId id="295" r:id="rId4"/>
    <p:sldId id="296" r:id="rId5"/>
    <p:sldId id="283" r:id="rId6"/>
    <p:sldId id="284" r:id="rId7"/>
    <p:sldId id="285" r:id="rId8"/>
    <p:sldId id="286" r:id="rId9"/>
    <p:sldId id="287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7" r:id="rId19"/>
    <p:sldId id="308" r:id="rId20"/>
    <p:sldId id="305" r:id="rId21"/>
    <p:sldId id="309" r:id="rId22"/>
    <p:sldId id="310" r:id="rId23"/>
    <p:sldId id="311" r:id="rId24"/>
    <p:sldId id="312" r:id="rId25"/>
    <p:sldId id="306" r:id="rId26"/>
    <p:sldId id="313" r:id="rId27"/>
    <p:sldId id="314" r:id="rId28"/>
    <p:sldId id="256" r:id="rId29"/>
    <p:sldId id="257" r:id="rId30"/>
    <p:sldId id="258" r:id="rId31"/>
    <p:sldId id="259" r:id="rId32"/>
    <p:sldId id="260" r:id="rId33"/>
    <p:sldId id="261" r:id="rId34"/>
    <p:sldId id="262" r:id="rId35"/>
    <p:sldId id="288" r:id="rId36"/>
    <p:sldId id="289" r:id="rId37"/>
    <p:sldId id="263" r:id="rId38"/>
    <p:sldId id="290" r:id="rId39"/>
    <p:sldId id="291" r:id="rId40"/>
    <p:sldId id="292" r:id="rId41"/>
    <p:sldId id="293" r:id="rId42"/>
    <p:sldId id="267" r:id="rId43"/>
    <p:sldId id="269" r:id="rId44"/>
    <p:sldId id="270" r:id="rId45"/>
    <p:sldId id="278" r:id="rId46"/>
    <p:sldId id="279" r:id="rId47"/>
    <p:sldId id="280" r:id="rId48"/>
    <p:sldId id="272" r:id="rId4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 varScale="1">
        <p:scale>
          <a:sx n="64" d="100"/>
          <a:sy n="64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2F1984-ACA7-4D1F-93DA-A181BA72A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6364B1-C9B1-4DC7-BC81-6C3E17E84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814103-A915-4E86-9035-0B747AC47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9B94-22CF-4D18-ADC6-9A6E03DD0DFB}" type="datetimeFigureOut">
              <a:rPr lang="zh-CN" altLang="en-US" smtClean="0"/>
              <a:t>2021/10/5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45FFC8-B646-4FDF-87CD-C99832FBD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5848D3-89D7-44D7-A096-A1EBE45B1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4B03-593B-482E-ADB4-7E35F426F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02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CC66C5-2AA9-41F7-B10E-CFBE027BF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9A772E-3055-40D1-BA0D-4E6909319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152520-C2F8-4840-8B29-3D21B2CB9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9B94-22CF-4D18-ADC6-9A6E03DD0DFB}" type="datetimeFigureOut">
              <a:rPr lang="zh-CN" altLang="en-US" smtClean="0"/>
              <a:t>2021/10/5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FA85CD-499A-4777-A7BC-62BDF7095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482BFA-452F-40ED-AE9C-1EE39AAF5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4B03-593B-482E-ADB4-7E35F426F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195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2D995FA-0D10-4B2C-AB3D-9623D0B41A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048DDB-34D4-489B-9BA0-29E091EBF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3A77DF-AAA5-47E6-9055-D62A13952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9B94-22CF-4D18-ADC6-9A6E03DD0DFB}" type="datetimeFigureOut">
              <a:rPr lang="zh-CN" altLang="en-US" smtClean="0"/>
              <a:t>2021/10/5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158796-646C-4D9B-891E-777459FE7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1B5C6E-3C24-48CB-BCC7-624831F8C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4B03-593B-482E-ADB4-7E35F426F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347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5C93A-D335-44A9-B800-DB0D0B644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C7DE5A-69AD-45CC-8CC2-5FBEDEED5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5C4184-E893-4580-923E-372AF2B04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9B94-22CF-4D18-ADC6-9A6E03DD0DFB}" type="datetimeFigureOut">
              <a:rPr lang="zh-CN" altLang="en-US" smtClean="0"/>
              <a:t>2021/10/5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D2B211-5D71-428C-84F3-B849D93A9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D30DDB-EB65-49AE-ABA6-06AF4BA6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4B03-593B-482E-ADB4-7E35F426F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693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1282D9-4AF4-42F2-BC44-456B7471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A20169-5C46-43F0-87D6-A9D8D86B2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73F1C8-83FA-498C-BAEA-C9340C739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9B94-22CF-4D18-ADC6-9A6E03DD0DFB}" type="datetimeFigureOut">
              <a:rPr lang="zh-CN" altLang="en-US" smtClean="0"/>
              <a:t>2021/10/5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6B4ADF-E93D-44A7-BEB6-9BB3F65B7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7C9A16-8730-4CAE-8D5A-FA4E4336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4B03-593B-482E-ADB4-7E35F426F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172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45262E-6F29-47B0-9D4E-958906FB0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1D209-574C-4156-A264-CD45C9B942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0C39A4-2BAB-4A60-BE1C-258FB72D3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B65233-143F-4A41-8DA4-D059AF7BC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9B94-22CF-4D18-ADC6-9A6E03DD0DFB}" type="datetimeFigureOut">
              <a:rPr lang="zh-CN" altLang="en-US" smtClean="0"/>
              <a:t>2021/10/5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A534D9-6471-4648-BB5D-C2E12865A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B3581-FF5D-4D12-83C8-38C536C27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4B03-593B-482E-ADB4-7E35F426F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52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B48BFA-3EA0-411A-99D6-AC4C214D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4BE061-F28B-4837-8A81-2D4AA840E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DF995B-2724-42D0-A916-E73094090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58D25A-41BC-419D-BB09-656D7AB0F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E2B0D4-B7DF-405C-8788-94F8EE6C0C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CF3AA0-159C-48A4-BA76-8A1C1A0A2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9B94-22CF-4D18-ADC6-9A6E03DD0DFB}" type="datetimeFigureOut">
              <a:rPr lang="zh-CN" altLang="en-US" smtClean="0"/>
              <a:t>2021/10/5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C7C2DB-D569-4ABE-B8CE-ECA719418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9DC5EEC-6461-455D-8EB6-A5D3BE6CF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4B03-593B-482E-ADB4-7E35F426F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888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BA4E9C-AB77-45D5-AB16-10434A347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C9DBCC-FDD3-42CE-954D-AA650CFBE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9B94-22CF-4D18-ADC6-9A6E03DD0DFB}" type="datetimeFigureOut">
              <a:rPr lang="zh-CN" altLang="en-US" smtClean="0"/>
              <a:t>2021/10/5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E4C4DB-CF0C-4C3C-9A47-E4A09AB5F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90FA01-129A-4A88-B0B2-24E46036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4B03-593B-482E-ADB4-7E35F426F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864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E7021A-1C62-4E24-8B19-1AD13D7E5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9B94-22CF-4D18-ADC6-9A6E03DD0DFB}" type="datetimeFigureOut">
              <a:rPr lang="zh-CN" altLang="en-US" smtClean="0"/>
              <a:t>2021/10/5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2B585B-27FA-440A-8135-63D432B16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693ECA-700F-4A3B-B4DD-AB1314FE3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4B03-593B-482E-ADB4-7E35F426F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122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B69B64-C1CD-4842-8BE8-0333D8918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F7009A-FD68-41E7-B193-E573E3B7D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8C1646-C500-477B-807D-46BD1751A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62F337-651C-4F9B-A491-B2F96DF82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9B94-22CF-4D18-ADC6-9A6E03DD0DFB}" type="datetimeFigureOut">
              <a:rPr lang="zh-CN" altLang="en-US" smtClean="0"/>
              <a:t>2021/10/5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A10896-3ACD-430D-BECE-D8DE2FC9D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3CE936-A26A-4AA0-B408-D6A527D65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4B03-593B-482E-ADB4-7E35F426F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230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191B0-25D4-4A21-A712-64DF9B272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05ACD85-409C-472F-8692-430130F15F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B97967-C83E-4528-85D8-5D1133833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854616-0C0B-4E29-B864-DCD76CEBD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9B94-22CF-4D18-ADC6-9A6E03DD0DFB}" type="datetimeFigureOut">
              <a:rPr lang="zh-CN" altLang="en-US" smtClean="0"/>
              <a:t>2021/10/5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32E48F-4EF2-4BAB-91F3-700C33747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445151-EB8E-44DF-83F2-146DB09F6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4B03-593B-482E-ADB4-7E35F426F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304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CE76892-5CA8-450D-98E7-FF3848D29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B51693-4B95-4EDA-9589-8AE819BD6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B3666-094B-4AF8-AB63-38F4F8CFB6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69B94-22CF-4D18-ADC6-9A6E03DD0DFB}" type="datetimeFigureOut">
              <a:rPr lang="zh-CN" altLang="en-US" smtClean="0"/>
              <a:t>2021/10/5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66D4B6-8A36-47FA-B255-611A9A98EB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E1986E-AB10-4D29-B083-10F3A767CB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24B03-593B-482E-ADB4-7E35F426F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18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hadoop@47.103.213.21:/home/hadoop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EA8C27F-C85A-4D9F-93B7-7C63E60C5518}"/>
              </a:ext>
            </a:extLst>
          </p:cNvPr>
          <p:cNvSpPr txBox="1"/>
          <p:nvPr/>
        </p:nvSpPr>
        <p:spPr>
          <a:xfrm>
            <a:off x="423844" y="1332282"/>
            <a:ext cx="1106068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Apache Hadoop </a:t>
            </a:r>
            <a:r>
              <a:rPr lang="zh-CN" altLang="en-US" dirty="0"/>
              <a:t>是⼀款⽀持数据密集型分布式应⽤程序并以 </a:t>
            </a:r>
            <a:r>
              <a:rPr lang="en-US" altLang="zh-CN" dirty="0"/>
              <a:t>Apache 2.0 </a:t>
            </a:r>
            <a:r>
              <a:rPr lang="zh-CN" altLang="en-US" dirty="0"/>
              <a:t>许可协议发布的开源软件框架。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所有的 </a:t>
            </a:r>
            <a:r>
              <a:rPr lang="en-US" altLang="zh-CN" dirty="0"/>
              <a:t>Hadoop </a:t>
            </a:r>
            <a:r>
              <a:rPr lang="zh-CN" altLang="en-US" dirty="0"/>
              <a:t>模块都有⼀个基本假设，即硬件故障是常见情况，应该由框架⾃动处理。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Hadoop </a:t>
            </a:r>
            <a:r>
              <a:rPr lang="zh-CN" altLang="en-US" dirty="0"/>
              <a:t>框架透明地为应⽤提供可靠性和数据移动，提供了分布式⽂件系统⽤以存储所有计算节点的数据，这为整个集群带来了⾮常⾼的带宽。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63FCE70-74C3-40E5-8C44-7C28DBDCAA4C}"/>
              </a:ext>
            </a:extLst>
          </p:cNvPr>
          <p:cNvSpPr txBox="1"/>
          <p:nvPr/>
        </p:nvSpPr>
        <p:spPr>
          <a:xfrm>
            <a:off x="423844" y="413358"/>
            <a:ext cx="4637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一、</a:t>
            </a:r>
            <a:r>
              <a:rPr lang="en-US" altLang="zh-CN" sz="2400" b="1" dirty="0"/>
              <a:t>Hadoop</a:t>
            </a:r>
            <a:endParaRPr lang="zh-CN" altLang="en-US" sz="24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A147C05-BE46-479A-A964-A56E7F87D9E8}"/>
              </a:ext>
            </a:extLst>
          </p:cNvPr>
          <p:cNvSpPr txBox="1"/>
          <p:nvPr/>
        </p:nvSpPr>
        <p:spPr>
          <a:xfrm>
            <a:off x="866164" y="4672667"/>
            <a:ext cx="25397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Apache Hadoop“</a:t>
            </a:r>
            <a:r>
              <a:rPr lang="zh-CN" altLang="en-US" dirty="0"/>
              <a:t>平台”</a:t>
            </a:r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90D3CE0B-B517-4E68-9BC1-E555785CBB7F}"/>
              </a:ext>
            </a:extLst>
          </p:cNvPr>
          <p:cNvSpPr/>
          <p:nvPr/>
        </p:nvSpPr>
        <p:spPr>
          <a:xfrm>
            <a:off x="3405930" y="3699652"/>
            <a:ext cx="369116" cy="23153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93D8F78-0101-4265-A2D6-89C7D5620B46}"/>
              </a:ext>
            </a:extLst>
          </p:cNvPr>
          <p:cNvSpPr txBox="1"/>
          <p:nvPr/>
        </p:nvSpPr>
        <p:spPr>
          <a:xfrm>
            <a:off x="3996655" y="3429000"/>
            <a:ext cx="25397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Hadoop</a:t>
            </a:r>
            <a:r>
              <a:rPr lang="zh-CN" altLang="en-US" dirty="0"/>
              <a:t>内核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C80AC2F-D3C1-4366-86EE-5FA7B47C3D12}"/>
              </a:ext>
            </a:extLst>
          </p:cNvPr>
          <p:cNvSpPr txBox="1"/>
          <p:nvPr/>
        </p:nvSpPr>
        <p:spPr>
          <a:xfrm>
            <a:off x="3996655" y="4187065"/>
            <a:ext cx="3108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MapReduce</a:t>
            </a:r>
            <a:r>
              <a:rPr lang="zh-CN" altLang="en-US" dirty="0"/>
              <a:t>（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并行计算框架</a:t>
            </a:r>
            <a:r>
              <a:rPr lang="zh-CN" altLang="en-US" dirty="0"/>
              <a:t>）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649A50E-9B0E-4F2C-9C50-2E6ADEB80DA6}"/>
              </a:ext>
            </a:extLst>
          </p:cNvPr>
          <p:cNvSpPr txBox="1"/>
          <p:nvPr/>
        </p:nvSpPr>
        <p:spPr>
          <a:xfrm>
            <a:off x="3996655" y="5008361"/>
            <a:ext cx="34695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HDFS</a:t>
            </a:r>
            <a:r>
              <a:rPr lang="zh-CN" altLang="en-US" dirty="0"/>
              <a:t>（文件系统）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58431CB-4530-467E-B8EA-BAD2231EA1A8}"/>
              </a:ext>
            </a:extLst>
          </p:cNvPr>
          <p:cNvSpPr txBox="1"/>
          <p:nvPr/>
        </p:nvSpPr>
        <p:spPr>
          <a:xfrm>
            <a:off x="3999252" y="5829657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相关项目（</a:t>
            </a:r>
            <a:r>
              <a:rPr lang="en-US" altLang="zh-CN" dirty="0"/>
              <a:t>Hive</a:t>
            </a:r>
            <a:r>
              <a:rPr lang="zh-CN" altLang="en-US" dirty="0"/>
              <a:t>、</a:t>
            </a:r>
            <a:r>
              <a:rPr lang="en-US" altLang="zh-CN" dirty="0"/>
              <a:t>HBase</a:t>
            </a:r>
            <a:r>
              <a:rPr lang="zh-CN" altLang="en-US" dirty="0"/>
              <a:t>等）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0213C5-1AA9-4204-8F40-CE91E1E58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6431" y="3657706"/>
            <a:ext cx="2748850" cy="2150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400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94603312-6D41-4904-8408-E4321BEA3E0A}"/>
              </a:ext>
            </a:extLst>
          </p:cNvPr>
          <p:cNvSpPr txBox="1"/>
          <p:nvPr/>
        </p:nvSpPr>
        <p:spPr>
          <a:xfrm>
            <a:off x="708870" y="751344"/>
            <a:ext cx="9678797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0.1</a:t>
            </a:r>
            <a:r>
              <a:rPr lang="zh-CN" altLang="en-US" dirty="0"/>
              <a:t>：配置⽤户和⽤户组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搭建 </a:t>
            </a: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zh-CN" altLang="en-US" dirty="0"/>
              <a:t>集群环境要求所有主机的⽤户和⽤户组要完全⼀致。对于每台主机，新建 </a:t>
            </a: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zh-CN" altLang="en-US" dirty="0"/>
              <a:t>⽤户和 </a:t>
            </a: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zh-CN" altLang="en-US" dirty="0"/>
              <a:t>⽤户组，并把 </a:t>
            </a: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zh-CN" altLang="en-US" dirty="0"/>
              <a:t>⽤户加⼊到 </a:t>
            </a: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zh-CN" altLang="en-US" dirty="0"/>
              <a:t>⽤户组。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 err="1">
                <a:highlight>
                  <a:srgbClr val="C0C0C0"/>
                </a:highlight>
              </a:rPr>
              <a:t>sudo</a:t>
            </a:r>
            <a:r>
              <a:rPr lang="en-US" altLang="zh-CN" dirty="0">
                <a:highlight>
                  <a:srgbClr val="C0C0C0"/>
                </a:highlight>
              </a:rPr>
              <a:t> </a:t>
            </a:r>
            <a:r>
              <a:rPr lang="en-US" altLang="zh-CN" dirty="0" err="1">
                <a:highlight>
                  <a:srgbClr val="C0C0C0"/>
                </a:highlight>
              </a:rPr>
              <a:t>adduser</a:t>
            </a:r>
            <a:r>
              <a:rPr lang="en-US" altLang="zh-CN" dirty="0">
                <a:highlight>
                  <a:srgbClr val="C0C0C0"/>
                </a:highlight>
              </a:rPr>
              <a:t> </a:t>
            </a:r>
            <a:r>
              <a:rPr lang="en-US" altLang="zh-CN" dirty="0" err="1">
                <a:highlight>
                  <a:srgbClr val="C0C0C0"/>
                </a:highlight>
              </a:rPr>
              <a:t>hadoop</a:t>
            </a:r>
            <a:endParaRPr lang="en-US" altLang="zh-CN" dirty="0">
              <a:highlight>
                <a:srgbClr val="C0C0C0"/>
              </a:highlight>
            </a:endParaRPr>
          </a:p>
          <a:p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usermod</a:t>
            </a:r>
            <a:r>
              <a:rPr lang="en-US" altLang="zh-CN" dirty="0"/>
              <a:t> -a -G </a:t>
            </a: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en-US" altLang="zh-CN" dirty="0" err="1">
                <a:highlight>
                  <a:srgbClr val="FFFF00"/>
                </a:highlight>
              </a:rPr>
              <a:t>hadoop</a:t>
            </a:r>
            <a:r>
              <a:rPr lang="en-US" altLang="zh-CN" dirty="0">
                <a:highlight>
                  <a:srgbClr val="FFFF00"/>
                </a:highlight>
              </a:rPr>
              <a:t> </a:t>
            </a:r>
          </a:p>
          <a:p>
            <a:endParaRPr lang="en-US" altLang="zh-CN" dirty="0">
              <a:highlight>
                <a:srgbClr val="FFFF00"/>
              </a:highlight>
            </a:endParaRPr>
          </a:p>
          <a:p>
            <a:endParaRPr lang="en-US" altLang="zh-CN" dirty="0"/>
          </a:p>
          <a:p>
            <a:r>
              <a:rPr lang="zh-CN" altLang="en-US" dirty="0"/>
              <a:t>然后为 </a:t>
            </a: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zh-CN" altLang="en-US" dirty="0"/>
              <a:t>⽤户赋予 </a:t>
            </a:r>
            <a:r>
              <a:rPr lang="en-US" altLang="zh-CN" dirty="0"/>
              <a:t>root </a:t>
            </a:r>
            <a:r>
              <a:rPr lang="zh-CN" altLang="en-US" dirty="0"/>
              <a:t>权限，使他可以使⽤ </a:t>
            </a:r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zh-CN" altLang="en-US" dirty="0"/>
              <a:t>命令。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 err="1">
                <a:highlight>
                  <a:srgbClr val="C0C0C0"/>
                </a:highlight>
              </a:rPr>
              <a:t>sudo</a:t>
            </a:r>
            <a:r>
              <a:rPr lang="en-US" altLang="zh-CN" dirty="0">
                <a:highlight>
                  <a:srgbClr val="C0C0C0"/>
                </a:highlight>
              </a:rPr>
              <a:t> vim /</a:t>
            </a:r>
            <a:r>
              <a:rPr lang="en-US" altLang="zh-CN" dirty="0" err="1">
                <a:highlight>
                  <a:srgbClr val="C0C0C0"/>
                </a:highlight>
              </a:rPr>
              <a:t>etc</a:t>
            </a:r>
            <a:r>
              <a:rPr lang="en-US" altLang="zh-CN" dirty="0">
                <a:highlight>
                  <a:srgbClr val="C0C0C0"/>
                </a:highlight>
              </a:rPr>
              <a:t>/</a:t>
            </a:r>
            <a:r>
              <a:rPr lang="en-US" altLang="zh-CN" dirty="0" err="1">
                <a:highlight>
                  <a:srgbClr val="C0C0C0"/>
                </a:highlight>
              </a:rPr>
              <a:t>sudoers</a:t>
            </a:r>
            <a:endParaRPr lang="en-US" altLang="zh-CN" dirty="0">
              <a:highlight>
                <a:srgbClr val="C0C0C0"/>
              </a:highlight>
            </a:endParaRPr>
          </a:p>
          <a:p>
            <a:endParaRPr lang="en-US" altLang="zh-CN" dirty="0"/>
          </a:p>
          <a:p>
            <a:r>
              <a:rPr lang="zh-CN" altLang="en-US" dirty="0"/>
              <a:t>修改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sudoers</a:t>
            </a:r>
            <a:r>
              <a:rPr lang="en-US" altLang="zh-CN" dirty="0"/>
              <a:t> </a:t>
            </a:r>
            <a:r>
              <a:rPr lang="zh-CN" altLang="en-US" dirty="0"/>
              <a:t>⽂件如下，保存退出，</a:t>
            </a:r>
            <a:r>
              <a:rPr lang="en-US" altLang="zh-CN" dirty="0" err="1"/>
              <a:t>hadoop</a:t>
            </a:r>
            <a:r>
              <a:rPr lang="zh-CN" altLang="en-US" dirty="0"/>
              <a:t>⽤户就拥有了 </a:t>
            </a:r>
            <a:r>
              <a:rPr lang="en-US" altLang="zh-CN" dirty="0"/>
              <a:t>root </a:t>
            </a:r>
            <a:r>
              <a:rPr lang="zh-CN" altLang="en-US" dirty="0"/>
              <a:t>权限。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## Allow root to run any commands anywhere</a:t>
            </a:r>
          </a:p>
          <a:p>
            <a:endParaRPr lang="en-US" altLang="zh-CN" dirty="0"/>
          </a:p>
          <a:p>
            <a:r>
              <a:rPr lang="en-US" altLang="zh-CN" dirty="0">
                <a:highlight>
                  <a:srgbClr val="C0C0C0"/>
                </a:highlight>
              </a:rPr>
              <a:t>root ALL=(ALL) ALL</a:t>
            </a:r>
          </a:p>
          <a:p>
            <a:r>
              <a:rPr lang="en-US" altLang="zh-CN" dirty="0" err="1">
                <a:highlight>
                  <a:srgbClr val="C0C0C0"/>
                </a:highlight>
              </a:rPr>
              <a:t>hadoop</a:t>
            </a:r>
            <a:r>
              <a:rPr lang="en-US" altLang="zh-CN" dirty="0">
                <a:highlight>
                  <a:srgbClr val="C0C0C0"/>
                </a:highlight>
              </a:rPr>
              <a:t> ALL=(ALL) ALL</a:t>
            </a:r>
            <a:endParaRPr lang="zh-CN" altLang="en-US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38329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9E799B8C-B65A-4430-91DE-635EBBEDC978}"/>
              </a:ext>
            </a:extLst>
          </p:cNvPr>
          <p:cNvSpPr txBox="1"/>
          <p:nvPr/>
        </p:nvSpPr>
        <p:spPr>
          <a:xfrm>
            <a:off x="598065" y="444022"/>
            <a:ext cx="1099586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0.2</a:t>
            </a:r>
            <a:r>
              <a:rPr lang="zh-CN" altLang="en-US" dirty="0"/>
              <a:t>：配置主机名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编辑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/hostname</a:t>
            </a:r>
            <a:r>
              <a:rPr lang="zh-CN" altLang="en-US" dirty="0"/>
              <a:t>，把三台主机名修改为对应名字 </a:t>
            </a:r>
            <a:r>
              <a:rPr lang="en-US" altLang="zh-CN" dirty="0"/>
              <a:t>master</a:t>
            </a:r>
            <a:r>
              <a:rPr lang="zh-CN" altLang="en-US" dirty="0"/>
              <a:t>、</a:t>
            </a:r>
            <a:r>
              <a:rPr lang="en-US" altLang="zh-CN" dirty="0"/>
              <a:t>slave1</a:t>
            </a:r>
            <a:r>
              <a:rPr lang="zh-CN" altLang="en-US" dirty="0"/>
              <a:t>、</a:t>
            </a:r>
            <a:r>
              <a:rPr lang="en-US" altLang="zh-CN" dirty="0"/>
              <a:t>slave2</a:t>
            </a:r>
            <a:r>
              <a:rPr lang="zh-CN" altLang="en-US" dirty="0"/>
              <a:t>，并重启服务器。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编辑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/hosts</a:t>
            </a:r>
            <a:r>
              <a:rPr lang="zh-CN" altLang="en-US" dirty="0"/>
              <a:t>，添加如下映射关系，保存退出。（</a:t>
            </a:r>
            <a:r>
              <a:rPr lang="zh-CN" altLang="en-US" dirty="0">
                <a:highlight>
                  <a:srgbClr val="FFFF00"/>
                </a:highlight>
              </a:rPr>
              <a:t>！！！！</a:t>
            </a:r>
            <a:r>
              <a:rPr lang="en-US" altLang="zh-CN" dirty="0">
                <a:highlight>
                  <a:srgbClr val="FFFF00"/>
                </a:highlight>
              </a:rPr>
              <a:t>Master</a:t>
            </a:r>
            <a:r>
              <a:rPr lang="zh-CN" altLang="en-US" dirty="0">
                <a:highlight>
                  <a:srgbClr val="FFFF00"/>
                </a:highlight>
              </a:rPr>
              <a:t>本机的</a:t>
            </a:r>
            <a:r>
              <a:rPr lang="en-US" altLang="zh-CN" dirty="0">
                <a:highlight>
                  <a:srgbClr val="FFFF00"/>
                </a:highlight>
              </a:rPr>
              <a:t>/</a:t>
            </a:r>
            <a:r>
              <a:rPr lang="en-US" altLang="zh-CN" dirty="0" err="1">
                <a:highlight>
                  <a:srgbClr val="FFFF00"/>
                </a:highlight>
              </a:rPr>
              <a:t>etc</a:t>
            </a:r>
            <a:r>
              <a:rPr lang="en-US" altLang="zh-CN" dirty="0">
                <a:highlight>
                  <a:srgbClr val="FFFF00"/>
                </a:highlight>
              </a:rPr>
              <a:t>/hosts</a:t>
            </a:r>
            <a:r>
              <a:rPr lang="zh-CN" altLang="en-US" dirty="0">
                <a:highlight>
                  <a:srgbClr val="FFFF00"/>
                </a:highlight>
              </a:rPr>
              <a:t>，其</a:t>
            </a:r>
            <a:r>
              <a:rPr lang="en-US" altLang="zh-CN" dirty="0" err="1">
                <a:highlight>
                  <a:srgbClr val="FFFF00"/>
                </a:highlight>
              </a:rPr>
              <a:t>ip</a:t>
            </a:r>
            <a:r>
              <a:rPr lang="zh-CN" altLang="en-US" dirty="0">
                <a:highlight>
                  <a:srgbClr val="FFFF00"/>
                </a:highlight>
              </a:rPr>
              <a:t>要用内网地址，即</a:t>
            </a:r>
            <a:r>
              <a:rPr lang="en-US" altLang="zh-CN" dirty="0">
                <a:highlight>
                  <a:srgbClr val="FFFF00"/>
                </a:highlight>
              </a:rPr>
              <a:t>ifconfig</a:t>
            </a:r>
            <a:r>
              <a:rPr lang="zh-CN" altLang="en-US" dirty="0">
                <a:highlight>
                  <a:srgbClr val="FFFF00"/>
                </a:highlight>
              </a:rPr>
              <a:t>命令查到的</a:t>
            </a:r>
            <a:r>
              <a:rPr lang="en-US" altLang="zh-CN" dirty="0" err="1">
                <a:highlight>
                  <a:srgbClr val="FFFF00"/>
                </a:highlight>
              </a:rPr>
              <a:t>ip</a:t>
            </a:r>
            <a:r>
              <a:rPr lang="zh-CN" altLang="en-US" dirty="0">
                <a:highlight>
                  <a:srgbClr val="FFFF00"/>
                </a:highlight>
              </a:rPr>
              <a:t>）</a:t>
            </a:r>
            <a:endParaRPr lang="en-US" altLang="zh-CN" dirty="0">
              <a:highlight>
                <a:srgbClr val="FFFF00"/>
              </a:highlight>
            </a:endParaRPr>
          </a:p>
          <a:p>
            <a:endParaRPr lang="zh-CN" altLang="en-US" dirty="0"/>
          </a:p>
          <a:p>
            <a:r>
              <a:rPr lang="en-US" altLang="zh-CN" dirty="0"/>
              <a:t>172.17.22.35 master</a:t>
            </a:r>
          </a:p>
          <a:p>
            <a:r>
              <a:rPr lang="en-US" altLang="zh-CN" dirty="0"/>
              <a:t>47.101.137.41 slave1</a:t>
            </a:r>
          </a:p>
          <a:p>
            <a:r>
              <a:rPr lang="en-US" altLang="zh-CN" dirty="0"/>
              <a:t>139.196.183.194 slave2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FF3BDC3-A5C3-44D9-AF23-B887B9CE3309}"/>
              </a:ext>
            </a:extLst>
          </p:cNvPr>
          <p:cNvSpPr txBox="1"/>
          <p:nvPr/>
        </p:nvSpPr>
        <p:spPr>
          <a:xfrm>
            <a:off x="598065" y="3328333"/>
            <a:ext cx="1128109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0.3</a:t>
            </a:r>
            <a:r>
              <a:rPr lang="zh-CN" altLang="en-US" dirty="0"/>
              <a:t>：配置免密登录 </a:t>
            </a:r>
            <a:r>
              <a:rPr lang="en-US" altLang="zh-CN" dirty="0"/>
              <a:t>SSH </a:t>
            </a:r>
          </a:p>
          <a:p>
            <a:endParaRPr lang="en-US" altLang="zh-CN" dirty="0"/>
          </a:p>
          <a:p>
            <a:r>
              <a:rPr lang="zh-CN" altLang="en-US" dirty="0"/>
              <a:t>为了操作⽅便，通过设置 </a:t>
            </a:r>
            <a:r>
              <a:rPr lang="en-US" altLang="zh-CN" dirty="0"/>
              <a:t>SSH </a:t>
            </a:r>
            <a:r>
              <a:rPr lang="zh-CN" altLang="en-US" dirty="0"/>
              <a:t>免密码登录，实现三台主机间⾃由切换。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三台主机发起公钥请求，⽣成密钥对。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>
                <a:highlight>
                  <a:srgbClr val="C0C0C0"/>
                </a:highlight>
              </a:rPr>
              <a:t>ssh</a:t>
            </a:r>
            <a:r>
              <a:rPr lang="en-US" altLang="zh-CN" dirty="0">
                <a:highlight>
                  <a:srgbClr val="C0C0C0"/>
                </a:highlight>
              </a:rPr>
              <a:t>-keygen -t </a:t>
            </a:r>
            <a:r>
              <a:rPr lang="en-US" altLang="zh-CN" dirty="0" err="1">
                <a:highlight>
                  <a:srgbClr val="C0C0C0"/>
                </a:highlight>
              </a:rPr>
              <a:t>rsa</a:t>
            </a:r>
            <a:r>
              <a:rPr lang="en-US" altLang="zh-CN" dirty="0">
                <a:highlight>
                  <a:srgbClr val="C0C0C0"/>
                </a:highlight>
              </a:rPr>
              <a:t> </a:t>
            </a:r>
          </a:p>
          <a:p>
            <a:endParaRPr lang="en-US" altLang="zh-CN" dirty="0"/>
          </a:p>
          <a:p>
            <a:r>
              <a:rPr lang="en-US" altLang="zh-CN" dirty="0"/>
              <a:t>master </a:t>
            </a:r>
            <a:r>
              <a:rPr lang="zh-CN" altLang="en-US" dirty="0"/>
              <a:t>主机将公钥（</a:t>
            </a:r>
            <a:r>
              <a:rPr lang="en-US" altLang="zh-CN" dirty="0"/>
              <a:t>~/.</a:t>
            </a:r>
            <a:r>
              <a:rPr lang="en-US" altLang="zh-CN" dirty="0" err="1"/>
              <a:t>ssh</a:t>
            </a:r>
            <a:r>
              <a:rPr lang="en-US" altLang="zh-CN" dirty="0"/>
              <a:t>/id_rsa.pub </a:t>
            </a:r>
            <a:r>
              <a:rPr lang="zh-CN" altLang="en-US" dirty="0"/>
              <a:t>中的内容）复制到⽂件 </a:t>
            </a:r>
            <a:r>
              <a:rPr lang="en-US" altLang="zh-CN" dirty="0" err="1"/>
              <a:t>authorized_keys</a:t>
            </a:r>
            <a:r>
              <a:rPr lang="en-US" altLang="zh-CN" dirty="0"/>
              <a:t> </a:t>
            </a:r>
            <a:r>
              <a:rPr lang="zh-CN" altLang="en-US" dirty="0"/>
              <a:t>中去。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highlight>
                  <a:srgbClr val="C0C0C0"/>
                </a:highlight>
              </a:rPr>
              <a:t>cat ~/.</a:t>
            </a:r>
            <a:r>
              <a:rPr lang="en-US" altLang="zh-CN" dirty="0" err="1">
                <a:highlight>
                  <a:srgbClr val="C0C0C0"/>
                </a:highlight>
              </a:rPr>
              <a:t>ssh</a:t>
            </a:r>
            <a:r>
              <a:rPr lang="en-US" altLang="zh-CN" dirty="0">
                <a:highlight>
                  <a:srgbClr val="C0C0C0"/>
                </a:highlight>
              </a:rPr>
              <a:t>/id_rsa.pub &gt;&gt; ~/.</a:t>
            </a:r>
            <a:r>
              <a:rPr lang="en-US" altLang="zh-CN" dirty="0" err="1">
                <a:highlight>
                  <a:srgbClr val="C0C0C0"/>
                </a:highlight>
              </a:rPr>
              <a:t>ssh</a:t>
            </a:r>
            <a:r>
              <a:rPr lang="en-US" altLang="zh-CN" dirty="0">
                <a:highlight>
                  <a:srgbClr val="C0C0C0"/>
                </a:highlight>
              </a:rPr>
              <a:t>/</a:t>
            </a:r>
            <a:r>
              <a:rPr lang="en-US" altLang="zh-CN" dirty="0" err="1">
                <a:highlight>
                  <a:srgbClr val="C0C0C0"/>
                </a:highlight>
              </a:rPr>
              <a:t>authorized_keys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3071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ECF1AA6-B999-4412-B2D8-78F1598CBB75}"/>
              </a:ext>
            </a:extLst>
          </p:cNvPr>
          <p:cNvSpPr txBox="1"/>
          <p:nvPr/>
        </p:nvSpPr>
        <p:spPr>
          <a:xfrm>
            <a:off x="549570" y="186758"/>
            <a:ext cx="10802923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两台从机将公钥复制到主机 </a:t>
            </a:r>
            <a:r>
              <a:rPr lang="en-US" altLang="zh-CN" dirty="0"/>
              <a:t>master </a:t>
            </a:r>
            <a:r>
              <a:rPr lang="zh-CN" altLang="en-US" dirty="0"/>
              <a:t>的</a:t>
            </a:r>
            <a:r>
              <a:rPr lang="en-US" altLang="zh-CN" dirty="0"/>
              <a:t>~/.</a:t>
            </a:r>
            <a:r>
              <a:rPr lang="en-US" altLang="zh-CN" dirty="0" err="1"/>
              <a:t>ssh</a:t>
            </a:r>
            <a:r>
              <a:rPr lang="en-US" altLang="zh-CN" dirty="0"/>
              <a:t>/</a:t>
            </a:r>
            <a:r>
              <a:rPr lang="en-US" altLang="zh-CN" dirty="0" err="1"/>
              <a:t>authorized_keys</a:t>
            </a:r>
            <a:r>
              <a:rPr lang="en-US" altLang="zh-CN" dirty="0"/>
              <a:t> </a:t>
            </a:r>
            <a:r>
              <a:rPr lang="zh-CN" altLang="en-US" dirty="0"/>
              <a:t>中去。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>
                <a:highlight>
                  <a:srgbClr val="FFFF00"/>
                </a:highlight>
              </a:rPr>
              <a:t>scp</a:t>
            </a:r>
            <a:r>
              <a:rPr lang="en-US" altLang="zh-CN" dirty="0">
                <a:highlight>
                  <a:srgbClr val="FFFF00"/>
                </a:highlight>
              </a:rPr>
              <a:t> ~/.</a:t>
            </a:r>
            <a:r>
              <a:rPr lang="en-US" altLang="zh-CN" dirty="0" err="1">
                <a:highlight>
                  <a:srgbClr val="FFFF00"/>
                </a:highlight>
              </a:rPr>
              <a:t>ssh</a:t>
            </a:r>
            <a:r>
              <a:rPr lang="en-US" altLang="zh-CN" dirty="0">
                <a:highlight>
                  <a:srgbClr val="FFFF00"/>
                </a:highlight>
              </a:rPr>
              <a:t>/id_rsa.pub </a:t>
            </a:r>
            <a:r>
              <a:rPr lang="en-US" altLang="zh-CN" dirty="0" err="1">
                <a:highlight>
                  <a:srgbClr val="FFFF00"/>
                </a:highlight>
              </a:rPr>
              <a:t>hadoop@master</a:t>
            </a:r>
            <a:r>
              <a:rPr lang="en-US" altLang="zh-CN" dirty="0">
                <a:highlight>
                  <a:srgbClr val="FFFF00"/>
                </a:highlight>
              </a:rPr>
              <a:t>:~/.</a:t>
            </a:r>
            <a:r>
              <a:rPr lang="en-US" altLang="zh-CN" dirty="0" err="1">
                <a:highlight>
                  <a:srgbClr val="FFFF00"/>
                </a:highlight>
              </a:rPr>
              <a:t>ssh</a:t>
            </a:r>
            <a:r>
              <a:rPr lang="en-US" altLang="zh-CN" dirty="0">
                <a:highlight>
                  <a:srgbClr val="FFFF00"/>
                </a:highlight>
              </a:rPr>
              <a:t>/</a:t>
            </a:r>
            <a:r>
              <a:rPr lang="en-US" altLang="zh-CN" dirty="0" err="1">
                <a:highlight>
                  <a:srgbClr val="FFFF00"/>
                </a:highlight>
              </a:rPr>
              <a:t>authorized_keys</a:t>
            </a:r>
            <a:endParaRPr lang="en-US" altLang="zh-CN" dirty="0">
              <a:highlight>
                <a:srgbClr val="FFFF00"/>
              </a:highlight>
            </a:endParaRPr>
          </a:p>
          <a:p>
            <a:endParaRPr lang="en-US" altLang="zh-CN" dirty="0"/>
          </a:p>
          <a:p>
            <a:r>
              <a:rPr lang="en-US" altLang="zh-CN" dirty="0"/>
              <a:t>master </a:t>
            </a:r>
            <a:r>
              <a:rPr lang="zh-CN" altLang="en-US" dirty="0"/>
              <a:t>主机将</a:t>
            </a:r>
            <a:r>
              <a:rPr lang="en-US" altLang="zh-CN" dirty="0"/>
              <a:t>~/.</a:t>
            </a:r>
            <a:r>
              <a:rPr lang="en-US" altLang="zh-CN" dirty="0" err="1"/>
              <a:t>ssh</a:t>
            </a:r>
            <a:r>
              <a:rPr lang="en-US" altLang="zh-CN" dirty="0"/>
              <a:t>/</a:t>
            </a:r>
            <a:r>
              <a:rPr lang="en-US" altLang="zh-CN" dirty="0" err="1"/>
              <a:t>authorized_keys</a:t>
            </a:r>
            <a:r>
              <a:rPr lang="en-US" altLang="zh-CN" dirty="0"/>
              <a:t> </a:t>
            </a:r>
            <a:r>
              <a:rPr lang="zh-CN" altLang="en-US" dirty="0"/>
              <a:t>复制到从机 </a:t>
            </a:r>
            <a:r>
              <a:rPr lang="en-US" altLang="zh-CN" dirty="0"/>
              <a:t>slave1</a:t>
            </a:r>
            <a:r>
              <a:rPr lang="zh-CN" altLang="en-US" dirty="0"/>
              <a:t>、</a:t>
            </a:r>
            <a:r>
              <a:rPr lang="en-US" altLang="zh-CN" dirty="0"/>
              <a:t>slave2 </a:t>
            </a:r>
            <a:r>
              <a:rPr lang="zh-CN" altLang="en-US" dirty="0"/>
              <a:t>中。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highlight>
                  <a:srgbClr val="C0C0C0"/>
                </a:highlight>
              </a:rPr>
              <a:t>scp -r ~/.</a:t>
            </a:r>
            <a:r>
              <a:rPr lang="en-US" altLang="zh-CN" dirty="0" err="1">
                <a:highlight>
                  <a:srgbClr val="C0C0C0"/>
                </a:highlight>
              </a:rPr>
              <a:t>ssh</a:t>
            </a:r>
            <a:r>
              <a:rPr lang="en-US" altLang="zh-CN" dirty="0">
                <a:highlight>
                  <a:srgbClr val="C0C0C0"/>
                </a:highlight>
              </a:rPr>
              <a:t>/</a:t>
            </a:r>
            <a:r>
              <a:rPr lang="en-US" altLang="zh-CN" dirty="0" err="1">
                <a:highlight>
                  <a:srgbClr val="C0C0C0"/>
                </a:highlight>
              </a:rPr>
              <a:t>authorized_keys</a:t>
            </a:r>
            <a:r>
              <a:rPr lang="en-US" altLang="zh-CN" dirty="0">
                <a:highlight>
                  <a:srgbClr val="C0C0C0"/>
                </a:highlight>
              </a:rPr>
              <a:t> slave1:~/.</a:t>
            </a:r>
            <a:r>
              <a:rPr lang="en-US" altLang="zh-CN" dirty="0" err="1">
                <a:highlight>
                  <a:srgbClr val="C0C0C0"/>
                </a:highlight>
              </a:rPr>
              <a:t>ssh</a:t>
            </a:r>
            <a:r>
              <a:rPr lang="en-US" altLang="zh-CN" dirty="0">
                <a:highlight>
                  <a:srgbClr val="C0C0C0"/>
                </a:highlight>
              </a:rPr>
              <a:t>/ </a:t>
            </a:r>
          </a:p>
          <a:p>
            <a:r>
              <a:rPr lang="en-US" altLang="zh-CN" dirty="0" err="1">
                <a:highlight>
                  <a:srgbClr val="C0C0C0"/>
                </a:highlight>
              </a:rPr>
              <a:t>scp</a:t>
            </a:r>
            <a:r>
              <a:rPr lang="en-US" altLang="zh-CN" dirty="0">
                <a:highlight>
                  <a:srgbClr val="C0C0C0"/>
                </a:highlight>
              </a:rPr>
              <a:t> -r ~/.</a:t>
            </a:r>
            <a:r>
              <a:rPr lang="en-US" altLang="zh-CN" dirty="0" err="1">
                <a:highlight>
                  <a:srgbClr val="C0C0C0"/>
                </a:highlight>
              </a:rPr>
              <a:t>ssh</a:t>
            </a:r>
            <a:r>
              <a:rPr lang="en-US" altLang="zh-CN" dirty="0">
                <a:highlight>
                  <a:srgbClr val="C0C0C0"/>
                </a:highlight>
              </a:rPr>
              <a:t>/</a:t>
            </a:r>
            <a:r>
              <a:rPr lang="en-US" altLang="zh-CN" dirty="0" err="1">
                <a:highlight>
                  <a:srgbClr val="C0C0C0"/>
                </a:highlight>
              </a:rPr>
              <a:t>authorized_keys</a:t>
            </a:r>
            <a:r>
              <a:rPr lang="en-US" altLang="zh-CN" dirty="0">
                <a:highlight>
                  <a:srgbClr val="C0C0C0"/>
                </a:highlight>
              </a:rPr>
              <a:t> slave2:~/.</a:t>
            </a:r>
            <a:r>
              <a:rPr lang="en-US" altLang="zh-CN" dirty="0" err="1">
                <a:highlight>
                  <a:srgbClr val="C0C0C0"/>
                </a:highlight>
              </a:rPr>
              <a:t>ssh</a:t>
            </a:r>
            <a:r>
              <a:rPr lang="en-US" altLang="zh-CN" dirty="0">
                <a:highlight>
                  <a:srgbClr val="C0C0C0"/>
                </a:highlight>
              </a:rPr>
              <a:t>/ </a:t>
            </a:r>
          </a:p>
          <a:p>
            <a:endParaRPr lang="en-US" altLang="zh-CN" dirty="0">
              <a:highlight>
                <a:srgbClr val="C0C0C0"/>
              </a:highlight>
            </a:endParaRPr>
          </a:p>
          <a:p>
            <a:r>
              <a:rPr lang="zh-CN" altLang="en-US" dirty="0"/>
              <a:t>另外注意，需要设置</a:t>
            </a:r>
            <a:r>
              <a:rPr lang="en-US" altLang="zh-CN" dirty="0"/>
              <a:t>.</a:t>
            </a:r>
            <a:r>
              <a:rPr lang="en-US" altLang="zh-CN" dirty="0" err="1"/>
              <a:t>ssh</a:t>
            </a:r>
            <a:r>
              <a:rPr lang="en-US" altLang="zh-CN" dirty="0"/>
              <a:t> </a:t>
            </a:r>
            <a:r>
              <a:rPr lang="zh-CN" altLang="en-US" dirty="0"/>
              <a:t>⽬录的权限为 </a:t>
            </a:r>
            <a:r>
              <a:rPr lang="en-US" altLang="zh-CN" dirty="0"/>
              <a:t>700</a:t>
            </a:r>
            <a:r>
              <a:rPr lang="zh-CN" altLang="en-US" dirty="0"/>
              <a:t>，其下⽂件 </a:t>
            </a:r>
            <a:r>
              <a:rPr lang="en-US" altLang="zh-CN" dirty="0" err="1"/>
              <a:t>authorized_keys</a:t>
            </a:r>
            <a:r>
              <a:rPr lang="en-US" altLang="zh-CN" dirty="0"/>
              <a:t> </a:t>
            </a:r>
            <a:r>
              <a:rPr lang="zh-CN" altLang="en-US" dirty="0"/>
              <a:t>和私钥的权限为 </a:t>
            </a:r>
            <a:r>
              <a:rPr lang="en-US" altLang="zh-CN" dirty="0"/>
              <a:t>600</a:t>
            </a:r>
            <a:r>
              <a:rPr lang="zh-CN" altLang="en-US" dirty="0"/>
              <a:t>。否 则会因为权限问题导致⽆法免密码登录。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>
                <a:highlight>
                  <a:srgbClr val="C0C0C0"/>
                </a:highlight>
              </a:rPr>
              <a:t>chmod</a:t>
            </a:r>
            <a:r>
              <a:rPr lang="en-US" altLang="zh-CN" dirty="0">
                <a:highlight>
                  <a:srgbClr val="C0C0C0"/>
                </a:highlight>
              </a:rPr>
              <a:t> -R 700 .</a:t>
            </a:r>
            <a:r>
              <a:rPr lang="en-US" altLang="zh-CN" dirty="0" err="1">
                <a:highlight>
                  <a:srgbClr val="C0C0C0"/>
                </a:highlight>
              </a:rPr>
              <a:t>ssh</a:t>
            </a:r>
            <a:r>
              <a:rPr lang="en-US" altLang="zh-CN" dirty="0">
                <a:highlight>
                  <a:srgbClr val="C0C0C0"/>
                </a:highlight>
              </a:rPr>
              <a:t>/ </a:t>
            </a:r>
          </a:p>
          <a:p>
            <a:r>
              <a:rPr lang="en-US" altLang="zh-CN" dirty="0" err="1">
                <a:highlight>
                  <a:srgbClr val="C0C0C0"/>
                </a:highlight>
              </a:rPr>
              <a:t>sudo</a:t>
            </a:r>
            <a:r>
              <a:rPr lang="en-US" altLang="zh-CN" dirty="0">
                <a:highlight>
                  <a:srgbClr val="C0C0C0"/>
                </a:highlight>
              </a:rPr>
              <a:t> </a:t>
            </a:r>
            <a:r>
              <a:rPr lang="en-US" altLang="zh-CN" dirty="0" err="1">
                <a:highlight>
                  <a:srgbClr val="C0C0C0"/>
                </a:highlight>
              </a:rPr>
              <a:t>chmod</a:t>
            </a:r>
            <a:r>
              <a:rPr lang="en-US" altLang="zh-CN" dirty="0">
                <a:highlight>
                  <a:srgbClr val="C0C0C0"/>
                </a:highlight>
              </a:rPr>
              <a:t> 600 .</a:t>
            </a:r>
            <a:r>
              <a:rPr lang="en-US" altLang="zh-CN" dirty="0" err="1">
                <a:highlight>
                  <a:srgbClr val="C0C0C0"/>
                </a:highlight>
              </a:rPr>
              <a:t>ssh</a:t>
            </a:r>
            <a:r>
              <a:rPr lang="en-US" altLang="zh-CN" dirty="0">
                <a:highlight>
                  <a:srgbClr val="C0C0C0"/>
                </a:highlight>
              </a:rPr>
              <a:t>/</a:t>
            </a:r>
            <a:r>
              <a:rPr lang="en-US" altLang="zh-CN" dirty="0" err="1">
                <a:highlight>
                  <a:srgbClr val="C0C0C0"/>
                </a:highlight>
              </a:rPr>
              <a:t>authorized_keys</a:t>
            </a:r>
            <a:endParaRPr lang="en-US" altLang="zh-CN" dirty="0">
              <a:highlight>
                <a:srgbClr val="C0C0C0"/>
              </a:highlight>
            </a:endParaRPr>
          </a:p>
          <a:p>
            <a:endParaRPr lang="en-US" altLang="zh-CN" dirty="0">
              <a:highlight>
                <a:srgbClr val="C0C0C0"/>
              </a:highlight>
            </a:endParaRPr>
          </a:p>
          <a:p>
            <a:r>
              <a:rPr lang="en-US" altLang="zh-CN" dirty="0"/>
              <a:t>0.4</a:t>
            </a:r>
            <a:r>
              <a:rPr lang="zh-CN" altLang="en-US" dirty="0"/>
              <a:t>：关闭防⽕墙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集群需要开放很多端口，因此，为了避免出现端⼜未开放的问题，需要关闭防⽕墙。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>
                <a:highlight>
                  <a:srgbClr val="C0C0C0"/>
                </a:highlight>
              </a:rPr>
              <a:t>systemctl</a:t>
            </a:r>
            <a:r>
              <a:rPr lang="en-US" altLang="zh-CN" dirty="0">
                <a:highlight>
                  <a:srgbClr val="C0C0C0"/>
                </a:highlight>
              </a:rPr>
              <a:t> stop </a:t>
            </a:r>
            <a:r>
              <a:rPr lang="en-US" altLang="zh-CN" dirty="0" err="1">
                <a:highlight>
                  <a:srgbClr val="C0C0C0"/>
                </a:highlight>
              </a:rPr>
              <a:t>firewalld.service</a:t>
            </a:r>
            <a:r>
              <a:rPr lang="en-US" altLang="zh-CN" dirty="0">
                <a:highlight>
                  <a:srgbClr val="C0C0C0"/>
                </a:highlight>
              </a:rPr>
              <a:t> </a:t>
            </a:r>
          </a:p>
          <a:p>
            <a:endParaRPr lang="en-US" altLang="zh-CN" dirty="0"/>
          </a:p>
          <a:p>
            <a:r>
              <a:rPr lang="zh-CN" altLang="en-US" dirty="0"/>
              <a:t>查看防⽕墙状态，显⽰ </a:t>
            </a:r>
            <a:r>
              <a:rPr lang="en-US" altLang="zh-CN" dirty="0" err="1"/>
              <a:t>inavtive</a:t>
            </a:r>
            <a:r>
              <a:rPr lang="en-US" altLang="zh-CN" dirty="0"/>
              <a:t> (dead)</a:t>
            </a:r>
            <a:r>
              <a:rPr lang="zh-CN" altLang="en-US" dirty="0"/>
              <a:t>，说明防⽕墙已经关闭。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>
                <a:highlight>
                  <a:srgbClr val="C0C0C0"/>
                </a:highlight>
              </a:rPr>
              <a:t>systemctl</a:t>
            </a:r>
            <a:r>
              <a:rPr lang="en-US" altLang="zh-CN" dirty="0">
                <a:highlight>
                  <a:srgbClr val="C0C0C0"/>
                </a:highlight>
              </a:rPr>
              <a:t> status </a:t>
            </a:r>
            <a:r>
              <a:rPr lang="en-US" altLang="zh-CN" dirty="0" err="1">
                <a:highlight>
                  <a:srgbClr val="C0C0C0"/>
                </a:highlight>
              </a:rPr>
              <a:t>firewalld.service</a:t>
            </a:r>
            <a:endParaRPr lang="zh-CN" altLang="en-US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45408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FEF660F-A23D-475C-AA7E-7C1DC699B790}"/>
              </a:ext>
            </a:extLst>
          </p:cNvPr>
          <p:cNvSpPr txBox="1"/>
          <p:nvPr/>
        </p:nvSpPr>
        <p:spPr>
          <a:xfrm>
            <a:off x="848655" y="623432"/>
            <a:ext cx="1101264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0.5</a:t>
            </a:r>
            <a:r>
              <a:rPr lang="zh-CN" altLang="en-US" dirty="0"/>
              <a:t>：</a:t>
            </a:r>
            <a:r>
              <a:rPr lang="en-US" altLang="zh-CN" dirty="0"/>
              <a:t>JDK </a:t>
            </a:r>
          </a:p>
          <a:p>
            <a:endParaRPr lang="en-US" altLang="zh-CN" dirty="0"/>
          </a:p>
          <a:p>
            <a:r>
              <a:rPr lang="zh-CN" altLang="en-US" dirty="0"/>
              <a:t>下载 </a:t>
            </a:r>
            <a:r>
              <a:rPr lang="en-US" altLang="zh-CN" dirty="0"/>
              <a:t>jdk1.8.0_272</a:t>
            </a:r>
          </a:p>
          <a:p>
            <a:endParaRPr lang="en-US" altLang="zh-CN" dirty="0"/>
          </a:p>
          <a:p>
            <a:r>
              <a:rPr lang="en-US" altLang="zh-CN" dirty="0">
                <a:highlight>
                  <a:srgbClr val="C0C0C0"/>
                </a:highlight>
              </a:rPr>
              <a:t>yum install java-1.8.0-openjdk-devel.x86_64 </a:t>
            </a:r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/profile </a:t>
            </a:r>
            <a:r>
              <a:rPr lang="zh-CN" altLang="en-US" dirty="0"/>
              <a:t>中设置环境变量，添加路径如下。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highlight>
                  <a:srgbClr val="C0C0C0"/>
                </a:highlight>
              </a:rPr>
              <a:t>export JAVA_HOME=/</a:t>
            </a:r>
            <a:r>
              <a:rPr lang="en-US" altLang="zh-CN" dirty="0" err="1">
                <a:highlight>
                  <a:srgbClr val="C0C0C0"/>
                </a:highlight>
              </a:rPr>
              <a:t>usr</a:t>
            </a:r>
            <a:r>
              <a:rPr lang="en-US" altLang="zh-CN" dirty="0">
                <a:highlight>
                  <a:srgbClr val="C0C0C0"/>
                </a:highlight>
              </a:rPr>
              <a:t>/lib/</a:t>
            </a:r>
            <a:r>
              <a:rPr lang="en-US" altLang="zh-CN" dirty="0" err="1">
                <a:highlight>
                  <a:srgbClr val="C0C0C0"/>
                </a:highlight>
              </a:rPr>
              <a:t>jvm</a:t>
            </a:r>
            <a:r>
              <a:rPr lang="en-US" altLang="zh-CN" dirty="0">
                <a:highlight>
                  <a:srgbClr val="C0C0C0"/>
                </a:highlight>
              </a:rPr>
              <a:t>/java-1.8.0-openjdk 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export CLASSPATH=.:$JAVA_HOME/lib/rt.jar:$JAVA_HOME/lib/dt.jar:$JAVA_HOME/lib </a:t>
            </a:r>
          </a:p>
          <a:p>
            <a:endParaRPr lang="en-US" altLang="zh-CN" dirty="0"/>
          </a:p>
          <a:p>
            <a:r>
              <a:rPr lang="zh-CN" altLang="en-US" dirty="0"/>
              <a:t>重新加载配置⽂件使之⽣效。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highlight>
                  <a:srgbClr val="C0C0C0"/>
                </a:highlight>
              </a:rPr>
              <a:t>source /</a:t>
            </a:r>
            <a:r>
              <a:rPr lang="en-US" altLang="zh-CN" dirty="0" err="1">
                <a:highlight>
                  <a:srgbClr val="C0C0C0"/>
                </a:highlight>
              </a:rPr>
              <a:t>etc</a:t>
            </a:r>
            <a:r>
              <a:rPr lang="en-US" altLang="zh-CN" dirty="0">
                <a:highlight>
                  <a:srgbClr val="C0C0C0"/>
                </a:highlight>
              </a:rPr>
              <a:t>/profile </a:t>
            </a:r>
          </a:p>
          <a:p>
            <a:endParaRPr lang="en-US" altLang="zh-CN" dirty="0"/>
          </a:p>
          <a:p>
            <a:r>
              <a:rPr lang="zh-CN" altLang="en-US" dirty="0"/>
              <a:t>使⽤ </a:t>
            </a:r>
            <a:r>
              <a:rPr lang="en-US" altLang="zh-CN" dirty="0"/>
              <a:t>java -version </a:t>
            </a:r>
            <a:r>
              <a:rPr lang="zh-CN" altLang="en-US" dirty="0"/>
              <a:t>命令检测，显⽰ </a:t>
            </a:r>
            <a:r>
              <a:rPr lang="en-US" altLang="zh-CN" dirty="0"/>
              <a:t>java </a:t>
            </a:r>
            <a:r>
              <a:rPr lang="zh-CN" altLang="en-US" dirty="0"/>
              <a:t>版本证明环境已配置成功。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openjdk</a:t>
            </a:r>
            <a:r>
              <a:rPr lang="en-US" altLang="zh-CN" dirty="0"/>
              <a:t> version "1.8.0_272" </a:t>
            </a:r>
          </a:p>
          <a:p>
            <a:r>
              <a:rPr lang="en-US" altLang="zh-CN" dirty="0"/>
              <a:t>OpenJDK Runtime Environment (build 1.8.0_272-b10) </a:t>
            </a:r>
          </a:p>
          <a:p>
            <a:r>
              <a:rPr lang="en-US" altLang="zh-CN" dirty="0"/>
              <a:t>OpenJDK 64-Bit Server VM (build 25.272-b10, mixed mode)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2421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E0A78CA-17F3-4641-8BF3-4E7A73235B49}"/>
              </a:ext>
            </a:extLst>
          </p:cNvPr>
          <p:cNvSpPr txBox="1"/>
          <p:nvPr/>
        </p:nvSpPr>
        <p:spPr>
          <a:xfrm>
            <a:off x="471881" y="246473"/>
            <a:ext cx="11465653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1.1</a:t>
            </a:r>
            <a:r>
              <a:rPr lang="zh-CN" altLang="en-US" dirty="0"/>
              <a:t>：安装 </a:t>
            </a:r>
            <a:r>
              <a:rPr lang="en-US" altLang="zh-CN" dirty="0"/>
              <a:t>zookeeper</a:t>
            </a:r>
          </a:p>
          <a:p>
            <a:endParaRPr lang="en-US" altLang="zh-CN" dirty="0"/>
          </a:p>
          <a:p>
            <a:r>
              <a:rPr lang="zh-CN" altLang="en-US" dirty="0"/>
              <a:t>在本机上下载 </a:t>
            </a:r>
            <a:r>
              <a:rPr lang="en-US" altLang="zh-CN" dirty="0"/>
              <a:t>zookeeper </a:t>
            </a:r>
            <a:r>
              <a:rPr lang="zh-CN" altLang="en-US" dirty="0"/>
              <a:t>安装包，通过 </a:t>
            </a:r>
            <a:r>
              <a:rPr lang="en-US" altLang="zh-CN" dirty="0"/>
              <a:t>scp </a:t>
            </a:r>
            <a:r>
              <a:rPr lang="zh-CN" altLang="en-US" dirty="0"/>
              <a:t>命令将安装包发送到 </a:t>
            </a:r>
            <a:r>
              <a:rPr lang="en-US" altLang="zh-CN" dirty="0"/>
              <a:t>master </a:t>
            </a:r>
            <a:r>
              <a:rPr lang="zh-CN" altLang="en-US" dirty="0"/>
              <a:t>主机上。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highlight>
                  <a:srgbClr val="C0C0C0"/>
                </a:highlight>
              </a:rPr>
              <a:t>scp zookeeper-3.4.10.tar.gz hadoop@47.103.213.21:/home/</a:t>
            </a:r>
            <a:r>
              <a:rPr lang="en-US" altLang="zh-CN" dirty="0" err="1">
                <a:highlight>
                  <a:srgbClr val="C0C0C0"/>
                </a:highlight>
              </a:rPr>
              <a:t>hadoop</a:t>
            </a:r>
            <a:r>
              <a:rPr lang="en-US" altLang="zh-CN" dirty="0">
                <a:highlight>
                  <a:srgbClr val="C0C0C0"/>
                </a:highlight>
              </a:rPr>
              <a:t>/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 </a:t>
            </a:r>
            <a:r>
              <a:rPr lang="en-US" altLang="zh-CN" dirty="0"/>
              <a:t>master </a:t>
            </a:r>
            <a:r>
              <a:rPr lang="zh-CN" altLang="en-US" dirty="0"/>
              <a:t>主机根⽬录下，将安装包解压⾄</a:t>
            </a:r>
            <a:r>
              <a:rPr lang="en-US" altLang="zh-CN" dirty="0"/>
              <a:t>/home/</a:t>
            </a:r>
            <a:r>
              <a:rPr lang="en-US" altLang="zh-CN" dirty="0" err="1"/>
              <a:t>hadoop</a:t>
            </a:r>
            <a:r>
              <a:rPr lang="en-US" altLang="zh-CN" dirty="0"/>
              <a:t>/</a:t>
            </a:r>
            <a:r>
              <a:rPr lang="zh-CN" altLang="en-US" dirty="0"/>
              <a:t>下。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highlight>
                  <a:srgbClr val="C0C0C0"/>
                </a:highlight>
              </a:rPr>
              <a:t>tar -</a:t>
            </a:r>
            <a:r>
              <a:rPr lang="en-US" altLang="zh-CN" dirty="0" err="1">
                <a:highlight>
                  <a:srgbClr val="C0C0C0"/>
                </a:highlight>
              </a:rPr>
              <a:t>zxvf</a:t>
            </a:r>
            <a:r>
              <a:rPr lang="en-US" altLang="zh-CN" dirty="0">
                <a:highlight>
                  <a:srgbClr val="C0C0C0"/>
                </a:highlight>
              </a:rPr>
              <a:t> zookeeper-3.4.10.tar.gz</a:t>
            </a:r>
          </a:p>
          <a:p>
            <a:endParaRPr lang="en-US" altLang="zh-CN" dirty="0"/>
          </a:p>
          <a:p>
            <a:r>
              <a:rPr lang="zh-CN" altLang="en-US" dirty="0"/>
              <a:t>进⼊</a:t>
            </a:r>
            <a:r>
              <a:rPr lang="en-US" altLang="zh-CN" dirty="0"/>
              <a:t>/home/</a:t>
            </a:r>
            <a:r>
              <a:rPr lang="en-US" altLang="zh-CN" dirty="0" err="1"/>
              <a:t>hadoop</a:t>
            </a:r>
            <a:r>
              <a:rPr lang="en-US" altLang="zh-CN" dirty="0"/>
              <a:t>/</a:t>
            </a:r>
            <a:r>
              <a:rPr lang="zh-CN" altLang="en-US" dirty="0"/>
              <a:t>中，为了⽅便⽇后版本的更新，这⾥使⽤软链接的⽅法。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highlight>
                  <a:srgbClr val="C0C0C0"/>
                </a:highlight>
              </a:rPr>
              <a:t>ln -s zookeeper-3.4.10 zookeeper</a:t>
            </a:r>
          </a:p>
          <a:p>
            <a:endParaRPr lang="en-US" altLang="zh-CN" dirty="0"/>
          </a:p>
          <a:p>
            <a:r>
              <a:rPr lang="zh-CN" altLang="en-US" dirty="0"/>
              <a:t>设置环境变量，在</a:t>
            </a:r>
            <a:r>
              <a:rPr lang="en-US" altLang="zh-CN" dirty="0"/>
              <a:t>~/.</a:t>
            </a:r>
            <a:r>
              <a:rPr lang="en-US" altLang="zh-CN" dirty="0" err="1"/>
              <a:t>bashrc</a:t>
            </a:r>
            <a:r>
              <a:rPr lang="en-US" altLang="zh-CN" dirty="0"/>
              <a:t> </a:t>
            </a:r>
            <a:r>
              <a:rPr lang="zh-CN" altLang="en-US" dirty="0"/>
              <a:t>添加如下内容。</a:t>
            </a:r>
            <a:endParaRPr lang="en-US" altLang="zh-CN" dirty="0"/>
          </a:p>
          <a:p>
            <a:r>
              <a:rPr lang="en-US" altLang="zh-CN" dirty="0">
                <a:highlight>
                  <a:srgbClr val="C0C0C0"/>
                </a:highlight>
              </a:rPr>
              <a:t>#zookeeper 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export ZOOKEEPER=/home/</a:t>
            </a:r>
            <a:r>
              <a:rPr lang="en-US" altLang="zh-CN" dirty="0" err="1">
                <a:highlight>
                  <a:srgbClr val="C0C0C0"/>
                </a:highlight>
              </a:rPr>
              <a:t>hadoop</a:t>
            </a:r>
            <a:r>
              <a:rPr lang="en-US" altLang="zh-CN" dirty="0">
                <a:highlight>
                  <a:srgbClr val="C0C0C0"/>
                </a:highlight>
              </a:rPr>
              <a:t>/zookeeper 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export PATH=$PATH:$ZOOKEEPER/bin </a:t>
            </a:r>
          </a:p>
          <a:p>
            <a:endParaRPr lang="en-US" altLang="zh-CN" dirty="0"/>
          </a:p>
          <a:p>
            <a:r>
              <a:rPr lang="zh-CN" altLang="en-US" dirty="0"/>
              <a:t>重新加载配置⽂件使之⽣效。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highlight>
                  <a:srgbClr val="C0C0C0"/>
                </a:highlight>
              </a:rPr>
              <a:t>source ~/.</a:t>
            </a:r>
            <a:r>
              <a:rPr lang="en-US" altLang="zh-CN" dirty="0" err="1">
                <a:highlight>
                  <a:srgbClr val="C0C0C0"/>
                </a:highlight>
              </a:rPr>
              <a:t>bashrc</a:t>
            </a:r>
            <a:endParaRPr lang="zh-CN" altLang="en-US" dirty="0">
              <a:highlight>
                <a:srgbClr val="C0C0C0"/>
              </a:highlight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307B52C-13B3-4A39-96ED-79BE5950FE55}"/>
              </a:ext>
            </a:extLst>
          </p:cNvPr>
          <p:cNvSpPr/>
          <p:nvPr/>
        </p:nvSpPr>
        <p:spPr>
          <a:xfrm>
            <a:off x="4227627" y="1669269"/>
            <a:ext cx="1676399" cy="48323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41B1539-62C6-4716-8F0F-C831C131DD7C}"/>
              </a:ext>
            </a:extLst>
          </p:cNvPr>
          <p:cNvSpPr txBox="1"/>
          <p:nvPr/>
        </p:nvSpPr>
        <p:spPr>
          <a:xfrm>
            <a:off x="4227627" y="1654457"/>
            <a:ext cx="23908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你的服务器地址</a:t>
            </a:r>
          </a:p>
        </p:txBody>
      </p:sp>
    </p:spTree>
    <p:extLst>
      <p:ext uri="{BB962C8B-B14F-4D97-AF65-F5344CB8AC3E}">
        <p14:creationId xmlns:p14="http://schemas.microsoft.com/office/powerpoint/2010/main" val="2359478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8DDF9A1-AD90-4465-B3E5-4DBC76FF87B6}"/>
              </a:ext>
            </a:extLst>
          </p:cNvPr>
          <p:cNvSpPr txBox="1"/>
          <p:nvPr/>
        </p:nvSpPr>
        <p:spPr>
          <a:xfrm>
            <a:off x="496957" y="288235"/>
            <a:ext cx="1100699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1.2</a:t>
            </a:r>
            <a:r>
              <a:rPr lang="zh-CN" altLang="en-US" dirty="0"/>
              <a:t>：配置 </a:t>
            </a:r>
            <a:r>
              <a:rPr lang="en-US" altLang="zh-CN" dirty="0"/>
              <a:t>zookeeper </a:t>
            </a:r>
          </a:p>
          <a:p>
            <a:endParaRPr lang="en-US" altLang="zh-CN" dirty="0"/>
          </a:p>
          <a:p>
            <a:r>
              <a:rPr lang="zh-CN" altLang="en-US" dirty="0"/>
              <a:t>建⽴数据和⽇志⽂件。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>
                <a:highlight>
                  <a:srgbClr val="C0C0C0"/>
                </a:highlight>
              </a:rPr>
              <a:t>mkdir</a:t>
            </a:r>
            <a:r>
              <a:rPr lang="en-US" altLang="zh-CN" dirty="0">
                <a:highlight>
                  <a:srgbClr val="C0C0C0"/>
                </a:highlight>
              </a:rPr>
              <a:t> /home/</a:t>
            </a:r>
            <a:r>
              <a:rPr lang="en-US" altLang="zh-CN" dirty="0" err="1">
                <a:highlight>
                  <a:srgbClr val="C0C0C0"/>
                </a:highlight>
              </a:rPr>
              <a:t>hadoop</a:t>
            </a:r>
            <a:r>
              <a:rPr lang="en-US" altLang="zh-CN" dirty="0">
                <a:highlight>
                  <a:srgbClr val="C0C0C0"/>
                </a:highlight>
              </a:rPr>
              <a:t>/zookeeper/data </a:t>
            </a:r>
          </a:p>
          <a:p>
            <a:r>
              <a:rPr lang="en-US" altLang="zh-CN" dirty="0" err="1">
                <a:highlight>
                  <a:srgbClr val="C0C0C0"/>
                </a:highlight>
              </a:rPr>
              <a:t>mkdir</a:t>
            </a:r>
            <a:r>
              <a:rPr lang="en-US" altLang="zh-CN" dirty="0">
                <a:highlight>
                  <a:srgbClr val="C0C0C0"/>
                </a:highlight>
              </a:rPr>
              <a:t> /home/</a:t>
            </a:r>
            <a:r>
              <a:rPr lang="en-US" altLang="zh-CN" dirty="0" err="1">
                <a:highlight>
                  <a:srgbClr val="C0C0C0"/>
                </a:highlight>
              </a:rPr>
              <a:t>hadoop</a:t>
            </a:r>
            <a:r>
              <a:rPr lang="en-US" altLang="zh-CN" dirty="0">
                <a:highlight>
                  <a:srgbClr val="C0C0C0"/>
                </a:highlight>
              </a:rPr>
              <a:t>/zookeeper/logs </a:t>
            </a:r>
          </a:p>
          <a:p>
            <a:endParaRPr lang="en-US" altLang="zh-CN" dirty="0"/>
          </a:p>
          <a:p>
            <a:r>
              <a:rPr lang="zh-CN" altLang="en-US" dirty="0"/>
              <a:t>从 </a:t>
            </a:r>
            <a:r>
              <a:rPr lang="en-US" altLang="zh-CN" dirty="0"/>
              <a:t>conf </a:t>
            </a:r>
            <a:r>
              <a:rPr lang="zh-CN" altLang="en-US" dirty="0"/>
              <a:t>⽬录（</a:t>
            </a:r>
            <a:r>
              <a:rPr lang="en-US" altLang="zh-CN" dirty="0">
                <a:highlight>
                  <a:srgbClr val="C0C0C0"/>
                </a:highlight>
              </a:rPr>
              <a:t> zookeeper </a:t>
            </a:r>
            <a:r>
              <a:rPr lang="zh-CN" altLang="en-US" dirty="0">
                <a:highlight>
                  <a:srgbClr val="C0C0C0"/>
                </a:highlight>
              </a:rPr>
              <a:t>目录中</a:t>
            </a:r>
            <a:r>
              <a:rPr lang="zh-CN" altLang="en-US" dirty="0"/>
              <a:t>）下拷贝 </a:t>
            </a:r>
            <a:r>
              <a:rPr lang="en-US" altLang="zh-CN" dirty="0" err="1"/>
              <a:t>zoo_sample.cfg</a:t>
            </a:r>
            <a:r>
              <a:rPr lang="en-US" altLang="zh-CN" dirty="0"/>
              <a:t> </a:t>
            </a:r>
            <a:r>
              <a:rPr lang="zh-CN" altLang="en-US" dirty="0"/>
              <a:t>到该⽬录下并重命名为 </a:t>
            </a:r>
            <a:r>
              <a:rPr lang="en-US" altLang="zh-CN" dirty="0" err="1"/>
              <a:t>zoo.cfg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highlight>
                  <a:srgbClr val="C0C0C0"/>
                </a:highlight>
              </a:rPr>
              <a:t>cp </a:t>
            </a:r>
            <a:r>
              <a:rPr lang="en-US" altLang="zh-CN" dirty="0" err="1">
                <a:highlight>
                  <a:srgbClr val="C0C0C0"/>
                </a:highlight>
              </a:rPr>
              <a:t>zoo_sample.cfg</a:t>
            </a:r>
            <a:r>
              <a:rPr lang="en-US" altLang="zh-CN" dirty="0">
                <a:highlight>
                  <a:srgbClr val="C0C0C0"/>
                </a:highlight>
              </a:rPr>
              <a:t> </a:t>
            </a:r>
            <a:r>
              <a:rPr lang="en-US" altLang="zh-CN" dirty="0" err="1">
                <a:highlight>
                  <a:srgbClr val="C0C0C0"/>
                </a:highlight>
              </a:rPr>
              <a:t>zoo.cfg</a:t>
            </a:r>
            <a:endParaRPr lang="en-US" altLang="zh-CN" dirty="0">
              <a:highlight>
                <a:srgbClr val="C0C0C0"/>
              </a:highlight>
            </a:endParaRPr>
          </a:p>
          <a:p>
            <a:endParaRPr lang="en-US" altLang="zh-CN" dirty="0"/>
          </a:p>
          <a:p>
            <a:r>
              <a:rPr lang="zh-CN" altLang="en-US" dirty="0"/>
              <a:t>修改 </a:t>
            </a:r>
            <a:r>
              <a:rPr lang="en-US" altLang="zh-CN" dirty="0" err="1"/>
              <a:t>zoo.cfg</a:t>
            </a:r>
            <a:r>
              <a:rPr lang="en-US" altLang="zh-CN" dirty="0"/>
              <a:t> </a:t>
            </a:r>
            <a:r>
              <a:rPr lang="zh-CN" altLang="en-US" dirty="0"/>
              <a:t>⽂件，添加数据和日志路径，以及服务器对应主机和通信端口，其中 </a:t>
            </a:r>
            <a:r>
              <a:rPr lang="en-US" altLang="zh-CN" dirty="0"/>
              <a:t>2888 </a:t>
            </a:r>
            <a:r>
              <a:rPr lang="zh-CN" altLang="en-US" dirty="0"/>
              <a:t>端口是 </a:t>
            </a:r>
            <a:r>
              <a:rPr lang="en-US" altLang="zh-CN" dirty="0"/>
              <a:t>server </a:t>
            </a:r>
            <a:r>
              <a:rPr lang="zh-CN" altLang="en-US" dirty="0"/>
              <a:t>和集群中的 </a:t>
            </a:r>
            <a:r>
              <a:rPr lang="en-US" altLang="zh-CN" dirty="0"/>
              <a:t>leader </a:t>
            </a:r>
            <a:r>
              <a:rPr lang="zh-CN" altLang="en-US" dirty="0"/>
              <a:t>交换消息所使⽤的端口，</a:t>
            </a:r>
            <a:r>
              <a:rPr lang="en-US" altLang="zh-CN" dirty="0"/>
              <a:t>3888 </a:t>
            </a:r>
            <a:r>
              <a:rPr lang="zh-CN" altLang="en-US" dirty="0"/>
              <a:t>端口是选举 </a:t>
            </a:r>
            <a:r>
              <a:rPr lang="en-US" altLang="zh-CN" dirty="0"/>
              <a:t>leader </a:t>
            </a:r>
            <a:r>
              <a:rPr lang="zh-CN" altLang="en-US" dirty="0"/>
              <a:t>时所使⽤的端口。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>
                <a:highlight>
                  <a:srgbClr val="C0C0C0"/>
                </a:highlight>
              </a:rPr>
              <a:t>dataDir</a:t>
            </a:r>
            <a:r>
              <a:rPr lang="en-US" altLang="zh-CN" dirty="0">
                <a:highlight>
                  <a:srgbClr val="C0C0C0"/>
                </a:highlight>
              </a:rPr>
              <a:t>=/home/</a:t>
            </a:r>
            <a:r>
              <a:rPr lang="en-US" altLang="zh-CN" dirty="0" err="1">
                <a:highlight>
                  <a:srgbClr val="C0C0C0"/>
                </a:highlight>
              </a:rPr>
              <a:t>hadoop</a:t>
            </a:r>
            <a:r>
              <a:rPr lang="en-US" altLang="zh-CN" dirty="0">
                <a:highlight>
                  <a:srgbClr val="C0C0C0"/>
                </a:highlight>
              </a:rPr>
              <a:t>/zookeeper/data</a:t>
            </a:r>
          </a:p>
          <a:p>
            <a:r>
              <a:rPr lang="en-US" altLang="zh-CN" dirty="0" err="1">
                <a:highlight>
                  <a:srgbClr val="C0C0C0"/>
                </a:highlight>
              </a:rPr>
              <a:t>dataLogDir</a:t>
            </a:r>
            <a:r>
              <a:rPr lang="en-US" altLang="zh-CN" dirty="0">
                <a:highlight>
                  <a:srgbClr val="C0C0C0"/>
                </a:highlight>
              </a:rPr>
              <a:t>=/home/</a:t>
            </a:r>
            <a:r>
              <a:rPr lang="en-US" altLang="zh-CN" dirty="0" err="1">
                <a:highlight>
                  <a:srgbClr val="C0C0C0"/>
                </a:highlight>
              </a:rPr>
              <a:t>hadoop</a:t>
            </a:r>
            <a:r>
              <a:rPr lang="en-US" altLang="zh-CN" dirty="0">
                <a:highlight>
                  <a:srgbClr val="C0C0C0"/>
                </a:highlight>
              </a:rPr>
              <a:t>/zookeeper/logs </a:t>
            </a:r>
          </a:p>
          <a:p>
            <a:endParaRPr lang="en-US" altLang="zh-CN" dirty="0">
              <a:highlight>
                <a:srgbClr val="C0C0C0"/>
              </a:highlight>
            </a:endParaRPr>
          </a:p>
          <a:p>
            <a:r>
              <a:rPr lang="en-US" altLang="zh-CN" dirty="0" err="1">
                <a:highlight>
                  <a:srgbClr val="C0C0C0"/>
                </a:highlight>
              </a:rPr>
              <a:t>quorumListenOnAllIPs</a:t>
            </a:r>
            <a:r>
              <a:rPr lang="en-US" altLang="zh-CN" dirty="0">
                <a:highlight>
                  <a:srgbClr val="C0C0C0"/>
                </a:highlight>
              </a:rPr>
              <a:t>=true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server.0=47.103.213.21:2888:3888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server.1=47.101.137.41:2888:3888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server.2=139.196.183.194:2888:3888 </a:t>
            </a:r>
          </a:p>
        </p:txBody>
      </p:sp>
    </p:spTree>
    <p:extLst>
      <p:ext uri="{BB962C8B-B14F-4D97-AF65-F5344CB8AC3E}">
        <p14:creationId xmlns:p14="http://schemas.microsoft.com/office/powerpoint/2010/main" val="176230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2511BEF-D376-4A49-973C-EA82FF55F274}"/>
              </a:ext>
            </a:extLst>
          </p:cNvPr>
          <p:cNvSpPr txBox="1"/>
          <p:nvPr/>
        </p:nvSpPr>
        <p:spPr>
          <a:xfrm>
            <a:off x="782623" y="772965"/>
            <a:ext cx="1062675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在数据⽬录</a:t>
            </a:r>
            <a:r>
              <a:rPr lang="en-US" altLang="zh-CN" dirty="0"/>
              <a:t>/home/</a:t>
            </a:r>
            <a:r>
              <a:rPr lang="en-US" altLang="zh-CN" dirty="0" err="1"/>
              <a:t>hadoop</a:t>
            </a:r>
            <a:r>
              <a:rPr lang="en-US" altLang="zh-CN" dirty="0"/>
              <a:t>/zookeeper/data </a:t>
            </a:r>
            <a:r>
              <a:rPr lang="zh-CN" altLang="en-US" dirty="0"/>
              <a:t>下新建 </a:t>
            </a:r>
            <a:r>
              <a:rPr lang="en-US" altLang="zh-CN" dirty="0" err="1"/>
              <a:t>myid</a:t>
            </a:r>
            <a:r>
              <a:rPr lang="en-US" altLang="zh-CN" dirty="0"/>
              <a:t> </a:t>
            </a:r>
            <a:r>
              <a:rPr lang="zh-CN" altLang="en-US" dirty="0"/>
              <a:t>的⽂件，各个主机对应的内容是不同的，</a:t>
            </a:r>
            <a:r>
              <a:rPr lang="en-US" altLang="zh-CN" dirty="0"/>
              <a:t>master </a:t>
            </a:r>
            <a:r>
              <a:rPr lang="zh-CN" altLang="en-US" dirty="0"/>
              <a:t>的内容是 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slave1 </a:t>
            </a:r>
            <a:r>
              <a:rPr lang="zh-CN" altLang="en-US" dirty="0"/>
              <a:t>的内容是 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slave2 </a:t>
            </a:r>
            <a:r>
              <a:rPr lang="zh-CN" altLang="en-US" dirty="0"/>
              <a:t>的内容是 </a:t>
            </a:r>
            <a:r>
              <a:rPr lang="en-US" altLang="zh-CN" dirty="0"/>
              <a:t>2</a:t>
            </a:r>
            <a:r>
              <a:rPr lang="zh-CN" altLang="en-US" dirty="0"/>
              <a:t>，分别对应 </a:t>
            </a:r>
            <a:r>
              <a:rPr lang="en-US" altLang="zh-CN" dirty="0" err="1"/>
              <a:t>server.x</a:t>
            </a:r>
            <a:r>
              <a:rPr lang="en-US" altLang="zh-CN" dirty="0"/>
              <a:t> </a:t>
            </a:r>
            <a:r>
              <a:rPr lang="zh-CN" altLang="en-US" dirty="0"/>
              <a:t>中的 </a:t>
            </a:r>
            <a:r>
              <a:rPr lang="en-US" altLang="zh-CN" dirty="0"/>
              <a:t>x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使⽤ </a:t>
            </a:r>
            <a:r>
              <a:rPr lang="en-US" altLang="zh-CN" dirty="0"/>
              <a:t>scp </a:t>
            </a:r>
            <a:r>
              <a:rPr lang="zh-CN" altLang="en-US" dirty="0"/>
              <a:t>命令，将配置好的 </a:t>
            </a:r>
            <a:r>
              <a:rPr lang="en-US" altLang="zh-CN" dirty="0"/>
              <a:t>zookeeper </a:t>
            </a:r>
            <a:r>
              <a:rPr lang="zh-CN" altLang="en-US" dirty="0"/>
              <a:t>发送到其他从节点上去。注意修改 </a:t>
            </a:r>
            <a:r>
              <a:rPr lang="en-US" altLang="zh-CN" dirty="0" err="1"/>
              <a:t>myid</a:t>
            </a:r>
            <a:r>
              <a:rPr lang="en-US" altLang="zh-CN" dirty="0"/>
              <a:t> </a:t>
            </a:r>
            <a:r>
              <a:rPr lang="zh-CN" altLang="en-US" dirty="0"/>
              <a:t>⽂件内容！ </a:t>
            </a:r>
            <a:endParaRPr lang="en-US" altLang="zh-CN" dirty="0"/>
          </a:p>
          <a:p>
            <a:r>
              <a:rPr lang="en-US" altLang="zh-CN" dirty="0" err="1">
                <a:highlight>
                  <a:srgbClr val="C0C0C0"/>
                </a:highlight>
              </a:rPr>
              <a:t>scp</a:t>
            </a:r>
            <a:r>
              <a:rPr lang="en-US" altLang="zh-CN" dirty="0">
                <a:highlight>
                  <a:srgbClr val="C0C0C0"/>
                </a:highlight>
              </a:rPr>
              <a:t> -r /home/</a:t>
            </a:r>
            <a:r>
              <a:rPr lang="en-US" altLang="zh-CN" dirty="0" err="1">
                <a:highlight>
                  <a:srgbClr val="C0C0C0"/>
                </a:highlight>
              </a:rPr>
              <a:t>hadoop</a:t>
            </a:r>
            <a:r>
              <a:rPr lang="en-US" altLang="zh-CN" dirty="0">
                <a:highlight>
                  <a:srgbClr val="C0C0C0"/>
                </a:highlight>
              </a:rPr>
              <a:t>/zookeeper/ slave1:/home/</a:t>
            </a:r>
            <a:r>
              <a:rPr lang="en-US" altLang="zh-CN" dirty="0" err="1">
                <a:highlight>
                  <a:srgbClr val="C0C0C0"/>
                </a:highlight>
              </a:rPr>
              <a:t>hadoop</a:t>
            </a:r>
            <a:r>
              <a:rPr lang="en-US" altLang="zh-CN" dirty="0">
                <a:highlight>
                  <a:srgbClr val="C0C0C0"/>
                </a:highlight>
              </a:rPr>
              <a:t>/</a:t>
            </a:r>
          </a:p>
          <a:p>
            <a:endParaRPr lang="en-US" altLang="zh-CN" dirty="0"/>
          </a:p>
          <a:p>
            <a:r>
              <a:rPr lang="en-US" altLang="zh-CN" dirty="0" err="1">
                <a:highlight>
                  <a:srgbClr val="C0C0C0"/>
                </a:highlight>
              </a:rPr>
              <a:t>scp</a:t>
            </a:r>
            <a:r>
              <a:rPr lang="en-US" altLang="zh-CN" dirty="0">
                <a:highlight>
                  <a:srgbClr val="C0C0C0"/>
                </a:highlight>
              </a:rPr>
              <a:t> -r /home/</a:t>
            </a:r>
            <a:r>
              <a:rPr lang="en-US" altLang="zh-CN" dirty="0" err="1">
                <a:highlight>
                  <a:srgbClr val="C0C0C0"/>
                </a:highlight>
              </a:rPr>
              <a:t>hadoop</a:t>
            </a:r>
            <a:r>
              <a:rPr lang="en-US" altLang="zh-CN" dirty="0">
                <a:highlight>
                  <a:srgbClr val="C0C0C0"/>
                </a:highlight>
              </a:rPr>
              <a:t>/zookeeper/ slave2:/home/</a:t>
            </a:r>
            <a:r>
              <a:rPr lang="en-US" altLang="zh-CN" dirty="0" err="1">
                <a:highlight>
                  <a:srgbClr val="C0C0C0"/>
                </a:highlight>
              </a:rPr>
              <a:t>hadoop</a:t>
            </a:r>
            <a:r>
              <a:rPr lang="en-US" altLang="zh-CN" dirty="0">
                <a:highlight>
                  <a:srgbClr val="C0C0C0"/>
                </a:highlight>
              </a:rPr>
              <a:t>/ </a:t>
            </a:r>
          </a:p>
          <a:p>
            <a:endParaRPr lang="en-US" altLang="zh-CN" dirty="0"/>
          </a:p>
          <a:p>
            <a:r>
              <a:rPr lang="zh-CN" altLang="en-US" dirty="0"/>
              <a:t>在各个节点的</a:t>
            </a:r>
            <a:r>
              <a:rPr lang="en-US" altLang="zh-CN" dirty="0"/>
              <a:t>/home/</a:t>
            </a:r>
            <a:r>
              <a:rPr lang="en-US" altLang="zh-CN" dirty="0" err="1"/>
              <a:t>hadoop</a:t>
            </a:r>
            <a:r>
              <a:rPr lang="en-US" altLang="zh-CN" dirty="0"/>
              <a:t>/zookeeper/bin </a:t>
            </a:r>
            <a:r>
              <a:rPr lang="zh-CN" altLang="en-US" dirty="0"/>
              <a:t>以下执⾏命令，启动 </a:t>
            </a:r>
            <a:r>
              <a:rPr lang="en-US" altLang="zh-CN" dirty="0"/>
              <a:t>zookeeper</a:t>
            </a:r>
            <a:r>
              <a:rPr lang="zh-CN" altLang="en-US" dirty="0"/>
              <a:t>，并查看状态。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highlight>
                  <a:srgbClr val="C0C0C0"/>
                </a:highlight>
              </a:rPr>
              <a:t>zkServer.sh start 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zkServer.sh status </a:t>
            </a:r>
          </a:p>
          <a:p>
            <a:endParaRPr lang="en-US" altLang="zh-CN" dirty="0"/>
          </a:p>
          <a:p>
            <a:r>
              <a:rPr lang="zh-CN" altLang="en-US" dirty="0"/>
              <a:t>由于所有节点同时启动，因此选举编号最⼤的节点，即 </a:t>
            </a:r>
            <a:r>
              <a:rPr lang="en-US" altLang="zh-CN" dirty="0"/>
              <a:t>server.2 </a:t>
            </a:r>
            <a:r>
              <a:rPr lang="zh-CN" altLang="en-US" dirty="0"/>
              <a:t>作为 </a:t>
            </a:r>
            <a:r>
              <a:rPr lang="en-US" altLang="zh-CN" dirty="0"/>
              <a:t>leader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88913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041938B-765B-46F4-B9FD-93F84BC33E0C}"/>
              </a:ext>
            </a:extLst>
          </p:cNvPr>
          <p:cNvSpPr txBox="1"/>
          <p:nvPr/>
        </p:nvSpPr>
        <p:spPr>
          <a:xfrm>
            <a:off x="392535" y="334966"/>
            <a:ext cx="1140693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2.1</a:t>
            </a:r>
            <a:r>
              <a:rPr lang="zh-CN" altLang="en-US" dirty="0"/>
              <a:t>：安装 </a:t>
            </a: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zh-CN" altLang="en-US" dirty="0"/>
              <a:t>在本机上下载 </a:t>
            </a: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zh-CN" altLang="en-US" dirty="0"/>
              <a:t>安装包，通过 </a:t>
            </a:r>
            <a:r>
              <a:rPr lang="en-US" altLang="zh-CN" dirty="0"/>
              <a:t>scp </a:t>
            </a:r>
            <a:r>
              <a:rPr lang="zh-CN" altLang="en-US" dirty="0"/>
              <a:t>命令将安装包发送到 </a:t>
            </a:r>
            <a:r>
              <a:rPr lang="en-US" altLang="zh-CN" dirty="0"/>
              <a:t>master </a:t>
            </a:r>
            <a:r>
              <a:rPr lang="zh-CN" altLang="en-US" dirty="0"/>
              <a:t>主机上。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highlight>
                  <a:srgbClr val="C0C0C0"/>
                </a:highlight>
              </a:rPr>
              <a:t>scp hadoop-2.7.3.tar.gz hadoop@47.103.213.21:/home/</a:t>
            </a:r>
            <a:r>
              <a:rPr lang="en-US" altLang="zh-CN" dirty="0" err="1">
                <a:highlight>
                  <a:srgbClr val="C0C0C0"/>
                </a:highlight>
              </a:rPr>
              <a:t>hadoop</a:t>
            </a:r>
            <a:r>
              <a:rPr lang="en-US" altLang="zh-CN" dirty="0">
                <a:highlight>
                  <a:srgbClr val="C0C0C0"/>
                </a:highlight>
              </a:rPr>
              <a:t>/</a:t>
            </a:r>
          </a:p>
          <a:p>
            <a:endParaRPr lang="en-US" altLang="zh-CN" dirty="0"/>
          </a:p>
          <a:p>
            <a:r>
              <a:rPr lang="zh-CN" altLang="en-US" dirty="0"/>
              <a:t>在 </a:t>
            </a:r>
            <a:r>
              <a:rPr lang="en-US" altLang="zh-CN" dirty="0"/>
              <a:t>master </a:t>
            </a:r>
            <a:r>
              <a:rPr lang="zh-CN" altLang="en-US" dirty="0"/>
              <a:t>主机根⽬录下，将安装包解压⾄</a:t>
            </a:r>
            <a:r>
              <a:rPr lang="en-US" altLang="zh-CN" dirty="0"/>
              <a:t>/home/</a:t>
            </a:r>
            <a:r>
              <a:rPr lang="en-US" altLang="zh-CN" dirty="0" err="1"/>
              <a:t>hadoop</a:t>
            </a:r>
            <a:r>
              <a:rPr lang="en-US" altLang="zh-CN" dirty="0"/>
              <a:t>/</a:t>
            </a:r>
            <a:r>
              <a:rPr lang="zh-CN" altLang="en-US" dirty="0"/>
              <a:t>下。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highlight>
                  <a:srgbClr val="C0C0C0"/>
                </a:highlight>
              </a:rPr>
              <a:t>tar -</a:t>
            </a:r>
            <a:r>
              <a:rPr lang="en-US" altLang="zh-CN" dirty="0" err="1">
                <a:highlight>
                  <a:srgbClr val="C0C0C0"/>
                </a:highlight>
              </a:rPr>
              <a:t>zxvf</a:t>
            </a:r>
            <a:r>
              <a:rPr lang="en-US" altLang="zh-CN" dirty="0">
                <a:highlight>
                  <a:srgbClr val="C0C0C0"/>
                </a:highlight>
              </a:rPr>
              <a:t> hadoop-2.7.3.tar.gz </a:t>
            </a:r>
          </a:p>
          <a:p>
            <a:endParaRPr lang="en-US" altLang="zh-CN" dirty="0"/>
          </a:p>
          <a:p>
            <a:r>
              <a:rPr lang="zh-CN" altLang="en-US" dirty="0"/>
              <a:t>进⼊</a:t>
            </a:r>
            <a:r>
              <a:rPr lang="en-US" altLang="zh-CN" dirty="0"/>
              <a:t>/home/</a:t>
            </a:r>
            <a:r>
              <a:rPr lang="en-US" altLang="zh-CN" dirty="0" err="1"/>
              <a:t>hadoop</a:t>
            </a:r>
            <a:r>
              <a:rPr lang="en-US" altLang="zh-CN" dirty="0"/>
              <a:t>/</a:t>
            </a:r>
            <a:r>
              <a:rPr lang="zh-CN" altLang="en-US" dirty="0"/>
              <a:t>中，为了⽅便⽇后版本的更新，这⾥使⽤软链接的⽅法。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highlight>
                  <a:srgbClr val="C0C0C0"/>
                </a:highlight>
              </a:rPr>
              <a:t>ln -s hadoop-2.7.3 </a:t>
            </a:r>
            <a:r>
              <a:rPr lang="en-US" altLang="zh-CN" dirty="0" err="1">
                <a:highlight>
                  <a:srgbClr val="C0C0C0"/>
                </a:highlight>
              </a:rPr>
              <a:t>hadoop</a:t>
            </a:r>
            <a:r>
              <a:rPr lang="en-US" altLang="zh-CN" dirty="0">
                <a:highlight>
                  <a:srgbClr val="C0C0C0"/>
                </a:highlight>
              </a:rPr>
              <a:t> </a:t>
            </a:r>
          </a:p>
          <a:p>
            <a:endParaRPr lang="en-US" altLang="zh-CN" dirty="0"/>
          </a:p>
          <a:p>
            <a:r>
              <a:rPr lang="zh-CN" altLang="en-US" dirty="0"/>
              <a:t>设置环境变量，在</a:t>
            </a:r>
            <a:r>
              <a:rPr lang="en-US" altLang="zh-CN" dirty="0"/>
              <a:t>~/.</a:t>
            </a:r>
            <a:r>
              <a:rPr lang="en-US" altLang="zh-CN" dirty="0" err="1"/>
              <a:t>bashrc</a:t>
            </a:r>
            <a:r>
              <a:rPr lang="en-US" altLang="zh-CN" dirty="0"/>
              <a:t> </a:t>
            </a:r>
            <a:r>
              <a:rPr lang="zh-CN" altLang="en-US" dirty="0"/>
              <a:t>添加如下内容。（在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/profile</a:t>
            </a:r>
            <a:r>
              <a:rPr lang="zh-CN" altLang="en-US" dirty="0"/>
              <a:t>也加一下）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highlight>
                  <a:srgbClr val="C0C0C0"/>
                </a:highlight>
              </a:rPr>
              <a:t># </a:t>
            </a:r>
            <a:r>
              <a:rPr lang="en-US" altLang="zh-CN" dirty="0" err="1">
                <a:highlight>
                  <a:srgbClr val="C0C0C0"/>
                </a:highlight>
              </a:rPr>
              <a:t>hadoop</a:t>
            </a:r>
            <a:r>
              <a:rPr lang="en-US" altLang="zh-CN" dirty="0">
                <a:highlight>
                  <a:srgbClr val="C0C0C0"/>
                </a:highlight>
              </a:rPr>
              <a:t> 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export HADOOP_HOME=/home/</a:t>
            </a:r>
            <a:r>
              <a:rPr lang="en-US" altLang="zh-CN" dirty="0" err="1">
                <a:highlight>
                  <a:srgbClr val="C0C0C0"/>
                </a:highlight>
              </a:rPr>
              <a:t>hadoop</a:t>
            </a:r>
            <a:r>
              <a:rPr lang="en-US" altLang="zh-CN" dirty="0">
                <a:highlight>
                  <a:srgbClr val="C0C0C0"/>
                </a:highlight>
              </a:rPr>
              <a:t>/</a:t>
            </a:r>
            <a:r>
              <a:rPr lang="en-US" altLang="zh-CN" dirty="0" err="1">
                <a:highlight>
                  <a:srgbClr val="C0C0C0"/>
                </a:highlight>
              </a:rPr>
              <a:t>hadoop</a:t>
            </a:r>
            <a:endParaRPr lang="en-US" altLang="zh-CN" dirty="0">
              <a:highlight>
                <a:srgbClr val="C0C0C0"/>
              </a:highlight>
            </a:endParaRPr>
          </a:p>
          <a:p>
            <a:r>
              <a:rPr lang="en-US" altLang="zh-CN" dirty="0">
                <a:highlight>
                  <a:srgbClr val="C0C0C0"/>
                </a:highlight>
              </a:rPr>
              <a:t>export PATH=$PATH:$HADOOP_HOME/bin:$HADOOP_HOME/</a:t>
            </a:r>
            <a:r>
              <a:rPr lang="en-US" altLang="zh-CN" dirty="0" err="1">
                <a:highlight>
                  <a:srgbClr val="C0C0C0"/>
                </a:highlight>
              </a:rPr>
              <a:t>sbin</a:t>
            </a:r>
            <a:r>
              <a:rPr lang="en-US" altLang="zh-CN" dirty="0">
                <a:highlight>
                  <a:srgbClr val="C0C0C0"/>
                </a:highlight>
              </a:rPr>
              <a:t> </a:t>
            </a:r>
          </a:p>
          <a:p>
            <a:endParaRPr lang="en-US" altLang="zh-CN" dirty="0"/>
          </a:p>
          <a:p>
            <a:r>
              <a:rPr lang="zh-CN" altLang="en-US" dirty="0"/>
              <a:t>重新加载配置⽂件使之⽣效。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highlight>
                  <a:srgbClr val="C0C0C0"/>
                </a:highlight>
              </a:rPr>
              <a:t>source ~/.</a:t>
            </a:r>
            <a:r>
              <a:rPr lang="en-US" altLang="zh-CN" dirty="0" err="1">
                <a:highlight>
                  <a:srgbClr val="C0C0C0"/>
                </a:highlight>
              </a:rPr>
              <a:t>bashrc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5378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143ECA9-51DF-49C1-BE18-DD29CDDC5406}"/>
              </a:ext>
            </a:extLst>
          </p:cNvPr>
          <p:cNvSpPr txBox="1"/>
          <p:nvPr/>
        </p:nvSpPr>
        <p:spPr>
          <a:xfrm>
            <a:off x="421546" y="548639"/>
            <a:ext cx="1090359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使用 </a:t>
            </a:r>
            <a:r>
              <a:rPr lang="en-US" altLang="zh-CN" dirty="0" err="1"/>
              <a:t>hadoop</a:t>
            </a:r>
            <a:r>
              <a:rPr lang="en-US" altLang="zh-CN" dirty="0"/>
              <a:t> version </a:t>
            </a:r>
            <a:r>
              <a:rPr lang="zh-CN" altLang="en-US" dirty="0"/>
              <a:t>命令检测，显示 </a:t>
            </a: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zh-CN" altLang="en-US" dirty="0"/>
              <a:t>版本证明环境已配置成功。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Hadoop 2.7.3 </a:t>
            </a:r>
          </a:p>
          <a:p>
            <a:r>
              <a:rPr lang="en-US" altLang="zh-CN" dirty="0"/>
              <a:t>Subversion https://git-wip-us.apache.org/repos/asf/hadoop.git -r baa91f7c6bc9cb92be5982de4719c1c8af91ccff </a:t>
            </a:r>
          </a:p>
          <a:p>
            <a:r>
              <a:rPr lang="en-US" altLang="zh-CN" dirty="0"/>
              <a:t>Compiled by root on 2016-08-18T01:41Z </a:t>
            </a:r>
          </a:p>
          <a:p>
            <a:r>
              <a:rPr lang="en-US" altLang="zh-CN" dirty="0"/>
              <a:t>Compiled with </a:t>
            </a:r>
            <a:r>
              <a:rPr lang="en-US" altLang="zh-CN" dirty="0" err="1"/>
              <a:t>protoc</a:t>
            </a:r>
            <a:r>
              <a:rPr lang="en-US" altLang="zh-CN" dirty="0"/>
              <a:t> 2.5.0 </a:t>
            </a:r>
          </a:p>
          <a:p>
            <a:r>
              <a:rPr lang="en-US" altLang="zh-CN" dirty="0"/>
              <a:t>From source with checksum 2e4ce5f957ea4db193bce3734ff29ff4</a:t>
            </a:r>
          </a:p>
          <a:p>
            <a:r>
              <a:rPr lang="en-US" altLang="zh-CN" dirty="0"/>
              <a:t>This command was run using </a:t>
            </a:r>
          </a:p>
          <a:p>
            <a:r>
              <a:rPr lang="en-US" altLang="zh-CN" dirty="0"/>
              <a:t>/home/</a:t>
            </a:r>
            <a:r>
              <a:rPr lang="en-US" altLang="zh-CN" dirty="0" err="1"/>
              <a:t>hadoop</a:t>
            </a:r>
            <a:r>
              <a:rPr lang="en-US" altLang="zh-CN" dirty="0"/>
              <a:t>/</a:t>
            </a:r>
            <a:r>
              <a:rPr lang="en-US" altLang="zh-CN" dirty="0" err="1"/>
              <a:t>hadoop</a:t>
            </a:r>
            <a:r>
              <a:rPr lang="en-US" altLang="zh-CN" dirty="0"/>
              <a:t>/share/</a:t>
            </a:r>
            <a:r>
              <a:rPr lang="en-US" altLang="zh-CN" dirty="0" err="1"/>
              <a:t>hadoop</a:t>
            </a:r>
            <a:r>
              <a:rPr lang="en-US" altLang="zh-CN" dirty="0"/>
              <a:t>/common/hadoop-common-2.7.3.jar</a:t>
            </a:r>
          </a:p>
          <a:p>
            <a:endParaRPr lang="en-US" altLang="zh-CN" dirty="0"/>
          </a:p>
          <a:p>
            <a:r>
              <a:rPr lang="en-US" altLang="zh-CN" dirty="0"/>
              <a:t>2.2</a:t>
            </a:r>
            <a:r>
              <a:rPr lang="zh-CN" altLang="en-US" dirty="0"/>
              <a:t>：配置 </a:t>
            </a:r>
            <a:r>
              <a:rPr lang="en-US" altLang="zh-CN" dirty="0"/>
              <a:t>Hadoop</a:t>
            </a:r>
          </a:p>
          <a:p>
            <a:endParaRPr lang="en-US" altLang="zh-CN" dirty="0"/>
          </a:p>
          <a:p>
            <a:r>
              <a:rPr lang="zh-CN" altLang="en-US" dirty="0"/>
              <a:t>进⼊ </a:t>
            </a: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zh-CN" altLang="en-US" dirty="0"/>
              <a:t>的配置⽬录 </a:t>
            </a:r>
            <a:r>
              <a:rPr lang="en-US" altLang="zh-CN" dirty="0"/>
              <a:t>home/</a:t>
            </a:r>
            <a:r>
              <a:rPr lang="en-US" altLang="zh-CN" dirty="0" err="1"/>
              <a:t>hadoop</a:t>
            </a:r>
            <a:r>
              <a:rPr lang="en-US" altLang="zh-CN" dirty="0"/>
              <a:t>/</a:t>
            </a:r>
            <a:r>
              <a:rPr lang="en-US" altLang="zh-CN" dirty="0" err="1"/>
              <a:t>hadoop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hadoop</a:t>
            </a:r>
            <a:r>
              <a:rPr lang="zh-CN" altLang="en-US" dirty="0"/>
              <a:t>，新建以下⼏个⽂件夹。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 err="1">
                <a:highlight>
                  <a:srgbClr val="C0C0C0"/>
                </a:highlight>
              </a:rPr>
              <a:t>mkdir</a:t>
            </a:r>
            <a:r>
              <a:rPr lang="en-US" altLang="zh-CN" dirty="0">
                <a:highlight>
                  <a:srgbClr val="C0C0C0"/>
                </a:highlight>
              </a:rPr>
              <a:t> </a:t>
            </a:r>
            <a:r>
              <a:rPr lang="en-US" altLang="zh-CN" dirty="0" err="1">
                <a:highlight>
                  <a:srgbClr val="C0C0C0"/>
                </a:highlight>
              </a:rPr>
              <a:t>tmp</a:t>
            </a:r>
            <a:endParaRPr lang="en-US" altLang="zh-CN" dirty="0">
              <a:highlight>
                <a:srgbClr val="C0C0C0"/>
              </a:highlight>
            </a:endParaRPr>
          </a:p>
          <a:p>
            <a:r>
              <a:rPr lang="en-US" altLang="zh-CN" dirty="0" err="1">
                <a:highlight>
                  <a:srgbClr val="C0C0C0"/>
                </a:highlight>
              </a:rPr>
              <a:t>mkdir</a:t>
            </a:r>
            <a:r>
              <a:rPr lang="en-US" altLang="zh-CN" dirty="0">
                <a:highlight>
                  <a:srgbClr val="C0C0C0"/>
                </a:highlight>
              </a:rPr>
              <a:t> </a:t>
            </a:r>
            <a:r>
              <a:rPr lang="en-US" altLang="zh-CN" dirty="0" err="1">
                <a:highlight>
                  <a:srgbClr val="C0C0C0"/>
                </a:highlight>
              </a:rPr>
              <a:t>hdfs</a:t>
            </a:r>
            <a:endParaRPr lang="en-US" altLang="zh-CN" dirty="0">
              <a:highlight>
                <a:srgbClr val="C0C0C0"/>
              </a:highlight>
            </a:endParaRPr>
          </a:p>
          <a:p>
            <a:r>
              <a:rPr lang="en-US" altLang="zh-CN" dirty="0" err="1">
                <a:highlight>
                  <a:srgbClr val="C0C0C0"/>
                </a:highlight>
              </a:rPr>
              <a:t>mkdir</a:t>
            </a:r>
            <a:r>
              <a:rPr lang="en-US" altLang="zh-CN" dirty="0">
                <a:highlight>
                  <a:srgbClr val="C0C0C0"/>
                </a:highlight>
              </a:rPr>
              <a:t> </a:t>
            </a:r>
            <a:r>
              <a:rPr lang="en-US" altLang="zh-CN" dirty="0" err="1">
                <a:highlight>
                  <a:srgbClr val="C0C0C0"/>
                </a:highlight>
              </a:rPr>
              <a:t>hdfs</a:t>
            </a:r>
            <a:r>
              <a:rPr lang="en-US" altLang="zh-CN" dirty="0">
                <a:highlight>
                  <a:srgbClr val="C0C0C0"/>
                </a:highlight>
              </a:rPr>
              <a:t>/name</a:t>
            </a:r>
          </a:p>
          <a:p>
            <a:r>
              <a:rPr lang="en-US" altLang="zh-CN" dirty="0" err="1">
                <a:highlight>
                  <a:srgbClr val="C0C0C0"/>
                </a:highlight>
              </a:rPr>
              <a:t>mkdir</a:t>
            </a:r>
            <a:r>
              <a:rPr lang="en-US" altLang="zh-CN" dirty="0">
                <a:highlight>
                  <a:srgbClr val="C0C0C0"/>
                </a:highlight>
              </a:rPr>
              <a:t> </a:t>
            </a:r>
            <a:r>
              <a:rPr lang="en-US" altLang="zh-CN" dirty="0" err="1">
                <a:highlight>
                  <a:srgbClr val="C0C0C0"/>
                </a:highlight>
              </a:rPr>
              <a:t>hdfs</a:t>
            </a:r>
            <a:r>
              <a:rPr lang="en-US" altLang="zh-CN" dirty="0">
                <a:highlight>
                  <a:srgbClr val="C0C0C0"/>
                </a:highlight>
              </a:rPr>
              <a:t>/data</a:t>
            </a:r>
          </a:p>
          <a:p>
            <a:endParaRPr lang="en-US" altLang="zh-CN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74594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6D99123-26CA-436D-B64B-56ADB48F46EC}"/>
              </a:ext>
            </a:extLst>
          </p:cNvPr>
          <p:cNvSpPr txBox="1"/>
          <p:nvPr/>
        </p:nvSpPr>
        <p:spPr>
          <a:xfrm>
            <a:off x="304100" y="347630"/>
            <a:ext cx="11448875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修改配置⽂件 </a:t>
            </a:r>
            <a:r>
              <a:rPr lang="en-US" altLang="zh-CN" dirty="0"/>
              <a:t>hadoop-env.sh</a:t>
            </a:r>
            <a:r>
              <a:rPr lang="zh-CN" altLang="en-US" dirty="0"/>
              <a:t>、</a:t>
            </a:r>
            <a:r>
              <a:rPr lang="en-US" altLang="zh-CN" dirty="0"/>
              <a:t>yarn-env.sh</a:t>
            </a:r>
            <a:r>
              <a:rPr lang="zh-CN" altLang="en-US" dirty="0"/>
              <a:t>，添加 </a:t>
            </a:r>
            <a:r>
              <a:rPr lang="en-US" altLang="zh-CN" dirty="0"/>
              <a:t>java </a:t>
            </a:r>
            <a:r>
              <a:rPr lang="zh-CN" altLang="en-US" dirty="0"/>
              <a:t>路径。（</a:t>
            </a:r>
            <a:r>
              <a:rPr lang="zh-CN" altLang="en-US" dirty="0">
                <a:highlight>
                  <a:srgbClr val="FFFF00"/>
                </a:highlight>
              </a:rPr>
              <a:t>注意</a:t>
            </a:r>
            <a:r>
              <a:rPr lang="en-US" altLang="zh-CN" dirty="0">
                <a:highlight>
                  <a:srgbClr val="FFFF00"/>
                </a:highlight>
              </a:rPr>
              <a:t>java</a:t>
            </a:r>
            <a:r>
              <a:rPr lang="zh-CN" altLang="en-US" dirty="0">
                <a:highlight>
                  <a:srgbClr val="FFFF00"/>
                </a:highlight>
              </a:rPr>
              <a:t>路径修改成自己的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>
                <a:highlight>
                  <a:srgbClr val="C0C0C0"/>
                </a:highlight>
              </a:rPr>
              <a:t># The java implementation to use.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export JAVA_HOME=/</a:t>
            </a:r>
            <a:r>
              <a:rPr lang="en-US" altLang="zh-CN" dirty="0" err="1">
                <a:highlight>
                  <a:srgbClr val="C0C0C0"/>
                </a:highlight>
              </a:rPr>
              <a:t>usr</a:t>
            </a:r>
            <a:r>
              <a:rPr lang="en-US" altLang="zh-CN" dirty="0">
                <a:highlight>
                  <a:srgbClr val="C0C0C0"/>
                </a:highlight>
              </a:rPr>
              <a:t>/lib/</a:t>
            </a:r>
            <a:r>
              <a:rPr lang="en-US" altLang="zh-CN" dirty="0" err="1">
                <a:highlight>
                  <a:srgbClr val="C0C0C0"/>
                </a:highlight>
              </a:rPr>
              <a:t>jvm</a:t>
            </a:r>
            <a:r>
              <a:rPr lang="en-US" altLang="zh-CN" dirty="0">
                <a:highlight>
                  <a:srgbClr val="C0C0C0"/>
                </a:highlight>
              </a:rPr>
              <a:t>/java-1.8.0-openjdk-1.8.0.272.b10-1.el7_9.x86_64/</a:t>
            </a:r>
            <a:r>
              <a:rPr lang="en-US" altLang="zh-CN" dirty="0" err="1">
                <a:highlight>
                  <a:srgbClr val="C0C0C0"/>
                </a:highlight>
              </a:rPr>
              <a:t>jre</a:t>
            </a:r>
            <a:endParaRPr lang="en-US" altLang="zh-CN" dirty="0">
              <a:highlight>
                <a:srgbClr val="C0C0C0"/>
              </a:highlight>
            </a:endParaRPr>
          </a:p>
          <a:p>
            <a:endParaRPr lang="en-US" altLang="zh-CN" dirty="0">
              <a:highlight>
                <a:srgbClr val="C0C0C0"/>
              </a:highlight>
            </a:endParaRPr>
          </a:p>
          <a:p>
            <a:r>
              <a:rPr lang="zh-CN" altLang="en-US" dirty="0"/>
              <a:t>修改配置⽂件 </a:t>
            </a:r>
            <a:r>
              <a:rPr lang="en-US" altLang="zh-CN" dirty="0"/>
              <a:t>core-site.xml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>
                <a:highlight>
                  <a:srgbClr val="C0C0C0"/>
                </a:highlight>
              </a:rPr>
              <a:t>&lt;configuration&gt;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 &lt;property&gt;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 &lt;name&gt;</a:t>
            </a:r>
            <a:r>
              <a:rPr lang="en-US" altLang="zh-CN" dirty="0" err="1">
                <a:highlight>
                  <a:srgbClr val="C0C0C0"/>
                </a:highlight>
              </a:rPr>
              <a:t>fs.defaultFS</a:t>
            </a:r>
            <a:r>
              <a:rPr lang="en-US" altLang="zh-CN" dirty="0">
                <a:highlight>
                  <a:srgbClr val="C0C0C0"/>
                </a:highlight>
              </a:rPr>
              <a:t>&lt;/name&gt;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 &lt;value&gt;hdfs://master:9000&lt;/value&gt;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 &lt;/property&gt;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 &lt;property&gt;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 &lt;name&gt;</a:t>
            </a:r>
            <a:r>
              <a:rPr lang="en-US" altLang="zh-CN" dirty="0" err="1">
                <a:highlight>
                  <a:srgbClr val="C0C0C0"/>
                </a:highlight>
              </a:rPr>
              <a:t>io.file.buffer.size</a:t>
            </a:r>
            <a:r>
              <a:rPr lang="en-US" altLang="zh-CN" dirty="0">
                <a:highlight>
                  <a:srgbClr val="C0C0C0"/>
                </a:highlight>
              </a:rPr>
              <a:t>&lt;/name&gt;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 &lt;value&gt;4096&lt;/value&gt;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 &lt;/property&gt;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 &lt;property&gt;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 &lt;name&gt;</a:t>
            </a:r>
            <a:r>
              <a:rPr lang="en-US" altLang="zh-CN" dirty="0" err="1">
                <a:highlight>
                  <a:srgbClr val="C0C0C0"/>
                </a:highlight>
              </a:rPr>
              <a:t>hadoop.tmp.dir</a:t>
            </a:r>
            <a:r>
              <a:rPr lang="en-US" altLang="zh-CN" dirty="0">
                <a:highlight>
                  <a:srgbClr val="C0C0C0"/>
                </a:highlight>
              </a:rPr>
              <a:t>&lt;/name&gt;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 &lt;value&gt;/home/</a:t>
            </a:r>
            <a:r>
              <a:rPr lang="en-US" altLang="zh-CN" dirty="0" err="1">
                <a:highlight>
                  <a:srgbClr val="C0C0C0"/>
                </a:highlight>
              </a:rPr>
              <a:t>hadoop</a:t>
            </a:r>
            <a:r>
              <a:rPr lang="en-US" altLang="zh-CN" dirty="0">
                <a:highlight>
                  <a:srgbClr val="C0C0C0"/>
                </a:highlight>
              </a:rPr>
              <a:t>/</a:t>
            </a:r>
            <a:r>
              <a:rPr lang="en-US" altLang="zh-CN" dirty="0" err="1">
                <a:highlight>
                  <a:srgbClr val="C0C0C0"/>
                </a:highlight>
              </a:rPr>
              <a:t>hadoop</a:t>
            </a:r>
            <a:r>
              <a:rPr lang="en-US" altLang="zh-CN" dirty="0">
                <a:highlight>
                  <a:srgbClr val="C0C0C0"/>
                </a:highlight>
              </a:rPr>
              <a:t>/</a:t>
            </a:r>
            <a:r>
              <a:rPr lang="en-US" altLang="zh-CN" dirty="0" err="1">
                <a:highlight>
                  <a:srgbClr val="C0C0C0"/>
                </a:highlight>
              </a:rPr>
              <a:t>tmp</a:t>
            </a:r>
            <a:r>
              <a:rPr lang="en-US" altLang="zh-CN" dirty="0">
                <a:highlight>
                  <a:srgbClr val="C0C0C0"/>
                </a:highlight>
              </a:rPr>
              <a:t>&lt;/value&gt;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 &lt;/property&gt;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&lt;/configuration&gt;</a:t>
            </a:r>
          </a:p>
        </p:txBody>
      </p:sp>
    </p:spTree>
    <p:extLst>
      <p:ext uri="{BB962C8B-B14F-4D97-AF65-F5344CB8AC3E}">
        <p14:creationId xmlns:p14="http://schemas.microsoft.com/office/powerpoint/2010/main" val="2559827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31A4EEA-F093-460B-A5B3-D9EF43C10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232" y="1237277"/>
            <a:ext cx="5162288" cy="355326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9239F9A-4D49-4617-8C19-7924005B726F}"/>
              </a:ext>
            </a:extLst>
          </p:cNvPr>
          <p:cNvSpPr txBox="1"/>
          <p:nvPr/>
        </p:nvSpPr>
        <p:spPr>
          <a:xfrm>
            <a:off x="1424030" y="4998403"/>
            <a:ext cx="83302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在内部，⽂件被分成⼀个或多个块，这些块存储在⼀组 </a:t>
            </a:r>
            <a:r>
              <a:rPr lang="en-US" altLang="zh-CN" dirty="0" err="1"/>
              <a:t>DataNode</a:t>
            </a:r>
            <a:r>
              <a:rPr lang="en-US" altLang="zh-CN" dirty="0"/>
              <a:t> </a:t>
            </a:r>
            <a:r>
              <a:rPr lang="zh-CN" altLang="en-US" dirty="0"/>
              <a:t>中。</a:t>
            </a:r>
            <a:r>
              <a:rPr lang="en-US" altLang="zh-CN" dirty="0" err="1"/>
              <a:t>NameNode</a:t>
            </a:r>
            <a:r>
              <a:rPr lang="en-US" altLang="zh-CN" dirty="0"/>
              <a:t> </a:t>
            </a:r>
            <a:r>
              <a:rPr lang="zh-CN" altLang="en-US" dirty="0"/>
              <a:t>执⾏⽂件系统名称空间操作，还负责确定块到 </a:t>
            </a:r>
            <a:r>
              <a:rPr lang="en-US" altLang="zh-CN" dirty="0" err="1"/>
              <a:t>DataNode</a:t>
            </a:r>
            <a:r>
              <a:rPr lang="en-US" altLang="zh-CN" dirty="0"/>
              <a:t> </a:t>
            </a:r>
            <a:r>
              <a:rPr lang="zh-CN" altLang="en-US" dirty="0"/>
              <a:t>的映射。 </a:t>
            </a:r>
            <a:r>
              <a:rPr lang="en-US" altLang="zh-CN" dirty="0" err="1"/>
              <a:t>DataNode</a:t>
            </a:r>
            <a:r>
              <a:rPr lang="en-US" altLang="zh-CN" dirty="0"/>
              <a:t> </a:t>
            </a:r>
            <a:r>
              <a:rPr lang="zh-CN" altLang="en-US" dirty="0"/>
              <a:t>不仅负责处理来⾃⽂件系统客户端的读写请求，还根据 </a:t>
            </a:r>
            <a:r>
              <a:rPr lang="en-US" altLang="zh-CN" dirty="0" err="1"/>
              <a:t>NameNode</a:t>
            </a:r>
            <a:r>
              <a:rPr lang="en-US" altLang="zh-CN" dirty="0"/>
              <a:t> </a:t>
            </a:r>
            <a:r>
              <a:rPr lang="zh-CN" altLang="en-US" dirty="0"/>
              <a:t>的指令执⾏块创建，删除和复制。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D5F218C-4DFD-4698-8644-14FFD40C7F76}"/>
              </a:ext>
            </a:extLst>
          </p:cNvPr>
          <p:cNvSpPr/>
          <p:nvPr/>
        </p:nvSpPr>
        <p:spPr>
          <a:xfrm>
            <a:off x="6727971" y="1453711"/>
            <a:ext cx="4077051" cy="10871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NameNode</a:t>
            </a: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6A1D68C-372B-4FF7-8B59-14202416A618}"/>
              </a:ext>
            </a:extLst>
          </p:cNvPr>
          <p:cNvSpPr txBox="1"/>
          <p:nvPr/>
        </p:nvSpPr>
        <p:spPr>
          <a:xfrm>
            <a:off x="6906237" y="1848387"/>
            <a:ext cx="42905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NameNode</a:t>
            </a:r>
            <a:r>
              <a:rPr lang="en-US" altLang="zh-CN" dirty="0"/>
              <a:t>:</a:t>
            </a:r>
            <a:r>
              <a:rPr lang="zh-CN" altLang="en-US" dirty="0"/>
              <a:t>单个，控制客户端访问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B413490-D224-4168-9435-60A0BACF6F7B}"/>
              </a:ext>
            </a:extLst>
          </p:cNvPr>
          <p:cNvSpPr/>
          <p:nvPr/>
        </p:nvSpPr>
        <p:spPr>
          <a:xfrm>
            <a:off x="6727969" y="3429000"/>
            <a:ext cx="4077051" cy="10871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NameNode</a:t>
            </a: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3719D3A-829A-4DC0-B81C-33E7B9339958}"/>
              </a:ext>
            </a:extLst>
          </p:cNvPr>
          <p:cNvSpPr txBox="1"/>
          <p:nvPr/>
        </p:nvSpPr>
        <p:spPr>
          <a:xfrm>
            <a:off x="6906237" y="3787921"/>
            <a:ext cx="42905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DataNode</a:t>
            </a:r>
            <a:r>
              <a:rPr lang="en-US" altLang="zh-CN" dirty="0"/>
              <a:t>:</a:t>
            </a:r>
            <a:r>
              <a:rPr lang="zh-CN" altLang="en-US" dirty="0"/>
              <a:t>许多，存储管理数据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F7E69DA-5741-4F59-BF34-1CC881DF9710}"/>
              </a:ext>
            </a:extLst>
          </p:cNvPr>
          <p:cNvSpPr txBox="1"/>
          <p:nvPr/>
        </p:nvSpPr>
        <p:spPr>
          <a:xfrm>
            <a:off x="423844" y="413358"/>
            <a:ext cx="4637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二、</a:t>
            </a:r>
            <a:r>
              <a:rPr lang="en-US" altLang="zh-CN" sz="2400" b="1" dirty="0"/>
              <a:t>HDFS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30754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2A92693-2138-457A-BDF8-422B5748B4B8}"/>
              </a:ext>
            </a:extLst>
          </p:cNvPr>
          <p:cNvSpPr txBox="1"/>
          <p:nvPr/>
        </p:nvSpPr>
        <p:spPr>
          <a:xfrm>
            <a:off x="343249" y="335845"/>
            <a:ext cx="5752751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修改配置⽂件 </a:t>
            </a:r>
            <a:r>
              <a:rPr lang="en-US" altLang="zh-CN" dirty="0"/>
              <a:t>hdfs-site.xml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>
                <a:highlight>
                  <a:srgbClr val="C0C0C0"/>
                </a:highlight>
              </a:rPr>
              <a:t>&lt;configuration&gt;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 &lt;property&gt;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 &lt;name&gt;</a:t>
            </a:r>
            <a:r>
              <a:rPr lang="en-US" altLang="zh-CN" dirty="0" err="1">
                <a:highlight>
                  <a:srgbClr val="C0C0C0"/>
                </a:highlight>
              </a:rPr>
              <a:t>dfs.replication</a:t>
            </a:r>
            <a:r>
              <a:rPr lang="en-US" altLang="zh-CN" dirty="0">
                <a:highlight>
                  <a:srgbClr val="C0C0C0"/>
                </a:highlight>
              </a:rPr>
              <a:t>&lt;/name&gt;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 &lt;value&gt;3&lt;/value&gt;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 &lt;/property&gt;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 &lt;property&gt;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 &lt;name&gt;</a:t>
            </a:r>
            <a:r>
              <a:rPr lang="en-US" altLang="zh-CN" dirty="0" err="1">
                <a:highlight>
                  <a:srgbClr val="C0C0C0"/>
                </a:highlight>
              </a:rPr>
              <a:t>dfs.namenode.name.dir</a:t>
            </a:r>
            <a:r>
              <a:rPr lang="en-US" altLang="zh-CN" dirty="0">
                <a:highlight>
                  <a:srgbClr val="C0C0C0"/>
                </a:highlight>
              </a:rPr>
              <a:t>&lt;/name&gt;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 &lt;value&gt;/home/</a:t>
            </a:r>
            <a:r>
              <a:rPr lang="en-US" altLang="zh-CN" dirty="0" err="1">
                <a:highlight>
                  <a:srgbClr val="C0C0C0"/>
                </a:highlight>
              </a:rPr>
              <a:t>hadoop</a:t>
            </a:r>
            <a:r>
              <a:rPr lang="en-US" altLang="zh-CN" dirty="0">
                <a:highlight>
                  <a:srgbClr val="C0C0C0"/>
                </a:highlight>
              </a:rPr>
              <a:t>/</a:t>
            </a:r>
            <a:r>
              <a:rPr lang="en-US" altLang="zh-CN" dirty="0" err="1">
                <a:highlight>
                  <a:srgbClr val="C0C0C0"/>
                </a:highlight>
              </a:rPr>
              <a:t>hadoop</a:t>
            </a:r>
            <a:r>
              <a:rPr lang="en-US" altLang="zh-CN" dirty="0">
                <a:highlight>
                  <a:srgbClr val="C0C0C0"/>
                </a:highlight>
              </a:rPr>
              <a:t>/</a:t>
            </a:r>
            <a:r>
              <a:rPr lang="en-US" altLang="zh-CN" dirty="0" err="1">
                <a:highlight>
                  <a:srgbClr val="C0C0C0"/>
                </a:highlight>
              </a:rPr>
              <a:t>hdfs</a:t>
            </a:r>
            <a:r>
              <a:rPr lang="en-US" altLang="zh-CN" dirty="0">
                <a:highlight>
                  <a:srgbClr val="C0C0C0"/>
                </a:highlight>
              </a:rPr>
              <a:t>/name&lt;/value&gt;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 &lt;/property&gt;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 &lt;property&gt;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 &lt;name&gt;</a:t>
            </a:r>
            <a:r>
              <a:rPr lang="en-US" altLang="zh-CN" dirty="0" err="1">
                <a:highlight>
                  <a:srgbClr val="C0C0C0"/>
                </a:highlight>
              </a:rPr>
              <a:t>dfs.datanode.data.dir</a:t>
            </a:r>
            <a:r>
              <a:rPr lang="en-US" altLang="zh-CN" dirty="0">
                <a:highlight>
                  <a:srgbClr val="C0C0C0"/>
                </a:highlight>
              </a:rPr>
              <a:t>&lt;/name&gt;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 &lt;value&gt;/home/</a:t>
            </a:r>
            <a:r>
              <a:rPr lang="en-US" altLang="zh-CN" dirty="0" err="1">
                <a:highlight>
                  <a:srgbClr val="C0C0C0"/>
                </a:highlight>
              </a:rPr>
              <a:t>hadoop</a:t>
            </a:r>
            <a:r>
              <a:rPr lang="en-US" altLang="zh-CN" dirty="0">
                <a:highlight>
                  <a:srgbClr val="C0C0C0"/>
                </a:highlight>
              </a:rPr>
              <a:t>/</a:t>
            </a:r>
            <a:r>
              <a:rPr lang="en-US" altLang="zh-CN" dirty="0" err="1">
                <a:highlight>
                  <a:srgbClr val="C0C0C0"/>
                </a:highlight>
              </a:rPr>
              <a:t>hadoop</a:t>
            </a:r>
            <a:r>
              <a:rPr lang="en-US" altLang="zh-CN" dirty="0">
                <a:highlight>
                  <a:srgbClr val="C0C0C0"/>
                </a:highlight>
              </a:rPr>
              <a:t>/</a:t>
            </a:r>
            <a:r>
              <a:rPr lang="en-US" altLang="zh-CN" dirty="0" err="1">
                <a:highlight>
                  <a:srgbClr val="C0C0C0"/>
                </a:highlight>
              </a:rPr>
              <a:t>hdfs</a:t>
            </a:r>
            <a:r>
              <a:rPr lang="en-US" altLang="zh-CN" dirty="0">
                <a:highlight>
                  <a:srgbClr val="C0C0C0"/>
                </a:highlight>
              </a:rPr>
              <a:t>/data&lt;/value&gt;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 &lt;/property&gt;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 &lt;property&gt;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 &lt;name&gt;</a:t>
            </a:r>
            <a:r>
              <a:rPr lang="en-US" altLang="zh-CN" dirty="0" err="1">
                <a:highlight>
                  <a:srgbClr val="C0C0C0"/>
                </a:highlight>
              </a:rPr>
              <a:t>dfs.http.address</a:t>
            </a:r>
            <a:r>
              <a:rPr lang="en-US" altLang="zh-CN" dirty="0">
                <a:highlight>
                  <a:srgbClr val="C0C0C0"/>
                </a:highlight>
              </a:rPr>
              <a:t>&lt;/name&gt;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 &lt;value&gt;master:50070&lt;/value&gt;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 &lt;/property&gt;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 &lt;property&gt;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 &lt;name&gt;</a:t>
            </a:r>
            <a:r>
              <a:rPr lang="en-US" altLang="zh-CN" dirty="0" err="1">
                <a:highlight>
                  <a:srgbClr val="C0C0C0"/>
                </a:highlight>
              </a:rPr>
              <a:t>dfs.secondary.http.address</a:t>
            </a:r>
            <a:r>
              <a:rPr lang="en-US" altLang="zh-CN" dirty="0">
                <a:highlight>
                  <a:srgbClr val="C0C0C0"/>
                </a:highlight>
              </a:rPr>
              <a:t>&lt;/name&gt;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 &lt;value&gt;master:50090&lt;/value&gt;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 &lt;/property&gt;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10C15FE-F24B-4F10-9DE8-4CC3B9952543}"/>
              </a:ext>
            </a:extLst>
          </p:cNvPr>
          <p:cNvSpPr txBox="1"/>
          <p:nvPr/>
        </p:nvSpPr>
        <p:spPr>
          <a:xfrm>
            <a:off x="6964959" y="913644"/>
            <a:ext cx="442729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>
                <a:highlight>
                  <a:srgbClr val="C0C0C0"/>
                </a:highlight>
              </a:rPr>
              <a:t>&lt;property&gt;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 &lt;name&gt;</a:t>
            </a:r>
            <a:r>
              <a:rPr lang="en-US" altLang="zh-CN" dirty="0" err="1">
                <a:highlight>
                  <a:srgbClr val="C0C0C0"/>
                </a:highlight>
              </a:rPr>
              <a:t>dfs.webhdfs.enabled</a:t>
            </a:r>
            <a:r>
              <a:rPr lang="en-US" altLang="zh-CN" dirty="0">
                <a:highlight>
                  <a:srgbClr val="C0C0C0"/>
                </a:highlight>
              </a:rPr>
              <a:t>&lt;/name&gt;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 &lt;value&gt;true&lt;/value&gt;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 &lt;/property&gt;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 &lt;property&gt;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 &lt;name&gt;</a:t>
            </a:r>
            <a:r>
              <a:rPr lang="en-US" altLang="zh-CN" dirty="0" err="1">
                <a:highlight>
                  <a:srgbClr val="C0C0C0"/>
                </a:highlight>
              </a:rPr>
              <a:t>dfs.permissions</a:t>
            </a:r>
            <a:r>
              <a:rPr lang="en-US" altLang="zh-CN" dirty="0">
                <a:highlight>
                  <a:srgbClr val="C0C0C0"/>
                </a:highlight>
              </a:rPr>
              <a:t>&lt;/name&gt;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 &lt;value&gt;false&lt;/value&gt;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 &lt;/property&gt;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&lt;/configuration&gt;</a:t>
            </a:r>
            <a:endParaRPr lang="zh-CN" altLang="en-US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56691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0BC41E44-8A5E-43C9-A941-CF0634438BE3}"/>
              </a:ext>
            </a:extLst>
          </p:cNvPr>
          <p:cNvSpPr txBox="1"/>
          <p:nvPr/>
        </p:nvSpPr>
        <p:spPr>
          <a:xfrm>
            <a:off x="287323" y="195168"/>
            <a:ext cx="61722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修改配置⽂件 </a:t>
            </a:r>
            <a:r>
              <a:rPr lang="en-US" altLang="zh-CN" dirty="0"/>
              <a:t>yarn-site.xml</a:t>
            </a:r>
            <a:r>
              <a:rPr lang="zh-CN" altLang="en-US" dirty="0"/>
              <a:t>。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&lt;configuration&gt;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 &lt;property&gt;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 &lt;name&gt;</a:t>
            </a:r>
            <a:r>
              <a:rPr lang="en-US" altLang="zh-CN" dirty="0" err="1">
                <a:highlight>
                  <a:srgbClr val="C0C0C0"/>
                </a:highlight>
              </a:rPr>
              <a:t>yarn.resourcemanager.hostname</a:t>
            </a:r>
            <a:r>
              <a:rPr lang="en-US" altLang="zh-CN" dirty="0">
                <a:highlight>
                  <a:srgbClr val="C0C0C0"/>
                </a:highlight>
              </a:rPr>
              <a:t>&lt;/name&gt;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 &lt;value&gt;master&lt;/value&gt;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 &lt;/property&gt;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 &lt;property&gt;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 &lt;name&gt;</a:t>
            </a:r>
            <a:r>
              <a:rPr lang="en-US" altLang="zh-CN" dirty="0" err="1">
                <a:highlight>
                  <a:srgbClr val="C0C0C0"/>
                </a:highlight>
              </a:rPr>
              <a:t>yarn.nodemanager.aux</a:t>
            </a:r>
            <a:r>
              <a:rPr lang="en-US" altLang="zh-CN" dirty="0">
                <a:highlight>
                  <a:srgbClr val="C0C0C0"/>
                </a:highlight>
              </a:rPr>
              <a:t>-services&lt;/name&gt;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 &lt;value&gt;</a:t>
            </a:r>
            <a:r>
              <a:rPr lang="en-US" altLang="zh-CN" dirty="0" err="1">
                <a:highlight>
                  <a:srgbClr val="C0C0C0"/>
                </a:highlight>
              </a:rPr>
              <a:t>mapreduce_shuffle</a:t>
            </a:r>
            <a:r>
              <a:rPr lang="en-US" altLang="zh-CN" dirty="0">
                <a:highlight>
                  <a:srgbClr val="C0C0C0"/>
                </a:highlight>
              </a:rPr>
              <a:t>&lt;/value&gt;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 &lt;/property&gt;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 &lt;property&gt;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 &lt;name&gt;</a:t>
            </a:r>
            <a:r>
              <a:rPr lang="en-US" altLang="zh-CN" dirty="0" err="1">
                <a:highlight>
                  <a:srgbClr val="C0C0C0"/>
                </a:highlight>
              </a:rPr>
              <a:t>yarn.resourcemanager.address</a:t>
            </a:r>
            <a:r>
              <a:rPr lang="en-US" altLang="zh-CN" dirty="0">
                <a:highlight>
                  <a:srgbClr val="C0C0C0"/>
                </a:highlight>
              </a:rPr>
              <a:t>&lt;/name&gt;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 &lt;value&gt;master:8032&lt;/value&gt;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 &lt;/property&gt;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 &lt;property&gt;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 &lt;name&gt;</a:t>
            </a:r>
            <a:r>
              <a:rPr lang="en-US" altLang="zh-CN" dirty="0" err="1">
                <a:highlight>
                  <a:srgbClr val="C0C0C0"/>
                </a:highlight>
              </a:rPr>
              <a:t>yarn.resourcemanager.scheduler.address</a:t>
            </a:r>
            <a:r>
              <a:rPr lang="en-US" altLang="zh-CN" dirty="0">
                <a:highlight>
                  <a:srgbClr val="C0C0C0"/>
                </a:highlight>
              </a:rPr>
              <a:t>&lt;/name&gt;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 &lt;value&gt;master:8030&lt;/value&gt;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 &lt;/property&gt;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 &lt;property&gt;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 &lt;name&gt;</a:t>
            </a:r>
            <a:r>
              <a:rPr lang="en-US" altLang="zh-CN" dirty="0" err="1">
                <a:highlight>
                  <a:srgbClr val="C0C0C0"/>
                </a:highlight>
              </a:rPr>
              <a:t>yarn.resourcemanager.resource-tracker.address</a:t>
            </a:r>
            <a:r>
              <a:rPr lang="en-US" altLang="zh-CN" dirty="0">
                <a:highlight>
                  <a:srgbClr val="C0C0C0"/>
                </a:highlight>
              </a:rPr>
              <a:t>&lt;/name&gt;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 &lt;value&gt;master:8031&lt;/value&gt;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 &lt;/property&gt;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ACBC4E-7C91-46FC-B1B2-53B7D0B463B1}"/>
              </a:ext>
            </a:extLst>
          </p:cNvPr>
          <p:cNvSpPr txBox="1"/>
          <p:nvPr/>
        </p:nvSpPr>
        <p:spPr>
          <a:xfrm>
            <a:off x="6096000" y="494194"/>
            <a:ext cx="598414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ighlight>
                  <a:srgbClr val="C0C0C0"/>
                </a:highlight>
              </a:rPr>
              <a:t>&lt;property&gt;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&lt;name&gt;</a:t>
            </a:r>
            <a:r>
              <a:rPr lang="en-US" altLang="zh-CN" dirty="0" err="1">
                <a:highlight>
                  <a:srgbClr val="C0C0C0"/>
                </a:highlight>
              </a:rPr>
              <a:t>yarn.resourcemanager.admin.address</a:t>
            </a:r>
            <a:r>
              <a:rPr lang="en-US" altLang="zh-CN" dirty="0">
                <a:highlight>
                  <a:srgbClr val="C0C0C0"/>
                </a:highlight>
              </a:rPr>
              <a:t>&lt;/name&gt;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 &lt;value&gt;master:8033&lt;/value&gt;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 &lt;/property&gt;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 &lt;property&gt; &lt;name&gt;</a:t>
            </a:r>
            <a:r>
              <a:rPr lang="en-US" altLang="zh-CN" dirty="0" err="1">
                <a:highlight>
                  <a:srgbClr val="C0C0C0"/>
                </a:highlight>
              </a:rPr>
              <a:t>yarn.resourcemanager.webapp.address</a:t>
            </a:r>
            <a:r>
              <a:rPr lang="en-US" altLang="zh-CN" dirty="0">
                <a:highlight>
                  <a:srgbClr val="C0C0C0"/>
                </a:highlight>
              </a:rPr>
              <a:t>&lt;/name&gt;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 &lt;value&gt;master:8088&lt;/value&gt;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 &lt;/property&gt;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&lt;/configuration&gt;</a:t>
            </a:r>
            <a:endParaRPr lang="zh-CN" altLang="en-US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11877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C3D64E7-C889-4923-A203-CB694C523D69}"/>
              </a:ext>
            </a:extLst>
          </p:cNvPr>
          <p:cNvSpPr txBox="1"/>
          <p:nvPr/>
        </p:nvSpPr>
        <p:spPr>
          <a:xfrm>
            <a:off x="379951" y="829266"/>
            <a:ext cx="596212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修改配置⽂件 </a:t>
            </a:r>
            <a:r>
              <a:rPr lang="en-US" altLang="zh-CN" dirty="0"/>
              <a:t>mapred-site.xml</a:t>
            </a:r>
            <a:r>
              <a:rPr lang="zh-CN" altLang="en-US" dirty="0"/>
              <a:t>。（</a:t>
            </a:r>
            <a:r>
              <a:rPr lang="pt-BR" altLang="zh-CN" dirty="0"/>
              <a:t> </a:t>
            </a:r>
            <a:r>
              <a:rPr lang="pt-BR" altLang="zh-CN" dirty="0">
                <a:highlight>
                  <a:srgbClr val="FFFF00"/>
                </a:highlight>
              </a:rPr>
              <a:t>sudo vim mapred-site.xml.template</a:t>
            </a:r>
            <a:r>
              <a:rPr lang="zh-CN" altLang="en-US" dirty="0">
                <a:highlight>
                  <a:srgbClr val="FFFF00"/>
                </a:highlight>
              </a:rPr>
              <a:t>，再将</a:t>
            </a:r>
            <a:r>
              <a:rPr lang="pt-BR" altLang="zh-CN" dirty="0">
                <a:highlight>
                  <a:srgbClr val="FFFF00"/>
                </a:highlight>
              </a:rPr>
              <a:t>mapred-site.xml.template</a:t>
            </a:r>
            <a:r>
              <a:rPr lang="zh-CN" altLang="en-US" dirty="0">
                <a:highlight>
                  <a:srgbClr val="FFFF00"/>
                </a:highlight>
              </a:rPr>
              <a:t>重命名成</a:t>
            </a:r>
            <a:r>
              <a:rPr lang="en-US" altLang="zh-CN" dirty="0">
                <a:highlight>
                  <a:srgbClr val="FFFF00"/>
                </a:highlight>
              </a:rPr>
              <a:t>mapred-site.xml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>
                <a:highlight>
                  <a:srgbClr val="C0C0C0"/>
                </a:highlight>
              </a:rPr>
              <a:t>&lt;configuration&gt;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 &lt;property&gt;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 &lt;name&gt;mapreduce.framework.name&lt;/name&gt;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 &lt;value&gt;yarn&lt;/value&gt;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 &lt;/property&gt;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 &lt;property&gt;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 &lt;name&gt;</a:t>
            </a:r>
            <a:r>
              <a:rPr lang="en-US" altLang="zh-CN" dirty="0" err="1">
                <a:highlight>
                  <a:srgbClr val="C0C0C0"/>
                </a:highlight>
              </a:rPr>
              <a:t>mapreduce.jobhistory.address</a:t>
            </a:r>
            <a:r>
              <a:rPr lang="en-US" altLang="zh-CN" dirty="0">
                <a:highlight>
                  <a:srgbClr val="C0C0C0"/>
                </a:highlight>
              </a:rPr>
              <a:t>&lt;/name&gt;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 &lt;value&gt;master:10020&lt;/value&gt;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 &lt;/property&gt;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 &lt;property&gt;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 &lt;name&gt;</a:t>
            </a:r>
            <a:r>
              <a:rPr lang="en-US" altLang="zh-CN" dirty="0" err="1">
                <a:highlight>
                  <a:srgbClr val="C0C0C0"/>
                </a:highlight>
              </a:rPr>
              <a:t>mapreduce.jobhistory.webapp.address</a:t>
            </a:r>
            <a:r>
              <a:rPr lang="en-US" altLang="zh-CN" dirty="0">
                <a:highlight>
                  <a:srgbClr val="C0C0C0"/>
                </a:highlight>
              </a:rPr>
              <a:t>&lt;/name&gt;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 &lt;value&gt;master:19888&lt;/value&gt;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 &lt;/property&gt;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&lt;/configuration&gt;</a:t>
            </a:r>
            <a:endParaRPr lang="zh-CN" altLang="en-US" dirty="0">
              <a:highlight>
                <a:srgbClr val="C0C0C0"/>
              </a:highligh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117934E-DE7E-473E-88AE-FC84A0989719}"/>
              </a:ext>
            </a:extLst>
          </p:cNvPr>
          <p:cNvSpPr txBox="1"/>
          <p:nvPr/>
        </p:nvSpPr>
        <p:spPr>
          <a:xfrm>
            <a:off x="7199851" y="1010522"/>
            <a:ext cx="406624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da-DK" dirty="0"/>
              <a:t>修改配置⽂件 </a:t>
            </a:r>
            <a:r>
              <a:rPr lang="da-DK" altLang="zh-CN" dirty="0"/>
              <a:t>slaves</a:t>
            </a:r>
            <a:r>
              <a:rPr lang="zh-CN" altLang="da-DK" dirty="0"/>
              <a:t>。</a:t>
            </a:r>
            <a:endParaRPr lang="en-US" altLang="zh-CN" dirty="0"/>
          </a:p>
          <a:p>
            <a:endParaRPr lang="zh-CN" altLang="da-DK" dirty="0"/>
          </a:p>
          <a:p>
            <a:r>
              <a:rPr lang="da-DK" altLang="zh-CN" dirty="0">
                <a:highlight>
                  <a:srgbClr val="C0C0C0"/>
                </a:highlight>
              </a:rPr>
              <a:t>Master</a:t>
            </a:r>
            <a:r>
              <a:rPr lang="zh-CN" altLang="en-US" dirty="0">
                <a:highlight>
                  <a:srgbClr val="C0C0C0"/>
                </a:highlight>
              </a:rPr>
              <a:t>（</a:t>
            </a:r>
            <a:r>
              <a:rPr lang="en-US" altLang="zh-CN" dirty="0">
                <a:highlight>
                  <a:srgbClr val="FFFF00"/>
                </a:highlight>
              </a:rPr>
              <a:t>master</a:t>
            </a:r>
            <a:r>
              <a:rPr lang="zh-CN" altLang="en-US" dirty="0">
                <a:highlight>
                  <a:srgbClr val="C0C0C0"/>
                </a:highlight>
              </a:rPr>
              <a:t>）</a:t>
            </a:r>
            <a:endParaRPr lang="da-DK" altLang="zh-CN" dirty="0">
              <a:highlight>
                <a:srgbClr val="C0C0C0"/>
              </a:highlight>
            </a:endParaRPr>
          </a:p>
          <a:p>
            <a:r>
              <a:rPr lang="da-DK" altLang="zh-CN" dirty="0">
                <a:highlight>
                  <a:srgbClr val="C0C0C0"/>
                </a:highlight>
              </a:rPr>
              <a:t>slave1</a:t>
            </a:r>
          </a:p>
          <a:p>
            <a:r>
              <a:rPr lang="da-DK" altLang="zh-CN" dirty="0">
                <a:highlight>
                  <a:srgbClr val="C0C0C0"/>
                </a:highlight>
              </a:rPr>
              <a:t>slave2</a:t>
            </a:r>
            <a:endParaRPr lang="zh-CN" altLang="en-US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64134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8593330-9D02-4F6E-BF05-9DDFBDCD239F}"/>
              </a:ext>
            </a:extLst>
          </p:cNvPr>
          <p:cNvSpPr txBox="1"/>
          <p:nvPr/>
        </p:nvSpPr>
        <p:spPr>
          <a:xfrm>
            <a:off x="614631" y="746533"/>
            <a:ext cx="1051344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配置⽂件修改完以后，使⽤ </a:t>
            </a:r>
            <a:r>
              <a:rPr lang="en-US" altLang="zh-CN" dirty="0" err="1"/>
              <a:t>scp</a:t>
            </a:r>
            <a:r>
              <a:rPr lang="en-US" altLang="zh-CN" dirty="0"/>
              <a:t> </a:t>
            </a:r>
            <a:r>
              <a:rPr lang="zh-CN" altLang="en-US" dirty="0"/>
              <a:t>命令将 </a:t>
            </a: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zh-CN" altLang="en-US" dirty="0"/>
              <a:t>⽂件夹发送到其他从节点上去。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 err="1">
                <a:highlight>
                  <a:srgbClr val="C0C0C0"/>
                </a:highlight>
              </a:rPr>
              <a:t>scp</a:t>
            </a:r>
            <a:r>
              <a:rPr lang="en-US" altLang="zh-CN" dirty="0">
                <a:highlight>
                  <a:srgbClr val="C0C0C0"/>
                </a:highlight>
              </a:rPr>
              <a:t> -r /home/</a:t>
            </a:r>
            <a:r>
              <a:rPr lang="en-US" altLang="zh-CN" dirty="0" err="1">
                <a:highlight>
                  <a:srgbClr val="C0C0C0"/>
                </a:highlight>
              </a:rPr>
              <a:t>hadoop</a:t>
            </a:r>
            <a:r>
              <a:rPr lang="en-US" altLang="zh-CN" dirty="0">
                <a:highlight>
                  <a:srgbClr val="C0C0C0"/>
                </a:highlight>
              </a:rPr>
              <a:t>/</a:t>
            </a:r>
            <a:r>
              <a:rPr lang="en-US" altLang="zh-CN" dirty="0" err="1">
                <a:highlight>
                  <a:srgbClr val="C0C0C0"/>
                </a:highlight>
              </a:rPr>
              <a:t>hadoop</a:t>
            </a:r>
            <a:r>
              <a:rPr lang="en-US" altLang="zh-CN" dirty="0">
                <a:highlight>
                  <a:srgbClr val="C0C0C0"/>
                </a:highlight>
              </a:rPr>
              <a:t>/ slave1:/home/</a:t>
            </a:r>
            <a:r>
              <a:rPr lang="en-US" altLang="zh-CN" dirty="0" err="1">
                <a:highlight>
                  <a:srgbClr val="C0C0C0"/>
                </a:highlight>
              </a:rPr>
              <a:t>hadoop</a:t>
            </a:r>
            <a:r>
              <a:rPr lang="en-US" altLang="zh-CN" dirty="0">
                <a:highlight>
                  <a:srgbClr val="C0C0C0"/>
                </a:highlight>
              </a:rPr>
              <a:t>/</a:t>
            </a:r>
          </a:p>
          <a:p>
            <a:r>
              <a:rPr lang="en-US" altLang="zh-CN" dirty="0" err="1">
                <a:highlight>
                  <a:srgbClr val="C0C0C0"/>
                </a:highlight>
              </a:rPr>
              <a:t>scp</a:t>
            </a:r>
            <a:r>
              <a:rPr lang="en-US" altLang="zh-CN" dirty="0">
                <a:highlight>
                  <a:srgbClr val="C0C0C0"/>
                </a:highlight>
              </a:rPr>
              <a:t> -r /home/</a:t>
            </a:r>
            <a:r>
              <a:rPr lang="en-US" altLang="zh-CN" dirty="0" err="1">
                <a:highlight>
                  <a:srgbClr val="C0C0C0"/>
                </a:highlight>
              </a:rPr>
              <a:t>hadoop</a:t>
            </a:r>
            <a:r>
              <a:rPr lang="en-US" altLang="zh-CN" dirty="0">
                <a:highlight>
                  <a:srgbClr val="C0C0C0"/>
                </a:highlight>
              </a:rPr>
              <a:t>/</a:t>
            </a:r>
            <a:r>
              <a:rPr lang="en-US" altLang="zh-CN" dirty="0" err="1">
                <a:highlight>
                  <a:srgbClr val="C0C0C0"/>
                </a:highlight>
              </a:rPr>
              <a:t>hadoop</a:t>
            </a:r>
            <a:r>
              <a:rPr lang="en-US" altLang="zh-CN" dirty="0">
                <a:highlight>
                  <a:srgbClr val="C0C0C0"/>
                </a:highlight>
              </a:rPr>
              <a:t>/ slave2:/home/</a:t>
            </a:r>
            <a:r>
              <a:rPr lang="en-US" altLang="zh-CN" dirty="0" err="1">
                <a:highlight>
                  <a:srgbClr val="C0C0C0"/>
                </a:highlight>
              </a:rPr>
              <a:t>hadoop</a:t>
            </a:r>
            <a:r>
              <a:rPr lang="en-US" altLang="zh-CN" dirty="0">
                <a:highlight>
                  <a:srgbClr val="C0C0C0"/>
                </a:highlight>
              </a:rPr>
              <a:t>/</a:t>
            </a:r>
          </a:p>
          <a:p>
            <a:endParaRPr lang="en-US" altLang="zh-CN" dirty="0"/>
          </a:p>
          <a:p>
            <a:r>
              <a:rPr lang="zh-CN" altLang="en-US" dirty="0"/>
              <a:t>在 </a:t>
            </a:r>
            <a:r>
              <a:rPr lang="en-US" altLang="zh-CN" dirty="0"/>
              <a:t>master </a:t>
            </a:r>
            <a:r>
              <a:rPr lang="zh-CN" altLang="en-US" dirty="0"/>
              <a:t>主机上运⾏ </a:t>
            </a:r>
            <a:r>
              <a:rPr lang="en-US" altLang="zh-CN" dirty="0" err="1"/>
              <a:t>hadoop</a:t>
            </a:r>
            <a:r>
              <a:rPr lang="zh-CN" altLang="en-US" dirty="0"/>
              <a:t>。如果是第⼀次启动 </a:t>
            </a:r>
            <a:r>
              <a:rPr lang="en-US" altLang="zh-CN" dirty="0" err="1"/>
              <a:t>namenode</a:t>
            </a:r>
            <a:r>
              <a:rPr lang="zh-CN" altLang="en-US" dirty="0"/>
              <a:t>，需要对 </a:t>
            </a:r>
            <a:r>
              <a:rPr lang="en-US" altLang="zh-CN" dirty="0" err="1"/>
              <a:t>namenode</a:t>
            </a:r>
            <a:r>
              <a:rPr lang="en-US" altLang="zh-CN" dirty="0"/>
              <a:t> </a:t>
            </a:r>
            <a:r>
              <a:rPr lang="zh-CN" altLang="en-US" dirty="0"/>
              <a:t>进⾏格式化。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>
                <a:highlight>
                  <a:srgbClr val="C0C0C0"/>
                </a:highlight>
              </a:rPr>
              <a:t>/home/</a:t>
            </a:r>
            <a:r>
              <a:rPr lang="en-US" altLang="zh-CN" dirty="0" err="1">
                <a:highlight>
                  <a:srgbClr val="C0C0C0"/>
                </a:highlight>
              </a:rPr>
              <a:t>hadoop</a:t>
            </a:r>
            <a:r>
              <a:rPr lang="en-US" altLang="zh-CN" dirty="0">
                <a:highlight>
                  <a:srgbClr val="C0C0C0"/>
                </a:highlight>
              </a:rPr>
              <a:t>/</a:t>
            </a:r>
            <a:r>
              <a:rPr lang="en-US" altLang="zh-CN" dirty="0" err="1">
                <a:highlight>
                  <a:srgbClr val="C0C0C0"/>
                </a:highlight>
              </a:rPr>
              <a:t>hadoop</a:t>
            </a:r>
            <a:r>
              <a:rPr lang="en-US" altLang="zh-CN" dirty="0">
                <a:highlight>
                  <a:srgbClr val="C0C0C0"/>
                </a:highlight>
              </a:rPr>
              <a:t>/bin/</a:t>
            </a:r>
            <a:r>
              <a:rPr lang="en-US" altLang="zh-CN" dirty="0" err="1">
                <a:highlight>
                  <a:srgbClr val="C0C0C0"/>
                </a:highlight>
              </a:rPr>
              <a:t>hdfs</a:t>
            </a:r>
            <a:r>
              <a:rPr lang="en-US" altLang="zh-CN" dirty="0">
                <a:highlight>
                  <a:srgbClr val="C0C0C0"/>
                </a:highlight>
              </a:rPr>
              <a:t> </a:t>
            </a:r>
            <a:r>
              <a:rPr lang="en-US" altLang="zh-CN" dirty="0" err="1">
                <a:highlight>
                  <a:srgbClr val="C0C0C0"/>
                </a:highlight>
              </a:rPr>
              <a:t>namenode</a:t>
            </a:r>
            <a:r>
              <a:rPr lang="en-US" altLang="zh-CN" dirty="0">
                <a:highlight>
                  <a:srgbClr val="C0C0C0"/>
                </a:highlight>
              </a:rPr>
              <a:t> –format</a:t>
            </a:r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/home/</a:t>
            </a:r>
            <a:r>
              <a:rPr lang="en-US" altLang="zh-CN" dirty="0" err="1"/>
              <a:t>hadoop</a:t>
            </a:r>
            <a:r>
              <a:rPr lang="en-US" altLang="zh-CN" dirty="0"/>
              <a:t>/</a:t>
            </a:r>
            <a:r>
              <a:rPr lang="en-US" altLang="zh-CN" dirty="0" err="1"/>
              <a:t>hadoop</a:t>
            </a:r>
            <a:r>
              <a:rPr lang="en-US" altLang="zh-CN" dirty="0"/>
              <a:t>/</a:t>
            </a:r>
            <a:r>
              <a:rPr lang="en-US" altLang="zh-CN" dirty="0" err="1"/>
              <a:t>sbin</a:t>
            </a:r>
            <a:r>
              <a:rPr lang="en-US" altLang="zh-CN" dirty="0"/>
              <a:t> </a:t>
            </a:r>
            <a:r>
              <a:rPr lang="zh-CN" altLang="en-US" dirty="0"/>
              <a:t>以下执⾏命令，启动 </a:t>
            </a:r>
            <a:r>
              <a:rPr lang="en-US" altLang="zh-CN" dirty="0" err="1"/>
              <a:t>hdsf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yarn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>
                <a:highlight>
                  <a:srgbClr val="FFFF00"/>
                </a:highlight>
              </a:rPr>
              <a:t>start-dsf.sh</a:t>
            </a:r>
          </a:p>
          <a:p>
            <a:r>
              <a:rPr lang="en-US" altLang="zh-CN" dirty="0">
                <a:highlight>
                  <a:srgbClr val="FFFF00"/>
                </a:highlight>
              </a:rPr>
              <a:t>start-yarn.sh</a:t>
            </a:r>
            <a:endParaRPr lang="zh-CN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541431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E981698-9444-4DF9-8846-F2BBB5A0CF09}"/>
              </a:ext>
            </a:extLst>
          </p:cNvPr>
          <p:cNvSpPr txBox="1"/>
          <p:nvPr/>
        </p:nvSpPr>
        <p:spPr>
          <a:xfrm>
            <a:off x="557559" y="474345"/>
            <a:ext cx="11245251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3.1</a:t>
            </a:r>
            <a:r>
              <a:rPr lang="zh-CN" altLang="en-US" dirty="0"/>
              <a:t>：安装 </a:t>
            </a:r>
            <a:r>
              <a:rPr lang="en-US" altLang="zh-CN" dirty="0" err="1"/>
              <a:t>hbase</a:t>
            </a:r>
            <a:r>
              <a:rPr lang="en-US" altLang="zh-CN" dirty="0"/>
              <a:t> </a:t>
            </a:r>
            <a:r>
              <a:rPr lang="zh-CN" altLang="en-US" dirty="0"/>
              <a:t>在本机上下载 </a:t>
            </a:r>
            <a:r>
              <a:rPr lang="en-US" altLang="zh-CN" dirty="0" err="1"/>
              <a:t>hbase</a:t>
            </a:r>
            <a:r>
              <a:rPr lang="en-US" altLang="zh-CN" dirty="0"/>
              <a:t> </a:t>
            </a:r>
            <a:r>
              <a:rPr lang="zh-CN" altLang="en-US" dirty="0"/>
              <a:t>安装包，通过 </a:t>
            </a:r>
            <a:r>
              <a:rPr lang="en-US" altLang="zh-CN" dirty="0" err="1"/>
              <a:t>scp</a:t>
            </a:r>
            <a:r>
              <a:rPr lang="en-US" altLang="zh-CN" dirty="0"/>
              <a:t> </a:t>
            </a:r>
            <a:r>
              <a:rPr lang="zh-CN" altLang="en-US" dirty="0"/>
              <a:t>命令将安装包发送到 </a:t>
            </a:r>
            <a:r>
              <a:rPr lang="en-US" altLang="zh-CN" dirty="0"/>
              <a:t>master </a:t>
            </a:r>
            <a:r>
              <a:rPr lang="zh-CN" altLang="en-US" dirty="0"/>
              <a:t>主机上。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>
                <a:highlight>
                  <a:srgbClr val="C0C0C0"/>
                </a:highlight>
              </a:rPr>
              <a:t>scp</a:t>
            </a:r>
            <a:r>
              <a:rPr lang="en-US" altLang="zh-CN" dirty="0">
                <a:highlight>
                  <a:srgbClr val="C0C0C0"/>
                </a:highlight>
              </a:rPr>
              <a:t> hbase-1.2.4-bin.tar.gz </a:t>
            </a:r>
            <a:r>
              <a:rPr lang="en-US" altLang="zh-CN" dirty="0">
                <a:highlight>
                  <a:srgbClr val="C0C0C0"/>
                </a:highlight>
                <a:hlinkClick r:id="rId2"/>
              </a:rPr>
              <a:t>hadoop@47.103.213.21:/home/</a:t>
            </a:r>
            <a:r>
              <a:rPr lang="en-US" altLang="zh-CN" dirty="0" err="1">
                <a:highlight>
                  <a:srgbClr val="C0C0C0"/>
                </a:highlight>
                <a:hlinkClick r:id="rId2"/>
              </a:rPr>
              <a:t>hadoop</a:t>
            </a:r>
            <a:r>
              <a:rPr lang="en-US" altLang="zh-CN" dirty="0">
                <a:highlight>
                  <a:srgbClr val="C0C0C0"/>
                </a:highlight>
                <a:hlinkClick r:id="rId2"/>
              </a:rPr>
              <a:t>/</a:t>
            </a:r>
            <a:endParaRPr lang="en-US" altLang="zh-CN" dirty="0">
              <a:highlight>
                <a:srgbClr val="C0C0C0"/>
              </a:highlight>
            </a:endParaRPr>
          </a:p>
          <a:p>
            <a:endParaRPr lang="en-US" altLang="zh-CN" dirty="0">
              <a:highlight>
                <a:srgbClr val="C0C0C0"/>
              </a:highlight>
            </a:endParaRPr>
          </a:p>
          <a:p>
            <a:r>
              <a:rPr lang="zh-CN" altLang="en-US" dirty="0"/>
              <a:t>在 </a:t>
            </a:r>
            <a:r>
              <a:rPr lang="en-US" altLang="zh-CN" dirty="0"/>
              <a:t>master </a:t>
            </a:r>
            <a:r>
              <a:rPr lang="zh-CN" altLang="en-US" dirty="0"/>
              <a:t>主机根⽬录下，将安装包解压⾄</a:t>
            </a:r>
            <a:r>
              <a:rPr lang="en-US" altLang="zh-CN" dirty="0"/>
              <a:t>/home/</a:t>
            </a:r>
            <a:r>
              <a:rPr lang="en-US" altLang="zh-CN" dirty="0" err="1"/>
              <a:t>hadoop</a:t>
            </a:r>
            <a:r>
              <a:rPr lang="en-US" altLang="zh-CN" dirty="0"/>
              <a:t>/</a:t>
            </a:r>
            <a:r>
              <a:rPr lang="zh-CN" altLang="en-US" dirty="0"/>
              <a:t>下。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>
                <a:highlight>
                  <a:srgbClr val="C0C0C0"/>
                </a:highlight>
              </a:rPr>
              <a:t>tar -</a:t>
            </a:r>
            <a:r>
              <a:rPr lang="en-US" altLang="zh-CN" dirty="0" err="1">
                <a:highlight>
                  <a:srgbClr val="C0C0C0"/>
                </a:highlight>
              </a:rPr>
              <a:t>zxvf</a:t>
            </a:r>
            <a:r>
              <a:rPr lang="en-US" altLang="zh-CN" dirty="0">
                <a:highlight>
                  <a:srgbClr val="C0C0C0"/>
                </a:highlight>
              </a:rPr>
              <a:t> hbase-1.2.4-bin.tar.gz</a:t>
            </a:r>
          </a:p>
          <a:p>
            <a:endParaRPr lang="en-US" altLang="zh-CN" dirty="0"/>
          </a:p>
          <a:p>
            <a:r>
              <a:rPr lang="zh-CN" altLang="en-US" dirty="0"/>
              <a:t>进⼊</a:t>
            </a:r>
            <a:r>
              <a:rPr lang="en-US" altLang="zh-CN" dirty="0"/>
              <a:t>/home/</a:t>
            </a:r>
            <a:r>
              <a:rPr lang="en-US" altLang="zh-CN" dirty="0" err="1"/>
              <a:t>hadoop</a:t>
            </a:r>
            <a:r>
              <a:rPr lang="en-US" altLang="zh-CN" dirty="0"/>
              <a:t>/</a:t>
            </a:r>
            <a:r>
              <a:rPr lang="zh-CN" altLang="en-US" dirty="0"/>
              <a:t>中，为了⽅便⽇后版本的更新，这⾥使⽤软链接的⽅法。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>
                <a:highlight>
                  <a:srgbClr val="FFFF00"/>
                </a:highlight>
              </a:rPr>
              <a:t>ln -s hbase-1.2.4-bin.tar.gz </a:t>
            </a:r>
            <a:r>
              <a:rPr lang="en-US" altLang="zh-CN" dirty="0" err="1">
                <a:highlight>
                  <a:srgbClr val="FFFF00"/>
                </a:highlight>
              </a:rPr>
              <a:t>hbase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zh-CN" altLang="en-US" dirty="0"/>
              <a:t>改成：</a:t>
            </a:r>
            <a:r>
              <a:rPr lang="en-US" altLang="zh-CN" dirty="0"/>
              <a:t>ln -s hbase-1.2.4 </a:t>
            </a:r>
            <a:r>
              <a:rPr lang="en-US" altLang="zh-CN" dirty="0" err="1"/>
              <a:t>hbase</a:t>
            </a:r>
            <a:endParaRPr lang="en-US" altLang="zh-CN" dirty="0"/>
          </a:p>
          <a:p>
            <a:endParaRPr lang="en-US" altLang="zh-CN" dirty="0">
              <a:highlight>
                <a:srgbClr val="FFFF00"/>
              </a:highlight>
            </a:endParaRPr>
          </a:p>
          <a:p>
            <a:endParaRPr lang="en-US" altLang="zh-CN" dirty="0"/>
          </a:p>
          <a:p>
            <a:r>
              <a:rPr lang="zh-CN" altLang="en-US" dirty="0"/>
              <a:t>设置环境变量，在</a:t>
            </a:r>
            <a:r>
              <a:rPr lang="en-US" altLang="zh-CN" dirty="0"/>
              <a:t>~/.</a:t>
            </a:r>
            <a:r>
              <a:rPr lang="en-US" altLang="zh-CN" dirty="0" err="1"/>
              <a:t>bashrc</a:t>
            </a:r>
            <a:r>
              <a:rPr lang="en-US" altLang="zh-CN" dirty="0"/>
              <a:t> </a:t>
            </a:r>
            <a:r>
              <a:rPr lang="zh-CN" altLang="en-US" dirty="0"/>
              <a:t>添加如下内容。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>
                <a:highlight>
                  <a:srgbClr val="C0C0C0"/>
                </a:highlight>
              </a:rPr>
              <a:t># </a:t>
            </a:r>
            <a:r>
              <a:rPr lang="en-US" altLang="zh-CN" dirty="0" err="1">
                <a:highlight>
                  <a:srgbClr val="C0C0C0"/>
                </a:highlight>
              </a:rPr>
              <a:t>hbase</a:t>
            </a:r>
            <a:endParaRPr lang="en-US" altLang="zh-CN" dirty="0">
              <a:highlight>
                <a:srgbClr val="C0C0C0"/>
              </a:highlight>
            </a:endParaRPr>
          </a:p>
          <a:p>
            <a:r>
              <a:rPr lang="en-US" altLang="zh-CN" dirty="0">
                <a:highlight>
                  <a:srgbClr val="C0C0C0"/>
                </a:highlight>
              </a:rPr>
              <a:t>export HBASE_HOME=/home/</a:t>
            </a:r>
            <a:r>
              <a:rPr lang="en-US" altLang="zh-CN" dirty="0" err="1">
                <a:highlight>
                  <a:srgbClr val="C0C0C0"/>
                </a:highlight>
              </a:rPr>
              <a:t>hadoop</a:t>
            </a:r>
            <a:r>
              <a:rPr lang="en-US" altLang="zh-CN" dirty="0">
                <a:highlight>
                  <a:srgbClr val="C0C0C0"/>
                </a:highlight>
              </a:rPr>
              <a:t>/</a:t>
            </a:r>
            <a:r>
              <a:rPr lang="en-US" altLang="zh-CN" dirty="0" err="1">
                <a:highlight>
                  <a:srgbClr val="C0C0C0"/>
                </a:highlight>
              </a:rPr>
              <a:t>hbase</a:t>
            </a:r>
            <a:endParaRPr lang="en-US" altLang="zh-CN" dirty="0">
              <a:highlight>
                <a:srgbClr val="C0C0C0"/>
              </a:highlight>
            </a:endParaRPr>
          </a:p>
          <a:p>
            <a:r>
              <a:rPr lang="en-US" altLang="zh-CN" dirty="0">
                <a:highlight>
                  <a:srgbClr val="C0C0C0"/>
                </a:highlight>
              </a:rPr>
              <a:t>export PATH=$PATH:$HBASE_HOME/bin</a:t>
            </a:r>
          </a:p>
          <a:p>
            <a:endParaRPr lang="en-US" altLang="zh-CN" dirty="0"/>
          </a:p>
          <a:p>
            <a:r>
              <a:rPr lang="zh-CN" altLang="en-US" dirty="0"/>
              <a:t>重新加载配置⽂件使之⽣效。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>
                <a:highlight>
                  <a:srgbClr val="C0C0C0"/>
                </a:highlight>
              </a:rPr>
              <a:t>source ~/.</a:t>
            </a:r>
            <a:r>
              <a:rPr lang="en-US" altLang="zh-CN" dirty="0" err="1">
                <a:highlight>
                  <a:srgbClr val="C0C0C0"/>
                </a:highlight>
              </a:rPr>
              <a:t>bashrc</a:t>
            </a:r>
            <a:endParaRPr lang="en-US" altLang="zh-CN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058549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261696B-283B-47C2-9EED-79587C0A196A}"/>
              </a:ext>
            </a:extLst>
          </p:cNvPr>
          <p:cNvSpPr txBox="1"/>
          <p:nvPr/>
        </p:nvSpPr>
        <p:spPr>
          <a:xfrm>
            <a:off x="655512" y="474345"/>
            <a:ext cx="11048283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hbase</a:t>
            </a:r>
            <a:r>
              <a:rPr lang="en-US" altLang="zh-CN" dirty="0"/>
              <a:t> version </a:t>
            </a:r>
            <a:r>
              <a:rPr lang="zh-CN" altLang="en-US" dirty="0"/>
              <a:t>命令检测，显示</a:t>
            </a:r>
            <a:r>
              <a:rPr lang="en-US" altLang="zh-CN" dirty="0" err="1"/>
              <a:t>hbase</a:t>
            </a:r>
            <a:r>
              <a:rPr lang="en-US" altLang="zh-CN" dirty="0"/>
              <a:t> </a:t>
            </a:r>
            <a:r>
              <a:rPr lang="zh-CN" altLang="en-US" dirty="0"/>
              <a:t>版本证明环境已配置成功。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HBase 1.2.4</a:t>
            </a:r>
          </a:p>
          <a:p>
            <a:r>
              <a:rPr lang="en-US" altLang="zh-CN" dirty="0"/>
              <a:t>Source code repository git://asf-dev/home/busbey/projects/hbase</a:t>
            </a:r>
          </a:p>
          <a:p>
            <a:r>
              <a:rPr lang="en-US" altLang="zh-CN" dirty="0"/>
              <a:t>revision=67592f3d062743907f8c5ae00dbbe1ae4f69e5af</a:t>
            </a:r>
          </a:p>
          <a:p>
            <a:r>
              <a:rPr lang="en-US" altLang="zh-CN" dirty="0"/>
              <a:t>Compiled by </a:t>
            </a:r>
            <a:r>
              <a:rPr lang="en-US" altLang="zh-CN" dirty="0" err="1"/>
              <a:t>busbey</a:t>
            </a:r>
            <a:r>
              <a:rPr lang="en-US" altLang="zh-CN" dirty="0"/>
              <a:t> on Tue Oct 25 18:10:20 CDT 2016</a:t>
            </a:r>
          </a:p>
          <a:p>
            <a:r>
              <a:rPr lang="en-US" altLang="zh-CN" dirty="0"/>
              <a:t>From source with checksum b45f19b5ac28d9651aa2433a5fa33aa0</a:t>
            </a:r>
          </a:p>
          <a:p>
            <a:endParaRPr lang="en-US" altLang="zh-CN" dirty="0"/>
          </a:p>
          <a:p>
            <a:r>
              <a:rPr lang="en-US" altLang="zh-CN" dirty="0"/>
              <a:t>3.2</a:t>
            </a:r>
            <a:r>
              <a:rPr lang="zh-CN" altLang="en-US" dirty="0"/>
              <a:t>：配置 </a:t>
            </a:r>
            <a:r>
              <a:rPr lang="en-US" altLang="zh-CN" dirty="0" err="1"/>
              <a:t>hbase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 </a:t>
            </a:r>
            <a:r>
              <a:rPr lang="en-US" altLang="zh-CN" dirty="0" err="1"/>
              <a:t>hbase</a:t>
            </a:r>
            <a:r>
              <a:rPr lang="en-US" altLang="zh-CN" dirty="0"/>
              <a:t> </a:t>
            </a:r>
            <a:r>
              <a:rPr lang="zh-CN" altLang="en-US" dirty="0"/>
              <a:t>⽂件夹下，新建 </a:t>
            </a:r>
            <a:r>
              <a:rPr lang="en-US" altLang="zh-CN" dirty="0" err="1"/>
              <a:t>zookeeper_data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logs </a:t>
            </a:r>
            <a:r>
              <a:rPr lang="zh-CN" altLang="en-US" dirty="0"/>
              <a:t>两个⽂件夹。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 err="1">
                <a:highlight>
                  <a:srgbClr val="C0C0C0"/>
                </a:highlight>
              </a:rPr>
              <a:t>mkdir</a:t>
            </a:r>
            <a:r>
              <a:rPr lang="en-US" altLang="zh-CN" dirty="0">
                <a:highlight>
                  <a:srgbClr val="C0C0C0"/>
                </a:highlight>
              </a:rPr>
              <a:t> </a:t>
            </a:r>
            <a:r>
              <a:rPr lang="en-US" altLang="zh-CN" dirty="0" err="1">
                <a:highlight>
                  <a:srgbClr val="C0C0C0"/>
                </a:highlight>
              </a:rPr>
              <a:t>zookeeper_data</a:t>
            </a:r>
            <a:endParaRPr lang="en-US" altLang="zh-CN" dirty="0">
              <a:highlight>
                <a:srgbClr val="C0C0C0"/>
              </a:highlight>
            </a:endParaRPr>
          </a:p>
          <a:p>
            <a:r>
              <a:rPr lang="en-US" altLang="zh-CN" dirty="0" err="1">
                <a:highlight>
                  <a:srgbClr val="C0C0C0"/>
                </a:highlight>
              </a:rPr>
              <a:t>mkdir</a:t>
            </a:r>
            <a:r>
              <a:rPr lang="en-US" altLang="zh-CN" dirty="0">
                <a:highlight>
                  <a:srgbClr val="C0C0C0"/>
                </a:highlight>
              </a:rPr>
              <a:t> logs</a:t>
            </a:r>
          </a:p>
          <a:p>
            <a:endParaRPr lang="en-US" altLang="zh-CN" dirty="0"/>
          </a:p>
          <a:p>
            <a:r>
              <a:rPr lang="zh-CN" altLang="en-US" dirty="0"/>
              <a:t>进⼊ </a:t>
            </a:r>
            <a:r>
              <a:rPr lang="en-US" altLang="zh-CN" dirty="0" err="1"/>
              <a:t>hbase</a:t>
            </a:r>
            <a:r>
              <a:rPr lang="en-US" altLang="zh-CN" dirty="0"/>
              <a:t> </a:t>
            </a:r>
            <a:r>
              <a:rPr lang="zh-CN" altLang="en-US" dirty="0"/>
              <a:t>配置⽬录</a:t>
            </a:r>
            <a:r>
              <a:rPr lang="en-US" altLang="zh-CN" dirty="0"/>
              <a:t>/home/</a:t>
            </a:r>
            <a:r>
              <a:rPr lang="en-US" altLang="zh-CN" dirty="0" err="1"/>
              <a:t>hadoop</a:t>
            </a:r>
            <a:r>
              <a:rPr lang="en-US" altLang="zh-CN" dirty="0"/>
              <a:t>/</a:t>
            </a:r>
            <a:r>
              <a:rPr lang="en-US" altLang="zh-CN" dirty="0" err="1"/>
              <a:t>hbase</a:t>
            </a:r>
            <a:r>
              <a:rPr lang="en-US" altLang="zh-CN" dirty="0"/>
              <a:t>/conf</a:t>
            </a:r>
            <a:r>
              <a:rPr lang="zh-CN" altLang="en-US" dirty="0"/>
              <a:t>，修改配置⽂件 </a:t>
            </a:r>
            <a:r>
              <a:rPr lang="en-US" altLang="zh-CN" dirty="0"/>
              <a:t>hbase-env.sh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>
                <a:highlight>
                  <a:srgbClr val="C0C0C0"/>
                </a:highlight>
              </a:rPr>
              <a:t>export JAVA_HOME=/</a:t>
            </a:r>
            <a:r>
              <a:rPr lang="en-US" altLang="zh-CN" dirty="0" err="1">
                <a:highlight>
                  <a:srgbClr val="C0C0C0"/>
                </a:highlight>
              </a:rPr>
              <a:t>usr</a:t>
            </a:r>
            <a:r>
              <a:rPr lang="en-US" altLang="zh-CN" dirty="0">
                <a:highlight>
                  <a:srgbClr val="C0C0C0"/>
                </a:highlight>
              </a:rPr>
              <a:t>/lib/</a:t>
            </a:r>
            <a:r>
              <a:rPr lang="en-US" altLang="zh-CN" dirty="0" err="1">
                <a:highlight>
                  <a:srgbClr val="C0C0C0"/>
                </a:highlight>
              </a:rPr>
              <a:t>jvm</a:t>
            </a:r>
            <a:r>
              <a:rPr lang="en-US" altLang="zh-CN" dirty="0">
                <a:highlight>
                  <a:srgbClr val="C0C0C0"/>
                </a:highlight>
              </a:rPr>
              <a:t>/java-1.8.0-openjdk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export HBASE_MANAGES_ZK=false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export HBASE_CLASSPATH=/home/</a:t>
            </a:r>
            <a:r>
              <a:rPr lang="en-US" altLang="zh-CN" dirty="0" err="1">
                <a:highlight>
                  <a:srgbClr val="C0C0C0"/>
                </a:highlight>
              </a:rPr>
              <a:t>hadoop</a:t>
            </a:r>
            <a:r>
              <a:rPr lang="en-US" altLang="zh-CN" dirty="0">
                <a:highlight>
                  <a:srgbClr val="C0C0C0"/>
                </a:highlight>
              </a:rPr>
              <a:t>/hadoop-2.7.3/</a:t>
            </a:r>
            <a:r>
              <a:rPr lang="en-US" altLang="zh-CN" dirty="0" err="1">
                <a:highlight>
                  <a:srgbClr val="C0C0C0"/>
                </a:highlight>
              </a:rPr>
              <a:t>etc</a:t>
            </a:r>
            <a:r>
              <a:rPr lang="en-US" altLang="zh-CN" dirty="0">
                <a:highlight>
                  <a:srgbClr val="C0C0C0"/>
                </a:highlight>
              </a:rPr>
              <a:t>/</a:t>
            </a:r>
            <a:r>
              <a:rPr lang="en-US" altLang="zh-CN" dirty="0" err="1">
                <a:highlight>
                  <a:srgbClr val="C0C0C0"/>
                </a:highlight>
              </a:rPr>
              <a:t>hadoop</a:t>
            </a:r>
            <a:endParaRPr lang="en-US" altLang="zh-CN" dirty="0">
              <a:highlight>
                <a:srgbClr val="C0C0C0"/>
              </a:highlight>
            </a:endParaRPr>
          </a:p>
          <a:p>
            <a:r>
              <a:rPr lang="en-US" altLang="zh-CN" dirty="0">
                <a:highlight>
                  <a:srgbClr val="C0C0C0"/>
                </a:highlight>
              </a:rPr>
              <a:t>export HBASE_OPTS="-XX:+</a:t>
            </a:r>
            <a:r>
              <a:rPr lang="en-US" altLang="zh-CN" dirty="0" err="1">
                <a:highlight>
                  <a:srgbClr val="C0C0C0"/>
                </a:highlight>
              </a:rPr>
              <a:t>UseConcMarkSweepGC</a:t>
            </a:r>
            <a:r>
              <a:rPr lang="en-US" altLang="zh-CN" dirty="0">
                <a:highlight>
                  <a:srgbClr val="C0C0C0"/>
                </a:highlight>
              </a:rPr>
              <a:t> -XX:-</a:t>
            </a:r>
            <a:r>
              <a:rPr lang="en-US" altLang="zh-CN" dirty="0" err="1">
                <a:highlight>
                  <a:srgbClr val="C0C0C0"/>
                </a:highlight>
              </a:rPr>
              <a:t>AssumeMP</a:t>
            </a:r>
            <a:r>
              <a:rPr lang="en-US" altLang="zh-CN" dirty="0">
                <a:highlight>
                  <a:srgbClr val="C0C0C0"/>
                </a:highlight>
              </a:rPr>
              <a:t>"</a:t>
            </a:r>
            <a:endParaRPr lang="zh-CN" altLang="en-US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61457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8CB3A54-E299-48B9-AFD1-980931CCB282}"/>
              </a:ext>
            </a:extLst>
          </p:cNvPr>
          <p:cNvSpPr txBox="1"/>
          <p:nvPr/>
        </p:nvSpPr>
        <p:spPr>
          <a:xfrm>
            <a:off x="245377" y="435147"/>
            <a:ext cx="585062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修改配置⽂件 </a:t>
            </a:r>
            <a:r>
              <a:rPr lang="en-US" altLang="zh-CN" dirty="0"/>
              <a:t>hbase-site.xml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>
                <a:highlight>
                  <a:srgbClr val="C0C0C0"/>
                </a:highlight>
              </a:rPr>
              <a:t>&lt;configuration&gt;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 &lt;property&gt;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 &lt;name&gt;</a:t>
            </a:r>
            <a:r>
              <a:rPr lang="en-US" altLang="zh-CN" dirty="0" err="1">
                <a:highlight>
                  <a:srgbClr val="C0C0C0"/>
                </a:highlight>
              </a:rPr>
              <a:t>hbase.tmp.dir</a:t>
            </a:r>
            <a:r>
              <a:rPr lang="en-US" altLang="zh-CN" dirty="0">
                <a:highlight>
                  <a:srgbClr val="C0C0C0"/>
                </a:highlight>
              </a:rPr>
              <a:t>&lt;/name&gt;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 &lt;value&gt;/home/</a:t>
            </a:r>
            <a:r>
              <a:rPr lang="en-US" altLang="zh-CN" dirty="0" err="1">
                <a:highlight>
                  <a:srgbClr val="C0C0C0"/>
                </a:highlight>
              </a:rPr>
              <a:t>hadoop</a:t>
            </a:r>
            <a:r>
              <a:rPr lang="en-US" altLang="zh-CN" dirty="0">
                <a:highlight>
                  <a:srgbClr val="C0C0C0"/>
                </a:highlight>
              </a:rPr>
              <a:t>/</a:t>
            </a:r>
            <a:r>
              <a:rPr lang="en-US" altLang="zh-CN" dirty="0" err="1">
                <a:highlight>
                  <a:srgbClr val="C0C0C0"/>
                </a:highlight>
              </a:rPr>
              <a:t>hbase</a:t>
            </a:r>
            <a:r>
              <a:rPr lang="en-US" altLang="zh-CN" dirty="0">
                <a:highlight>
                  <a:srgbClr val="C0C0C0"/>
                </a:highlight>
              </a:rPr>
              <a:t>/</a:t>
            </a:r>
            <a:r>
              <a:rPr lang="en-US" altLang="zh-CN" dirty="0" err="1">
                <a:highlight>
                  <a:srgbClr val="C0C0C0"/>
                </a:highlight>
              </a:rPr>
              <a:t>tmp</a:t>
            </a:r>
            <a:r>
              <a:rPr lang="en-US" altLang="zh-CN" dirty="0">
                <a:highlight>
                  <a:srgbClr val="C0C0C0"/>
                </a:highlight>
              </a:rPr>
              <a:t>&lt;/value&gt;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 &lt;/property&gt;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 &lt;property&gt;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 &lt;name&gt;</a:t>
            </a:r>
            <a:r>
              <a:rPr lang="en-US" altLang="zh-CN" dirty="0" err="1">
                <a:highlight>
                  <a:srgbClr val="C0C0C0"/>
                </a:highlight>
              </a:rPr>
              <a:t>hbase.zookeeper.property.dataDir</a:t>
            </a:r>
            <a:r>
              <a:rPr lang="en-US" altLang="zh-CN" dirty="0">
                <a:highlight>
                  <a:srgbClr val="C0C0C0"/>
                </a:highlight>
              </a:rPr>
              <a:t>&lt;/name&gt;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 &lt;value&gt;/home/</a:t>
            </a:r>
            <a:r>
              <a:rPr lang="en-US" altLang="zh-CN" dirty="0" err="1">
                <a:highlight>
                  <a:srgbClr val="C0C0C0"/>
                </a:highlight>
              </a:rPr>
              <a:t>hadoop</a:t>
            </a:r>
            <a:r>
              <a:rPr lang="en-US" altLang="zh-CN" dirty="0">
                <a:highlight>
                  <a:srgbClr val="C0C0C0"/>
                </a:highlight>
              </a:rPr>
              <a:t>/</a:t>
            </a:r>
            <a:r>
              <a:rPr lang="en-US" altLang="zh-CN" dirty="0" err="1">
                <a:highlight>
                  <a:srgbClr val="C0C0C0"/>
                </a:highlight>
              </a:rPr>
              <a:t>hbase</a:t>
            </a:r>
            <a:r>
              <a:rPr lang="en-US" altLang="zh-CN" dirty="0">
                <a:highlight>
                  <a:srgbClr val="C0C0C0"/>
                </a:highlight>
              </a:rPr>
              <a:t>/</a:t>
            </a:r>
            <a:r>
              <a:rPr lang="en-US" altLang="zh-CN" dirty="0" err="1">
                <a:highlight>
                  <a:srgbClr val="C0C0C0"/>
                </a:highlight>
              </a:rPr>
              <a:t>zookeeper_data</a:t>
            </a:r>
            <a:r>
              <a:rPr lang="en-US" altLang="zh-CN" dirty="0">
                <a:highlight>
                  <a:srgbClr val="C0C0C0"/>
                </a:highlight>
              </a:rPr>
              <a:t>&lt;/value&gt;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 &lt;/property&gt;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 &lt;property&gt;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 &lt;name&gt;</a:t>
            </a:r>
            <a:r>
              <a:rPr lang="en-US" altLang="zh-CN" dirty="0" err="1">
                <a:highlight>
                  <a:srgbClr val="C0C0C0"/>
                </a:highlight>
              </a:rPr>
              <a:t>hbase.rootdir</a:t>
            </a:r>
            <a:r>
              <a:rPr lang="en-US" altLang="zh-CN" dirty="0">
                <a:highlight>
                  <a:srgbClr val="C0C0C0"/>
                </a:highlight>
              </a:rPr>
              <a:t>&lt;/name&gt;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 &lt;value&gt;hdfs://master:9000/hbase&lt;/value&gt;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 &lt;/property&gt;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 &lt;property&gt;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 &lt;name&gt;</a:t>
            </a:r>
            <a:r>
              <a:rPr lang="en-US" altLang="zh-CN" dirty="0" err="1">
                <a:highlight>
                  <a:srgbClr val="C0C0C0"/>
                </a:highlight>
              </a:rPr>
              <a:t>hbase.cluster.distributed</a:t>
            </a:r>
            <a:r>
              <a:rPr lang="en-US" altLang="zh-CN" dirty="0">
                <a:highlight>
                  <a:srgbClr val="C0C0C0"/>
                </a:highlight>
              </a:rPr>
              <a:t>&lt;/name&gt;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 &lt;value&gt;true&lt;/value&gt;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 &lt;/property&gt;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 </a:t>
            </a:r>
            <a:endParaRPr lang="zh-CN" altLang="en-US" dirty="0">
              <a:highlight>
                <a:srgbClr val="C0C0C0"/>
              </a:highligh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77FF8B4-D97A-42CB-AE07-B6474C5D7AE8}"/>
              </a:ext>
            </a:extLst>
          </p:cNvPr>
          <p:cNvSpPr txBox="1"/>
          <p:nvPr/>
        </p:nvSpPr>
        <p:spPr>
          <a:xfrm>
            <a:off x="6570677" y="913967"/>
            <a:ext cx="47628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C0C0C0"/>
                </a:highligh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&lt;property&gt;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C0C0C0"/>
                </a:highligh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&lt;name&gt;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C0C0C0"/>
                </a:highligh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hbase.zookeeper.quorum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C0C0C0"/>
                </a:highligh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&lt;/name&gt;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C0C0C0"/>
                </a:highligh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&lt;value&gt;master,slave1,slave2&lt;/value&gt;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C0C0C0"/>
                </a:highligh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&lt;/property&gt;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C0C0C0"/>
                </a:highligh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&lt;/configuration&gt;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C0C0C0"/>
              </a:highlight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30942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DD5080B-D141-4CB4-AC53-AE03544D86B1}"/>
              </a:ext>
            </a:extLst>
          </p:cNvPr>
          <p:cNvSpPr txBox="1"/>
          <p:nvPr/>
        </p:nvSpPr>
        <p:spPr>
          <a:xfrm>
            <a:off x="505437" y="599299"/>
            <a:ext cx="993046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修改配置⽂件 </a:t>
            </a:r>
            <a:r>
              <a:rPr lang="en-US" altLang="zh-CN" dirty="0" err="1"/>
              <a:t>regionservers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>
                <a:highlight>
                  <a:srgbClr val="C0C0C0"/>
                </a:highlight>
              </a:rPr>
              <a:t>master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slave1</a:t>
            </a:r>
          </a:p>
          <a:p>
            <a:r>
              <a:rPr lang="en-US" altLang="zh-CN" dirty="0">
                <a:highlight>
                  <a:srgbClr val="C0C0C0"/>
                </a:highlight>
              </a:rPr>
              <a:t>slave2</a:t>
            </a:r>
          </a:p>
          <a:p>
            <a:endParaRPr lang="en-US" altLang="zh-CN" dirty="0"/>
          </a:p>
          <a:p>
            <a:r>
              <a:rPr lang="zh-CN" altLang="en-US" dirty="0"/>
              <a:t>把</a:t>
            </a:r>
            <a:r>
              <a:rPr lang="en-US" altLang="zh-CN" dirty="0" err="1"/>
              <a:t>hbase</a:t>
            </a:r>
            <a:r>
              <a:rPr lang="zh-CN" altLang="en-US" dirty="0"/>
              <a:t>传到</a:t>
            </a:r>
            <a:r>
              <a:rPr lang="en-US" altLang="zh-CN" dirty="0"/>
              <a:t>slave1</a:t>
            </a:r>
            <a:r>
              <a:rPr lang="zh-CN" altLang="en-US" dirty="0"/>
              <a:t>和</a:t>
            </a:r>
            <a:r>
              <a:rPr lang="en-US" altLang="zh-CN" dirty="0"/>
              <a:t>slave2</a:t>
            </a:r>
          </a:p>
          <a:p>
            <a:r>
              <a:rPr lang="en-US" altLang="zh-CN" dirty="0" err="1">
                <a:highlight>
                  <a:srgbClr val="FFFF00"/>
                </a:highlight>
              </a:rPr>
              <a:t>scp</a:t>
            </a:r>
            <a:r>
              <a:rPr lang="en-US" altLang="zh-CN" dirty="0">
                <a:highlight>
                  <a:srgbClr val="FFFF00"/>
                </a:highlight>
              </a:rPr>
              <a:t> -r /home/</a:t>
            </a:r>
            <a:r>
              <a:rPr lang="en-US" altLang="zh-CN" dirty="0" err="1">
                <a:highlight>
                  <a:srgbClr val="FFFF00"/>
                </a:highlight>
              </a:rPr>
              <a:t>hadoop</a:t>
            </a:r>
            <a:r>
              <a:rPr lang="en-US" altLang="zh-CN" dirty="0">
                <a:highlight>
                  <a:srgbClr val="FFFF00"/>
                </a:highlight>
              </a:rPr>
              <a:t>/</a:t>
            </a:r>
            <a:r>
              <a:rPr lang="en-US" altLang="zh-CN" dirty="0" err="1">
                <a:highlight>
                  <a:srgbClr val="FFFF00"/>
                </a:highlight>
              </a:rPr>
              <a:t>hbase</a:t>
            </a:r>
            <a:r>
              <a:rPr lang="en-US" altLang="zh-CN" dirty="0">
                <a:highlight>
                  <a:srgbClr val="FFFF00"/>
                </a:highlight>
              </a:rPr>
              <a:t>/ slave1:/home/</a:t>
            </a:r>
            <a:r>
              <a:rPr lang="en-US" altLang="zh-CN" dirty="0" err="1">
                <a:highlight>
                  <a:srgbClr val="FFFF00"/>
                </a:highlight>
              </a:rPr>
              <a:t>hadoop</a:t>
            </a:r>
            <a:r>
              <a:rPr lang="en-US" altLang="zh-CN" dirty="0">
                <a:highlight>
                  <a:srgbClr val="FFFF00"/>
                </a:highlight>
              </a:rPr>
              <a:t>/</a:t>
            </a:r>
          </a:p>
          <a:p>
            <a:r>
              <a:rPr lang="en-US" altLang="zh-CN" dirty="0" err="1">
                <a:highlight>
                  <a:srgbClr val="FFFF00"/>
                </a:highlight>
              </a:rPr>
              <a:t>scp</a:t>
            </a:r>
            <a:r>
              <a:rPr lang="en-US" altLang="zh-CN" dirty="0">
                <a:highlight>
                  <a:srgbClr val="FFFF00"/>
                </a:highlight>
              </a:rPr>
              <a:t> -r /home/</a:t>
            </a:r>
            <a:r>
              <a:rPr lang="en-US" altLang="zh-CN" dirty="0" err="1">
                <a:highlight>
                  <a:srgbClr val="FFFF00"/>
                </a:highlight>
              </a:rPr>
              <a:t>hadoop</a:t>
            </a:r>
            <a:r>
              <a:rPr lang="en-US" altLang="zh-CN" dirty="0">
                <a:highlight>
                  <a:srgbClr val="FFFF00"/>
                </a:highlight>
              </a:rPr>
              <a:t>/</a:t>
            </a:r>
            <a:r>
              <a:rPr lang="en-US" altLang="zh-CN" dirty="0" err="1">
                <a:highlight>
                  <a:srgbClr val="FFFF00"/>
                </a:highlight>
              </a:rPr>
              <a:t>hbase</a:t>
            </a:r>
            <a:r>
              <a:rPr lang="en-US" altLang="zh-CN" dirty="0">
                <a:highlight>
                  <a:srgbClr val="FFFF00"/>
                </a:highlight>
              </a:rPr>
              <a:t>/ slave2:/home/</a:t>
            </a:r>
            <a:r>
              <a:rPr lang="en-US" altLang="zh-CN" dirty="0" err="1">
                <a:highlight>
                  <a:srgbClr val="FFFF00"/>
                </a:highlight>
              </a:rPr>
              <a:t>hadoop</a:t>
            </a:r>
            <a:r>
              <a:rPr lang="en-US" altLang="zh-CN" dirty="0">
                <a:highlight>
                  <a:srgbClr val="FFFF00"/>
                </a:highlight>
              </a:rPr>
              <a:t>/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/home/</a:t>
            </a:r>
            <a:r>
              <a:rPr lang="en-US" altLang="zh-CN" dirty="0" err="1"/>
              <a:t>hadoop</a:t>
            </a:r>
            <a:r>
              <a:rPr lang="en-US" altLang="zh-CN" dirty="0"/>
              <a:t>/</a:t>
            </a:r>
            <a:r>
              <a:rPr lang="en-US" altLang="zh-CN" dirty="0" err="1"/>
              <a:t>hbase</a:t>
            </a:r>
            <a:r>
              <a:rPr lang="en-US" altLang="zh-CN" dirty="0"/>
              <a:t>/bin </a:t>
            </a:r>
            <a:r>
              <a:rPr lang="zh-CN" altLang="en-US" dirty="0"/>
              <a:t>⽬录下执⾏命令，启动 </a:t>
            </a:r>
            <a:r>
              <a:rPr lang="en-US" altLang="zh-CN" dirty="0" err="1"/>
              <a:t>hbase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>
                <a:highlight>
                  <a:srgbClr val="C0C0C0"/>
                </a:highlight>
              </a:rPr>
              <a:t>start-hbase.sh</a:t>
            </a:r>
            <a:endParaRPr lang="zh-CN" altLang="en-US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89266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957FFD2-AE50-4D2D-BD5D-C8612910E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82" y="1676400"/>
            <a:ext cx="10648950" cy="6096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92B65B9-AAFD-43B2-ACF6-502D0686D503}"/>
              </a:ext>
            </a:extLst>
          </p:cNvPr>
          <p:cNvSpPr txBox="1"/>
          <p:nvPr/>
        </p:nvSpPr>
        <p:spPr>
          <a:xfrm>
            <a:off x="1262743" y="1034143"/>
            <a:ext cx="463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在各个节点启动</a:t>
            </a:r>
            <a:r>
              <a:rPr lang="en-US" altLang="zh-CN" dirty="0" err="1"/>
              <a:t>zookeeper,hdfs,yarn,hbase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DE77C9F-9029-40F7-9AC7-56AB7F16C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82" y="2558925"/>
            <a:ext cx="9953625" cy="6191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1027F49-A2F7-4407-A69D-D87BAA156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244" y="3178050"/>
            <a:ext cx="10020300" cy="7810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A2261CE-F54B-440F-A124-DEB06C8F40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482" y="3926646"/>
            <a:ext cx="10725150" cy="7524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D5C3512-F00A-432E-AF7C-179250E9E5C9}"/>
              </a:ext>
            </a:extLst>
          </p:cNvPr>
          <p:cNvSpPr txBox="1"/>
          <p:nvPr/>
        </p:nvSpPr>
        <p:spPr>
          <a:xfrm>
            <a:off x="423844" y="413358"/>
            <a:ext cx="4637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六、</a:t>
            </a:r>
            <a:r>
              <a:rPr lang="en-US" altLang="zh-CN" sz="2400" b="1" dirty="0" err="1"/>
              <a:t>Hbase</a:t>
            </a:r>
            <a:r>
              <a:rPr lang="zh-CN" altLang="en-US" sz="2400" b="1" dirty="0"/>
              <a:t>使用</a:t>
            </a:r>
          </a:p>
        </p:txBody>
      </p:sp>
    </p:spTree>
    <p:extLst>
      <p:ext uri="{BB962C8B-B14F-4D97-AF65-F5344CB8AC3E}">
        <p14:creationId xmlns:p14="http://schemas.microsoft.com/office/powerpoint/2010/main" val="31084757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C845F74-89A9-48ED-8D0B-162637039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647" y="1262742"/>
            <a:ext cx="7280267" cy="520265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B538403-112D-424E-8E1F-6E550EC17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372" y="392601"/>
            <a:ext cx="48768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609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1805A05-35E4-4CE0-8E81-F891E2E33900}"/>
              </a:ext>
            </a:extLst>
          </p:cNvPr>
          <p:cNvSpPr txBox="1"/>
          <p:nvPr/>
        </p:nvSpPr>
        <p:spPr>
          <a:xfrm>
            <a:off x="423844" y="413358"/>
            <a:ext cx="4637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三、</a:t>
            </a:r>
            <a:r>
              <a:rPr lang="en-US" altLang="zh-CN" sz="2400" b="1" dirty="0" err="1"/>
              <a:t>Hbase</a:t>
            </a:r>
            <a:endParaRPr lang="zh-CN" altLang="en-US" sz="2400" b="1" dirty="0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1A5E404E-8DCD-441E-8390-1099A2168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381953"/>
              </p:ext>
            </p:extLst>
          </p:nvPr>
        </p:nvGraphicFramePr>
        <p:xfrm>
          <a:off x="423844" y="1115260"/>
          <a:ext cx="10750293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682">
                  <a:extLst>
                    <a:ext uri="{9D8B030D-6E8A-4147-A177-3AD203B41FA5}">
                      <a16:colId xmlns:a16="http://schemas.microsoft.com/office/drawing/2014/main" val="4128563557"/>
                    </a:ext>
                  </a:extLst>
                </a:gridCol>
                <a:gridCol w="4555222">
                  <a:extLst>
                    <a:ext uri="{9D8B030D-6E8A-4147-A177-3AD203B41FA5}">
                      <a16:colId xmlns:a16="http://schemas.microsoft.com/office/drawing/2014/main" val="1865143659"/>
                    </a:ext>
                  </a:extLst>
                </a:gridCol>
                <a:gridCol w="4731389">
                  <a:extLst>
                    <a:ext uri="{9D8B030D-6E8A-4147-A177-3AD203B41FA5}">
                      <a16:colId xmlns:a16="http://schemas.microsoft.com/office/drawing/2014/main" val="120084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关系数据库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Hbase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NoSQL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817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字符串、数值型、日期等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字符串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702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丰富，涉及复杂的多表连接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简单的插入、查询、删除、清空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841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存储模式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基于行模式存储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基于列存储，每个列族都由几个文件保存，不同列族的文件是分离的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263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数据索引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可以针对不同列构建复杂的多个索引，以提高数据访问性能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只有一个索引（</a:t>
                      </a:r>
                      <a:r>
                        <a:rPr lang="en-US" altLang="zh-CN" dirty="0" err="1"/>
                        <a:t>Rowkey</a:t>
                      </a:r>
                      <a:r>
                        <a:rPr lang="zh-CN" altLang="en-US" dirty="0"/>
                        <a:t>）</a:t>
                      </a:r>
                      <a:r>
                        <a:rPr lang="en-US" altLang="zh-CN" dirty="0"/>
                        <a:t>HBase</a:t>
                      </a:r>
                      <a:r>
                        <a:rPr lang="zh-CN" altLang="en-US" dirty="0"/>
                        <a:t>中的所有访问或者通过行键访问，或者通过行键扫描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572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数据维护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更新操作会用最新的当前值去替换记录中原来的旧值，旧值被覆盖后就不会存在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并不会删除数据旧的版本，而是生成一个新的版本，旧有的版本仍然保留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923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可伸缩性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关系数据库很难实现横向扩展，纵向扩展的空间也比较有限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能够轻易地通过在集群中增加或者减少硬件数量来实现性能的伸缩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829522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906FD7E4-EC20-4E51-A878-DA54DA82446C}"/>
              </a:ext>
            </a:extLst>
          </p:cNvPr>
          <p:cNvSpPr txBox="1"/>
          <p:nvPr/>
        </p:nvSpPr>
        <p:spPr>
          <a:xfrm>
            <a:off x="507734" y="5028337"/>
            <a:ext cx="101169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应用场景：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数据量规模非常庞大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要求是实时的点查询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数据分析需求并不多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263570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E8933E9-5A00-4716-B096-F47C242F0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072" y="166393"/>
            <a:ext cx="9629515" cy="652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0889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458003F-C60A-474B-973D-62C248B61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32" y="1218712"/>
            <a:ext cx="11736536" cy="442057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E869E84-2A63-4006-81F1-73761965C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60" y="272143"/>
            <a:ext cx="26860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9805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E7F4B117-F0B9-4F49-A39C-D26B21DE7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1361468"/>
            <a:ext cx="10270146" cy="525704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29C791B-0E96-4AB3-A3DF-1F0BF11C0B80}"/>
              </a:ext>
            </a:extLst>
          </p:cNvPr>
          <p:cNvSpPr txBox="1"/>
          <p:nvPr/>
        </p:nvSpPr>
        <p:spPr>
          <a:xfrm>
            <a:off x="423844" y="413358"/>
            <a:ext cx="4637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七、</a:t>
            </a:r>
            <a:r>
              <a:rPr lang="en-US" altLang="zh-CN" sz="2400" b="1" dirty="0" err="1"/>
              <a:t>hbase</a:t>
            </a:r>
            <a:r>
              <a:rPr lang="en-US" altLang="zh-CN" sz="2400" b="1" dirty="0"/>
              <a:t> shell </a:t>
            </a:r>
            <a:r>
              <a:rPr lang="zh-CN" altLang="en-US" sz="2400" b="1" dirty="0"/>
              <a:t>操作</a:t>
            </a:r>
          </a:p>
        </p:txBody>
      </p:sp>
    </p:spTree>
    <p:extLst>
      <p:ext uri="{BB962C8B-B14F-4D97-AF65-F5344CB8AC3E}">
        <p14:creationId xmlns:p14="http://schemas.microsoft.com/office/powerpoint/2010/main" val="12383854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CD80CF2-CE97-437E-AED9-4B59BA95D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66" y="240336"/>
            <a:ext cx="11163667" cy="637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570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3821785-529C-495D-A16C-6BF382730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809" y="147197"/>
            <a:ext cx="9792381" cy="656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6989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DF51E2D-D2A7-41BC-A494-2D6EFE953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799" y="354466"/>
            <a:ext cx="4141334" cy="187069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A282043-B516-4EEC-B507-1685BBBCB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99" y="3071131"/>
            <a:ext cx="9870963" cy="249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2907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8C66BC0-3F9D-4C14-BE1F-CA67ED619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34" y="377598"/>
            <a:ext cx="9767152" cy="357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4680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16A3C9C-6A4D-4E41-A3FE-8D3DE84F62D4}"/>
              </a:ext>
            </a:extLst>
          </p:cNvPr>
          <p:cNvSpPr txBox="1"/>
          <p:nvPr/>
        </p:nvSpPr>
        <p:spPr>
          <a:xfrm>
            <a:off x="544285" y="715673"/>
            <a:ext cx="858882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什么是</a:t>
            </a:r>
            <a:r>
              <a:rPr lang="en-US" altLang="zh-CN" dirty="0" err="1"/>
              <a:t>RowKey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HBase</a:t>
            </a:r>
            <a:r>
              <a:rPr lang="zh-CN" altLang="en-US" dirty="0"/>
              <a:t>是一个</a:t>
            </a:r>
            <a:r>
              <a:rPr lang="en-US" altLang="zh-CN" dirty="0" err="1"/>
              <a:t>nosql</a:t>
            </a:r>
            <a:r>
              <a:rPr lang="zh-CN" altLang="en-US" dirty="0"/>
              <a:t>（</a:t>
            </a:r>
            <a:r>
              <a:rPr lang="en-US" altLang="zh-CN" dirty="0"/>
              <a:t>not only </a:t>
            </a:r>
            <a:r>
              <a:rPr lang="en-US" altLang="zh-CN" dirty="0" err="1"/>
              <a:t>sql</a:t>
            </a:r>
            <a:r>
              <a:rPr lang="zh-CN" altLang="en-US" dirty="0"/>
              <a:t>）数据库，既然是数据库，增删改查（</a:t>
            </a:r>
            <a:r>
              <a:rPr lang="en-US" altLang="zh-CN" dirty="0"/>
              <a:t>curd</a:t>
            </a:r>
            <a:r>
              <a:rPr lang="zh-CN" altLang="en-US" dirty="0"/>
              <a:t>）是对其最主要的操作。而在增删改查的过程中</a:t>
            </a:r>
            <a:r>
              <a:rPr lang="en-US" altLang="zh-CN" dirty="0" err="1"/>
              <a:t>RowKey</a:t>
            </a:r>
            <a:r>
              <a:rPr lang="zh-CN" altLang="en-US" dirty="0"/>
              <a:t>就充当了主键的作用，它和众多的</a:t>
            </a:r>
            <a:r>
              <a:rPr lang="en-US" altLang="zh-CN" dirty="0" err="1"/>
              <a:t>nosql</a:t>
            </a:r>
            <a:r>
              <a:rPr lang="zh-CN" altLang="en-US" dirty="0"/>
              <a:t>数据库一样，可以唯一的标识一行记录。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 err="1"/>
              <a:t>RowKey</a:t>
            </a:r>
            <a:r>
              <a:rPr lang="zh-CN" altLang="en-US" dirty="0"/>
              <a:t>行键 </a:t>
            </a:r>
            <a:r>
              <a:rPr lang="en-US" altLang="zh-CN" dirty="0"/>
              <a:t>(</a:t>
            </a:r>
            <a:r>
              <a:rPr lang="en-US" altLang="zh-CN" dirty="0" err="1"/>
              <a:t>RowKey</a:t>
            </a:r>
            <a:r>
              <a:rPr lang="en-US" altLang="zh-CN" dirty="0"/>
              <a:t>)</a:t>
            </a:r>
            <a:r>
              <a:rPr lang="zh-CN" altLang="en-US" dirty="0"/>
              <a:t>可以是任意字符串，在</a:t>
            </a:r>
            <a:r>
              <a:rPr lang="en-US" altLang="zh-CN" dirty="0"/>
              <a:t>HBase</a:t>
            </a:r>
            <a:r>
              <a:rPr lang="zh-CN" altLang="en-US" dirty="0"/>
              <a:t>内部，</a:t>
            </a:r>
            <a:r>
              <a:rPr lang="en-US" altLang="zh-CN" dirty="0" err="1"/>
              <a:t>RowKey</a:t>
            </a:r>
            <a:r>
              <a:rPr lang="zh-CN" altLang="en-US" dirty="0"/>
              <a:t>保存为字节数组。存储时，数据按照</a:t>
            </a:r>
            <a:r>
              <a:rPr lang="en-US" altLang="zh-CN" dirty="0" err="1"/>
              <a:t>RowKey</a:t>
            </a:r>
            <a:r>
              <a:rPr lang="zh-CN" altLang="en-US" dirty="0"/>
              <a:t>的字典序</a:t>
            </a:r>
            <a:r>
              <a:rPr lang="en-US" altLang="zh-CN" dirty="0"/>
              <a:t>(byte order)</a:t>
            </a:r>
            <a:r>
              <a:rPr lang="zh-CN" altLang="en-US" dirty="0"/>
              <a:t>排序存储。设计</a:t>
            </a:r>
            <a:r>
              <a:rPr lang="en-US" altLang="zh-CN" dirty="0" err="1"/>
              <a:t>RowKey</a:t>
            </a:r>
            <a:r>
              <a:rPr lang="zh-CN" altLang="en-US" dirty="0"/>
              <a:t>时，要充分利用排序存储这个特性，将经常一起读取的行存储放到一起。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 err="1"/>
              <a:t>RowKey</a:t>
            </a:r>
            <a:r>
              <a:rPr lang="zh-CN" altLang="en-US" dirty="0"/>
              <a:t>的特点：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 err="1"/>
              <a:t>RowKey</a:t>
            </a:r>
            <a:r>
              <a:rPr lang="zh-CN" altLang="en-US" dirty="0"/>
              <a:t>类似于主键，可以唯一的标识一行记录；由于数据按照</a:t>
            </a:r>
            <a:r>
              <a:rPr lang="en-US" altLang="zh-CN" dirty="0" err="1"/>
              <a:t>RowKey</a:t>
            </a:r>
            <a:r>
              <a:rPr lang="zh-CN" altLang="en-US" dirty="0"/>
              <a:t>的字典序</a:t>
            </a:r>
            <a:r>
              <a:rPr lang="en-US" altLang="zh-CN" dirty="0"/>
              <a:t>(byte order)</a:t>
            </a:r>
            <a:r>
              <a:rPr lang="zh-CN" altLang="en-US" dirty="0"/>
              <a:t>排序存储，因此</a:t>
            </a:r>
            <a:r>
              <a:rPr lang="en-US" altLang="zh-CN" dirty="0"/>
              <a:t>HBase</a:t>
            </a:r>
            <a:r>
              <a:rPr lang="zh-CN" altLang="en-US" dirty="0"/>
              <a:t>中的数据永远都是有序的。</a:t>
            </a:r>
            <a:r>
              <a:rPr lang="en-US" altLang="zh-CN" dirty="0" err="1"/>
              <a:t>RowKey</a:t>
            </a:r>
            <a:r>
              <a:rPr lang="zh-CN" altLang="en-US" dirty="0"/>
              <a:t>可以由用户自己指定，只要保证这个字符串不重复就可以了。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使用方式：</a:t>
            </a:r>
          </a:p>
          <a:p>
            <a:r>
              <a:rPr lang="en-US" altLang="zh-CN" dirty="0"/>
              <a:t>get</a:t>
            </a:r>
            <a:r>
              <a:rPr lang="zh-CN" altLang="en-US" dirty="0"/>
              <a:t>：通过指定单个</a:t>
            </a:r>
            <a:r>
              <a:rPr lang="en-US" altLang="zh-CN" dirty="0" err="1"/>
              <a:t>RowKey</a:t>
            </a:r>
            <a:r>
              <a:rPr lang="zh-CN" altLang="en-US" dirty="0"/>
              <a:t>来获取对应的唯一一条记录；</a:t>
            </a:r>
            <a:r>
              <a:rPr lang="en-US" altLang="zh-CN" dirty="0"/>
              <a:t>like</a:t>
            </a:r>
            <a:r>
              <a:rPr lang="zh-CN" altLang="en-US" dirty="0"/>
              <a:t>：通过</a:t>
            </a:r>
            <a:r>
              <a:rPr lang="en-US" altLang="zh-CN" dirty="0" err="1"/>
              <a:t>RowKey</a:t>
            </a:r>
            <a:r>
              <a:rPr lang="zh-CN" altLang="en-US" dirty="0"/>
              <a:t>的</a:t>
            </a:r>
            <a:r>
              <a:rPr lang="en-US" altLang="zh-CN" dirty="0"/>
              <a:t>range</a:t>
            </a:r>
            <a:r>
              <a:rPr lang="zh-CN" altLang="en-US" dirty="0"/>
              <a:t>来进行匹配；</a:t>
            </a:r>
            <a:r>
              <a:rPr lang="en-US" altLang="zh-CN" dirty="0"/>
              <a:t>scan</a:t>
            </a:r>
            <a:r>
              <a:rPr lang="zh-CN" altLang="en-US" dirty="0"/>
              <a:t>：通过设置</a:t>
            </a:r>
            <a:r>
              <a:rPr lang="en-US" altLang="zh-CN" dirty="0" err="1"/>
              <a:t>startRow</a:t>
            </a:r>
            <a:r>
              <a:rPr lang="zh-CN" altLang="en-US" dirty="0"/>
              <a:t>和</a:t>
            </a:r>
            <a:r>
              <a:rPr lang="en-US" altLang="zh-CN" dirty="0" err="1"/>
              <a:t>stopRow</a:t>
            </a:r>
            <a:r>
              <a:rPr lang="zh-CN" altLang="en-US" dirty="0"/>
              <a:t>参数来进行范围匹配（注意：如果不设置就是全表扫描）。</a:t>
            </a:r>
          </a:p>
        </p:txBody>
      </p:sp>
    </p:spTree>
    <p:extLst>
      <p:ext uri="{BB962C8B-B14F-4D97-AF65-F5344CB8AC3E}">
        <p14:creationId xmlns:p14="http://schemas.microsoft.com/office/powerpoint/2010/main" val="2606279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3A6CC6F-D5E6-4727-BF47-2E3525486256}"/>
              </a:ext>
            </a:extLst>
          </p:cNvPr>
          <p:cNvSpPr txBox="1"/>
          <p:nvPr/>
        </p:nvSpPr>
        <p:spPr>
          <a:xfrm>
            <a:off x="528505" y="642649"/>
            <a:ext cx="78970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八、导入</a:t>
            </a:r>
            <a:r>
              <a:rPr lang="en-US" altLang="zh-CN" sz="2400" b="1" dirty="0"/>
              <a:t>csv</a:t>
            </a:r>
            <a:r>
              <a:rPr lang="zh-CN" altLang="en-US" sz="2400" b="1" dirty="0"/>
              <a:t>文件至</a:t>
            </a:r>
            <a:r>
              <a:rPr lang="en-US" altLang="zh-CN" sz="2400" b="1" dirty="0" err="1"/>
              <a:t>hbase</a:t>
            </a:r>
            <a:endParaRPr lang="zh-CN" altLang="en-US" sz="24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6458050-050B-461E-83BB-D885218FF25C}"/>
              </a:ext>
            </a:extLst>
          </p:cNvPr>
          <p:cNvSpPr txBox="1"/>
          <p:nvPr/>
        </p:nvSpPr>
        <p:spPr>
          <a:xfrm>
            <a:off x="620485" y="2135557"/>
            <a:ext cx="780505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-apple-system"/>
              </a:rPr>
              <a:t>一些常用的</a:t>
            </a:r>
            <a:r>
              <a:rPr lang="en-US" altLang="zh-CN" b="0" i="0" u="none" strike="noStrike" dirty="0" err="1">
                <a:solidFill>
                  <a:srgbClr val="4D4D4D"/>
                </a:solidFill>
                <a:effectLst/>
                <a:latin typeface="-apple-system"/>
              </a:rPr>
              <a:t>hdfs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-apple-system"/>
              </a:rPr>
              <a:t>命令（均以</a:t>
            </a:r>
            <a:r>
              <a:rPr lang="en-US" altLang="zh-CN" dirty="0" err="1">
                <a:solidFill>
                  <a:srgbClr val="4D4D4D"/>
                </a:solidFill>
                <a:latin typeface="-apple-system"/>
              </a:rPr>
              <a:t>h</a:t>
            </a:r>
            <a:r>
              <a:rPr lang="en-US" altLang="zh-CN" b="0" i="0" u="none" strike="noStrike" dirty="0" err="1">
                <a:solidFill>
                  <a:srgbClr val="4D4D4D"/>
                </a:solidFill>
                <a:effectLst/>
                <a:latin typeface="-apple-system"/>
              </a:rPr>
              <a:t>adoop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-apple-system"/>
              </a:rPr>
              <a:t> fs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-apple-system"/>
              </a:rPr>
              <a:t>开头）</a:t>
            </a:r>
            <a:endParaRPr lang="en-US" altLang="zh-CN" b="0" i="0" u="none" strike="noStrike" dirty="0">
              <a:solidFill>
                <a:srgbClr val="4D4D4D"/>
              </a:solidFill>
              <a:effectLst/>
              <a:latin typeface="-apple-system"/>
            </a:endParaRPr>
          </a:p>
          <a:p>
            <a:endParaRPr lang="en-US" altLang="zh-CN" b="0" i="0" u="none" strike="noStrike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-apple-system"/>
              </a:rPr>
              <a:t>查看目录</a:t>
            </a:r>
            <a:endParaRPr lang="en-US" altLang="zh-CN" b="0" i="0" u="none" strike="noStrike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dirty="0" err="1">
                <a:solidFill>
                  <a:srgbClr val="4D4D4D"/>
                </a:solidFill>
                <a:latin typeface="-apple-system"/>
              </a:rPr>
              <a:t>hadoop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 fs –ls /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路径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endParaRPr lang="en-US" altLang="zh-CN" b="0" i="0" u="none" strike="noStrike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-apple-system"/>
              </a:rPr>
              <a:t>上传文件</a:t>
            </a:r>
            <a:endParaRPr lang="en-US" altLang="zh-CN" b="0" i="0" u="none" strike="noStrike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dirty="0" err="1">
                <a:solidFill>
                  <a:srgbClr val="4D4D4D"/>
                </a:solidFill>
                <a:latin typeface="-apple-system"/>
              </a:rPr>
              <a:t>hadoop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 fs –put 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 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/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本地路径 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/</a:t>
            </a:r>
            <a:r>
              <a:rPr lang="en-US" altLang="zh-CN" dirty="0" err="1">
                <a:solidFill>
                  <a:srgbClr val="4D4D4D"/>
                </a:solidFill>
                <a:latin typeface="-apple-system"/>
              </a:rPr>
              <a:t>hdfs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路径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endParaRPr lang="en-US" altLang="zh-CN" b="0" i="0" u="none" strike="noStrike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创建目录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r>
              <a:rPr lang="en-US" altLang="zh-CN" dirty="0" err="1">
                <a:solidFill>
                  <a:srgbClr val="4D4D4D"/>
                </a:solidFill>
                <a:latin typeface="-apple-system"/>
              </a:rPr>
              <a:t>h</a:t>
            </a:r>
            <a:r>
              <a:rPr lang="en-US" altLang="zh-CN" b="0" i="0" u="none" strike="noStrike" dirty="0" err="1">
                <a:solidFill>
                  <a:srgbClr val="4D4D4D"/>
                </a:solidFill>
                <a:effectLst/>
                <a:latin typeface="-apple-system"/>
              </a:rPr>
              <a:t>adoop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-apple-system"/>
              </a:rPr>
              <a:t> fs –</a:t>
            </a:r>
            <a:r>
              <a:rPr lang="en-US" altLang="zh-CN" b="0" i="0" u="none" strike="noStrike" dirty="0" err="1">
                <a:solidFill>
                  <a:srgbClr val="4D4D4D"/>
                </a:solidFill>
                <a:effectLst/>
                <a:latin typeface="-apple-system"/>
              </a:rPr>
              <a:t>mkdir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-apple-system"/>
              </a:rPr>
              <a:t> /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-apple-system"/>
              </a:rPr>
              <a:t>目录</a:t>
            </a:r>
            <a:endParaRPr lang="en-US" altLang="zh-CN" b="0" i="0" u="none" strike="noStrike" dirty="0">
              <a:solidFill>
                <a:srgbClr val="4D4D4D"/>
              </a:solidFill>
              <a:effectLst/>
              <a:latin typeface="-apple-system"/>
            </a:endParaRPr>
          </a:p>
          <a:p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删除，移动，复制等，和</a:t>
            </a:r>
            <a:r>
              <a:rPr lang="en-US" altLang="zh-CN" dirty="0" err="1">
                <a:solidFill>
                  <a:srgbClr val="4D4D4D"/>
                </a:solidFill>
                <a:latin typeface="-apple-system"/>
              </a:rPr>
              <a:t>linux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操作类似，只不过加上</a:t>
            </a:r>
            <a:r>
              <a:rPr lang="en-US" altLang="zh-CN" dirty="0" err="1">
                <a:solidFill>
                  <a:srgbClr val="4D4D4D"/>
                </a:solidFill>
                <a:latin typeface="-apple-system"/>
              </a:rPr>
              <a:t>hadoop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 fs</a:t>
            </a:r>
            <a:endParaRPr lang="en-US" altLang="zh-CN" b="0" i="0" u="none" strike="noStrike" dirty="0">
              <a:solidFill>
                <a:srgbClr val="4D4D4D"/>
              </a:solidFill>
              <a:effectLst/>
              <a:latin typeface="-apple-system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6636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ECBA163-77F9-4995-9BEA-8DB6D804ABD3}"/>
              </a:ext>
            </a:extLst>
          </p:cNvPr>
          <p:cNvSpPr txBox="1"/>
          <p:nvPr/>
        </p:nvSpPr>
        <p:spPr>
          <a:xfrm>
            <a:off x="664028" y="852492"/>
            <a:ext cx="78050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u="none" strike="noStrike">
                <a:solidFill>
                  <a:srgbClr val="4D4D4D"/>
                </a:solidFill>
                <a:effectLst/>
                <a:latin typeface="-apple-system"/>
              </a:rPr>
              <a:t>首先将本地的</a:t>
            </a:r>
            <a:r>
              <a:rPr lang="en-US" altLang="zh-CN" b="0" i="0" u="none" strike="noStrike">
                <a:solidFill>
                  <a:srgbClr val="4D4D4D"/>
                </a:solidFill>
                <a:effectLst/>
                <a:latin typeface="-apple-system"/>
              </a:rPr>
              <a:t>csv</a:t>
            </a:r>
            <a:r>
              <a:rPr lang="zh-CN" altLang="en-US" b="0" i="0" u="none" strike="noStrike">
                <a:solidFill>
                  <a:srgbClr val="4D4D4D"/>
                </a:solidFill>
                <a:effectLst/>
                <a:latin typeface="-apple-system"/>
              </a:rPr>
              <a:t>文件上传到</a:t>
            </a:r>
            <a:r>
              <a:rPr lang="en-US" altLang="zh-CN" b="0" i="0" u="none" strike="noStrike">
                <a:solidFill>
                  <a:srgbClr val="4D4D4D"/>
                </a:solidFill>
                <a:effectLst/>
                <a:latin typeface="-apple-system"/>
              </a:rPr>
              <a:t>HDFS</a:t>
            </a:r>
            <a:r>
              <a:rPr lang="zh-CN" altLang="en-US" b="0" i="0" u="none" strike="noStrike">
                <a:solidFill>
                  <a:srgbClr val="4D4D4D"/>
                </a:solidFill>
                <a:effectLst/>
                <a:latin typeface="-apple-system"/>
              </a:rPr>
              <a:t>上去，这里采用命令的方式进行操作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D1D13A-2C50-4658-B0E1-594210F09EF2}"/>
              </a:ext>
            </a:extLst>
          </p:cNvPr>
          <p:cNvSpPr txBox="1"/>
          <p:nvPr/>
        </p:nvSpPr>
        <p:spPr>
          <a:xfrm>
            <a:off x="664028" y="1560064"/>
            <a:ext cx="8599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hadoop fs -put /</a:t>
            </a:r>
            <a:r>
              <a:rPr lang="en-US" altLang="zh-CN" dirty="0" err="1"/>
              <a:t>mnt</a:t>
            </a:r>
            <a:r>
              <a:rPr lang="zh-CN" altLang="en-US" dirty="0"/>
              <a:t>/</a:t>
            </a:r>
            <a:r>
              <a:rPr lang="en-US" altLang="zh-CN" dirty="0"/>
              <a:t>mobike.csv</a:t>
            </a:r>
            <a:r>
              <a:rPr lang="zh-CN" altLang="en-US" dirty="0"/>
              <a:t> /root/</a:t>
            </a:r>
            <a:r>
              <a:rPr lang="en-US" altLang="zh-CN" dirty="0" err="1"/>
              <a:t>datas</a:t>
            </a:r>
            <a:r>
              <a:rPr lang="en-US" altLang="zh-CN" dirty="0"/>
              <a:t>/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8DA630-EEFC-4956-88B1-350292248C42}"/>
              </a:ext>
            </a:extLst>
          </p:cNvPr>
          <p:cNvSpPr txBox="1"/>
          <p:nvPr/>
        </p:nvSpPr>
        <p:spPr>
          <a:xfrm>
            <a:off x="664028" y="3650121"/>
            <a:ext cx="105264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-apple-system"/>
              </a:rPr>
              <a:t>然后将上传到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-apple-system"/>
              </a:rPr>
              <a:t>HDFS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-apple-system"/>
              </a:rPr>
              <a:t>上的文件导入到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-apple-system"/>
              </a:rPr>
              <a:t>HBase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-apple-system"/>
              </a:rPr>
              <a:t>中，首先在</a:t>
            </a:r>
            <a:r>
              <a:rPr lang="en-US" altLang="zh-CN" dirty="0" err="1">
                <a:solidFill>
                  <a:srgbClr val="4D4D4D"/>
                </a:solidFill>
                <a:latin typeface="-apple-system"/>
              </a:rPr>
              <a:t>h</a:t>
            </a:r>
            <a:r>
              <a:rPr lang="en-US" altLang="zh-CN" b="0" i="0" u="none" strike="noStrike" dirty="0" err="1">
                <a:solidFill>
                  <a:srgbClr val="4D4D4D"/>
                </a:solidFill>
                <a:effectLst/>
                <a:latin typeface="-apple-system"/>
              </a:rPr>
              <a:t>base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-apple-system"/>
              </a:rPr>
              <a:t> shell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-apple-system"/>
              </a:rPr>
              <a:t>中建一个表用来存放这个文件的数据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DDDD672-8E13-4A0C-B1C4-8A56582825EF}"/>
              </a:ext>
            </a:extLst>
          </p:cNvPr>
          <p:cNvSpPr txBox="1"/>
          <p:nvPr/>
        </p:nvSpPr>
        <p:spPr>
          <a:xfrm>
            <a:off x="664028" y="4112568"/>
            <a:ext cx="8599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create ‘</a:t>
            </a:r>
            <a:r>
              <a:rPr lang="en-US" altLang="zh-CN" dirty="0" err="1"/>
              <a:t>mobike</a:t>
            </a:r>
            <a:r>
              <a:rPr lang="en-US" altLang="zh-CN" dirty="0"/>
              <a:t>’,’data'</a:t>
            </a:r>
          </a:p>
        </p:txBody>
      </p:sp>
    </p:spTree>
    <p:extLst>
      <p:ext uri="{BB962C8B-B14F-4D97-AF65-F5344CB8AC3E}">
        <p14:creationId xmlns:p14="http://schemas.microsoft.com/office/powerpoint/2010/main" val="4091039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F98AF98C-1CD8-4586-92A7-E85EBD326371}"/>
              </a:ext>
            </a:extLst>
          </p:cNvPr>
          <p:cNvSpPr/>
          <p:nvPr/>
        </p:nvSpPr>
        <p:spPr>
          <a:xfrm>
            <a:off x="8414158" y="905525"/>
            <a:ext cx="2273416" cy="97905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310C2C8-5E9E-4B2B-9C0D-88A2423E5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993" y="1958614"/>
            <a:ext cx="7322696" cy="377945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56877C5-635B-4D7D-AA5E-B68629413ADB}"/>
              </a:ext>
            </a:extLst>
          </p:cNvPr>
          <p:cNvSpPr txBox="1"/>
          <p:nvPr/>
        </p:nvSpPr>
        <p:spPr>
          <a:xfrm>
            <a:off x="8414158" y="979556"/>
            <a:ext cx="23908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管理和监视 </a:t>
            </a:r>
            <a:r>
              <a:rPr lang="en-US" altLang="zh-CN" sz="1600" dirty="0"/>
              <a:t>Hadoop </a:t>
            </a:r>
            <a:r>
              <a:rPr lang="zh-CN" altLang="en-US" sz="1600" dirty="0"/>
              <a:t>集群，管理、控制故障转移、处理客户请求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B81B509-2502-4E5B-9DBD-2FA99288C9AE}"/>
              </a:ext>
            </a:extLst>
          </p:cNvPr>
          <p:cNvCxnSpPr>
            <a:endCxn id="4" idx="2"/>
          </p:cNvCxnSpPr>
          <p:nvPr/>
        </p:nvCxnSpPr>
        <p:spPr>
          <a:xfrm flipV="1">
            <a:off x="8850386" y="1884583"/>
            <a:ext cx="700480" cy="372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8382849-815C-4CCF-AA9D-FB5466112C85}"/>
              </a:ext>
            </a:extLst>
          </p:cNvPr>
          <p:cNvSpPr/>
          <p:nvPr/>
        </p:nvSpPr>
        <p:spPr>
          <a:xfrm>
            <a:off x="756408" y="2939470"/>
            <a:ext cx="2273416" cy="97905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FD57220-5690-46B3-85A4-5CFAACEF726D}"/>
              </a:ext>
            </a:extLst>
          </p:cNvPr>
          <p:cNvSpPr txBox="1"/>
          <p:nvPr/>
        </p:nvSpPr>
        <p:spPr>
          <a:xfrm>
            <a:off x="756408" y="3013501"/>
            <a:ext cx="23908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处理来⾃客户端的数据的读取、写⼊、更新与删除。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55C038C-8D56-4AB3-AD4F-00BAEA7DCAA1}"/>
              </a:ext>
            </a:extLst>
          </p:cNvPr>
          <p:cNvCxnSpPr>
            <a:cxnSpLocks/>
          </p:cNvCxnSpPr>
          <p:nvPr/>
        </p:nvCxnSpPr>
        <p:spPr>
          <a:xfrm flipH="1">
            <a:off x="3029824" y="3440740"/>
            <a:ext cx="8786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6086B24F-C7FE-4139-8A98-601AE43C0CC8}"/>
              </a:ext>
            </a:extLst>
          </p:cNvPr>
          <p:cNvSpPr/>
          <p:nvPr/>
        </p:nvSpPr>
        <p:spPr>
          <a:xfrm>
            <a:off x="2878822" y="773833"/>
            <a:ext cx="2273416" cy="97905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A84DF37-6699-4E8E-94F9-3A3F91815613}"/>
              </a:ext>
            </a:extLst>
          </p:cNvPr>
          <p:cNvSpPr txBox="1"/>
          <p:nvPr/>
        </p:nvSpPr>
        <p:spPr>
          <a:xfrm>
            <a:off x="2878822" y="847864"/>
            <a:ext cx="239086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集中式监视服务器，⽤于维护配置信息并提供分布式同步</a:t>
            </a:r>
          </a:p>
          <a:p>
            <a:endParaRPr lang="zh-CN" altLang="en-US" sz="1600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EEC3871-B614-4287-8AF9-AD53B077ADA5}"/>
              </a:ext>
            </a:extLst>
          </p:cNvPr>
          <p:cNvCxnSpPr>
            <a:cxnSpLocks/>
          </p:cNvCxnSpPr>
          <p:nvPr/>
        </p:nvCxnSpPr>
        <p:spPr>
          <a:xfrm flipH="1" flipV="1">
            <a:off x="5152238" y="1263362"/>
            <a:ext cx="1017868" cy="695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4803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1F3B60D-BCF9-40F3-A645-03EC3B5C7A4C}"/>
              </a:ext>
            </a:extLst>
          </p:cNvPr>
          <p:cNvSpPr txBox="1"/>
          <p:nvPr/>
        </p:nvSpPr>
        <p:spPr>
          <a:xfrm>
            <a:off x="391884" y="54467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使用</a:t>
            </a:r>
            <a:r>
              <a:rPr lang="en-US" altLang="zh-CN" b="0" i="0" u="none" strike="noStrike" dirty="0" err="1">
                <a:solidFill>
                  <a:srgbClr val="4D4D4D"/>
                </a:solidFill>
                <a:effectLst/>
                <a:latin typeface="-apple-system"/>
              </a:rPr>
              <a:t>mapreduce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-apple-system"/>
              </a:rPr>
              <a:t>的包来进行导入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3BB6D1-6F8E-49DD-B846-128C5A616809}"/>
              </a:ext>
            </a:extLst>
          </p:cNvPr>
          <p:cNvSpPr txBox="1"/>
          <p:nvPr/>
        </p:nvSpPr>
        <p:spPr>
          <a:xfrm>
            <a:off x="391884" y="2611122"/>
            <a:ext cx="107986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altLang="zh-CN" dirty="0"/>
              <a:t>/usr/local/hbase/bin/</a:t>
            </a:r>
            <a:r>
              <a:rPr lang="zh-CN" altLang="en-US" dirty="0"/>
              <a:t>hbase org.apache.hadoop.hbase.mapreduce.ImportTsv -Dimporttsv.separator=",“ </a:t>
            </a:r>
            <a:endParaRPr lang="en-US" altLang="zh-CN" dirty="0"/>
          </a:p>
          <a:p>
            <a:r>
              <a:rPr lang="zh-CN" altLang="en-US" dirty="0"/>
              <a:t>-Dimporttsv.columns=HBASE_ROW_KEY,data mbdata /root/mnt/w1.csv</a:t>
            </a: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B3B113D8-DD82-44A5-91F8-5CC508A89D00}"/>
              </a:ext>
            </a:extLst>
          </p:cNvPr>
          <p:cNvSpPr/>
          <p:nvPr/>
        </p:nvSpPr>
        <p:spPr>
          <a:xfrm>
            <a:off x="217714" y="2634343"/>
            <a:ext cx="2341190" cy="381000"/>
          </a:xfrm>
          <a:custGeom>
            <a:avLst/>
            <a:gdLst>
              <a:gd name="connsiteX0" fmla="*/ 478972 w 2341190"/>
              <a:gd name="connsiteY0" fmla="*/ 32657 h 381000"/>
              <a:gd name="connsiteX1" fmla="*/ 391886 w 2341190"/>
              <a:gd name="connsiteY1" fmla="*/ 32657 h 381000"/>
              <a:gd name="connsiteX2" fmla="*/ 283029 w 2341190"/>
              <a:gd name="connsiteY2" fmla="*/ 54428 h 381000"/>
              <a:gd name="connsiteX3" fmla="*/ 97972 w 2341190"/>
              <a:gd name="connsiteY3" fmla="*/ 130628 h 381000"/>
              <a:gd name="connsiteX4" fmla="*/ 0 w 2341190"/>
              <a:gd name="connsiteY4" fmla="*/ 163286 h 381000"/>
              <a:gd name="connsiteX5" fmla="*/ 10886 w 2341190"/>
              <a:gd name="connsiteY5" fmla="*/ 239486 h 381000"/>
              <a:gd name="connsiteX6" fmla="*/ 21772 w 2341190"/>
              <a:gd name="connsiteY6" fmla="*/ 283028 h 381000"/>
              <a:gd name="connsiteX7" fmla="*/ 65315 w 2341190"/>
              <a:gd name="connsiteY7" fmla="*/ 326571 h 381000"/>
              <a:gd name="connsiteX8" fmla="*/ 163286 w 2341190"/>
              <a:gd name="connsiteY8" fmla="*/ 381000 h 381000"/>
              <a:gd name="connsiteX9" fmla="*/ 674915 w 2341190"/>
              <a:gd name="connsiteY9" fmla="*/ 370114 h 381000"/>
              <a:gd name="connsiteX10" fmla="*/ 1763486 w 2341190"/>
              <a:gd name="connsiteY10" fmla="*/ 348343 h 381000"/>
              <a:gd name="connsiteX11" fmla="*/ 1807029 w 2341190"/>
              <a:gd name="connsiteY11" fmla="*/ 337457 h 381000"/>
              <a:gd name="connsiteX12" fmla="*/ 1839686 w 2341190"/>
              <a:gd name="connsiteY12" fmla="*/ 326571 h 381000"/>
              <a:gd name="connsiteX13" fmla="*/ 2024743 w 2341190"/>
              <a:gd name="connsiteY13" fmla="*/ 315686 h 381000"/>
              <a:gd name="connsiteX14" fmla="*/ 2133600 w 2341190"/>
              <a:gd name="connsiteY14" fmla="*/ 283028 h 381000"/>
              <a:gd name="connsiteX15" fmla="*/ 2166257 w 2341190"/>
              <a:gd name="connsiteY15" fmla="*/ 272143 h 381000"/>
              <a:gd name="connsiteX16" fmla="*/ 2296886 w 2341190"/>
              <a:gd name="connsiteY16" fmla="*/ 261257 h 381000"/>
              <a:gd name="connsiteX17" fmla="*/ 2329543 w 2341190"/>
              <a:gd name="connsiteY17" fmla="*/ 228600 h 381000"/>
              <a:gd name="connsiteX18" fmla="*/ 2340429 w 2341190"/>
              <a:gd name="connsiteY18" fmla="*/ 141514 h 381000"/>
              <a:gd name="connsiteX19" fmla="*/ 2253343 w 2341190"/>
              <a:gd name="connsiteY19" fmla="*/ 87086 h 381000"/>
              <a:gd name="connsiteX20" fmla="*/ 2133600 w 2341190"/>
              <a:gd name="connsiteY20" fmla="*/ 76200 h 381000"/>
              <a:gd name="connsiteX21" fmla="*/ 2079172 w 2341190"/>
              <a:gd name="connsiteY21" fmla="*/ 65314 h 381000"/>
              <a:gd name="connsiteX22" fmla="*/ 2046515 w 2341190"/>
              <a:gd name="connsiteY22" fmla="*/ 54428 h 381000"/>
              <a:gd name="connsiteX23" fmla="*/ 1807029 w 2341190"/>
              <a:gd name="connsiteY23" fmla="*/ 0 h 381000"/>
              <a:gd name="connsiteX24" fmla="*/ 1545772 w 2341190"/>
              <a:gd name="connsiteY24" fmla="*/ 21771 h 381000"/>
              <a:gd name="connsiteX25" fmla="*/ 1164772 w 2341190"/>
              <a:gd name="connsiteY25" fmla="*/ 32657 h 381000"/>
              <a:gd name="connsiteX26" fmla="*/ 1034143 w 2341190"/>
              <a:gd name="connsiteY26" fmla="*/ 43543 h 381000"/>
              <a:gd name="connsiteX27" fmla="*/ 478972 w 2341190"/>
              <a:gd name="connsiteY27" fmla="*/ 32657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341190" h="381000">
                <a:moveTo>
                  <a:pt x="478972" y="32657"/>
                </a:moveTo>
                <a:cubicBezTo>
                  <a:pt x="371929" y="30843"/>
                  <a:pt x="454052" y="18311"/>
                  <a:pt x="391886" y="32657"/>
                </a:cubicBezTo>
                <a:cubicBezTo>
                  <a:pt x="355829" y="40978"/>
                  <a:pt x="283029" y="54428"/>
                  <a:pt x="283029" y="54428"/>
                </a:cubicBezTo>
                <a:cubicBezTo>
                  <a:pt x="155080" y="150392"/>
                  <a:pt x="379031" y="-9905"/>
                  <a:pt x="97972" y="130628"/>
                </a:cubicBezTo>
                <a:cubicBezTo>
                  <a:pt x="37880" y="160675"/>
                  <a:pt x="70341" y="149217"/>
                  <a:pt x="0" y="163286"/>
                </a:cubicBezTo>
                <a:cubicBezTo>
                  <a:pt x="3629" y="188686"/>
                  <a:pt x="6296" y="214242"/>
                  <a:pt x="10886" y="239486"/>
                </a:cubicBezTo>
                <a:cubicBezTo>
                  <a:pt x="13562" y="254205"/>
                  <a:pt x="13843" y="270341"/>
                  <a:pt x="21772" y="283028"/>
                </a:cubicBezTo>
                <a:cubicBezTo>
                  <a:pt x="32651" y="300434"/>
                  <a:pt x="48236" y="315185"/>
                  <a:pt x="65315" y="326571"/>
                </a:cubicBezTo>
                <a:cubicBezTo>
                  <a:pt x="118225" y="361845"/>
                  <a:pt x="86270" y="342492"/>
                  <a:pt x="163286" y="381000"/>
                </a:cubicBezTo>
                <a:lnTo>
                  <a:pt x="674915" y="370114"/>
                </a:lnTo>
                <a:cubicBezTo>
                  <a:pt x="1707911" y="353846"/>
                  <a:pt x="1233429" y="374844"/>
                  <a:pt x="1763486" y="348343"/>
                </a:cubicBezTo>
                <a:cubicBezTo>
                  <a:pt x="1778000" y="344714"/>
                  <a:pt x="1792644" y="341567"/>
                  <a:pt x="1807029" y="337457"/>
                </a:cubicBezTo>
                <a:cubicBezTo>
                  <a:pt x="1818062" y="334305"/>
                  <a:pt x="1828268" y="327713"/>
                  <a:pt x="1839686" y="326571"/>
                </a:cubicBezTo>
                <a:cubicBezTo>
                  <a:pt x="1901172" y="320423"/>
                  <a:pt x="1963057" y="319314"/>
                  <a:pt x="2024743" y="315686"/>
                </a:cubicBezTo>
                <a:lnTo>
                  <a:pt x="2133600" y="283028"/>
                </a:lnTo>
                <a:cubicBezTo>
                  <a:pt x="2144567" y="279654"/>
                  <a:pt x="2154883" y="273659"/>
                  <a:pt x="2166257" y="272143"/>
                </a:cubicBezTo>
                <a:cubicBezTo>
                  <a:pt x="2209568" y="266368"/>
                  <a:pt x="2253343" y="264886"/>
                  <a:pt x="2296886" y="261257"/>
                </a:cubicBezTo>
                <a:cubicBezTo>
                  <a:pt x="2307772" y="250371"/>
                  <a:pt x="2324282" y="243068"/>
                  <a:pt x="2329543" y="228600"/>
                </a:cubicBezTo>
                <a:cubicBezTo>
                  <a:pt x="2339541" y="201107"/>
                  <a:pt x="2342859" y="170668"/>
                  <a:pt x="2340429" y="141514"/>
                </a:cubicBezTo>
                <a:cubicBezTo>
                  <a:pt x="2335663" y="84322"/>
                  <a:pt x="2298108" y="92352"/>
                  <a:pt x="2253343" y="87086"/>
                </a:cubicBezTo>
                <a:cubicBezTo>
                  <a:pt x="2213539" y="82403"/>
                  <a:pt x="2173514" y="79829"/>
                  <a:pt x="2133600" y="76200"/>
                </a:cubicBezTo>
                <a:cubicBezTo>
                  <a:pt x="2115457" y="72571"/>
                  <a:pt x="2097122" y="69802"/>
                  <a:pt x="2079172" y="65314"/>
                </a:cubicBezTo>
                <a:cubicBezTo>
                  <a:pt x="2068040" y="62531"/>
                  <a:pt x="2057743" y="56792"/>
                  <a:pt x="2046515" y="54428"/>
                </a:cubicBezTo>
                <a:cubicBezTo>
                  <a:pt x="1812896" y="5245"/>
                  <a:pt x="1942713" y="45227"/>
                  <a:pt x="1807029" y="0"/>
                </a:cubicBezTo>
                <a:cubicBezTo>
                  <a:pt x="1717396" y="8964"/>
                  <a:pt x="1636923" y="18051"/>
                  <a:pt x="1545772" y="21771"/>
                </a:cubicBezTo>
                <a:cubicBezTo>
                  <a:pt x="1418826" y="26952"/>
                  <a:pt x="1291772" y="29028"/>
                  <a:pt x="1164772" y="32657"/>
                </a:cubicBezTo>
                <a:cubicBezTo>
                  <a:pt x="1121229" y="36286"/>
                  <a:pt x="1077837" y="43543"/>
                  <a:pt x="1034143" y="43543"/>
                </a:cubicBezTo>
                <a:cubicBezTo>
                  <a:pt x="482057" y="43543"/>
                  <a:pt x="586015" y="34471"/>
                  <a:pt x="478972" y="32657"/>
                </a:cubicBezTo>
                <a:close/>
              </a:path>
            </a:pathLst>
          </a:cu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ECD384FC-B44B-4342-AE59-4DFC1FFC0E59}"/>
              </a:ext>
            </a:extLst>
          </p:cNvPr>
          <p:cNvSpPr/>
          <p:nvPr/>
        </p:nvSpPr>
        <p:spPr>
          <a:xfrm>
            <a:off x="7922930" y="2590800"/>
            <a:ext cx="2777727" cy="654386"/>
          </a:xfrm>
          <a:custGeom>
            <a:avLst/>
            <a:gdLst>
              <a:gd name="connsiteX0" fmla="*/ 393756 w 2777727"/>
              <a:gd name="connsiteY0" fmla="*/ 32657 h 654386"/>
              <a:gd name="connsiteX1" fmla="*/ 121613 w 2777727"/>
              <a:gd name="connsiteY1" fmla="*/ 54429 h 654386"/>
              <a:gd name="connsiteX2" fmla="*/ 78070 w 2777727"/>
              <a:gd name="connsiteY2" fmla="*/ 65314 h 654386"/>
              <a:gd name="connsiteX3" fmla="*/ 23641 w 2777727"/>
              <a:gd name="connsiteY3" fmla="*/ 108857 h 654386"/>
              <a:gd name="connsiteX4" fmla="*/ 23641 w 2777727"/>
              <a:gd name="connsiteY4" fmla="*/ 337457 h 654386"/>
              <a:gd name="connsiteX5" fmla="*/ 78070 w 2777727"/>
              <a:gd name="connsiteY5" fmla="*/ 391886 h 654386"/>
              <a:gd name="connsiteX6" fmla="*/ 110727 w 2777727"/>
              <a:gd name="connsiteY6" fmla="*/ 402771 h 654386"/>
              <a:gd name="connsiteX7" fmla="*/ 154270 w 2777727"/>
              <a:gd name="connsiteY7" fmla="*/ 457200 h 654386"/>
              <a:gd name="connsiteX8" fmla="*/ 219584 w 2777727"/>
              <a:gd name="connsiteY8" fmla="*/ 500743 h 654386"/>
              <a:gd name="connsiteX9" fmla="*/ 339327 w 2777727"/>
              <a:gd name="connsiteY9" fmla="*/ 544286 h 654386"/>
              <a:gd name="connsiteX10" fmla="*/ 469956 w 2777727"/>
              <a:gd name="connsiteY10" fmla="*/ 566057 h 654386"/>
              <a:gd name="connsiteX11" fmla="*/ 535270 w 2777727"/>
              <a:gd name="connsiteY11" fmla="*/ 587829 h 654386"/>
              <a:gd name="connsiteX12" fmla="*/ 655013 w 2777727"/>
              <a:gd name="connsiteY12" fmla="*/ 609600 h 654386"/>
              <a:gd name="connsiteX13" fmla="*/ 1449670 w 2777727"/>
              <a:gd name="connsiteY13" fmla="*/ 609600 h 654386"/>
              <a:gd name="connsiteX14" fmla="*/ 1580299 w 2777727"/>
              <a:gd name="connsiteY14" fmla="*/ 598714 h 654386"/>
              <a:gd name="connsiteX15" fmla="*/ 1656499 w 2777727"/>
              <a:gd name="connsiteY15" fmla="*/ 587829 h 654386"/>
              <a:gd name="connsiteX16" fmla="*/ 1776241 w 2777727"/>
              <a:gd name="connsiteY16" fmla="*/ 566057 h 654386"/>
              <a:gd name="connsiteX17" fmla="*/ 1830670 w 2777727"/>
              <a:gd name="connsiteY17" fmla="*/ 533400 h 654386"/>
              <a:gd name="connsiteX18" fmla="*/ 1863327 w 2777727"/>
              <a:gd name="connsiteY18" fmla="*/ 522514 h 654386"/>
              <a:gd name="connsiteX19" fmla="*/ 1917756 w 2777727"/>
              <a:gd name="connsiteY19" fmla="*/ 478971 h 654386"/>
              <a:gd name="connsiteX20" fmla="*/ 2037499 w 2777727"/>
              <a:gd name="connsiteY20" fmla="*/ 402771 h 654386"/>
              <a:gd name="connsiteX21" fmla="*/ 2070156 w 2777727"/>
              <a:gd name="connsiteY21" fmla="*/ 370114 h 654386"/>
              <a:gd name="connsiteX22" fmla="*/ 2157241 w 2777727"/>
              <a:gd name="connsiteY22" fmla="*/ 337457 h 654386"/>
              <a:gd name="connsiteX23" fmla="*/ 2233441 w 2777727"/>
              <a:gd name="connsiteY23" fmla="*/ 315686 h 654386"/>
              <a:gd name="connsiteX24" fmla="*/ 2266099 w 2777727"/>
              <a:gd name="connsiteY24" fmla="*/ 304800 h 654386"/>
              <a:gd name="connsiteX25" fmla="*/ 2309641 w 2777727"/>
              <a:gd name="connsiteY25" fmla="*/ 293914 h 654386"/>
              <a:gd name="connsiteX26" fmla="*/ 2538241 w 2777727"/>
              <a:gd name="connsiteY26" fmla="*/ 304800 h 654386"/>
              <a:gd name="connsiteX27" fmla="*/ 2625327 w 2777727"/>
              <a:gd name="connsiteY27" fmla="*/ 326571 h 654386"/>
              <a:gd name="connsiteX28" fmla="*/ 2723299 w 2777727"/>
              <a:gd name="connsiteY28" fmla="*/ 370114 h 654386"/>
              <a:gd name="connsiteX29" fmla="*/ 2777727 w 2777727"/>
              <a:gd name="connsiteY29" fmla="*/ 359229 h 654386"/>
              <a:gd name="connsiteX30" fmla="*/ 2766841 w 2777727"/>
              <a:gd name="connsiteY30" fmla="*/ 250371 h 654386"/>
              <a:gd name="connsiteX31" fmla="*/ 2679756 w 2777727"/>
              <a:gd name="connsiteY31" fmla="*/ 141514 h 654386"/>
              <a:gd name="connsiteX32" fmla="*/ 2647099 w 2777727"/>
              <a:gd name="connsiteY32" fmla="*/ 130629 h 654386"/>
              <a:gd name="connsiteX33" fmla="*/ 2625327 w 2777727"/>
              <a:gd name="connsiteY33" fmla="*/ 108857 h 654386"/>
              <a:gd name="connsiteX34" fmla="*/ 2494699 w 2777727"/>
              <a:gd name="connsiteY34" fmla="*/ 76200 h 654386"/>
              <a:gd name="connsiteX35" fmla="*/ 2451156 w 2777727"/>
              <a:gd name="connsiteY35" fmla="*/ 65314 h 654386"/>
              <a:gd name="connsiteX36" fmla="*/ 2113699 w 2777727"/>
              <a:gd name="connsiteY36" fmla="*/ 32657 h 654386"/>
              <a:gd name="connsiteX37" fmla="*/ 1188413 w 2777727"/>
              <a:gd name="connsiteY37" fmla="*/ 21771 h 654386"/>
              <a:gd name="connsiteX38" fmla="*/ 1090441 w 2777727"/>
              <a:gd name="connsiteY38" fmla="*/ 10886 h 654386"/>
              <a:gd name="connsiteX39" fmla="*/ 1003356 w 2777727"/>
              <a:gd name="connsiteY39" fmla="*/ 0 h 654386"/>
              <a:gd name="connsiteX40" fmla="*/ 752984 w 2777727"/>
              <a:gd name="connsiteY40" fmla="*/ 10886 h 654386"/>
              <a:gd name="connsiteX41" fmla="*/ 698556 w 2777727"/>
              <a:gd name="connsiteY41" fmla="*/ 21771 h 654386"/>
              <a:gd name="connsiteX42" fmla="*/ 622356 w 2777727"/>
              <a:gd name="connsiteY42" fmla="*/ 54429 h 654386"/>
              <a:gd name="connsiteX43" fmla="*/ 328441 w 2777727"/>
              <a:gd name="connsiteY43" fmla="*/ 87086 h 654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777727" h="654386">
                <a:moveTo>
                  <a:pt x="393756" y="32657"/>
                </a:moveTo>
                <a:cubicBezTo>
                  <a:pt x="303042" y="39914"/>
                  <a:pt x="212134" y="45065"/>
                  <a:pt x="121613" y="54429"/>
                </a:cubicBezTo>
                <a:cubicBezTo>
                  <a:pt x="106731" y="55968"/>
                  <a:pt x="90518" y="57015"/>
                  <a:pt x="78070" y="65314"/>
                </a:cubicBezTo>
                <a:cubicBezTo>
                  <a:pt x="-20411" y="130967"/>
                  <a:pt x="130409" y="73268"/>
                  <a:pt x="23641" y="108857"/>
                </a:cubicBezTo>
                <a:cubicBezTo>
                  <a:pt x="-3739" y="191002"/>
                  <a:pt x="-11768" y="201723"/>
                  <a:pt x="23641" y="337457"/>
                </a:cubicBezTo>
                <a:cubicBezTo>
                  <a:pt x="30118" y="362284"/>
                  <a:pt x="53728" y="383773"/>
                  <a:pt x="78070" y="391886"/>
                </a:cubicBezTo>
                <a:lnTo>
                  <a:pt x="110727" y="402771"/>
                </a:lnTo>
                <a:cubicBezTo>
                  <a:pt x="125241" y="420914"/>
                  <a:pt x="137000" y="441657"/>
                  <a:pt x="154270" y="457200"/>
                </a:cubicBezTo>
                <a:cubicBezTo>
                  <a:pt x="173719" y="474704"/>
                  <a:pt x="197147" y="487281"/>
                  <a:pt x="219584" y="500743"/>
                </a:cubicBezTo>
                <a:cubicBezTo>
                  <a:pt x="258894" y="524329"/>
                  <a:pt x="292878" y="534333"/>
                  <a:pt x="339327" y="544286"/>
                </a:cubicBezTo>
                <a:cubicBezTo>
                  <a:pt x="412027" y="559864"/>
                  <a:pt x="406100" y="548641"/>
                  <a:pt x="469956" y="566057"/>
                </a:cubicBezTo>
                <a:cubicBezTo>
                  <a:pt x="492096" y="572095"/>
                  <a:pt x="513289" y="581235"/>
                  <a:pt x="535270" y="587829"/>
                </a:cubicBezTo>
                <a:cubicBezTo>
                  <a:pt x="581922" y="601825"/>
                  <a:pt x="601359" y="601935"/>
                  <a:pt x="655013" y="609600"/>
                </a:cubicBezTo>
                <a:cubicBezTo>
                  <a:pt x="927673" y="700489"/>
                  <a:pt x="698045" y="627933"/>
                  <a:pt x="1449670" y="609600"/>
                </a:cubicBezTo>
                <a:cubicBezTo>
                  <a:pt x="1493351" y="608535"/>
                  <a:pt x="1536845" y="603288"/>
                  <a:pt x="1580299" y="598714"/>
                </a:cubicBezTo>
                <a:cubicBezTo>
                  <a:pt x="1605816" y="596028"/>
                  <a:pt x="1631140" y="591730"/>
                  <a:pt x="1656499" y="587829"/>
                </a:cubicBezTo>
                <a:cubicBezTo>
                  <a:pt x="1716842" y="578546"/>
                  <a:pt x="1719636" y="577378"/>
                  <a:pt x="1776241" y="566057"/>
                </a:cubicBezTo>
                <a:cubicBezTo>
                  <a:pt x="1794384" y="555171"/>
                  <a:pt x="1811746" y="542862"/>
                  <a:pt x="1830670" y="533400"/>
                </a:cubicBezTo>
                <a:cubicBezTo>
                  <a:pt x="1840933" y="528268"/>
                  <a:pt x="1855213" y="530628"/>
                  <a:pt x="1863327" y="522514"/>
                </a:cubicBezTo>
                <a:cubicBezTo>
                  <a:pt x="1920589" y="465252"/>
                  <a:pt x="1808783" y="506215"/>
                  <a:pt x="1917756" y="478971"/>
                </a:cubicBezTo>
                <a:cubicBezTo>
                  <a:pt x="1996153" y="400574"/>
                  <a:pt x="1952879" y="419695"/>
                  <a:pt x="2037499" y="402771"/>
                </a:cubicBezTo>
                <a:cubicBezTo>
                  <a:pt x="2048385" y="391885"/>
                  <a:pt x="2057629" y="379062"/>
                  <a:pt x="2070156" y="370114"/>
                </a:cubicBezTo>
                <a:cubicBezTo>
                  <a:pt x="2102763" y="346824"/>
                  <a:pt x="2120376" y="347511"/>
                  <a:pt x="2157241" y="337457"/>
                </a:cubicBezTo>
                <a:cubicBezTo>
                  <a:pt x="2182727" y="330506"/>
                  <a:pt x="2208139" y="323277"/>
                  <a:pt x="2233441" y="315686"/>
                </a:cubicBezTo>
                <a:cubicBezTo>
                  <a:pt x="2244432" y="312389"/>
                  <a:pt x="2255066" y="307952"/>
                  <a:pt x="2266099" y="304800"/>
                </a:cubicBezTo>
                <a:cubicBezTo>
                  <a:pt x="2280484" y="300690"/>
                  <a:pt x="2295127" y="297543"/>
                  <a:pt x="2309641" y="293914"/>
                </a:cubicBezTo>
                <a:cubicBezTo>
                  <a:pt x="2385841" y="297543"/>
                  <a:pt x="2462360" y="296950"/>
                  <a:pt x="2538241" y="304800"/>
                </a:cubicBezTo>
                <a:cubicBezTo>
                  <a:pt x="2568004" y="307879"/>
                  <a:pt x="2625327" y="326571"/>
                  <a:pt x="2625327" y="326571"/>
                </a:cubicBezTo>
                <a:cubicBezTo>
                  <a:pt x="2643065" y="335440"/>
                  <a:pt x="2705921" y="368376"/>
                  <a:pt x="2723299" y="370114"/>
                </a:cubicBezTo>
                <a:cubicBezTo>
                  <a:pt x="2741709" y="371955"/>
                  <a:pt x="2759584" y="362857"/>
                  <a:pt x="2777727" y="359229"/>
                </a:cubicBezTo>
                <a:cubicBezTo>
                  <a:pt x="2774098" y="322943"/>
                  <a:pt x="2777718" y="285178"/>
                  <a:pt x="2766841" y="250371"/>
                </a:cubicBezTo>
                <a:cubicBezTo>
                  <a:pt x="2758569" y="223902"/>
                  <a:pt x="2705200" y="159688"/>
                  <a:pt x="2679756" y="141514"/>
                </a:cubicBezTo>
                <a:cubicBezTo>
                  <a:pt x="2670419" y="134845"/>
                  <a:pt x="2657985" y="134257"/>
                  <a:pt x="2647099" y="130629"/>
                </a:cubicBezTo>
                <a:cubicBezTo>
                  <a:pt x="2639842" y="123372"/>
                  <a:pt x="2634507" y="113447"/>
                  <a:pt x="2625327" y="108857"/>
                </a:cubicBezTo>
                <a:cubicBezTo>
                  <a:pt x="2576834" y="84610"/>
                  <a:pt x="2546334" y="86527"/>
                  <a:pt x="2494699" y="76200"/>
                </a:cubicBezTo>
                <a:cubicBezTo>
                  <a:pt x="2480028" y="73266"/>
                  <a:pt x="2465967" y="67430"/>
                  <a:pt x="2451156" y="65314"/>
                </a:cubicBezTo>
                <a:cubicBezTo>
                  <a:pt x="2373137" y="54168"/>
                  <a:pt x="2198809" y="34376"/>
                  <a:pt x="2113699" y="32657"/>
                </a:cubicBezTo>
                <a:lnTo>
                  <a:pt x="1188413" y="21771"/>
                </a:lnTo>
                <a:lnTo>
                  <a:pt x="1090441" y="10886"/>
                </a:lnTo>
                <a:cubicBezTo>
                  <a:pt x="1061387" y="7468"/>
                  <a:pt x="1032610" y="0"/>
                  <a:pt x="1003356" y="0"/>
                </a:cubicBezTo>
                <a:cubicBezTo>
                  <a:pt x="919820" y="0"/>
                  <a:pt x="836441" y="7257"/>
                  <a:pt x="752984" y="10886"/>
                </a:cubicBezTo>
                <a:cubicBezTo>
                  <a:pt x="734841" y="14514"/>
                  <a:pt x="715880" y="15275"/>
                  <a:pt x="698556" y="21771"/>
                </a:cubicBezTo>
                <a:cubicBezTo>
                  <a:pt x="619474" y="51427"/>
                  <a:pt x="717445" y="40845"/>
                  <a:pt x="622356" y="54429"/>
                </a:cubicBezTo>
                <a:cubicBezTo>
                  <a:pt x="384306" y="88436"/>
                  <a:pt x="444644" y="87086"/>
                  <a:pt x="328441" y="8708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E12F9F71-BA3B-4E35-BFCC-41826CC121DE}"/>
              </a:ext>
            </a:extLst>
          </p:cNvPr>
          <p:cNvSpPr/>
          <p:nvPr/>
        </p:nvSpPr>
        <p:spPr>
          <a:xfrm>
            <a:off x="424543" y="2928257"/>
            <a:ext cx="4615543" cy="522514"/>
          </a:xfrm>
          <a:custGeom>
            <a:avLst/>
            <a:gdLst>
              <a:gd name="connsiteX0" fmla="*/ 2525486 w 4615543"/>
              <a:gd name="connsiteY0" fmla="*/ 10886 h 522514"/>
              <a:gd name="connsiteX1" fmla="*/ 1426028 w 4615543"/>
              <a:gd name="connsiteY1" fmla="*/ 21772 h 522514"/>
              <a:gd name="connsiteX2" fmla="*/ 1349828 w 4615543"/>
              <a:gd name="connsiteY2" fmla="*/ 32657 h 522514"/>
              <a:gd name="connsiteX3" fmla="*/ 1306286 w 4615543"/>
              <a:gd name="connsiteY3" fmla="*/ 65314 h 522514"/>
              <a:gd name="connsiteX4" fmla="*/ 1273628 w 4615543"/>
              <a:gd name="connsiteY4" fmla="*/ 87086 h 522514"/>
              <a:gd name="connsiteX5" fmla="*/ 1175657 w 4615543"/>
              <a:gd name="connsiteY5" fmla="*/ 108857 h 522514"/>
              <a:gd name="connsiteX6" fmla="*/ 1099457 w 4615543"/>
              <a:gd name="connsiteY6" fmla="*/ 130629 h 522514"/>
              <a:gd name="connsiteX7" fmla="*/ 1045028 w 4615543"/>
              <a:gd name="connsiteY7" fmla="*/ 119743 h 522514"/>
              <a:gd name="connsiteX8" fmla="*/ 968828 w 4615543"/>
              <a:gd name="connsiteY8" fmla="*/ 97972 h 522514"/>
              <a:gd name="connsiteX9" fmla="*/ 881743 w 4615543"/>
              <a:gd name="connsiteY9" fmla="*/ 87086 h 522514"/>
              <a:gd name="connsiteX10" fmla="*/ 805543 w 4615543"/>
              <a:gd name="connsiteY10" fmla="*/ 65314 h 522514"/>
              <a:gd name="connsiteX11" fmla="*/ 718457 w 4615543"/>
              <a:gd name="connsiteY11" fmla="*/ 43543 h 522514"/>
              <a:gd name="connsiteX12" fmla="*/ 566057 w 4615543"/>
              <a:gd name="connsiteY12" fmla="*/ 21772 h 522514"/>
              <a:gd name="connsiteX13" fmla="*/ 43543 w 4615543"/>
              <a:gd name="connsiteY13" fmla="*/ 32657 h 522514"/>
              <a:gd name="connsiteX14" fmla="*/ 21771 w 4615543"/>
              <a:gd name="connsiteY14" fmla="*/ 163286 h 522514"/>
              <a:gd name="connsiteX15" fmla="*/ 0 w 4615543"/>
              <a:gd name="connsiteY15" fmla="*/ 206829 h 522514"/>
              <a:gd name="connsiteX16" fmla="*/ 10886 w 4615543"/>
              <a:gd name="connsiteY16" fmla="*/ 250372 h 522514"/>
              <a:gd name="connsiteX17" fmla="*/ 76200 w 4615543"/>
              <a:gd name="connsiteY17" fmla="*/ 337457 h 522514"/>
              <a:gd name="connsiteX18" fmla="*/ 228600 w 4615543"/>
              <a:gd name="connsiteY18" fmla="*/ 391886 h 522514"/>
              <a:gd name="connsiteX19" fmla="*/ 315686 w 4615543"/>
              <a:gd name="connsiteY19" fmla="*/ 413657 h 522514"/>
              <a:gd name="connsiteX20" fmla="*/ 489857 w 4615543"/>
              <a:gd name="connsiteY20" fmla="*/ 446314 h 522514"/>
              <a:gd name="connsiteX21" fmla="*/ 609600 w 4615543"/>
              <a:gd name="connsiteY21" fmla="*/ 457200 h 522514"/>
              <a:gd name="connsiteX22" fmla="*/ 740228 w 4615543"/>
              <a:gd name="connsiteY22" fmla="*/ 478972 h 522514"/>
              <a:gd name="connsiteX23" fmla="*/ 925286 w 4615543"/>
              <a:gd name="connsiteY23" fmla="*/ 511629 h 522514"/>
              <a:gd name="connsiteX24" fmla="*/ 1480457 w 4615543"/>
              <a:gd name="connsiteY24" fmla="*/ 522514 h 522514"/>
              <a:gd name="connsiteX25" fmla="*/ 3178628 w 4615543"/>
              <a:gd name="connsiteY25" fmla="*/ 511629 h 522514"/>
              <a:gd name="connsiteX26" fmla="*/ 3287486 w 4615543"/>
              <a:gd name="connsiteY26" fmla="*/ 489857 h 522514"/>
              <a:gd name="connsiteX27" fmla="*/ 4299857 w 4615543"/>
              <a:gd name="connsiteY27" fmla="*/ 478972 h 522514"/>
              <a:gd name="connsiteX28" fmla="*/ 4376057 w 4615543"/>
              <a:gd name="connsiteY28" fmla="*/ 413657 h 522514"/>
              <a:gd name="connsiteX29" fmla="*/ 4474028 w 4615543"/>
              <a:gd name="connsiteY29" fmla="*/ 402772 h 522514"/>
              <a:gd name="connsiteX30" fmla="*/ 4495800 w 4615543"/>
              <a:gd name="connsiteY30" fmla="*/ 381000 h 522514"/>
              <a:gd name="connsiteX31" fmla="*/ 4539343 w 4615543"/>
              <a:gd name="connsiteY31" fmla="*/ 370114 h 522514"/>
              <a:gd name="connsiteX32" fmla="*/ 4572000 w 4615543"/>
              <a:gd name="connsiteY32" fmla="*/ 359229 h 522514"/>
              <a:gd name="connsiteX33" fmla="*/ 4593771 w 4615543"/>
              <a:gd name="connsiteY33" fmla="*/ 315686 h 522514"/>
              <a:gd name="connsiteX34" fmla="*/ 4604657 w 4615543"/>
              <a:gd name="connsiteY34" fmla="*/ 250372 h 522514"/>
              <a:gd name="connsiteX35" fmla="*/ 4615543 w 4615543"/>
              <a:gd name="connsiteY35" fmla="*/ 217714 h 522514"/>
              <a:gd name="connsiteX36" fmla="*/ 4582886 w 4615543"/>
              <a:gd name="connsiteY36" fmla="*/ 76200 h 522514"/>
              <a:gd name="connsiteX37" fmla="*/ 4539343 w 4615543"/>
              <a:gd name="connsiteY37" fmla="*/ 54429 h 522514"/>
              <a:gd name="connsiteX38" fmla="*/ 3189514 w 4615543"/>
              <a:gd name="connsiteY38" fmla="*/ 43543 h 522514"/>
              <a:gd name="connsiteX39" fmla="*/ 2928257 w 4615543"/>
              <a:gd name="connsiteY39" fmla="*/ 32657 h 522514"/>
              <a:gd name="connsiteX40" fmla="*/ 2645228 w 4615543"/>
              <a:gd name="connsiteY40" fmla="*/ 10886 h 522514"/>
              <a:gd name="connsiteX41" fmla="*/ 2612571 w 4615543"/>
              <a:gd name="connsiteY41" fmla="*/ 0 h 522514"/>
              <a:gd name="connsiteX42" fmla="*/ 2525486 w 4615543"/>
              <a:gd name="connsiteY42" fmla="*/ 10886 h 52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4615543" h="522514">
                <a:moveTo>
                  <a:pt x="2525486" y="10886"/>
                </a:moveTo>
                <a:lnTo>
                  <a:pt x="1426028" y="21772"/>
                </a:lnTo>
                <a:cubicBezTo>
                  <a:pt x="1400375" y="22247"/>
                  <a:pt x="1373941" y="23889"/>
                  <a:pt x="1349828" y="32657"/>
                </a:cubicBezTo>
                <a:cubicBezTo>
                  <a:pt x="1332778" y="38857"/>
                  <a:pt x="1321049" y="54769"/>
                  <a:pt x="1306286" y="65314"/>
                </a:cubicBezTo>
                <a:cubicBezTo>
                  <a:pt x="1295640" y="72919"/>
                  <a:pt x="1285653" y="81932"/>
                  <a:pt x="1273628" y="87086"/>
                </a:cubicBezTo>
                <a:cubicBezTo>
                  <a:pt x="1257976" y="93794"/>
                  <a:pt x="1188065" y="105755"/>
                  <a:pt x="1175657" y="108857"/>
                </a:cubicBezTo>
                <a:cubicBezTo>
                  <a:pt x="1150029" y="115264"/>
                  <a:pt x="1124857" y="123372"/>
                  <a:pt x="1099457" y="130629"/>
                </a:cubicBezTo>
                <a:cubicBezTo>
                  <a:pt x="1081314" y="127000"/>
                  <a:pt x="1062978" y="124230"/>
                  <a:pt x="1045028" y="119743"/>
                </a:cubicBezTo>
                <a:cubicBezTo>
                  <a:pt x="1019400" y="113336"/>
                  <a:pt x="994731" y="103153"/>
                  <a:pt x="968828" y="97972"/>
                </a:cubicBezTo>
                <a:cubicBezTo>
                  <a:pt x="940142" y="92235"/>
                  <a:pt x="910599" y="91896"/>
                  <a:pt x="881743" y="87086"/>
                </a:cubicBezTo>
                <a:cubicBezTo>
                  <a:pt x="835115" y="79314"/>
                  <a:pt x="846222" y="76408"/>
                  <a:pt x="805543" y="65314"/>
                </a:cubicBezTo>
                <a:cubicBezTo>
                  <a:pt x="776675" y="57441"/>
                  <a:pt x="748196" y="46847"/>
                  <a:pt x="718457" y="43543"/>
                </a:cubicBezTo>
                <a:cubicBezTo>
                  <a:pt x="602097" y="30614"/>
                  <a:pt x="652706" y="39101"/>
                  <a:pt x="566057" y="21772"/>
                </a:cubicBezTo>
                <a:cubicBezTo>
                  <a:pt x="391886" y="25400"/>
                  <a:pt x="212147" y="-11180"/>
                  <a:pt x="43543" y="32657"/>
                </a:cubicBezTo>
                <a:cubicBezTo>
                  <a:pt x="820" y="43765"/>
                  <a:pt x="41512" y="123803"/>
                  <a:pt x="21771" y="163286"/>
                </a:cubicBezTo>
                <a:lnTo>
                  <a:pt x="0" y="206829"/>
                </a:lnTo>
                <a:cubicBezTo>
                  <a:pt x="3629" y="221343"/>
                  <a:pt x="4195" y="236990"/>
                  <a:pt x="10886" y="250372"/>
                </a:cubicBezTo>
                <a:cubicBezTo>
                  <a:pt x="14218" y="257036"/>
                  <a:pt x="53930" y="323539"/>
                  <a:pt x="76200" y="337457"/>
                </a:cubicBezTo>
                <a:cubicBezTo>
                  <a:pt x="137585" y="375822"/>
                  <a:pt x="155629" y="373643"/>
                  <a:pt x="228600" y="391886"/>
                </a:cubicBezTo>
                <a:cubicBezTo>
                  <a:pt x="257629" y="399143"/>
                  <a:pt x="286477" y="407166"/>
                  <a:pt x="315686" y="413657"/>
                </a:cubicBezTo>
                <a:cubicBezTo>
                  <a:pt x="397993" y="431948"/>
                  <a:pt x="411764" y="437637"/>
                  <a:pt x="489857" y="446314"/>
                </a:cubicBezTo>
                <a:cubicBezTo>
                  <a:pt x="529691" y="450740"/>
                  <a:pt x="569858" y="452016"/>
                  <a:pt x="609600" y="457200"/>
                </a:cubicBezTo>
                <a:cubicBezTo>
                  <a:pt x="653373" y="462910"/>
                  <a:pt x="696942" y="470315"/>
                  <a:pt x="740228" y="478972"/>
                </a:cubicBezTo>
                <a:cubicBezTo>
                  <a:pt x="856657" y="502258"/>
                  <a:pt x="604609" y="505342"/>
                  <a:pt x="925286" y="511629"/>
                </a:cubicBezTo>
                <a:lnTo>
                  <a:pt x="1480457" y="522514"/>
                </a:lnTo>
                <a:lnTo>
                  <a:pt x="3178628" y="511629"/>
                </a:lnTo>
                <a:cubicBezTo>
                  <a:pt x="3215627" y="510960"/>
                  <a:pt x="3250497" y="490934"/>
                  <a:pt x="3287486" y="489857"/>
                </a:cubicBezTo>
                <a:cubicBezTo>
                  <a:pt x="3624819" y="480032"/>
                  <a:pt x="3962400" y="482600"/>
                  <a:pt x="4299857" y="478972"/>
                </a:cubicBezTo>
                <a:cubicBezTo>
                  <a:pt x="4309298" y="469531"/>
                  <a:pt x="4353954" y="419183"/>
                  <a:pt x="4376057" y="413657"/>
                </a:cubicBezTo>
                <a:cubicBezTo>
                  <a:pt x="4407934" y="405688"/>
                  <a:pt x="4441371" y="406400"/>
                  <a:pt x="4474028" y="402772"/>
                </a:cubicBezTo>
                <a:cubicBezTo>
                  <a:pt x="4481285" y="395515"/>
                  <a:pt x="4486620" y="385590"/>
                  <a:pt x="4495800" y="381000"/>
                </a:cubicBezTo>
                <a:cubicBezTo>
                  <a:pt x="4509182" y="374309"/>
                  <a:pt x="4524958" y="374224"/>
                  <a:pt x="4539343" y="370114"/>
                </a:cubicBezTo>
                <a:cubicBezTo>
                  <a:pt x="4550376" y="366962"/>
                  <a:pt x="4561114" y="362857"/>
                  <a:pt x="4572000" y="359229"/>
                </a:cubicBezTo>
                <a:cubicBezTo>
                  <a:pt x="4579257" y="344715"/>
                  <a:pt x="4589108" y="331229"/>
                  <a:pt x="4593771" y="315686"/>
                </a:cubicBezTo>
                <a:cubicBezTo>
                  <a:pt x="4600113" y="294545"/>
                  <a:pt x="4599869" y="271918"/>
                  <a:pt x="4604657" y="250372"/>
                </a:cubicBezTo>
                <a:cubicBezTo>
                  <a:pt x="4607146" y="239170"/>
                  <a:pt x="4611914" y="228600"/>
                  <a:pt x="4615543" y="217714"/>
                </a:cubicBezTo>
                <a:cubicBezTo>
                  <a:pt x="4604657" y="170543"/>
                  <a:pt x="4603358" y="120069"/>
                  <a:pt x="4582886" y="76200"/>
                </a:cubicBezTo>
                <a:cubicBezTo>
                  <a:pt x="4576024" y="61495"/>
                  <a:pt x="4555566" y="54809"/>
                  <a:pt x="4539343" y="54429"/>
                </a:cubicBezTo>
                <a:cubicBezTo>
                  <a:pt x="4089509" y="43886"/>
                  <a:pt x="3639457" y="47172"/>
                  <a:pt x="3189514" y="43543"/>
                </a:cubicBezTo>
                <a:lnTo>
                  <a:pt x="2928257" y="32657"/>
                </a:lnTo>
                <a:cubicBezTo>
                  <a:pt x="2710564" y="22532"/>
                  <a:pt x="2784288" y="30752"/>
                  <a:pt x="2645228" y="10886"/>
                </a:cubicBezTo>
                <a:cubicBezTo>
                  <a:pt x="2634342" y="7257"/>
                  <a:pt x="2624046" y="0"/>
                  <a:pt x="2612571" y="0"/>
                </a:cubicBezTo>
                <a:cubicBezTo>
                  <a:pt x="2519026" y="0"/>
                  <a:pt x="2723243" y="7257"/>
                  <a:pt x="2525486" y="10886"/>
                </a:cubicBezTo>
                <a:close/>
              </a:path>
            </a:pathLst>
          </a:cu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9C7ED93-215D-4245-9097-1E36BEC1689D}"/>
              </a:ext>
            </a:extLst>
          </p:cNvPr>
          <p:cNvCxnSpPr>
            <a:stCxn id="10" idx="24"/>
          </p:cNvCxnSpPr>
          <p:nvPr/>
        </p:nvCxnSpPr>
        <p:spPr>
          <a:xfrm>
            <a:off x="1905000" y="3450771"/>
            <a:ext cx="32657" cy="827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9760F64-9C84-4A87-825F-9A93A9A26627}"/>
              </a:ext>
            </a:extLst>
          </p:cNvPr>
          <p:cNvCxnSpPr/>
          <p:nvPr/>
        </p:nvCxnSpPr>
        <p:spPr>
          <a:xfrm>
            <a:off x="1458686" y="1807028"/>
            <a:ext cx="32657" cy="827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75E4A06-DEEE-4C09-9435-F7B6F74CBC4D}"/>
              </a:ext>
            </a:extLst>
          </p:cNvPr>
          <p:cNvCxnSpPr/>
          <p:nvPr/>
        </p:nvCxnSpPr>
        <p:spPr>
          <a:xfrm>
            <a:off x="9046029" y="3202751"/>
            <a:ext cx="32657" cy="827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42B64340-4F31-437B-BB8B-ACFFA51884E3}"/>
              </a:ext>
            </a:extLst>
          </p:cNvPr>
          <p:cNvSpPr txBox="1"/>
          <p:nvPr/>
        </p:nvSpPr>
        <p:spPr>
          <a:xfrm>
            <a:off x="1066798" y="1380252"/>
            <a:ext cx="2373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Hbase</a:t>
            </a:r>
            <a:r>
              <a:rPr lang="zh-CN" altLang="en-US" dirty="0"/>
              <a:t>的</a:t>
            </a:r>
            <a:r>
              <a:rPr lang="en-US" altLang="zh-CN" dirty="0"/>
              <a:t>bin</a:t>
            </a:r>
            <a:r>
              <a:rPr lang="zh-CN" altLang="en-US" dirty="0"/>
              <a:t>路径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EA5995-437D-4561-B268-D3B803E2218F}"/>
              </a:ext>
            </a:extLst>
          </p:cNvPr>
          <p:cNvSpPr txBox="1"/>
          <p:nvPr/>
        </p:nvSpPr>
        <p:spPr>
          <a:xfrm>
            <a:off x="8632370" y="4086128"/>
            <a:ext cx="2373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分隔符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021CD9C-8777-4B26-A200-416C392FA906}"/>
              </a:ext>
            </a:extLst>
          </p:cNvPr>
          <p:cNvSpPr txBox="1"/>
          <p:nvPr/>
        </p:nvSpPr>
        <p:spPr>
          <a:xfrm>
            <a:off x="1458686" y="4278086"/>
            <a:ext cx="2373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Rowkey</a:t>
            </a:r>
            <a:r>
              <a:rPr lang="zh-CN" altLang="en-US" dirty="0"/>
              <a:t>，列簇指定</a:t>
            </a:r>
          </a:p>
        </p:txBody>
      </p:sp>
    </p:spTree>
    <p:extLst>
      <p:ext uri="{BB962C8B-B14F-4D97-AF65-F5344CB8AC3E}">
        <p14:creationId xmlns:p14="http://schemas.microsoft.com/office/powerpoint/2010/main" val="18056601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6B5DE2E-D39E-4514-A7D4-0A988D5E5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14" y="645112"/>
            <a:ext cx="11527971" cy="355592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91A7F3A-C2A0-4466-9FBA-15981EC6F150}"/>
              </a:ext>
            </a:extLst>
          </p:cNvPr>
          <p:cNvSpPr txBox="1"/>
          <p:nvPr/>
        </p:nvSpPr>
        <p:spPr>
          <a:xfrm>
            <a:off x="332014" y="4613310"/>
            <a:ext cx="767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web</a:t>
            </a:r>
            <a:r>
              <a:rPr lang="zh-CN" altLang="en-US" dirty="0"/>
              <a:t>的控制台上可以看到</a:t>
            </a:r>
            <a:r>
              <a:rPr lang="en-US" altLang="zh-CN" dirty="0" err="1"/>
              <a:t>mapreduce</a:t>
            </a:r>
            <a:r>
              <a:rPr lang="zh-CN" altLang="en-US" dirty="0"/>
              <a:t>任务</a:t>
            </a:r>
          </a:p>
        </p:txBody>
      </p:sp>
    </p:spTree>
    <p:extLst>
      <p:ext uri="{BB962C8B-B14F-4D97-AF65-F5344CB8AC3E}">
        <p14:creationId xmlns:p14="http://schemas.microsoft.com/office/powerpoint/2010/main" val="29365299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A09D255-81CA-42D9-917F-640D08C50B37}"/>
              </a:ext>
            </a:extLst>
          </p:cNvPr>
          <p:cNvSpPr txBox="1"/>
          <p:nvPr/>
        </p:nvSpPr>
        <p:spPr>
          <a:xfrm>
            <a:off x="806841" y="117303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https://github.com/alibaba/DataX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F1551C7-891C-4AC5-A377-334CD4FEA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13" y="1542369"/>
            <a:ext cx="96393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9007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351B60-31C6-452B-97A2-07804DFFD2EE}"/>
              </a:ext>
            </a:extLst>
          </p:cNvPr>
          <p:cNvSpPr txBox="1"/>
          <p:nvPr/>
        </p:nvSpPr>
        <p:spPr>
          <a:xfrm>
            <a:off x="489857" y="64264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使用</a:t>
            </a:r>
            <a:r>
              <a:rPr lang="en-US" altLang="zh-CN" sz="2400" dirty="0" err="1"/>
              <a:t>datax</a:t>
            </a:r>
            <a:r>
              <a:rPr lang="zh-CN" altLang="en-US" sz="2400" dirty="0"/>
              <a:t>导入</a:t>
            </a:r>
            <a:r>
              <a:rPr lang="en-US" altLang="zh-CN" sz="2400" dirty="0"/>
              <a:t>csv</a:t>
            </a:r>
            <a:r>
              <a:rPr lang="zh-CN" altLang="en-US" sz="2400" dirty="0"/>
              <a:t>文件至</a:t>
            </a:r>
            <a:r>
              <a:rPr lang="en-US" altLang="zh-CN" sz="2400" dirty="0" err="1"/>
              <a:t>hbase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496867-28C6-4406-82EA-A51F9A0EE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57" y="1956027"/>
            <a:ext cx="6451715" cy="249623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35E082B-616B-4C27-8070-D6CB8E104C36}"/>
              </a:ext>
            </a:extLst>
          </p:cNvPr>
          <p:cNvSpPr txBox="1"/>
          <p:nvPr/>
        </p:nvSpPr>
        <p:spPr>
          <a:xfrm>
            <a:off x="489857" y="134550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Datax</a:t>
            </a:r>
            <a:r>
              <a:rPr lang="zh-CN" altLang="en-US" dirty="0"/>
              <a:t>下载</a:t>
            </a:r>
          </a:p>
        </p:txBody>
      </p:sp>
    </p:spTree>
    <p:extLst>
      <p:ext uri="{BB962C8B-B14F-4D97-AF65-F5344CB8AC3E}">
        <p14:creationId xmlns:p14="http://schemas.microsoft.com/office/powerpoint/2010/main" val="4840765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3144B08-0AF8-4656-A4E6-7AC00917C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07" y="1548493"/>
            <a:ext cx="5981700" cy="13144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DB4A957-C040-43D4-8CEE-725224C69131}"/>
              </a:ext>
            </a:extLst>
          </p:cNvPr>
          <p:cNvSpPr txBox="1"/>
          <p:nvPr/>
        </p:nvSpPr>
        <p:spPr>
          <a:xfrm>
            <a:off x="489857" y="77944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上传至服务器，并解压</a:t>
            </a:r>
          </a:p>
        </p:txBody>
      </p:sp>
    </p:spTree>
    <p:extLst>
      <p:ext uri="{BB962C8B-B14F-4D97-AF65-F5344CB8AC3E}">
        <p14:creationId xmlns:p14="http://schemas.microsoft.com/office/powerpoint/2010/main" val="20036178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B1B2425-B935-45F3-B955-55C088208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877" y="1749197"/>
            <a:ext cx="3648075" cy="3333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0EF3428-84B7-414E-9509-A01EFD8FD2F7}"/>
              </a:ext>
            </a:extLst>
          </p:cNvPr>
          <p:cNvSpPr txBox="1"/>
          <p:nvPr/>
        </p:nvSpPr>
        <p:spPr>
          <a:xfrm>
            <a:off x="576943" y="117133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进入</a:t>
            </a:r>
            <a:r>
              <a:rPr lang="en-US" altLang="zh-CN" dirty="0" err="1"/>
              <a:t>hbase</a:t>
            </a:r>
            <a:r>
              <a:rPr lang="en-US" altLang="zh-CN" dirty="0"/>
              <a:t> shell</a:t>
            </a:r>
            <a:r>
              <a:rPr lang="zh-CN" altLang="en-US" dirty="0"/>
              <a:t>创建新表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B4BD0B6-7C05-4EB1-B116-AAC169D8A914}"/>
              </a:ext>
            </a:extLst>
          </p:cNvPr>
          <p:cNvSpPr txBox="1"/>
          <p:nvPr/>
        </p:nvSpPr>
        <p:spPr>
          <a:xfrm>
            <a:off x="576943" y="3105834"/>
            <a:ext cx="109755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设置</a:t>
            </a:r>
            <a:r>
              <a:rPr lang="en-US" altLang="zh-CN" dirty="0" err="1"/>
              <a:t>job.json</a:t>
            </a:r>
            <a:r>
              <a:rPr lang="zh-CN" altLang="en-US" dirty="0"/>
              <a:t>，详细参数解释参考</a:t>
            </a:r>
            <a:r>
              <a:rPr lang="en-US" altLang="zh-CN" dirty="0"/>
              <a:t>https://github.com/alibaba/DataX/blob/master/hbase11xreader/doc/hbase11xreader.md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872CBEB-85C0-4894-BAED-4487EA33E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877" y="4151539"/>
            <a:ext cx="61436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5478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84E198D-EFDA-4F70-B3CE-C3D811733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42" y="190500"/>
            <a:ext cx="8454966" cy="6477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39463EE-032A-4EC6-A605-78AB73775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458" y="1771650"/>
            <a:ext cx="51435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1670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AED84EA-BBC8-4D33-87A1-ACDA6541B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868" y="1598159"/>
            <a:ext cx="11332263" cy="31772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64FAA93-AEFD-4D7D-A3B3-6DA2F8D6DB9F}"/>
              </a:ext>
            </a:extLst>
          </p:cNvPr>
          <p:cNvSpPr txBox="1"/>
          <p:nvPr/>
        </p:nvSpPr>
        <p:spPr>
          <a:xfrm>
            <a:off x="261257" y="9536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运行</a:t>
            </a:r>
            <a:r>
              <a:rPr lang="en-US" altLang="zh-CN" dirty="0" err="1"/>
              <a:t>datax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4ADC9B0-107E-45D0-9D9E-7CD5AFB2C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68" y="2397923"/>
            <a:ext cx="10691649" cy="75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2488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98521AF-7C32-413A-8E23-A6C27B064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" y="2205718"/>
            <a:ext cx="8515350" cy="43624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429F969-CB3C-4F4A-BEB4-7C83C92205A3}"/>
              </a:ext>
            </a:extLst>
          </p:cNvPr>
          <p:cNvSpPr txBox="1"/>
          <p:nvPr/>
        </p:nvSpPr>
        <p:spPr>
          <a:xfrm>
            <a:off x="1066799" y="1600200"/>
            <a:ext cx="3777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Rowkey</a:t>
            </a:r>
            <a:r>
              <a:rPr lang="en-US" altLang="zh-CN" dirty="0"/>
              <a:t>,</a:t>
            </a:r>
            <a:r>
              <a:rPr lang="zh-CN" altLang="en-US" dirty="0"/>
              <a:t>由</a:t>
            </a:r>
            <a:r>
              <a:rPr lang="en-US" altLang="zh-CN" dirty="0" err="1"/>
              <a:t>id,date,cut</a:t>
            </a:r>
            <a:r>
              <a:rPr lang="zh-CN" altLang="en-US" dirty="0"/>
              <a:t>组成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C3CB19C-B5DB-42E9-8EE3-F9C11087A0E9}"/>
              </a:ext>
            </a:extLst>
          </p:cNvPr>
          <p:cNvSpPr txBox="1"/>
          <p:nvPr/>
        </p:nvSpPr>
        <p:spPr>
          <a:xfrm>
            <a:off x="1066798" y="289832"/>
            <a:ext cx="5889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hbase</a:t>
            </a:r>
            <a:r>
              <a:rPr lang="en-US" altLang="zh-CN" dirty="0"/>
              <a:t> shell</a:t>
            </a:r>
            <a:r>
              <a:rPr lang="zh-CN" altLang="en-US" dirty="0"/>
              <a:t>查看，</a:t>
            </a:r>
            <a:r>
              <a:rPr lang="zh-CN" altLang="en-US" dirty="0">
                <a:effectLst/>
              </a:rPr>
              <a:t>根据</a:t>
            </a:r>
            <a:r>
              <a:rPr lang="en-US" altLang="zh-CN" dirty="0" err="1">
                <a:effectLst/>
              </a:rPr>
              <a:t>rowkey</a:t>
            </a:r>
            <a:r>
              <a:rPr lang="zh-CN" altLang="en-US" dirty="0">
                <a:effectLst/>
              </a:rPr>
              <a:t>查询数据 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0A5AD45-E560-4E27-8BD3-226B35CB4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8" y="906549"/>
            <a:ext cx="4223660" cy="46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320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8B4D4AF-D1D7-42BB-94EC-B371DC307874}"/>
              </a:ext>
            </a:extLst>
          </p:cNvPr>
          <p:cNvSpPr txBox="1"/>
          <p:nvPr/>
        </p:nvSpPr>
        <p:spPr>
          <a:xfrm>
            <a:off x="650456" y="1180534"/>
            <a:ext cx="463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0" u="none" strike="noStrike" dirty="0">
                <a:solidFill>
                  <a:srgbClr val="64854C"/>
                </a:solidFill>
                <a:effectLst/>
                <a:latin typeface="Helvetica Neue"/>
              </a:rPr>
              <a:t>Linux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  <a:latin typeface="Helvetica Neue"/>
              </a:rPr>
              <a:t>文件与目录管理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4763186-3900-403F-9928-B7F48D09831D}"/>
              </a:ext>
            </a:extLst>
          </p:cNvPr>
          <p:cNvSpPr txBox="1"/>
          <p:nvPr/>
        </p:nvSpPr>
        <p:spPr>
          <a:xfrm>
            <a:off x="650456" y="1795136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Linux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的目录结构为树状结构，最顶级的目录为根目录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/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。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4AD1DBA-5C84-4FAE-9B9C-BE5B4A2EFA7A}"/>
              </a:ext>
            </a:extLst>
          </p:cNvPr>
          <p:cNvSpPr txBox="1"/>
          <p:nvPr/>
        </p:nvSpPr>
        <p:spPr>
          <a:xfrm>
            <a:off x="723550" y="2574769"/>
            <a:ext cx="8839899" cy="2381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b="1" i="0" u="none" strike="noStrike" dirty="0">
                <a:solidFill>
                  <a:srgbClr val="333333"/>
                </a:solidFill>
                <a:effectLst/>
                <a:latin typeface="Helvetica Neue"/>
              </a:rPr>
              <a:t>绝对路径：</a:t>
            </a:r>
            <a:br>
              <a:rPr lang="zh-CN" altLang="en-US" b="0" i="0" u="none" strike="noStrike" dirty="0">
                <a:solidFill>
                  <a:srgbClr val="333333"/>
                </a:solidFill>
                <a:effectLst/>
                <a:latin typeface="Helvetica Neue"/>
              </a:rPr>
            </a:b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路径的写法，由根目录 </a:t>
            </a:r>
            <a:r>
              <a:rPr lang="en-US" altLang="zh-CN" b="1" i="0" u="none" strike="noStrike" dirty="0">
                <a:solidFill>
                  <a:srgbClr val="333333"/>
                </a:solidFill>
                <a:effectLst/>
                <a:latin typeface="&amp;quot"/>
              </a:rPr>
              <a:t>/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 写起，例如：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/</a:t>
            </a:r>
            <a:r>
              <a:rPr lang="en-US" altLang="zh-CN" b="0" i="0" u="none" strike="noStrike" dirty="0" err="1">
                <a:solidFill>
                  <a:srgbClr val="333333"/>
                </a:solidFill>
                <a:effectLst/>
                <a:latin typeface="Helvetica Neue"/>
              </a:rPr>
              <a:t>usr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/share/doc 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这个目录。</a:t>
            </a:r>
            <a:endParaRPr lang="en-US" altLang="zh-CN" b="0" i="0" u="none" strike="noStrike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 latinLnBrk="1">
              <a:lnSpc>
                <a:spcPct val="140000"/>
              </a:lnSpc>
            </a:pPr>
            <a:endParaRPr lang="zh-CN" altLang="en-US" b="0" i="0" u="none" strike="noStrike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 latinLnBrk="1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b="1" i="0" u="none" strike="noStrike" dirty="0">
                <a:solidFill>
                  <a:srgbClr val="333333"/>
                </a:solidFill>
                <a:effectLst/>
                <a:latin typeface="Helvetica Neue"/>
              </a:rPr>
              <a:t>相对路径：</a:t>
            </a:r>
            <a:br>
              <a:rPr lang="zh-CN" altLang="en-US" b="0" i="0" u="none" strike="noStrike" dirty="0">
                <a:solidFill>
                  <a:srgbClr val="333333"/>
                </a:solidFill>
                <a:effectLst/>
                <a:latin typeface="Helvetica Neue"/>
              </a:rPr>
            </a:b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路径的写法，不是由 </a:t>
            </a:r>
            <a:r>
              <a:rPr lang="en-US" altLang="zh-CN" b="1" i="0" u="none" strike="noStrike" dirty="0">
                <a:solidFill>
                  <a:srgbClr val="333333"/>
                </a:solidFill>
                <a:effectLst/>
                <a:latin typeface="&amp;quot"/>
              </a:rPr>
              <a:t>/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 写起，例如由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/</a:t>
            </a:r>
            <a:r>
              <a:rPr lang="en-US" altLang="zh-CN" b="0" i="0" u="none" strike="noStrike" dirty="0" err="1">
                <a:solidFill>
                  <a:srgbClr val="333333"/>
                </a:solidFill>
                <a:effectLst/>
                <a:latin typeface="Helvetica Neue"/>
              </a:rPr>
              <a:t>usr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/share/doc 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要到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/</a:t>
            </a:r>
            <a:r>
              <a:rPr lang="en-US" altLang="zh-CN" b="0" i="0" u="none" strike="noStrike" dirty="0" err="1">
                <a:solidFill>
                  <a:srgbClr val="333333"/>
                </a:solidFill>
                <a:effectLst/>
                <a:latin typeface="Helvetica Neue"/>
              </a:rPr>
              <a:t>usr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/share/man 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底下时，可以写成： </a:t>
            </a:r>
            <a:r>
              <a:rPr lang="en-US" altLang="zh-CN" b="1" i="0" u="none" strike="noStrike" dirty="0">
                <a:solidFill>
                  <a:srgbClr val="333333"/>
                </a:solidFill>
                <a:effectLst/>
                <a:latin typeface="&amp;quot"/>
              </a:rPr>
              <a:t>cd ../man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 这就是相对路径的写法。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EA26897-4987-4782-9D43-3785EB8D2A59}"/>
              </a:ext>
            </a:extLst>
          </p:cNvPr>
          <p:cNvSpPr txBox="1"/>
          <p:nvPr/>
        </p:nvSpPr>
        <p:spPr>
          <a:xfrm>
            <a:off x="423844" y="413358"/>
            <a:ext cx="4637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四、</a:t>
            </a:r>
            <a:r>
              <a:rPr lang="en-US" altLang="zh-CN" sz="2400" b="1" dirty="0"/>
              <a:t>Linux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40477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5C20DA2-4509-4C5B-86E6-D732AE7F4137}"/>
              </a:ext>
            </a:extLst>
          </p:cNvPr>
          <p:cNvSpPr txBox="1"/>
          <p:nvPr/>
        </p:nvSpPr>
        <p:spPr>
          <a:xfrm>
            <a:off x="547382" y="717945"/>
            <a:ext cx="8244280" cy="3157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ls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（英文全拼：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list files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）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: 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列出目录及文件名</a:t>
            </a:r>
          </a:p>
          <a:p>
            <a:pPr algn="l" latinLnBrk="1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cd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（英文全拼：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change directory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）：切换目录</a:t>
            </a:r>
          </a:p>
          <a:p>
            <a:pPr algn="l" latinLnBrk="1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b="0" i="0" u="none" strike="noStrike" dirty="0" err="1">
                <a:solidFill>
                  <a:srgbClr val="333333"/>
                </a:solidFill>
                <a:effectLst/>
                <a:latin typeface="Helvetica Neue"/>
              </a:rPr>
              <a:t>pwd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（英文全拼：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print work directory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）：显示目前的目录</a:t>
            </a:r>
          </a:p>
          <a:p>
            <a:pPr algn="l" latinLnBrk="1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b="0" i="0" u="none" strike="noStrike" dirty="0" err="1">
                <a:solidFill>
                  <a:srgbClr val="333333"/>
                </a:solidFill>
                <a:effectLst/>
                <a:latin typeface="Helvetica Neue"/>
              </a:rPr>
              <a:t>mkdir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（英文全拼：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make directory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）：创建一个新的目录</a:t>
            </a:r>
          </a:p>
          <a:p>
            <a:pPr algn="l" latinLnBrk="1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b="0" i="0" u="none" strike="noStrike" dirty="0" err="1">
                <a:solidFill>
                  <a:srgbClr val="333333"/>
                </a:solidFill>
                <a:effectLst/>
                <a:latin typeface="Helvetica Neue"/>
              </a:rPr>
              <a:t>rmdir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（英文全拼：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remove directory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）：删除一个空的目录</a:t>
            </a:r>
          </a:p>
          <a:p>
            <a:pPr algn="l" latinLnBrk="1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cp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（英文全拼：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copy file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）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: 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复制文件或目录</a:t>
            </a:r>
          </a:p>
          <a:p>
            <a:pPr algn="l" latinLnBrk="1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rm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（英文全拼：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remove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）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: 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移除文件或目录</a:t>
            </a:r>
          </a:p>
          <a:p>
            <a:pPr algn="l" latinLnBrk="1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mv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（英文全拼：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move file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）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: 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移动文件与目录，或修改文件与目录的名称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480834-AFFA-4756-8AA0-0AE22D496838}"/>
              </a:ext>
            </a:extLst>
          </p:cNvPr>
          <p:cNvSpPr txBox="1"/>
          <p:nvPr/>
        </p:nvSpPr>
        <p:spPr>
          <a:xfrm>
            <a:off x="547382" y="348613"/>
            <a:ext cx="463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常用指令：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F3657F0-4039-43C8-9279-E26332B2F72D}"/>
              </a:ext>
            </a:extLst>
          </p:cNvPr>
          <p:cNvSpPr txBox="1"/>
          <p:nvPr/>
        </p:nvSpPr>
        <p:spPr>
          <a:xfrm>
            <a:off x="547382" y="3990846"/>
            <a:ext cx="463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本次作业中常用到的指令：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CA7D9E-140F-460D-8FA5-ED25E9234F51}"/>
              </a:ext>
            </a:extLst>
          </p:cNvPr>
          <p:cNvSpPr txBox="1"/>
          <p:nvPr/>
        </p:nvSpPr>
        <p:spPr>
          <a:xfrm>
            <a:off x="547382" y="4475612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vi ~/.bashrc （设置环境变量）</a:t>
            </a:r>
            <a:endParaRPr lang="en-US" altLang="zh-CN" dirty="0"/>
          </a:p>
          <a:p>
            <a:r>
              <a:rPr lang="en-US" altLang="zh-CN" dirty="0"/>
              <a:t>vi /</a:t>
            </a:r>
            <a:r>
              <a:rPr lang="en-US" altLang="zh-CN" dirty="0" err="1"/>
              <a:t>etc</a:t>
            </a:r>
            <a:r>
              <a:rPr lang="en-US" altLang="zh-CN" dirty="0"/>
              <a:t>/hosts</a:t>
            </a:r>
            <a:r>
              <a:rPr lang="zh-CN" altLang="en-US" dirty="0"/>
              <a:t>（设置</a:t>
            </a:r>
            <a:r>
              <a:rPr lang="en-US" altLang="zh-CN" dirty="0" err="1"/>
              <a:t>ip</a:t>
            </a:r>
            <a:r>
              <a:rPr lang="zh-CN" altLang="en-US" dirty="0"/>
              <a:t>地址信息）</a:t>
            </a:r>
          </a:p>
        </p:txBody>
      </p:sp>
    </p:spTree>
    <p:extLst>
      <p:ext uri="{BB962C8B-B14F-4D97-AF65-F5344CB8AC3E}">
        <p14:creationId xmlns:p14="http://schemas.microsoft.com/office/powerpoint/2010/main" val="1084702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8B4D4AF-D1D7-42BB-94EC-B371DC307874}"/>
              </a:ext>
            </a:extLst>
          </p:cNvPr>
          <p:cNvSpPr txBox="1"/>
          <p:nvPr/>
        </p:nvSpPr>
        <p:spPr>
          <a:xfrm>
            <a:off x="650455" y="1180534"/>
            <a:ext cx="103475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Sudo</a:t>
            </a:r>
            <a:r>
              <a:rPr lang="zh-CN" altLang="en-US" dirty="0"/>
              <a:t>：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Linux </a:t>
            </a:r>
            <a:r>
              <a:rPr lang="en-US" altLang="zh-CN" b="0" i="0" u="none" strike="noStrike" dirty="0" err="1">
                <a:solidFill>
                  <a:srgbClr val="333333"/>
                </a:solidFill>
                <a:effectLst/>
                <a:latin typeface="Helvetica Neue"/>
              </a:rPr>
              <a:t>sudo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命令以系统管理者的身份执行指令，也就是说，经由 </a:t>
            </a:r>
            <a:r>
              <a:rPr lang="en-US" altLang="zh-CN" b="0" i="0" u="none" strike="noStrike" dirty="0" err="1">
                <a:solidFill>
                  <a:srgbClr val="333333"/>
                </a:solidFill>
                <a:effectLst/>
                <a:latin typeface="Helvetica Neue"/>
              </a:rPr>
              <a:t>sudo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所执行的指令就好像是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root 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亲自执行。</a:t>
            </a:r>
            <a:endParaRPr lang="en-US" altLang="zh-CN" b="0" i="0" u="none" strike="noStrike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在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/</a:t>
            </a:r>
            <a:r>
              <a:rPr lang="en-US" altLang="zh-CN" b="0" i="0" u="none" strike="noStrike" dirty="0" err="1">
                <a:solidFill>
                  <a:srgbClr val="333333"/>
                </a:solidFill>
                <a:effectLst/>
                <a:latin typeface="Helvetica Neue"/>
              </a:rPr>
              <a:t>etc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/</a:t>
            </a:r>
            <a:r>
              <a:rPr lang="en-US" altLang="zh-CN" b="0" i="0" u="none" strike="noStrike" dirty="0" err="1">
                <a:solidFill>
                  <a:srgbClr val="333333"/>
                </a:solidFill>
                <a:effectLst/>
                <a:latin typeface="Helvetica Neue"/>
              </a:rPr>
              <a:t>sudoers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中有出现的使用者可以使用</a:t>
            </a:r>
            <a:r>
              <a:rPr lang="en-US" altLang="zh-CN" b="0" i="0" u="none" strike="noStrike" dirty="0" err="1">
                <a:solidFill>
                  <a:srgbClr val="333333"/>
                </a:solidFill>
                <a:effectLst/>
                <a:latin typeface="Helvetica Neue"/>
              </a:rPr>
              <a:t>sudo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，而</a:t>
            </a:r>
            <a:r>
              <a:rPr lang="en-US" altLang="zh-CN" b="0" i="0" u="none" strike="noStrike" dirty="0" err="1">
                <a:solidFill>
                  <a:srgbClr val="333333"/>
                </a:solidFill>
                <a:effectLst/>
                <a:latin typeface="Helvetica Neue"/>
              </a:rPr>
              <a:t>sudoers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文件不能直接更改，使用</a:t>
            </a:r>
            <a:r>
              <a:rPr lang="en-US" altLang="zh-CN" b="0" i="0" u="none" strike="noStrike" dirty="0" err="1">
                <a:solidFill>
                  <a:srgbClr val="333333"/>
                </a:solidFill>
                <a:effectLst/>
                <a:latin typeface="Helvetica Neue"/>
              </a:rPr>
              <a:t>visudo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命令进行设置</a:t>
            </a:r>
            <a:endParaRPr lang="en-US" altLang="zh-CN" b="0" i="0" u="none" strike="noStrike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en-US" altLang="zh-CN" b="0" i="0" u="none" strike="noStrike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D550E0-8989-41FA-BDB8-FD90C4A05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55" y="2724702"/>
            <a:ext cx="5585757" cy="375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56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8B4D4AF-D1D7-42BB-94EC-B371DC307874}"/>
              </a:ext>
            </a:extLst>
          </p:cNvPr>
          <p:cNvSpPr txBox="1"/>
          <p:nvPr/>
        </p:nvSpPr>
        <p:spPr>
          <a:xfrm>
            <a:off x="524620" y="542970"/>
            <a:ext cx="71429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vi/vim</a:t>
            </a:r>
          </a:p>
          <a:p>
            <a:endParaRPr lang="en-US" altLang="zh-CN" dirty="0"/>
          </a:p>
          <a:p>
            <a:r>
              <a:rPr lang="zh-CN" altLang="en-US" dirty="0"/>
              <a:t>按</a:t>
            </a:r>
            <a:r>
              <a:rPr lang="en-US" altLang="zh-CN" dirty="0"/>
              <a:t>esc</a:t>
            </a:r>
            <a:r>
              <a:rPr lang="zh-CN" altLang="en-US" dirty="0"/>
              <a:t>后</a:t>
            </a:r>
            <a:r>
              <a:rPr lang="en-US" altLang="zh-CN" dirty="0"/>
              <a:t>,</a:t>
            </a:r>
            <a:r>
              <a:rPr lang="en-US" altLang="zh-CN" dirty="0" err="1"/>
              <a:t>i</a:t>
            </a:r>
            <a:r>
              <a:rPr lang="zh-CN" altLang="en-US" dirty="0"/>
              <a:t>为编辑，</a:t>
            </a:r>
            <a:r>
              <a:rPr lang="en-US" altLang="zh-CN" dirty="0"/>
              <a:t>:q!</a:t>
            </a:r>
            <a:r>
              <a:rPr lang="zh-CN" altLang="en-US" dirty="0"/>
              <a:t>为不保存退出，</a:t>
            </a:r>
            <a:r>
              <a:rPr lang="en-US" altLang="zh-CN" dirty="0"/>
              <a:t>:</a:t>
            </a:r>
            <a:r>
              <a:rPr lang="en-US" altLang="zh-CN" dirty="0" err="1"/>
              <a:t>wq</a:t>
            </a:r>
            <a:r>
              <a:rPr lang="en-US" altLang="zh-CN" dirty="0"/>
              <a:t>!</a:t>
            </a:r>
            <a:r>
              <a:rPr lang="zh-CN" altLang="en-US" dirty="0"/>
              <a:t>为保存退出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201D51D-6A88-4456-86A9-0711189FA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77" y="2428962"/>
            <a:ext cx="5313683" cy="369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498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0E1BBBA-1573-400F-BB16-10D4E162B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876" y="904875"/>
            <a:ext cx="2238375" cy="25241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A81F729-F640-4FDE-9A84-1D064D36E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540" y="580550"/>
            <a:ext cx="3048000" cy="27813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4DE4E21-0F11-4191-BC88-33C594A6B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1237" y="580550"/>
            <a:ext cx="2219325" cy="25146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7F3BE2B-5A7E-4EF7-BEE6-2CEA64C1C4F2}"/>
              </a:ext>
            </a:extLst>
          </p:cNvPr>
          <p:cNvSpPr txBox="1"/>
          <p:nvPr/>
        </p:nvSpPr>
        <p:spPr>
          <a:xfrm>
            <a:off x="7131171" y="4478339"/>
            <a:ext cx="36345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写在前面：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出现各种奇怪的报错时，进入</a:t>
            </a:r>
            <a:r>
              <a:rPr lang="en-US" altLang="zh-CN" dirty="0"/>
              <a:t>logs</a:t>
            </a:r>
            <a:r>
              <a:rPr lang="zh-CN" altLang="en-US" dirty="0"/>
              <a:t>文件夹下查看日志获取错误信息，然后一一搜索解决方法即可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8B378FC-631E-4CF6-99AD-C25BEFDC54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563" y="4144700"/>
            <a:ext cx="6224148" cy="21327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0939573-FEA7-4483-AFC0-F21E948EBB4B}"/>
              </a:ext>
            </a:extLst>
          </p:cNvPr>
          <p:cNvSpPr txBox="1"/>
          <p:nvPr/>
        </p:nvSpPr>
        <p:spPr>
          <a:xfrm>
            <a:off x="284226" y="352299"/>
            <a:ext cx="4637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五、环境配置</a:t>
            </a:r>
          </a:p>
        </p:txBody>
      </p:sp>
    </p:spTree>
    <p:extLst>
      <p:ext uri="{BB962C8B-B14F-4D97-AF65-F5344CB8AC3E}">
        <p14:creationId xmlns:p14="http://schemas.microsoft.com/office/powerpoint/2010/main" val="1428657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1657</TotalTime>
  <Words>4133</Words>
  <Application>Microsoft Office PowerPoint</Application>
  <PresentationFormat>宽屏</PresentationFormat>
  <Paragraphs>498</Paragraphs>
  <Slides>48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5" baseType="lpstr">
      <vt:lpstr>&amp;quot</vt:lpstr>
      <vt:lpstr>-apple-system</vt:lpstr>
      <vt:lpstr>Helvetica Neue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1 3</dc:creator>
  <cp:lastModifiedBy>13193</cp:lastModifiedBy>
  <cp:revision>41</cp:revision>
  <dcterms:created xsi:type="dcterms:W3CDTF">2020-11-22T07:42:34Z</dcterms:created>
  <dcterms:modified xsi:type="dcterms:W3CDTF">2021-10-05T13:58:35Z</dcterms:modified>
</cp:coreProperties>
</file>