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32.xml" ContentType="application/vnd.openxmlformats-officedocument.theme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s/slide19.xml" ContentType="application/vnd.openxmlformats-officedocument.presentationml.slide+xml"/>
  <Default Extension="png" ContentType="image/png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slideMasters/slideMaster30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29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31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docProps/custom.xml" ContentType="application/vnd.openxmlformats-officedocument.custom-properties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33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Masters/slideMaster31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0.xml" ContentType="application/vnd.openxmlformats-officedocument.theme+xml"/>
  <Override PartName="/ppt/notesSlides/notesSlide5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9" r:id="rId2"/>
    <p:sldMasterId id="2147483650" r:id="rId3"/>
    <p:sldMasterId id="2147483666" r:id="rId4"/>
    <p:sldMasterId id="2147483668" r:id="rId5"/>
    <p:sldMasterId id="2147483670" r:id="rId6"/>
    <p:sldMasterId id="2147483726" r:id="rId7"/>
    <p:sldMasterId id="2147483700" r:id="rId8"/>
    <p:sldMasterId id="2147483701" r:id="rId9"/>
    <p:sldMasterId id="2147483702" r:id="rId10"/>
    <p:sldMasterId id="2147483704" r:id="rId11"/>
    <p:sldMasterId id="2147483705" r:id="rId12"/>
    <p:sldMasterId id="2147483706" r:id="rId13"/>
    <p:sldMasterId id="2147486920" r:id="rId14"/>
    <p:sldMasterId id="2147483708" r:id="rId15"/>
    <p:sldMasterId id="2147483709" r:id="rId16"/>
    <p:sldMasterId id="2147483712" r:id="rId17"/>
    <p:sldMasterId id="2147483710" r:id="rId18"/>
    <p:sldMasterId id="2147483711" r:id="rId19"/>
    <p:sldMasterId id="2147483713" r:id="rId20"/>
    <p:sldMasterId id="2147483714" r:id="rId21"/>
    <p:sldMasterId id="2147483715" r:id="rId22"/>
    <p:sldMasterId id="2147483716" r:id="rId23"/>
    <p:sldMasterId id="2147483717" r:id="rId24"/>
    <p:sldMasterId id="2147483718" r:id="rId25"/>
    <p:sldMasterId id="2147483719" r:id="rId26"/>
    <p:sldMasterId id="2147483720" r:id="rId27"/>
    <p:sldMasterId id="2147483721" r:id="rId28"/>
    <p:sldMasterId id="2147483722" r:id="rId29"/>
    <p:sldMasterId id="2147486545" r:id="rId30"/>
    <p:sldMasterId id="2147483698" r:id="rId31"/>
  </p:sldMasterIdLst>
  <p:notesMasterIdLst>
    <p:notesMasterId r:id="rId55"/>
  </p:notesMasterIdLst>
  <p:handoutMasterIdLst>
    <p:handoutMasterId r:id="rId56"/>
  </p:handoutMasterIdLst>
  <p:sldIdLst>
    <p:sldId id="259" r:id="rId32"/>
    <p:sldId id="317" r:id="rId33"/>
    <p:sldId id="262" r:id="rId34"/>
    <p:sldId id="302" r:id="rId35"/>
    <p:sldId id="303" r:id="rId36"/>
    <p:sldId id="304" r:id="rId37"/>
    <p:sldId id="307" r:id="rId38"/>
    <p:sldId id="320" r:id="rId39"/>
    <p:sldId id="319" r:id="rId40"/>
    <p:sldId id="315" r:id="rId41"/>
    <p:sldId id="301" r:id="rId42"/>
    <p:sldId id="314" r:id="rId43"/>
    <p:sldId id="308" r:id="rId44"/>
    <p:sldId id="311" r:id="rId45"/>
    <p:sldId id="312" r:id="rId46"/>
    <p:sldId id="309" r:id="rId47"/>
    <p:sldId id="310" r:id="rId48"/>
    <p:sldId id="306" r:id="rId49"/>
    <p:sldId id="300" r:id="rId50"/>
    <p:sldId id="305" r:id="rId51"/>
    <p:sldId id="295" r:id="rId52"/>
    <p:sldId id="318" r:id="rId53"/>
    <p:sldId id="290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6BE"/>
    <a:srgbClr val="F0ECF4"/>
    <a:srgbClr val="FBEADA"/>
    <a:srgbClr val="F4F3F4"/>
    <a:srgbClr val="E5E3E3"/>
    <a:srgbClr val="E7E4D5"/>
    <a:srgbClr val="F2EFF5"/>
    <a:srgbClr val="EEEA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1522" autoAdjust="0"/>
  </p:normalViewPr>
  <p:slideViewPr>
    <p:cSldViewPr>
      <p:cViewPr>
        <p:scale>
          <a:sx n="75" d="100"/>
          <a:sy n="75" d="100"/>
        </p:scale>
        <p:origin x="-70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7" d="100"/>
          <a:sy n="57" d="100"/>
        </p:scale>
        <p:origin x="-281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0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9F7F80A-A211-4D84-B029-E6575872E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6261592-A5AE-4BEB-B416-5D22524CCB80}" type="datetimeFigureOut">
              <a:rPr lang="zh-CN" altLang="en-US"/>
              <a:pPr>
                <a:defRPr/>
              </a:pPr>
              <a:t>2012-3-1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375047-03C7-45E4-8FC8-3428465EA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DBE0B2-92B6-4ED5-B45E-302B87E79BB2}" type="slidenum">
              <a:rPr lang="zh-CN" altLang="en-US" smtClean="0">
                <a:ea typeface="宋体" charset="-122"/>
              </a:rPr>
              <a:pPr/>
              <a:t>4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2D60ED-F1BD-4C21-9387-97D54E69FF4B}" type="slidenum">
              <a:rPr lang="zh-CN" altLang="en-US" smtClean="0">
                <a:ea typeface="宋体" charset="-122"/>
              </a:rPr>
              <a:pPr/>
              <a:t>7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2D60ED-F1BD-4C21-9387-97D54E69FF4B}" type="slidenum">
              <a:rPr lang="zh-CN" altLang="en-US" smtClean="0">
                <a:ea typeface="宋体" charset="-122"/>
              </a:rPr>
              <a:pPr/>
              <a:t>8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2D60ED-F1BD-4C21-9387-97D54E69FF4B}" type="slidenum">
              <a:rPr lang="zh-CN" altLang="en-US" smtClean="0">
                <a:ea typeface="宋体" charset="-122"/>
              </a:rPr>
              <a:pPr/>
              <a:t>9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dirty="0" smtClean="0"/>
              <a:t>C:\Work\CCWorkfolder\view\6.1\FI\xz_NC_FI_ARAP6.1_int\NC6_FI_VOB\NC_FI_ARAP\gatheringbill\src\client\gathering\nc\ui\arap\config\gatheringbill_record.java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版本树显示了文件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目录的变化历史信息：谁、什么时间、使用哪个活动、修改哪些内容。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目录的来龙去脉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）从哪个版本（研发版本如</a:t>
            </a:r>
            <a:r>
              <a:rPr lang="en-US" altLang="zh-CN" dirty="0" smtClean="0"/>
              <a:t>V6.0</a:t>
            </a:r>
            <a:r>
              <a:rPr lang="zh-CN" altLang="en-US" dirty="0" smtClean="0"/>
              <a:t>）开始创建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）哪些版本（研发版本）对文件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目录做了修改，以及修改情况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）每个版本（研发版本）的对于上一个版本（研发版本）的版本（</a:t>
            </a:r>
            <a:r>
              <a:rPr lang="en-US" altLang="zh-CN" dirty="0" smtClean="0"/>
              <a:t>CC</a:t>
            </a:r>
            <a:r>
              <a:rPr lang="zh-CN" altLang="en-US" dirty="0" smtClean="0"/>
              <a:t>版本）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、当前视图对应的版本（</a:t>
            </a:r>
            <a:r>
              <a:rPr lang="en-US" altLang="zh-CN" dirty="0" smtClean="0"/>
              <a:t>CC</a:t>
            </a:r>
            <a:r>
              <a:rPr lang="zh-CN" altLang="en-US" dirty="0" smtClean="0"/>
              <a:t>版本）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、版本（</a:t>
            </a:r>
            <a:r>
              <a:rPr lang="en-US" altLang="zh-CN" dirty="0" smtClean="0"/>
              <a:t>CC</a:t>
            </a:r>
            <a:r>
              <a:rPr lang="zh-CN" altLang="en-US" dirty="0" smtClean="0"/>
              <a:t>版本）之间的代码合并情况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解决问题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、构造错误：通过版本树，文件是否提交；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、文件内容不正确：当前视图版本不正确；内容部正确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组成：</a:t>
            </a:r>
            <a:endParaRPr lang="en-US" altLang="zh-CN" dirty="0" smtClean="0"/>
          </a:p>
          <a:p>
            <a:r>
              <a:rPr lang="zh-CN" altLang="en-US" dirty="0" smtClean="0"/>
              <a:t>方框：分支名称，都是从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分支开始，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0</a:t>
            </a:r>
            <a:r>
              <a:rPr lang="zh-CN" altLang="en-US" dirty="0" smtClean="0"/>
              <a:t>版本的创建时间，也就是文件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</a:t>
            </a:r>
            <a:r>
              <a:rPr lang="zh-CN" altLang="en-US" baseline="0" dirty="0" smtClean="0"/>
              <a:t>的创建时间</a:t>
            </a:r>
            <a:endParaRPr lang="en-US" altLang="zh-CN" baseline="0" dirty="0" smtClean="0"/>
          </a:p>
          <a:p>
            <a:r>
              <a:rPr lang="zh-CN" altLang="en-US" dirty="0" smtClean="0"/>
              <a:t>圆圈：版本号，每个分支都有自己的编号，从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开始连续编号（中断的原因的是该版本被删除）</a:t>
            </a:r>
            <a:endParaRPr lang="en-US" altLang="zh-CN" dirty="0" smtClean="0"/>
          </a:p>
          <a:p>
            <a:r>
              <a:rPr lang="zh-CN" altLang="en-US" dirty="0" smtClean="0"/>
              <a:t>圆圈的斜线：一端对应版本号，一端为分支名称，说明该分支创建的起始版本</a:t>
            </a:r>
            <a:endParaRPr lang="en-US" altLang="zh-CN" dirty="0" smtClean="0"/>
          </a:p>
          <a:p>
            <a:r>
              <a:rPr lang="zh-CN" altLang="en-US" dirty="0" smtClean="0"/>
              <a:t>大眼睛：当前视图显示的版本，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5FB62B-1508-426C-BA3A-C7A12A23C6E6}" type="slidenum">
              <a:rPr lang="zh-CN" altLang="en-US" smtClean="0">
                <a:ea typeface="宋体" charset="-122"/>
              </a:rPr>
              <a:pPr/>
              <a:t>11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1108"/>
            <a:ext cx="7239000" cy="3200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8672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62000" y="6019800"/>
            <a:ext cx="800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8672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2744" y="947738"/>
            <a:ext cx="5472112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2744" y="1773238"/>
            <a:ext cx="5183187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7888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14888" y="1773238"/>
            <a:ext cx="25161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53163" y="947738"/>
            <a:ext cx="1366837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47888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15622"/>
            <a:ext cx="7239000" cy="3200400"/>
          </a:xfrm>
        </p:spPr>
        <p:txBody>
          <a:bodyPr tIns="2880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230" y="947738"/>
            <a:ext cx="5472113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0230" y="1773238"/>
            <a:ext cx="51831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528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98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528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230" y="947738"/>
            <a:ext cx="5472113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0230" y="1773238"/>
            <a:ext cx="51831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528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98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528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6150"/>
            <a:ext cx="1366838" cy="535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6150"/>
            <a:ext cx="3952875" cy="535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3200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5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7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7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8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9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6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7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1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7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22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8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6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3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24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1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6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25.jpe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7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26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3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image" Target="../media/image6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27.jpe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image" Target="../media/image7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28.jpe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5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image" Target="../media/image6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29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7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30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7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image" Target="../media/image6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31.jpe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image" Target="../media/image7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32.jpe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9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image" Target="../media/image6.jpe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33.jpe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34.jpe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32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image" Target="../media/image6.jpe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35.jpe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cuments and Settings\Administrator\桌面\封面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2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 cstate="print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836" r:id="rId1"/>
    <p:sldLayoutId id="2147495837" r:id="rId2"/>
    <p:sldLayoutId id="2147495838" r:id="rId3"/>
    <p:sldLayoutId id="2147495839" r:id="rId4"/>
    <p:sldLayoutId id="2147495840" r:id="rId5"/>
    <p:sldLayoutId id="2147495841" r:id="rId6"/>
    <p:sldLayoutId id="2147495842" r:id="rId7"/>
    <p:sldLayoutId id="2147495843" r:id="rId8"/>
    <p:sldLayoutId id="2147495844" r:id="rId9"/>
    <p:sldLayoutId id="2147495845" r:id="rId10"/>
    <p:sldLayoutId id="214749584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C:\Documents and Settings\Administrator\桌面\10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76200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935" r:id="rId1"/>
    <p:sldLayoutId id="2147495936" r:id="rId2"/>
    <p:sldLayoutId id="2147495937" r:id="rId3"/>
    <p:sldLayoutId id="2147495938" r:id="rId4"/>
    <p:sldLayoutId id="2147495939" r:id="rId5"/>
    <p:sldLayoutId id="2147495940" r:id="rId6"/>
    <p:sldLayoutId id="2147495941" r:id="rId7"/>
    <p:sldLayoutId id="2147495942" r:id="rId8"/>
    <p:sldLayoutId id="2147495943" r:id="rId9"/>
    <p:sldLayoutId id="2147495944" r:id="rId10"/>
    <p:sldLayoutId id="214749594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C:\Documents and Settings\Administrator\桌面\1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946" r:id="rId1"/>
    <p:sldLayoutId id="2147495947" r:id="rId2"/>
    <p:sldLayoutId id="2147495948" r:id="rId3"/>
    <p:sldLayoutId id="2147495949" r:id="rId4"/>
    <p:sldLayoutId id="2147495950" r:id="rId5"/>
    <p:sldLayoutId id="2147495951" r:id="rId6"/>
    <p:sldLayoutId id="2147495952" r:id="rId7"/>
    <p:sldLayoutId id="2147495953" r:id="rId8"/>
    <p:sldLayoutId id="2147495954" r:id="rId9"/>
    <p:sldLayoutId id="2147495955" r:id="rId10"/>
    <p:sldLayoutId id="214749595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C:\Documents and Settings\Administrator\桌面\12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957" r:id="rId1"/>
    <p:sldLayoutId id="2147495958" r:id="rId2"/>
    <p:sldLayoutId id="2147495959" r:id="rId3"/>
    <p:sldLayoutId id="2147495960" r:id="rId4"/>
    <p:sldLayoutId id="2147495961" r:id="rId5"/>
    <p:sldLayoutId id="2147495962" r:id="rId6"/>
    <p:sldLayoutId id="2147495963" r:id="rId7"/>
    <p:sldLayoutId id="2147495964" r:id="rId8"/>
    <p:sldLayoutId id="2147495965" r:id="rId9"/>
    <p:sldLayoutId id="2147495966" r:id="rId10"/>
    <p:sldLayoutId id="214749596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C:\Documents and Settings\Administrator\桌面\13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968" r:id="rId1"/>
    <p:sldLayoutId id="2147495969" r:id="rId2"/>
    <p:sldLayoutId id="2147495970" r:id="rId3"/>
    <p:sldLayoutId id="2147495971" r:id="rId4"/>
    <p:sldLayoutId id="2147495972" r:id="rId5"/>
    <p:sldLayoutId id="2147495973" r:id="rId6"/>
    <p:sldLayoutId id="2147495974" r:id="rId7"/>
    <p:sldLayoutId id="2147495975" r:id="rId8"/>
    <p:sldLayoutId id="2147495976" r:id="rId9"/>
    <p:sldLayoutId id="2147495977" r:id="rId10"/>
    <p:sldLayoutId id="214749597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C:\Documents and Settings\Administrator\桌面\14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979" r:id="rId1"/>
    <p:sldLayoutId id="2147495980" r:id="rId2"/>
    <p:sldLayoutId id="2147495981" r:id="rId3"/>
    <p:sldLayoutId id="2147495982" r:id="rId4"/>
    <p:sldLayoutId id="2147495983" r:id="rId5"/>
    <p:sldLayoutId id="2147495984" r:id="rId6"/>
    <p:sldLayoutId id="2147495985" r:id="rId7"/>
    <p:sldLayoutId id="2147495986" r:id="rId8"/>
    <p:sldLayoutId id="2147495987" r:id="rId9"/>
    <p:sldLayoutId id="2147495988" r:id="rId10"/>
    <p:sldLayoutId id="214749598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C:\Documents and Settings\Administrator\桌面\第15页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占位符 1"/>
          <p:cNvSpPr>
            <a:spLocks noGrp="1"/>
          </p:cNvSpPr>
          <p:nvPr>
            <p:ph type="title"/>
          </p:nvPr>
        </p:nvSpPr>
        <p:spPr bwMode="auto">
          <a:xfrm>
            <a:off x="32766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76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15365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18843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990" r:id="rId1"/>
    <p:sldLayoutId id="2147495991" r:id="rId2"/>
    <p:sldLayoutId id="2147495992" r:id="rId3"/>
    <p:sldLayoutId id="2147495993" r:id="rId4"/>
    <p:sldLayoutId id="2147495994" r:id="rId5"/>
    <p:sldLayoutId id="2147495995" r:id="rId6"/>
    <p:sldLayoutId id="2147495996" r:id="rId7"/>
    <p:sldLayoutId id="2147495997" r:id="rId8"/>
    <p:sldLayoutId id="2147495998" r:id="rId9"/>
    <p:sldLayoutId id="2147495999" r:id="rId10"/>
    <p:sldLayoutId id="214749600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C:\Documents and Settings\Administrator\桌面\16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76200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6002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6001" r:id="rId1"/>
    <p:sldLayoutId id="2147496002" r:id="rId2"/>
    <p:sldLayoutId id="2147496003" r:id="rId3"/>
    <p:sldLayoutId id="2147496004" r:id="rId4"/>
    <p:sldLayoutId id="2147496005" r:id="rId5"/>
    <p:sldLayoutId id="2147496006" r:id="rId6"/>
    <p:sldLayoutId id="2147496007" r:id="rId7"/>
    <p:sldLayoutId id="2147496008" r:id="rId8"/>
    <p:sldLayoutId id="2147496009" r:id="rId9"/>
    <p:sldLayoutId id="2147496010" r:id="rId10"/>
    <p:sldLayoutId id="214749601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C:\Documents and Settings\Administrator\桌面\17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76200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64465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6012" r:id="rId1"/>
    <p:sldLayoutId id="2147496013" r:id="rId2"/>
    <p:sldLayoutId id="2147496014" r:id="rId3"/>
    <p:sldLayoutId id="2147496015" r:id="rId4"/>
    <p:sldLayoutId id="2147496016" r:id="rId5"/>
    <p:sldLayoutId id="2147496017" r:id="rId6"/>
    <p:sldLayoutId id="2147496018" r:id="rId7"/>
    <p:sldLayoutId id="2147496019" r:id="rId8"/>
    <p:sldLayoutId id="2147496020" r:id="rId9"/>
    <p:sldLayoutId id="2147496021" r:id="rId10"/>
    <p:sldLayoutId id="214749602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Documents and Settings\Administrator\桌面\16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标题占位符 1"/>
          <p:cNvSpPr>
            <a:spLocks noGrp="1"/>
          </p:cNvSpPr>
          <p:nvPr>
            <p:ph type="title"/>
          </p:nvPr>
        </p:nvSpPr>
        <p:spPr bwMode="auto">
          <a:xfrm>
            <a:off x="32766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76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18437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18843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6023" r:id="rId1"/>
    <p:sldLayoutId id="2147496024" r:id="rId2"/>
    <p:sldLayoutId id="2147496025" r:id="rId3"/>
    <p:sldLayoutId id="2147496026" r:id="rId4"/>
    <p:sldLayoutId id="2147496027" r:id="rId5"/>
    <p:sldLayoutId id="2147496028" r:id="rId6"/>
    <p:sldLayoutId id="2147496029" r:id="rId7"/>
    <p:sldLayoutId id="2147496030" r:id="rId8"/>
    <p:sldLayoutId id="2147496031" r:id="rId9"/>
    <p:sldLayoutId id="2147496032" r:id="rId10"/>
    <p:sldLayoutId id="214749603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C:\Documents and Settings\Administrator\桌面\19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6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6034" r:id="rId1"/>
    <p:sldLayoutId id="2147496035" r:id="rId2"/>
    <p:sldLayoutId id="2147496036" r:id="rId3"/>
    <p:sldLayoutId id="2147496037" r:id="rId4"/>
    <p:sldLayoutId id="2147496038" r:id="rId5"/>
    <p:sldLayoutId id="2147496039" r:id="rId6"/>
    <p:sldLayoutId id="2147496040" r:id="rId7"/>
    <p:sldLayoutId id="2147496041" r:id="rId8"/>
    <p:sldLayoutId id="2147496042" r:id="rId9"/>
    <p:sldLayoutId id="2147496043" r:id="rId10"/>
    <p:sldLayoutId id="214749604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Documents and Settings\Administrator\桌面\封面3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2053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 cstate="print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847" r:id="rId1"/>
    <p:sldLayoutId id="2147495848" r:id="rId2"/>
    <p:sldLayoutId id="2147495849" r:id="rId3"/>
    <p:sldLayoutId id="2147495850" r:id="rId4"/>
    <p:sldLayoutId id="2147495851" r:id="rId5"/>
    <p:sldLayoutId id="2147495852" r:id="rId6"/>
    <p:sldLayoutId id="2147495853" r:id="rId7"/>
    <p:sldLayoutId id="2147495854" r:id="rId8"/>
    <p:sldLayoutId id="2147495855" r:id="rId9"/>
    <p:sldLayoutId id="2147495856" r:id="rId10"/>
    <p:sldLayoutId id="214749585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C:\Documents and Settings\Administrator\桌面\第20页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标题占位符 1"/>
          <p:cNvSpPr>
            <a:spLocks noGrp="1"/>
          </p:cNvSpPr>
          <p:nvPr>
            <p:ph type="title"/>
          </p:nvPr>
        </p:nvSpPr>
        <p:spPr bwMode="auto">
          <a:xfrm>
            <a:off x="32766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76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20485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18843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6045" r:id="rId1"/>
    <p:sldLayoutId id="2147496046" r:id="rId2"/>
    <p:sldLayoutId id="2147496047" r:id="rId3"/>
    <p:sldLayoutId id="2147496048" r:id="rId4"/>
    <p:sldLayoutId id="2147496049" r:id="rId5"/>
    <p:sldLayoutId id="2147496050" r:id="rId6"/>
    <p:sldLayoutId id="2147496051" r:id="rId7"/>
    <p:sldLayoutId id="2147496052" r:id="rId8"/>
    <p:sldLayoutId id="2147496053" r:id="rId9"/>
    <p:sldLayoutId id="2147496054" r:id="rId10"/>
    <p:sldLayoutId id="214749605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Administrator\桌面\2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6056" r:id="rId1"/>
    <p:sldLayoutId id="2147496057" r:id="rId2"/>
    <p:sldLayoutId id="2147496058" r:id="rId3"/>
    <p:sldLayoutId id="2147496059" r:id="rId4"/>
    <p:sldLayoutId id="2147496060" r:id="rId5"/>
    <p:sldLayoutId id="2147496061" r:id="rId6"/>
    <p:sldLayoutId id="2147496062" r:id="rId7"/>
    <p:sldLayoutId id="2147496063" r:id="rId8"/>
    <p:sldLayoutId id="2147496064" r:id="rId9"/>
    <p:sldLayoutId id="2147496065" r:id="rId10"/>
    <p:sldLayoutId id="214749606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C:\Documents and Settings\Administrator\桌面\第22页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标题占位符 1"/>
          <p:cNvSpPr>
            <a:spLocks noGrp="1"/>
          </p:cNvSpPr>
          <p:nvPr>
            <p:ph type="title"/>
          </p:nvPr>
        </p:nvSpPr>
        <p:spPr bwMode="auto">
          <a:xfrm>
            <a:off x="7620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22533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07238" y="0"/>
            <a:ext cx="1884362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6067" r:id="rId1"/>
    <p:sldLayoutId id="2147496068" r:id="rId2"/>
    <p:sldLayoutId id="2147496069" r:id="rId3"/>
    <p:sldLayoutId id="2147496070" r:id="rId4"/>
    <p:sldLayoutId id="2147496071" r:id="rId5"/>
    <p:sldLayoutId id="2147496072" r:id="rId6"/>
    <p:sldLayoutId id="2147496073" r:id="rId7"/>
    <p:sldLayoutId id="2147496074" r:id="rId8"/>
    <p:sldLayoutId id="2147496075" r:id="rId9"/>
    <p:sldLayoutId id="2147496076" r:id="rId10"/>
    <p:sldLayoutId id="214749607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C:\Documents and Settings\Administrator\桌面\23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6078" r:id="rId1"/>
    <p:sldLayoutId id="2147496176" r:id="rId2"/>
    <p:sldLayoutId id="2147496079" r:id="rId3"/>
    <p:sldLayoutId id="2147496080" r:id="rId4"/>
    <p:sldLayoutId id="2147496081" r:id="rId5"/>
    <p:sldLayoutId id="2147496082" r:id="rId6"/>
    <p:sldLayoutId id="2147496083" r:id="rId7"/>
    <p:sldLayoutId id="2147496084" r:id="rId8"/>
    <p:sldLayoutId id="2147496085" r:id="rId9"/>
    <p:sldLayoutId id="2147496086" r:id="rId10"/>
    <p:sldLayoutId id="214749608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C:\Documents and Settings\Administrator\桌面\24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标题占位符 1"/>
          <p:cNvSpPr>
            <a:spLocks noGrp="1"/>
          </p:cNvSpPr>
          <p:nvPr>
            <p:ph type="title"/>
          </p:nvPr>
        </p:nvSpPr>
        <p:spPr bwMode="auto">
          <a:xfrm>
            <a:off x="7620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24581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07238" y="0"/>
            <a:ext cx="1884362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6088" r:id="rId1"/>
    <p:sldLayoutId id="2147496089" r:id="rId2"/>
    <p:sldLayoutId id="2147496090" r:id="rId3"/>
    <p:sldLayoutId id="2147496091" r:id="rId4"/>
    <p:sldLayoutId id="2147496092" r:id="rId5"/>
    <p:sldLayoutId id="2147496093" r:id="rId6"/>
    <p:sldLayoutId id="2147496094" r:id="rId7"/>
    <p:sldLayoutId id="2147496095" r:id="rId8"/>
    <p:sldLayoutId id="2147496096" r:id="rId9"/>
    <p:sldLayoutId id="2147496097" r:id="rId10"/>
    <p:sldLayoutId id="21474960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C:\Documents and Settings\Administrator\桌面\25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6099" r:id="rId1"/>
    <p:sldLayoutId id="2147496100" r:id="rId2"/>
    <p:sldLayoutId id="2147496101" r:id="rId3"/>
    <p:sldLayoutId id="2147496102" r:id="rId4"/>
    <p:sldLayoutId id="2147496103" r:id="rId5"/>
    <p:sldLayoutId id="2147496104" r:id="rId6"/>
    <p:sldLayoutId id="2147496105" r:id="rId7"/>
    <p:sldLayoutId id="2147496106" r:id="rId8"/>
    <p:sldLayoutId id="2147496107" r:id="rId9"/>
    <p:sldLayoutId id="2147496108" r:id="rId10"/>
    <p:sldLayoutId id="214749610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7" descr="C:\Documents and Settings\Administrator\桌面\26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标题占位符 1"/>
          <p:cNvSpPr>
            <a:spLocks noGrp="1"/>
          </p:cNvSpPr>
          <p:nvPr>
            <p:ph type="title"/>
          </p:nvPr>
        </p:nvSpPr>
        <p:spPr bwMode="auto">
          <a:xfrm>
            <a:off x="3287713" y="947738"/>
            <a:ext cx="547211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87713" y="1773238"/>
            <a:ext cx="518318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26629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18843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6110" r:id="rId1"/>
    <p:sldLayoutId id="2147496111" r:id="rId2"/>
    <p:sldLayoutId id="2147496112" r:id="rId3"/>
    <p:sldLayoutId id="2147496113" r:id="rId4"/>
    <p:sldLayoutId id="2147496114" r:id="rId5"/>
    <p:sldLayoutId id="2147496115" r:id="rId6"/>
    <p:sldLayoutId id="2147496116" r:id="rId7"/>
    <p:sldLayoutId id="2147496117" r:id="rId8"/>
    <p:sldLayoutId id="2147496118" r:id="rId9"/>
    <p:sldLayoutId id="2147496119" r:id="rId10"/>
    <p:sldLayoutId id="21474961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C:\Documents and Settings\Administrator\桌面\27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76200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64465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6121" r:id="rId1"/>
    <p:sldLayoutId id="2147496122" r:id="rId2"/>
    <p:sldLayoutId id="2147496123" r:id="rId3"/>
    <p:sldLayoutId id="2147496124" r:id="rId4"/>
    <p:sldLayoutId id="2147496125" r:id="rId5"/>
    <p:sldLayoutId id="2147496126" r:id="rId6"/>
    <p:sldLayoutId id="2147496127" r:id="rId7"/>
    <p:sldLayoutId id="2147496128" r:id="rId8"/>
    <p:sldLayoutId id="2147496129" r:id="rId9"/>
    <p:sldLayoutId id="2147496130" r:id="rId10"/>
    <p:sldLayoutId id="214749613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C:\Documents and Settings\Administrator\桌面\第2９页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标题占位符 1"/>
          <p:cNvSpPr>
            <a:spLocks noGrp="1"/>
          </p:cNvSpPr>
          <p:nvPr>
            <p:ph type="title"/>
          </p:nvPr>
        </p:nvSpPr>
        <p:spPr bwMode="auto">
          <a:xfrm>
            <a:off x="33528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528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28677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18843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6132" r:id="rId1"/>
    <p:sldLayoutId id="2147496133" r:id="rId2"/>
    <p:sldLayoutId id="2147496134" r:id="rId3"/>
    <p:sldLayoutId id="2147496135" r:id="rId4"/>
    <p:sldLayoutId id="2147496136" r:id="rId5"/>
    <p:sldLayoutId id="2147496137" r:id="rId6"/>
    <p:sldLayoutId id="2147496138" r:id="rId7"/>
    <p:sldLayoutId id="2147496139" r:id="rId8"/>
    <p:sldLayoutId id="2147496140" r:id="rId9"/>
    <p:sldLayoutId id="2147496141" r:id="rId10"/>
    <p:sldLayoutId id="214749614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C:\Documents and Settings\Administrator\桌面\28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733425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70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6143" r:id="rId1"/>
    <p:sldLayoutId id="2147496144" r:id="rId2"/>
    <p:sldLayoutId id="2147496145" r:id="rId3"/>
    <p:sldLayoutId id="2147496146" r:id="rId4"/>
    <p:sldLayoutId id="2147496147" r:id="rId5"/>
    <p:sldLayoutId id="2147496148" r:id="rId6"/>
    <p:sldLayoutId id="2147496149" r:id="rId7"/>
    <p:sldLayoutId id="2147496150" r:id="rId8"/>
    <p:sldLayoutId id="2147496151" r:id="rId9"/>
    <p:sldLayoutId id="2147496152" r:id="rId10"/>
    <p:sldLayoutId id="214749615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Administrator\桌面\封面2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077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 cstate="print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858" r:id="rId1"/>
    <p:sldLayoutId id="2147495859" r:id="rId2"/>
    <p:sldLayoutId id="2147495860" r:id="rId3"/>
    <p:sldLayoutId id="2147495861" r:id="rId4"/>
    <p:sldLayoutId id="2147495862" r:id="rId5"/>
    <p:sldLayoutId id="2147495863" r:id="rId6"/>
    <p:sldLayoutId id="2147495864" r:id="rId7"/>
    <p:sldLayoutId id="2147495865" r:id="rId8"/>
    <p:sldLayoutId id="2147495866" r:id="rId9"/>
    <p:sldLayoutId id="2147495867" r:id="rId10"/>
    <p:sldLayoutId id="214749586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C:\Documents and Settings\Administrator\桌面\ppt2副本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标题占位符 1"/>
          <p:cNvSpPr>
            <a:spLocks noGrp="1"/>
          </p:cNvSpPr>
          <p:nvPr>
            <p:ph type="title"/>
          </p:nvPr>
        </p:nvSpPr>
        <p:spPr bwMode="auto">
          <a:xfrm>
            <a:off x="33528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528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30725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18843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6154" r:id="rId1"/>
    <p:sldLayoutId id="2147496155" r:id="rId2"/>
    <p:sldLayoutId id="2147496156" r:id="rId3"/>
    <p:sldLayoutId id="2147496157" r:id="rId4"/>
    <p:sldLayoutId id="2147496158" r:id="rId5"/>
    <p:sldLayoutId id="2147496159" r:id="rId6"/>
    <p:sldLayoutId id="2147496160" r:id="rId7"/>
    <p:sldLayoutId id="2147496161" r:id="rId8"/>
    <p:sldLayoutId id="2147496162" r:id="rId9"/>
    <p:sldLayoutId id="2147496163" r:id="rId10"/>
    <p:sldLayoutId id="214749616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C:\Documents and Settings\Administrator\桌面\封底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6165" r:id="rId1"/>
    <p:sldLayoutId id="2147496166" r:id="rId2"/>
    <p:sldLayoutId id="2147496167" r:id="rId3"/>
    <p:sldLayoutId id="2147496168" r:id="rId4"/>
    <p:sldLayoutId id="2147496169" r:id="rId5"/>
    <p:sldLayoutId id="2147496170" r:id="rId6"/>
    <p:sldLayoutId id="2147496171" r:id="rId7"/>
    <p:sldLayoutId id="2147496172" r:id="rId8"/>
    <p:sldLayoutId id="2147496173" r:id="rId9"/>
    <p:sldLayoutId id="2147496174" r:id="rId10"/>
    <p:sldLayoutId id="214749617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C:\Documents and Settings\Administrator\桌面\第4页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标题占位符 1"/>
          <p:cNvSpPr>
            <a:spLocks noGrp="1"/>
          </p:cNvSpPr>
          <p:nvPr>
            <p:ph type="title"/>
          </p:nvPr>
        </p:nvSpPr>
        <p:spPr bwMode="auto">
          <a:xfrm>
            <a:off x="3276600" y="946150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2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76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101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18843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869" r:id="rId1"/>
    <p:sldLayoutId id="2147495870" r:id="rId2"/>
    <p:sldLayoutId id="2147495871" r:id="rId3"/>
    <p:sldLayoutId id="2147495872" r:id="rId4"/>
    <p:sldLayoutId id="2147495873" r:id="rId5"/>
    <p:sldLayoutId id="2147495874" r:id="rId6"/>
    <p:sldLayoutId id="2147495875" r:id="rId7"/>
    <p:sldLayoutId id="2147495876" r:id="rId8"/>
    <p:sldLayoutId id="2147495877" r:id="rId9"/>
    <p:sldLayoutId id="2147495878" r:id="rId10"/>
    <p:sldLayoutId id="21474958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:\Documents and Settings\Administrator\桌面\5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/>
          </p:cNvSpPr>
          <p:nvPr>
            <p:ph type="title"/>
          </p:nvPr>
        </p:nvSpPr>
        <p:spPr bwMode="auto">
          <a:xfrm>
            <a:off x="32766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76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5125" name="Picture 5" descr="C:\Documents and Settings\Administrator\桌面\未命名-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18843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880" r:id="rId1"/>
    <p:sldLayoutId id="2147495881" r:id="rId2"/>
    <p:sldLayoutId id="2147495882" r:id="rId3"/>
    <p:sldLayoutId id="2147495883" r:id="rId4"/>
    <p:sldLayoutId id="2147495884" r:id="rId5"/>
    <p:sldLayoutId id="2147495885" r:id="rId6"/>
    <p:sldLayoutId id="2147495886" r:id="rId7"/>
    <p:sldLayoutId id="2147495887" r:id="rId8"/>
    <p:sldLayoutId id="2147495888" r:id="rId9"/>
    <p:sldLayoutId id="2147495889" r:id="rId10"/>
    <p:sldLayoutId id="214749589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C:\Documents and Settings\Administrator\桌面\6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891" r:id="rId1"/>
    <p:sldLayoutId id="2147495892" r:id="rId2"/>
    <p:sldLayoutId id="2147495893" r:id="rId3"/>
    <p:sldLayoutId id="2147495894" r:id="rId4"/>
    <p:sldLayoutId id="2147495895" r:id="rId5"/>
    <p:sldLayoutId id="2147495896" r:id="rId6"/>
    <p:sldLayoutId id="2147495897" r:id="rId7"/>
    <p:sldLayoutId id="2147495898" r:id="rId8"/>
    <p:sldLayoutId id="2147495899" r:id="rId9"/>
    <p:sldLayoutId id="2147495900" r:id="rId10"/>
    <p:sldLayoutId id="214749590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C:\Documents and Settings\Administrator\桌面\07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902" r:id="rId1"/>
    <p:sldLayoutId id="2147495903" r:id="rId2"/>
    <p:sldLayoutId id="2147495904" r:id="rId3"/>
    <p:sldLayoutId id="2147495905" r:id="rId4"/>
    <p:sldLayoutId id="2147495906" r:id="rId5"/>
    <p:sldLayoutId id="2147495907" r:id="rId6"/>
    <p:sldLayoutId id="2147495908" r:id="rId7"/>
    <p:sldLayoutId id="2147495909" r:id="rId8"/>
    <p:sldLayoutId id="2147495910" r:id="rId9"/>
    <p:sldLayoutId id="2147495911" r:id="rId10"/>
    <p:sldLayoutId id="214749591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913" r:id="rId1"/>
    <p:sldLayoutId id="2147495914" r:id="rId2"/>
    <p:sldLayoutId id="2147495915" r:id="rId3"/>
    <p:sldLayoutId id="2147495916" r:id="rId4"/>
    <p:sldLayoutId id="2147495917" r:id="rId5"/>
    <p:sldLayoutId id="2147495918" r:id="rId6"/>
    <p:sldLayoutId id="2147495919" r:id="rId7"/>
    <p:sldLayoutId id="2147495920" r:id="rId8"/>
    <p:sldLayoutId id="2147495921" r:id="rId9"/>
    <p:sldLayoutId id="2147495922" r:id="rId10"/>
    <p:sldLayoutId id="21474959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nts and Settings\Administrator\桌面\9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标题占位符 1"/>
          <p:cNvSpPr>
            <a:spLocks noGrp="1"/>
          </p:cNvSpPr>
          <p:nvPr>
            <p:ph type="title"/>
          </p:nvPr>
        </p:nvSpPr>
        <p:spPr bwMode="auto">
          <a:xfrm>
            <a:off x="1447800" y="946150"/>
            <a:ext cx="7239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47800" y="18288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600200" y="5867400"/>
            <a:ext cx="7086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 cstate="print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924" r:id="rId1"/>
    <p:sldLayoutId id="2147495925" r:id="rId2"/>
    <p:sldLayoutId id="2147495926" r:id="rId3"/>
    <p:sldLayoutId id="2147495927" r:id="rId4"/>
    <p:sldLayoutId id="2147495928" r:id="rId5"/>
    <p:sldLayoutId id="2147495929" r:id="rId6"/>
    <p:sldLayoutId id="2147495930" r:id="rId7"/>
    <p:sldLayoutId id="2147495931" r:id="rId8"/>
    <p:sldLayoutId id="2147495932" r:id="rId9"/>
    <p:sldLayoutId id="2147495933" r:id="rId10"/>
    <p:sldLayoutId id="214749593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7.xml"/><Relationship Id="rId6" Type="http://schemas.openxmlformats.org/officeDocument/2006/relationships/image" Target="cid:image001.png@01CC453F.BDF22140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nc-code\CQ7.0.1\CCCQ&#38598;&#25104;&#29992;&#21451;&#23433;&#35013;&#21253;.exe" TargetMode="External"/><Relationship Id="rId7" Type="http://schemas.openxmlformats.org/officeDocument/2006/relationships/image" Target="../media/image38.png"/><Relationship Id="rId2" Type="http://schemas.openxmlformats.org/officeDocument/2006/relationships/hyperlink" Target="file:///\\nc-code\CC7.0.1" TargetMode="Externa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7.png"/><Relationship Id="rId5" Type="http://schemas.openxmlformats.org/officeDocument/2006/relationships/hyperlink" Target="http://172.16.4.160/" TargetMode="External"/><Relationship Id="rId4" Type="http://schemas.openxmlformats.org/officeDocument/2006/relationships/hyperlink" Target="http://ufsdp.ufida.com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配置管理培训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1066800" y="4572000"/>
            <a:ext cx="6948488" cy="576263"/>
          </a:xfrm>
        </p:spPr>
        <p:txBody>
          <a:bodyPr/>
          <a:lstStyle/>
          <a:p>
            <a:endParaRPr lang="zh-CN" altLang="zh-CN" smtClean="0"/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6478588" y="5491163"/>
            <a:ext cx="1979612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黑体" pitchFamily="2" charset="-122"/>
              </a:rPr>
              <a:t>用友软件股份有限公司</a:t>
            </a:r>
            <a:endParaRPr lang="en-US" altLang="zh-CN" sz="1400">
              <a:latin typeface="黑体" pitchFamily="2" charset="-122"/>
            </a:endParaRPr>
          </a:p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>
                <a:latin typeface="黑体" pitchFamily="2" charset="-122"/>
              </a:rPr>
              <a:t>徐钊</a:t>
            </a:r>
            <a:endParaRPr lang="en-US" altLang="zh-CN" sz="1400">
              <a:latin typeface="黑体" pitchFamily="2" charset="-122"/>
            </a:endParaRPr>
          </a:p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</a:rPr>
              <a:t>2012</a:t>
            </a:r>
            <a:r>
              <a:rPr lang="zh-CN" altLang="en-US" sz="1400">
                <a:latin typeface="黑体" pitchFamily="2" charset="-122"/>
              </a:rPr>
              <a:t>年 </a:t>
            </a:r>
            <a:r>
              <a:rPr lang="en-US" altLang="zh-CN" sz="1400">
                <a:latin typeface="黑体" pitchFamily="2" charset="-122"/>
              </a:rPr>
              <a:t>2</a:t>
            </a:r>
            <a:r>
              <a:rPr lang="zh-CN" altLang="en-US" sz="1400">
                <a:latin typeface="黑体" pitchFamily="2" charset="-122"/>
              </a:rPr>
              <a:t>月</a:t>
            </a:r>
            <a:endParaRPr lang="en-US" altLang="zh-CN" sz="1400">
              <a:latin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ClearCase Project Explorer</a:t>
            </a:r>
            <a:r>
              <a:rPr lang="zh-CN" altLang="en-US" smtClean="0"/>
              <a:t>介绍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95800"/>
          </a:xfrm>
        </p:spPr>
        <p:txBody>
          <a:bodyPr/>
          <a:lstStyle/>
          <a:p>
            <a:r>
              <a:rPr lang="zh-CN" altLang="en-US" sz="2400" smtClean="0"/>
              <a:t>直接打开</a:t>
            </a:r>
            <a:r>
              <a:rPr lang="en-US" altLang="zh-CN" sz="2400" smtClean="0"/>
              <a:t>Project Explorer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2133600"/>
            <a:ext cx="8951912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Version tree</a:t>
            </a:r>
            <a:endParaRPr lang="zh-CN" altLang="en-US" dirty="0" smtClean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181600"/>
          </a:xfrm>
        </p:spPr>
        <p:txBody>
          <a:bodyPr/>
          <a:lstStyle/>
          <a:p>
            <a:r>
              <a:rPr lang="zh-CN" altLang="en-US" sz="2400" dirty="0" smtClean="0"/>
              <a:t>版本树显示了文件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目录的变化历史信息：谁、什么时间、使用哪个活动、修改哪些内容。</a:t>
            </a:r>
            <a:endParaRPr lang="en-US" altLang="zh-CN" sz="2400" dirty="0" smtClean="0"/>
          </a:p>
          <a:p>
            <a:r>
              <a:rPr lang="zh-CN" altLang="en-US" sz="2400" dirty="0" smtClean="0"/>
              <a:t>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目录的来龙去脉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从哪个版本（研发版本如</a:t>
            </a:r>
            <a:r>
              <a:rPr lang="en-US" altLang="zh-CN" sz="2000" dirty="0" smtClean="0"/>
              <a:t>V6.0</a:t>
            </a:r>
            <a:r>
              <a:rPr lang="zh-CN" altLang="en-US" sz="2000" dirty="0" smtClean="0"/>
              <a:t>）开始创建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哪些版本（研发版本）对文件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目录做了修改，以及修改情况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每个版本（研发版本）的起始于上一个版本（研发版本）的哪一个版本（</a:t>
            </a:r>
            <a:r>
              <a:rPr lang="en-US" altLang="zh-CN" sz="2000" dirty="0" smtClean="0"/>
              <a:t>CC</a:t>
            </a:r>
            <a:r>
              <a:rPr lang="zh-CN" altLang="en-US" sz="2000" dirty="0" smtClean="0"/>
              <a:t>版本）</a:t>
            </a:r>
            <a:endParaRPr lang="en-US" altLang="zh-CN" sz="2000" dirty="0" smtClean="0"/>
          </a:p>
          <a:p>
            <a:r>
              <a:rPr lang="zh-CN" altLang="en-US" sz="2400" dirty="0" smtClean="0"/>
              <a:t>当前视图对应的版本（</a:t>
            </a:r>
            <a:r>
              <a:rPr lang="en-US" altLang="zh-CN" sz="2400" dirty="0" smtClean="0"/>
              <a:t>CC</a:t>
            </a:r>
            <a:r>
              <a:rPr lang="zh-CN" altLang="en-US" sz="2400" dirty="0" smtClean="0"/>
              <a:t>版本）。</a:t>
            </a:r>
            <a:endParaRPr lang="en-US" altLang="zh-CN" sz="2400" dirty="0" smtClean="0"/>
          </a:p>
          <a:p>
            <a:r>
              <a:rPr lang="zh-CN" altLang="en-US" sz="2400" dirty="0" smtClean="0"/>
              <a:t>版本（</a:t>
            </a:r>
            <a:r>
              <a:rPr lang="en-US" altLang="zh-CN" sz="2400" dirty="0" smtClean="0"/>
              <a:t>CC</a:t>
            </a:r>
            <a:r>
              <a:rPr lang="zh-CN" altLang="en-US" sz="2400" dirty="0" smtClean="0"/>
              <a:t>版本）之间的代码合并情况。</a:t>
            </a:r>
            <a:endParaRPr lang="en-US" altLang="zh-CN" sz="2400" dirty="0" smtClean="0"/>
          </a:p>
          <a:p>
            <a:r>
              <a:rPr lang="zh-CN" altLang="en-US" sz="2400" dirty="0" smtClean="0"/>
              <a:t>分析文件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目录版本、文件内容不正确原因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/>
              <a:t>提交构造错误：文件不存在、内容不正确；</a:t>
            </a:r>
            <a:endParaRPr lang="en-US" altLang="zh-CN" sz="22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文件内容不正确：版本不是最新版本、所谓的文件内容部正确</a:t>
            </a:r>
            <a:endParaRPr lang="en-US" altLang="zh-CN" sz="2000" dirty="0" smtClean="0"/>
          </a:p>
          <a:p>
            <a:endParaRPr lang="en-US" altLang="zh-CN" sz="2400" dirty="0" smtClean="0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7543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Version</a:t>
            </a:r>
            <a:r>
              <a:rPr lang="zh-CN" altLang="en-US" smtClean="0"/>
              <a:t>的形成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95800"/>
          </a:xfrm>
        </p:spPr>
        <p:txBody>
          <a:bodyPr/>
          <a:lstStyle/>
          <a:p>
            <a:r>
              <a:rPr lang="zh-CN" altLang="en-US" sz="2200" dirty="0" smtClean="0"/>
              <a:t>目录</a:t>
            </a:r>
            <a:endParaRPr lang="en-US" altLang="zh-CN" sz="22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直接对目录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checkin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增加一个子目录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子目录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文件的重命名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删除子目录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sz="2200" dirty="0" smtClean="0"/>
              <a:t>文件</a:t>
            </a:r>
            <a:endParaRPr lang="en-US" altLang="zh-CN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checkin</a:t>
            </a:r>
            <a:endParaRPr lang="en-US" altLang="zh-CN" dirty="0" smtClean="0"/>
          </a:p>
          <a:p>
            <a:r>
              <a:rPr lang="zh-CN" altLang="en-US" sz="2200" dirty="0" smtClean="0"/>
              <a:t>说明：</a:t>
            </a:r>
            <a:endParaRPr lang="en-US" altLang="zh-CN" sz="22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文件的重命名，文件的版本号不会发生变化；父目录版本号发生变化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对于目录操作（删除、重命名）不影响该目录的版本号，影响父目录的版本号。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对于开发流、集成流上同名文件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目录，不一定能执行</a:t>
            </a:r>
            <a:r>
              <a:rPr lang="en-US" altLang="zh-CN" dirty="0" smtClean="0"/>
              <a:t>deliver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457200"/>
          </a:xfrm>
        </p:spPr>
        <p:txBody>
          <a:bodyPr/>
          <a:lstStyle/>
          <a:p>
            <a:r>
              <a:rPr lang="en-US" altLang="zh-CN" smtClean="0"/>
              <a:t>CC</a:t>
            </a:r>
            <a:r>
              <a:rPr lang="zh-CN" altLang="en-US" smtClean="0"/>
              <a:t>的活动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562600"/>
          </a:xfrm>
        </p:spPr>
        <p:txBody>
          <a:bodyPr/>
          <a:lstStyle/>
          <a:p>
            <a:r>
              <a:rPr lang="en-US" altLang="zh-CN" sz="2400" dirty="0" smtClean="0"/>
              <a:t>CC</a:t>
            </a:r>
            <a:r>
              <a:rPr lang="zh-CN" altLang="en-US" sz="2400" dirty="0" smtClean="0"/>
              <a:t>的活动：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CC</a:t>
            </a:r>
            <a:r>
              <a:rPr lang="zh-CN" altLang="en-US" sz="2000" dirty="0" smtClean="0"/>
              <a:t>的一个对象；当与</a:t>
            </a:r>
            <a:r>
              <a:rPr lang="en-US" altLang="zh-CN" sz="2000" dirty="0" smtClean="0"/>
              <a:t>CQ</a:t>
            </a:r>
            <a:r>
              <a:rPr lang="zh-CN" altLang="en-US" sz="2000" dirty="0" smtClean="0"/>
              <a:t>集成时，为</a:t>
            </a:r>
            <a:r>
              <a:rPr lang="en-US" altLang="zh-CN" sz="2000" dirty="0" smtClean="0"/>
              <a:t>CQ</a:t>
            </a:r>
            <a:r>
              <a:rPr lang="zh-CN" altLang="en-US" sz="2000" dirty="0" smtClean="0"/>
              <a:t>的一个对象，作为</a:t>
            </a:r>
            <a:r>
              <a:rPr lang="en-US" altLang="zh-CN" sz="2000" dirty="0" smtClean="0"/>
              <a:t>CC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CQ</a:t>
            </a:r>
            <a:r>
              <a:rPr lang="zh-CN" altLang="en-US" sz="2000" dirty="0" smtClean="0"/>
              <a:t>集成的桥梁。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包含了一个修改形成的版本清单。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个人要完成的工作单元，例如：修复一个缺陷，实现一个功能等</a:t>
            </a:r>
            <a:endParaRPr lang="en-US" altLang="zh-CN" sz="2000" dirty="0" smtClean="0"/>
          </a:p>
          <a:p>
            <a:r>
              <a:rPr lang="en-US" altLang="zh-CN" sz="2400" dirty="0" smtClean="0"/>
              <a:t>SDP</a:t>
            </a:r>
            <a:r>
              <a:rPr lang="zh-CN" altLang="en-US" sz="2400" dirty="0" smtClean="0"/>
              <a:t>系统常用的活动：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初始活动：开发经理创建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修改任务：与缺陷关联，由开发经理分配任务时创建。</a:t>
            </a:r>
            <a:endParaRPr lang="en-US" altLang="zh-CN" sz="2000" dirty="0" smtClean="0"/>
          </a:p>
          <a:p>
            <a:r>
              <a:rPr lang="zh-CN" altLang="en-US" sz="2400" dirty="0" smtClean="0"/>
              <a:t>选择活动：参考手册</a:t>
            </a:r>
            <a:r>
              <a:rPr lang="en-US" altLang="zh-CN" sz="2400" dirty="0" smtClean="0"/>
              <a:t>4.2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选择活动时常见错误：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在选择活动列表中显示的活动不是我的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一直提示输入用户名密码：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密码不正确，默认密码为空</a:t>
            </a:r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CQ</a:t>
            </a:r>
            <a:r>
              <a:rPr lang="zh-CN" altLang="en-US" dirty="0" smtClean="0"/>
              <a:t>集成包没有安装</a:t>
            </a:r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没有指定</a:t>
            </a:r>
            <a:r>
              <a:rPr lang="en-US" altLang="zh-CN" dirty="0" smtClean="0"/>
              <a:t>CQ License Server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CC</a:t>
            </a:r>
            <a:r>
              <a:rPr lang="zh-CN" altLang="en-US" smtClean="0"/>
              <a:t>客户端常用操作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038600"/>
          </a:xfrm>
        </p:spPr>
        <p:txBody>
          <a:bodyPr/>
          <a:lstStyle/>
          <a:p>
            <a:r>
              <a:rPr lang="zh-CN" altLang="en-US" sz="2400" dirty="0" smtClean="0"/>
              <a:t>选择活动</a:t>
            </a:r>
            <a:endParaRPr lang="en-US" altLang="zh-CN" sz="2400" dirty="0" smtClean="0"/>
          </a:p>
          <a:p>
            <a:r>
              <a:rPr lang="en-US" altLang="zh-CN" sz="2400" dirty="0" smtClean="0"/>
              <a:t>Add source to Control</a:t>
            </a:r>
            <a:r>
              <a:rPr lang="zh-CN" altLang="en-US" sz="2400" dirty="0" smtClean="0"/>
              <a:t>：将一个文件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目录添加到版本控制库中</a:t>
            </a:r>
            <a:endParaRPr lang="en-US" altLang="zh-CN" sz="2400" dirty="0" smtClean="0"/>
          </a:p>
          <a:p>
            <a:r>
              <a:rPr lang="en-US" altLang="zh-CN" sz="2400" dirty="0" smtClean="0"/>
              <a:t>Checkout</a:t>
            </a:r>
            <a:r>
              <a:rPr lang="zh-CN" altLang="en-US" sz="2400" dirty="0" smtClean="0"/>
              <a:t>：将文件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目录的属性从只读变为可写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Checkin</a:t>
            </a:r>
            <a:r>
              <a:rPr lang="zh-CN" altLang="en-US" sz="2400" dirty="0" smtClean="0"/>
              <a:t>：将修改过内容提交版本控制库中。</a:t>
            </a:r>
            <a:endParaRPr lang="en-US" altLang="zh-CN" sz="2400" dirty="0" smtClean="0"/>
          </a:p>
          <a:p>
            <a:r>
              <a:rPr lang="en-US" altLang="zh-CN" sz="2400" dirty="0" smtClean="0"/>
              <a:t>Version tree</a:t>
            </a:r>
            <a:r>
              <a:rPr lang="zh-CN" altLang="en-US" sz="2400" dirty="0" smtClean="0"/>
              <a:t>：查看文件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目录的修改历史</a:t>
            </a:r>
            <a:endParaRPr lang="en-US" altLang="zh-CN" sz="2400" dirty="0" smtClean="0"/>
          </a:p>
          <a:p>
            <a:r>
              <a:rPr lang="en-US" altLang="zh-CN" sz="2400" dirty="0" smtClean="0"/>
              <a:t>Compare</a:t>
            </a:r>
            <a:r>
              <a:rPr lang="zh-CN" altLang="en-US" sz="2400" dirty="0" smtClean="0"/>
              <a:t>：查看文件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目录两次之间的内容变化</a:t>
            </a:r>
            <a:endParaRPr lang="en-US" altLang="zh-CN" sz="2400" dirty="0" smtClean="0"/>
          </a:p>
          <a:p>
            <a:r>
              <a:rPr lang="en-US" altLang="zh-CN" sz="2400" dirty="0" smtClean="0"/>
              <a:t>Delete</a:t>
            </a:r>
            <a:r>
              <a:rPr lang="zh-CN" altLang="en-US" sz="2400" dirty="0" smtClean="0"/>
              <a:t>：使文件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目录不可见，但可以恢复。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Deliver</a:t>
            </a:r>
            <a:r>
              <a:rPr lang="zh-CN" altLang="en-US" smtClean="0"/>
              <a:t>操作的前提条件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r>
              <a:rPr lang="zh-CN" altLang="en-US" sz="2400" smtClean="0"/>
              <a:t>必须具有</a:t>
            </a:r>
            <a:r>
              <a:rPr lang="en-US" altLang="zh-CN" sz="2400" smtClean="0"/>
              <a:t>Deliver</a:t>
            </a:r>
            <a:r>
              <a:rPr lang="zh-CN" altLang="en-US" sz="2400" smtClean="0"/>
              <a:t>权限（由部门经理通知配置管理员即可）</a:t>
            </a:r>
            <a:endParaRPr lang="en-US" altLang="zh-CN" sz="2400" smtClean="0"/>
          </a:p>
          <a:p>
            <a:r>
              <a:rPr lang="zh-CN" altLang="en-US" sz="2400" smtClean="0"/>
              <a:t>已创建集成流视图（强烈建议使用静态视图）</a:t>
            </a:r>
            <a:endParaRPr lang="en-US" altLang="zh-CN" sz="2400" smtClean="0"/>
          </a:p>
          <a:p>
            <a:r>
              <a:rPr lang="en-US" altLang="zh-CN" sz="2400" smtClean="0"/>
              <a:t>CC</a:t>
            </a:r>
            <a:r>
              <a:rPr lang="zh-CN" altLang="en-US" sz="2400" smtClean="0"/>
              <a:t>可以正常使用（可以正常执行</a:t>
            </a:r>
            <a:r>
              <a:rPr lang="en-US" altLang="zh-CN" sz="2400" smtClean="0"/>
              <a:t>checkout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checkin</a:t>
            </a:r>
            <a:r>
              <a:rPr lang="zh-CN" altLang="en-US" sz="2400" smtClean="0"/>
              <a:t>操作）</a:t>
            </a: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Deliver</a:t>
            </a:r>
            <a:r>
              <a:rPr lang="zh-CN" altLang="en-US" dirty="0" smtClean="0"/>
              <a:t>过程解析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zh-CN" altLang="zh-CN" dirty="0" smtClean="0"/>
              <a:t>检查当前流上是否有一个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或</a:t>
            </a:r>
            <a:r>
              <a:rPr lang="en-US" altLang="zh-CN" dirty="0" smtClean="0"/>
              <a:t>Rebase</a:t>
            </a:r>
            <a:r>
              <a:rPr lang="zh-CN" altLang="zh-CN" dirty="0" smtClean="0"/>
              <a:t>正在进行中，如果有，则提示当前正有一个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或</a:t>
            </a:r>
            <a:r>
              <a:rPr lang="en-US" altLang="zh-CN" dirty="0" smtClean="0"/>
              <a:t>Rebase</a:t>
            </a:r>
            <a:r>
              <a:rPr lang="zh-CN" altLang="zh-CN" dirty="0" smtClean="0"/>
              <a:t>过程在运行中。</a:t>
            </a:r>
            <a:endParaRPr lang="en-US" altLang="zh-CN" dirty="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zh-CN" altLang="zh-CN" dirty="0" smtClean="0"/>
              <a:t>检查目标流的</a:t>
            </a:r>
            <a:r>
              <a:rPr lang="en-US" altLang="zh-CN" dirty="0" smtClean="0"/>
              <a:t>Deliver policy</a:t>
            </a:r>
            <a:r>
              <a:rPr lang="zh-CN" altLang="zh-CN" dirty="0" smtClean="0"/>
              <a:t>，如果不符合</a:t>
            </a:r>
            <a:r>
              <a:rPr lang="en-US" altLang="zh-CN" dirty="0" smtClean="0"/>
              <a:t>Stream policy</a:t>
            </a:r>
            <a:r>
              <a:rPr lang="zh-CN" altLang="zh-CN" dirty="0" smtClean="0"/>
              <a:t>，则拒绝执行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并给出提示。</a:t>
            </a:r>
            <a:endParaRPr lang="en-US" altLang="zh-CN" dirty="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zh-CN" altLang="zh-CN" dirty="0" smtClean="0"/>
              <a:t>检查源流的</a:t>
            </a:r>
            <a:r>
              <a:rPr lang="en-US" altLang="zh-CN" dirty="0" smtClean="0"/>
              <a:t>Deliver Policy</a:t>
            </a:r>
            <a:r>
              <a:rPr lang="zh-CN" altLang="zh-CN" dirty="0" smtClean="0"/>
              <a:t>，如果不符合</a:t>
            </a:r>
            <a:r>
              <a:rPr lang="en-US" altLang="zh-CN" dirty="0" smtClean="0"/>
              <a:t>Stream policy</a:t>
            </a:r>
            <a:r>
              <a:rPr lang="zh-CN" altLang="zh-CN" dirty="0" smtClean="0"/>
              <a:t>，则拒绝执行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并给出提示。</a:t>
            </a:r>
            <a:endParaRPr lang="en-US" altLang="zh-CN" dirty="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zh-CN" altLang="zh-CN" dirty="0" smtClean="0"/>
              <a:t>选择要提交的活动，检查活动的依赖关系。</a:t>
            </a:r>
            <a:endParaRPr lang="en-US" altLang="zh-CN" dirty="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zh-CN" altLang="zh-CN" dirty="0" smtClean="0"/>
              <a:t>确定将要进行操作的目标流的视图。</a:t>
            </a:r>
            <a:endParaRPr lang="en-US" altLang="zh-CN" dirty="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zh-CN" altLang="zh-CN" dirty="0" smtClean="0"/>
              <a:t>检查确定的目标流操作视图上目前是否有</a:t>
            </a:r>
            <a:r>
              <a:rPr lang="en-US" altLang="zh-CN" dirty="0" smtClean="0"/>
              <a:t>Check out</a:t>
            </a:r>
            <a:r>
              <a:rPr lang="zh-CN" altLang="zh-CN" dirty="0" smtClean="0"/>
              <a:t>的配置项，如果有提示，在要提交的目标流的操作视图有</a:t>
            </a:r>
            <a:r>
              <a:rPr lang="en-US" altLang="zh-CN" dirty="0" smtClean="0"/>
              <a:t>Check out</a:t>
            </a:r>
            <a:r>
              <a:rPr lang="zh-CN" altLang="zh-CN" dirty="0" smtClean="0"/>
              <a:t>操作，退出。</a:t>
            </a:r>
            <a:endParaRPr lang="en-US" altLang="zh-CN" dirty="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zh-CN" altLang="zh-CN" dirty="0" smtClean="0"/>
              <a:t>开始执行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操作，这里是</a:t>
            </a:r>
            <a:r>
              <a:rPr lang="en-US" altLang="zh-CN" dirty="0" err="1" smtClean="0"/>
              <a:t>deliver_start</a:t>
            </a:r>
            <a:r>
              <a:rPr lang="zh-CN" altLang="zh-CN" dirty="0" smtClean="0"/>
              <a:t>的开始；创建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活动，将要操作的目标流视图的当前活动设置为该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活动，一般情况下，在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没有完成前在图形界面下与命令行中不能修改该视图的当前活动，但是可以通过一些特殊方法进行修改。在这一步开始后，如果以后的任务失败，则要执行</a:t>
            </a:r>
            <a:r>
              <a:rPr lang="en-US" altLang="zh-CN" dirty="0" smtClean="0"/>
              <a:t>deliver –cancel</a:t>
            </a:r>
            <a:r>
              <a:rPr lang="zh-CN" altLang="zh-CN" dirty="0" smtClean="0"/>
              <a:t>才能删除</a:t>
            </a:r>
            <a:r>
              <a:rPr lang="en-US" altLang="zh-CN" dirty="0" smtClean="0"/>
              <a:t>Deliver</a:t>
            </a:r>
            <a:r>
              <a:rPr lang="zh-CN" altLang="zh-CN" dirty="0" smtClean="0"/>
              <a:t>活动，并对</a:t>
            </a:r>
            <a:r>
              <a:rPr lang="en-US" altLang="zh-CN" dirty="0" smtClean="0"/>
              <a:t>Check out</a:t>
            </a:r>
            <a:r>
              <a:rPr lang="zh-CN" altLang="zh-CN" dirty="0" smtClean="0"/>
              <a:t>的配置项进行</a:t>
            </a:r>
            <a:r>
              <a:rPr lang="en-US" altLang="zh-CN" dirty="0" smtClean="0"/>
              <a:t>Undo Check out</a:t>
            </a:r>
            <a:r>
              <a:rPr lang="zh-CN" altLang="zh-CN" dirty="0" smtClean="0"/>
              <a:t>操作。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rabicPeriod" startAt="8"/>
            </a:pPr>
            <a:r>
              <a:rPr lang="zh-CN" altLang="zh-CN" sz="1800" smtClean="0"/>
              <a:t>获取每个要提交的</a:t>
            </a:r>
            <a:r>
              <a:rPr lang="en-US" altLang="zh-CN" sz="1800" smtClean="0"/>
              <a:t>Activity</a:t>
            </a:r>
            <a:r>
              <a:rPr lang="zh-CN" altLang="zh-CN" sz="1800" smtClean="0"/>
              <a:t>的变更集。</a:t>
            </a:r>
            <a:endParaRPr lang="en-US" altLang="zh-CN" sz="1800" smtClean="0"/>
          </a:p>
          <a:p>
            <a:pPr marL="457200" indent="-457200">
              <a:buFont typeface="Calibri" pitchFamily="34" charset="0"/>
              <a:buAutoNum type="arabicPeriod" startAt="8"/>
            </a:pPr>
            <a:r>
              <a:rPr lang="zh-CN" altLang="zh-CN" sz="1800" smtClean="0"/>
              <a:t>对所有需要在目标流上进行操作的配置项执行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操作，如果发现当前有配置项已经被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，记录错误并继续执行，在所有的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操作执行完毕后，给出在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目标流操作视图上无法执行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的配置项列表并中止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活动。注：在第</a:t>
            </a:r>
            <a:r>
              <a:rPr lang="en-US" altLang="zh-CN" sz="1800" smtClean="0"/>
              <a:t>6</a:t>
            </a:r>
            <a:r>
              <a:rPr lang="zh-CN" altLang="zh-CN" sz="1800" smtClean="0"/>
              <a:t>步检查的只是目标视图上是否有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，可能在其他视图上有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操作，执行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时，要求配置项的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类型为</a:t>
            </a:r>
            <a:r>
              <a:rPr lang="en-US" altLang="zh-CN" sz="1800" smtClean="0"/>
              <a:t>Reserved</a:t>
            </a:r>
            <a:r>
              <a:rPr lang="zh-CN" altLang="zh-CN" sz="1800" smtClean="0"/>
              <a:t>类型，如果配置项已经在其他视图上进行了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操作，则不能进行</a:t>
            </a:r>
            <a:r>
              <a:rPr lang="en-US" altLang="zh-CN" sz="1800" smtClean="0"/>
              <a:t>Reserved</a:t>
            </a:r>
            <a:r>
              <a:rPr lang="zh-CN" altLang="zh-CN" sz="1800" smtClean="0"/>
              <a:t>类型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操作，无法保证在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结束可以执行</a:t>
            </a:r>
            <a:r>
              <a:rPr lang="en-US" altLang="zh-CN" sz="1800" smtClean="0"/>
              <a:t>Check in</a:t>
            </a:r>
            <a:r>
              <a:rPr lang="zh-CN" altLang="zh-CN" sz="1800" smtClean="0"/>
              <a:t>操作，所以不能继续进行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的归并。</a:t>
            </a:r>
            <a:endParaRPr lang="en-US" altLang="zh-CN" sz="1800" smtClean="0"/>
          </a:p>
          <a:p>
            <a:pPr marL="457200" indent="-457200">
              <a:buFont typeface="Calibri" pitchFamily="34" charset="0"/>
              <a:buAutoNum type="arabicPeriod" startAt="8"/>
            </a:pPr>
            <a:r>
              <a:rPr lang="zh-CN" altLang="zh-CN" sz="1800" smtClean="0"/>
              <a:t>将要提交的配置项与目标流上已经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的配置项进行归并，根据设置进行自动归并或人工归并，如果自动归并失败，进行人工归并，如果某一配置项归并没 有完成，记录错误并继续执行，在所有的归并执行完毕后，给出归并失败的列表并中止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活动。</a:t>
            </a:r>
            <a:endParaRPr lang="en-US" altLang="zh-CN" sz="1800" smtClean="0"/>
          </a:p>
          <a:p>
            <a:pPr marL="457200" indent="-457200">
              <a:buFont typeface="Calibri" pitchFamily="34" charset="0"/>
              <a:buAutoNum type="arabicPeriod" startAt="8"/>
            </a:pPr>
            <a:r>
              <a:rPr lang="zh-CN" altLang="zh-CN" sz="1800" smtClean="0"/>
              <a:t>如果没有设置</a:t>
            </a:r>
            <a:r>
              <a:rPr lang="en-US" altLang="zh-CN" sz="1800" smtClean="0"/>
              <a:t>-force</a:t>
            </a:r>
            <a:r>
              <a:rPr lang="zh-CN" altLang="zh-CN" sz="1800" smtClean="0"/>
              <a:t>或是在图形界面下，归并完成后，提示用户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操作归并完成。在此步还可以对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操作进行回滚，到达第</a:t>
            </a:r>
            <a:r>
              <a:rPr lang="en-US" altLang="zh-CN" sz="1800" smtClean="0"/>
              <a:t>12</a:t>
            </a:r>
            <a:r>
              <a:rPr lang="zh-CN" altLang="zh-CN" sz="1800" smtClean="0"/>
              <a:t>步后，则不能进行回滚操作。</a:t>
            </a:r>
            <a:endParaRPr lang="en-US" altLang="zh-CN" sz="1800" smtClean="0"/>
          </a:p>
          <a:p>
            <a:pPr marL="457200" indent="-457200">
              <a:buFont typeface="Calibri" pitchFamily="34" charset="0"/>
              <a:buAutoNum type="arabicPeriod" startAt="8"/>
            </a:pPr>
            <a:r>
              <a:rPr lang="zh-CN" altLang="zh-CN" sz="1800" smtClean="0"/>
              <a:t>在本步执行之前都可以执行</a:t>
            </a:r>
            <a:r>
              <a:rPr lang="en-US" altLang="zh-CN" sz="1800" smtClean="0"/>
              <a:t>deliver_cancel</a:t>
            </a:r>
            <a:r>
              <a:rPr lang="zh-CN" altLang="zh-CN" sz="1800" smtClean="0"/>
              <a:t>操作；本步活动是</a:t>
            </a:r>
            <a:r>
              <a:rPr lang="en-US" altLang="zh-CN" sz="1800" smtClean="0"/>
              <a:t>deliver_complete</a:t>
            </a:r>
            <a:r>
              <a:rPr lang="zh-CN" altLang="zh-CN" sz="1800" smtClean="0"/>
              <a:t>的开始；对所有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操作的</a:t>
            </a:r>
            <a:r>
              <a:rPr lang="en-US" altLang="zh-CN" sz="1800" smtClean="0"/>
              <a:t>Check out</a:t>
            </a:r>
            <a:r>
              <a:rPr lang="zh-CN" altLang="zh-CN" sz="1800" smtClean="0"/>
              <a:t>的配置项进行</a:t>
            </a:r>
            <a:r>
              <a:rPr lang="en-US" altLang="zh-CN" sz="1800" smtClean="0"/>
              <a:t>Check in</a:t>
            </a:r>
            <a:r>
              <a:rPr lang="zh-CN" altLang="zh-CN" sz="1800" smtClean="0"/>
              <a:t>，在提交的源流打上一个隐藏的</a:t>
            </a:r>
            <a:r>
              <a:rPr lang="en-US" altLang="zh-CN" sz="1800" smtClean="0"/>
              <a:t>Delivered Label</a:t>
            </a:r>
            <a:r>
              <a:rPr lang="zh-CN" altLang="zh-CN" sz="1800" smtClean="0"/>
              <a:t>，同时结束对目标流操作视图当前活动的锁定，</a:t>
            </a:r>
            <a:r>
              <a:rPr lang="en-US" altLang="zh-CN" sz="1800" smtClean="0"/>
              <a:t>Deliver</a:t>
            </a:r>
            <a:r>
              <a:rPr lang="zh-CN" altLang="zh-CN" sz="1800" smtClean="0"/>
              <a:t>操作至此全部结束。</a:t>
            </a:r>
            <a:endParaRPr lang="en-US" altLang="zh-CN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Deliver</a:t>
            </a:r>
            <a:r>
              <a:rPr lang="zh-CN" altLang="en-US" smtClean="0"/>
              <a:t>操作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95800"/>
          </a:xfrm>
        </p:spPr>
        <p:txBody>
          <a:bodyPr/>
          <a:lstStyle/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Merge</a:t>
            </a:r>
            <a:r>
              <a:rPr lang="zh-CN" altLang="en-US" smtClean="0"/>
              <a:t>操作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95800"/>
          </a:xfrm>
        </p:spPr>
        <p:txBody>
          <a:bodyPr/>
          <a:lstStyle/>
          <a:p>
            <a:endParaRPr lang="en-US" altLang="zh-CN" sz="2400" smtClean="0"/>
          </a:p>
        </p:txBody>
      </p:sp>
      <p:pic>
        <p:nvPicPr>
          <p:cNvPr id="51204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209800"/>
            <a:ext cx="5257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培训内容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105400"/>
          </a:xfrm>
        </p:spPr>
        <p:txBody>
          <a:bodyPr/>
          <a:lstStyle/>
          <a:p>
            <a:r>
              <a:rPr lang="en-US" altLang="zh-CN" sz="2400" dirty="0" smtClean="0"/>
              <a:t>NC</a:t>
            </a:r>
            <a:r>
              <a:rPr lang="zh-CN" altLang="en-US" sz="2400" dirty="0" smtClean="0"/>
              <a:t>配置管理应用介绍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NC</a:t>
            </a:r>
            <a:r>
              <a:rPr lang="zh-CN" altLang="en-US" sz="2000" dirty="0" smtClean="0"/>
              <a:t>配置系统整体介绍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配置管理系统应用前提条件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配置管理系统安装与配置</a:t>
            </a:r>
            <a:endParaRPr lang="en-US" altLang="zh-CN" sz="2000" dirty="0" smtClean="0"/>
          </a:p>
          <a:p>
            <a:r>
              <a:rPr lang="zh-CN" altLang="en-US" sz="2400" dirty="0" smtClean="0"/>
              <a:t>日常使用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视图创建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基础知识讲解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日常操作</a:t>
            </a:r>
            <a:endParaRPr lang="en-US" altLang="zh-CN" sz="2000" dirty="0" smtClean="0"/>
          </a:p>
          <a:p>
            <a:r>
              <a:rPr lang="en-US" altLang="zh-CN" sz="2400" dirty="0" smtClean="0"/>
              <a:t>Deliver</a:t>
            </a:r>
          </a:p>
          <a:p>
            <a:r>
              <a:rPr lang="zh-CN" altLang="en-US" sz="2400" dirty="0" smtClean="0"/>
              <a:t>权限管理</a:t>
            </a:r>
            <a:endParaRPr lang="en-US" altLang="zh-CN" sz="2400" dirty="0" smtClean="0"/>
          </a:p>
          <a:p>
            <a:r>
              <a:rPr lang="zh-CN" altLang="en-US" sz="2400" dirty="0" smtClean="0"/>
              <a:t>手册串讲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注意事项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常见问题的处理</a:t>
            </a:r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CC</a:t>
            </a:r>
            <a:r>
              <a:rPr lang="zh-CN" altLang="en-US" smtClean="0"/>
              <a:t>的权限管理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r>
              <a:rPr lang="en-US" altLang="zh-CN" sz="2400" smtClean="0"/>
              <a:t>CC</a:t>
            </a:r>
            <a:r>
              <a:rPr lang="zh-CN" altLang="en-US" sz="2400" smtClean="0"/>
              <a:t>的权限管理机制</a:t>
            </a:r>
            <a:endParaRPr lang="en-US" altLang="zh-CN" sz="240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smtClean="0"/>
              <a:t>VOB</a:t>
            </a:r>
            <a:r>
              <a:rPr lang="zh-CN" altLang="en-US" sz="2000" smtClean="0"/>
              <a:t>库的安全组设置</a:t>
            </a:r>
            <a:endParaRPr lang="en-US" altLang="zh-CN" sz="200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smtClean="0"/>
              <a:t>文件</a:t>
            </a:r>
            <a:r>
              <a:rPr lang="en-US" altLang="zh-CN" sz="2000" smtClean="0"/>
              <a:t>/</a:t>
            </a:r>
            <a:r>
              <a:rPr lang="zh-CN" altLang="en-US" sz="2000" smtClean="0"/>
              <a:t>目录的权限设置</a:t>
            </a:r>
            <a:endParaRPr lang="en-US" altLang="zh-CN" sz="200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smtClean="0"/>
              <a:t>赋予账号的权限及账号的主组设置</a:t>
            </a:r>
            <a:endParaRPr lang="en-US" altLang="zh-CN" sz="2000" smtClean="0"/>
          </a:p>
          <a:p>
            <a:r>
              <a:rPr lang="zh-CN" altLang="en-US" sz="2400" smtClean="0"/>
              <a:t>与权限相关的错误提示</a:t>
            </a:r>
            <a:endParaRPr lang="en-US" altLang="zh-CN" sz="240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smtClean="0"/>
              <a:t>can’t create object with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smtClean="0"/>
              <a:t>must be one of: member of</a:t>
            </a:r>
          </a:p>
          <a:p>
            <a:r>
              <a:rPr lang="zh-CN" altLang="en-US" sz="2400" smtClean="0"/>
              <a:t>权限错误解决方案</a:t>
            </a:r>
            <a:endParaRPr lang="en-US" altLang="zh-CN" sz="240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smtClean="0"/>
              <a:t>通过查看文件</a:t>
            </a:r>
            <a:r>
              <a:rPr lang="en-US" altLang="zh-CN" sz="2000" smtClean="0"/>
              <a:t>/</a:t>
            </a:r>
            <a:r>
              <a:rPr lang="zh-CN" altLang="en-US" sz="2000" smtClean="0"/>
              <a:t>目录的权限设置、用户的权限设置，确定该用户是否具有操作权限</a:t>
            </a:r>
            <a:endParaRPr lang="en-US" altLang="zh-CN" sz="200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smtClean="0"/>
              <a:t>具有操作操作权限，设置环境变量</a:t>
            </a:r>
            <a:r>
              <a:rPr lang="en-US" altLang="zh-CN" sz="2000" smtClean="0"/>
              <a:t>CLEARCASE_PRIMARY_GROUP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smtClean="0"/>
              <a:t>没有操作权限，通知配置管理员</a:t>
            </a:r>
            <a:endParaRPr lang="en-US" altLang="zh-CN" sz="2000" smtClean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82057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484313"/>
            <a:ext cx="518160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838200"/>
            <a:ext cx="85121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cid:image001.png@01CC453F.BDF22140"/>
          <p:cNvPicPr/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304800" y="9906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SDP</a:t>
            </a:r>
            <a:r>
              <a:rPr lang="zh-CN" altLang="en-US" smtClean="0"/>
              <a:t>使用手册讲解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95800"/>
          </a:xfrm>
        </p:spPr>
        <p:txBody>
          <a:bodyPr/>
          <a:lstStyle/>
          <a:p>
            <a:r>
              <a:rPr lang="zh-CN" altLang="en-US" sz="2400" smtClean="0"/>
              <a:t>创建视图</a:t>
            </a:r>
            <a:endParaRPr lang="en-US" altLang="zh-CN" sz="2400" smtClean="0"/>
          </a:p>
          <a:p>
            <a:r>
              <a:rPr lang="en-US" altLang="zh-CN" sz="2400" smtClean="0"/>
              <a:t>CC</a:t>
            </a:r>
            <a:r>
              <a:rPr lang="zh-CN" altLang="en-US" sz="2400" smtClean="0"/>
              <a:t>项目与产品对应关系</a:t>
            </a:r>
            <a:endParaRPr lang="en-US" altLang="zh-CN" sz="2400" smtClean="0"/>
          </a:p>
          <a:p>
            <a:r>
              <a:rPr lang="zh-CN" altLang="en-US" sz="2400" smtClean="0"/>
              <a:t>强调</a:t>
            </a:r>
            <a:r>
              <a:rPr lang="en-US" altLang="zh-CN" sz="2400" smtClean="0"/>
              <a:t>Update view </a:t>
            </a:r>
            <a:r>
              <a:rPr lang="zh-CN" altLang="en-US" sz="2400" smtClean="0"/>
              <a:t>与</a:t>
            </a:r>
            <a:r>
              <a:rPr lang="en-US" altLang="zh-CN" sz="2400" smtClean="0"/>
              <a:t>update </a:t>
            </a:r>
            <a:r>
              <a:rPr lang="zh-CN" altLang="en-US" sz="2400" smtClean="0"/>
              <a:t>操作区别</a:t>
            </a:r>
            <a:endParaRPr lang="en-US" altLang="zh-CN" sz="2400" smtClean="0"/>
          </a:p>
          <a:p>
            <a:r>
              <a:rPr lang="en-US" altLang="zh-CN" sz="2400" smtClean="0"/>
              <a:t>SDP</a:t>
            </a:r>
            <a:r>
              <a:rPr lang="zh-CN" altLang="en-US" sz="2400" smtClean="0"/>
              <a:t>系统账号</a:t>
            </a:r>
            <a:endParaRPr lang="en-US" altLang="zh-CN" sz="2400" smtClean="0"/>
          </a:p>
          <a:p>
            <a:r>
              <a:rPr lang="zh-CN" altLang="en-US" sz="2400" smtClean="0"/>
              <a:t>常见错误处理</a:t>
            </a: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4"/>
          <p:cNvSpPr>
            <a:spLocks noGrp="1"/>
          </p:cNvSpPr>
          <p:nvPr>
            <p:ph type="title"/>
          </p:nvPr>
        </p:nvSpPr>
        <p:spPr>
          <a:xfrm>
            <a:off x="838200" y="2895600"/>
            <a:ext cx="7239000" cy="1447800"/>
          </a:xfrm>
        </p:spPr>
        <p:txBody>
          <a:bodyPr/>
          <a:lstStyle/>
          <a:p>
            <a:pPr algn="ctr"/>
            <a:r>
              <a:rPr lang="en-US" altLang="zh-CN" sz="6000" smtClean="0"/>
              <a:t>Q&amp;A</a:t>
            </a:r>
            <a:endParaRPr lang="zh-CN" altLang="en-US" sz="6000" smtClean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57200" y="5410200"/>
            <a:ext cx="7924800" cy="685800"/>
          </a:xfrm>
        </p:spPr>
        <p:txBody>
          <a:bodyPr/>
          <a:lstStyle/>
          <a:p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NC</a:t>
            </a:r>
            <a:r>
              <a:rPr lang="zh-CN" altLang="en-US" smtClean="0"/>
              <a:t>配置管理系统介绍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8305800" cy="5638800"/>
          </a:xfrm>
        </p:spPr>
        <p:txBody>
          <a:bodyPr/>
          <a:lstStyle/>
          <a:p>
            <a:r>
              <a:rPr lang="zh-CN" altLang="en-US" sz="2400" dirty="0" smtClean="0"/>
              <a:t>使用工具：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Rational 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：版本管理工具。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Rational </a:t>
            </a:r>
            <a:r>
              <a:rPr lang="en-US" altLang="zh-CN" sz="2000" dirty="0" err="1" smtClean="0"/>
              <a:t>ClearQuest</a:t>
            </a:r>
            <a:r>
              <a:rPr lang="zh-CN" altLang="en-US" sz="2000" dirty="0" smtClean="0"/>
              <a:t>：流程管理。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集团</a:t>
            </a:r>
            <a:r>
              <a:rPr lang="en-US" altLang="zh-CN" sz="2000" dirty="0" smtClean="0"/>
              <a:t>SDP</a:t>
            </a:r>
            <a:r>
              <a:rPr lang="zh-CN" altLang="en-US" sz="2000" dirty="0" smtClean="0"/>
              <a:t>系统：基于</a:t>
            </a:r>
            <a:r>
              <a:rPr lang="en-US" altLang="zh-CN" sz="2000" dirty="0" smtClean="0"/>
              <a:t>CQ</a:t>
            </a:r>
            <a:r>
              <a:rPr lang="zh-CN" altLang="en-US" sz="2000" dirty="0" smtClean="0"/>
              <a:t>二次开发的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应用；有单独的用户管理；目前主要用于缺陷管理、支持问题处理。</a:t>
            </a:r>
            <a:endParaRPr lang="en-US" altLang="zh-CN" sz="2000" dirty="0" smtClean="0"/>
          </a:p>
          <a:p>
            <a:r>
              <a:rPr lang="zh-CN" altLang="en-US" sz="2400" dirty="0" smtClean="0"/>
              <a:t>配置模式：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UCM</a:t>
            </a:r>
            <a:r>
              <a:rPr lang="zh-CN" altLang="en-US" sz="2000" dirty="0" smtClean="0"/>
              <a:t>模式：</a:t>
            </a:r>
            <a:r>
              <a:rPr lang="en-US" altLang="zh-CN" sz="2000" dirty="0" smtClean="0"/>
              <a:t>CC+CQ</a:t>
            </a:r>
            <a:r>
              <a:rPr lang="zh-CN" altLang="en-US" sz="2000" dirty="0" smtClean="0"/>
              <a:t>，需要同时安装</a:t>
            </a:r>
            <a:r>
              <a:rPr lang="en-US" altLang="zh-CN" sz="2000" dirty="0" smtClean="0"/>
              <a:t>CC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CQ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双流模式：开发流进行代码开发，集成流用于集成、构造；需要将代码从开发流提交到集成流。由部门的接口人完成。</a:t>
            </a:r>
            <a:endParaRPr lang="en-US" altLang="zh-CN" sz="2000" dirty="0" smtClean="0"/>
          </a:p>
          <a:p>
            <a:r>
              <a:rPr lang="zh-CN" altLang="en-US" sz="2400" dirty="0" smtClean="0"/>
              <a:t>创建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Stream</a:t>
            </a:r>
            <a:r>
              <a:rPr lang="zh-CN" altLang="en-US" sz="2400" dirty="0" smtClean="0"/>
              <a:t>的选择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代码：选择选择开发流，即以</a:t>
            </a:r>
            <a:r>
              <a:rPr lang="en-US" altLang="zh-CN" sz="2000" dirty="0" smtClean="0"/>
              <a:t>_dev</a:t>
            </a:r>
            <a:r>
              <a:rPr lang="zh-CN" altLang="en-US" sz="2000" dirty="0" smtClean="0"/>
              <a:t>结尾的</a:t>
            </a:r>
            <a:r>
              <a:rPr lang="en-US" altLang="zh-CN" sz="2000" dirty="0" smtClean="0"/>
              <a:t>stream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Res</a:t>
            </a:r>
            <a:r>
              <a:rPr lang="zh-CN" altLang="en-US" sz="2000" dirty="0" smtClean="0"/>
              <a:t>项目：选择集成流。</a:t>
            </a:r>
            <a:r>
              <a:rPr lang="en-US" altLang="zh-CN" sz="2000" dirty="0" smtClean="0"/>
              <a:t>RES</a:t>
            </a:r>
            <a:r>
              <a:rPr lang="zh-CN" altLang="en-US" sz="2000" dirty="0" smtClean="0"/>
              <a:t>项目和</a:t>
            </a:r>
            <a:r>
              <a:rPr lang="en-US" altLang="zh-CN" sz="2000" dirty="0" smtClean="0"/>
              <a:t>UAP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Modules</a:t>
            </a:r>
            <a:r>
              <a:rPr lang="zh-CN" altLang="en-US" sz="2000" dirty="0" smtClean="0"/>
              <a:t>项目。</a:t>
            </a:r>
            <a:endParaRPr lang="en-US" altLang="zh-CN" sz="2000" dirty="0" smtClean="0"/>
          </a:p>
          <a:p>
            <a:r>
              <a:rPr lang="zh-CN" altLang="en-US" sz="2400" dirty="0" smtClean="0"/>
              <a:t>最常用的客户端是</a:t>
            </a:r>
            <a:r>
              <a:rPr lang="en-US" altLang="zh-CN" sz="2400" dirty="0" smtClean="0"/>
              <a:t>CC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插件，开户端的日常操作在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中通过插件完成，很少直接使用</a:t>
            </a:r>
            <a:r>
              <a:rPr lang="en-US" altLang="zh-CN" sz="2400" dirty="0" err="1" smtClean="0"/>
              <a:t>ClearCase</a:t>
            </a:r>
            <a:r>
              <a:rPr lang="en-US" altLang="zh-CN" sz="2400" dirty="0" smtClean="0"/>
              <a:t> Explorer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ClearCase</a:t>
            </a:r>
            <a:r>
              <a:rPr lang="en-US" altLang="zh-CN" sz="2400" dirty="0" smtClean="0"/>
              <a:t> Explorer 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CC</a:t>
            </a:r>
            <a:r>
              <a:rPr lang="zh-CN" altLang="en-US" sz="2400" dirty="0" smtClean="0"/>
              <a:t>字段的客户端操作界面。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NC</a:t>
            </a:r>
            <a:r>
              <a:rPr lang="zh-CN" altLang="en-US" smtClean="0"/>
              <a:t>配置管理系统应用前提条件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r>
              <a:rPr lang="zh-CN" altLang="en-US" sz="2400" dirty="0" smtClean="0"/>
              <a:t>必须开通</a:t>
            </a:r>
            <a:r>
              <a:rPr lang="en-US" altLang="zh-CN" sz="2400" dirty="0" err="1" smtClean="0"/>
              <a:t>pdomain</a:t>
            </a:r>
            <a:r>
              <a:rPr lang="zh-CN" altLang="en-US" sz="2400" dirty="0" smtClean="0"/>
              <a:t>域账号</a:t>
            </a:r>
            <a:endParaRPr lang="en-US" altLang="zh-CN" sz="2400" dirty="0" smtClean="0"/>
          </a:p>
          <a:p>
            <a:r>
              <a:rPr lang="zh-CN" altLang="en-US" sz="2400" dirty="0" smtClean="0"/>
              <a:t>必须开通</a:t>
            </a:r>
            <a:r>
              <a:rPr lang="en-US" altLang="zh-CN" sz="2400" dirty="0" smtClean="0"/>
              <a:t>SDP</a:t>
            </a:r>
            <a:r>
              <a:rPr lang="zh-CN" altLang="en-US" sz="2400" dirty="0" smtClean="0"/>
              <a:t>系统账号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以及</a:t>
            </a:r>
            <a:r>
              <a:rPr lang="zh-CN" altLang="en-US" sz="2400" dirty="0" smtClean="0"/>
              <a:t>相应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CC</a:t>
            </a:r>
            <a:r>
              <a:rPr lang="zh-CN" altLang="en-US" sz="2400" dirty="0" smtClean="0"/>
              <a:t>权限</a:t>
            </a:r>
            <a:endParaRPr lang="en-US" altLang="zh-CN" sz="2400" dirty="0" smtClean="0"/>
          </a:p>
          <a:p>
            <a:r>
              <a:rPr lang="zh-CN" altLang="en-US" sz="2400" dirty="0" smtClean="0"/>
              <a:t>计算机必须加入</a:t>
            </a:r>
            <a:r>
              <a:rPr lang="en-US" altLang="zh-CN" sz="2400" i="1" dirty="0" err="1" smtClean="0"/>
              <a:t>pdomain</a:t>
            </a:r>
            <a:r>
              <a:rPr lang="zh-CN" altLang="en-US" sz="2400" dirty="0" smtClean="0"/>
              <a:t>域中。加入域后注意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后缀，见图</a:t>
            </a:r>
            <a:endParaRPr lang="en-US" altLang="zh-CN" sz="2400" dirty="0" smtClean="0"/>
          </a:p>
          <a:p>
            <a:r>
              <a:rPr lang="zh-CN" altLang="en-US" sz="2400" dirty="0" smtClean="0"/>
              <a:t>域账号必须加入到本机管理员组中</a:t>
            </a:r>
            <a:endParaRPr lang="en-US" altLang="zh-CN" sz="2400" dirty="0" smtClean="0"/>
          </a:p>
          <a:p>
            <a:r>
              <a:rPr lang="zh-CN" altLang="en-US" sz="2400" dirty="0" smtClean="0"/>
              <a:t>网络连接正常：通过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认证、可以通过机器名访问</a:t>
            </a:r>
            <a:r>
              <a:rPr lang="en-US" altLang="zh-CN" sz="2400" dirty="0" err="1" smtClean="0"/>
              <a:t>pdomain</a:t>
            </a:r>
            <a:r>
              <a:rPr lang="zh-CN" altLang="en-US" sz="2400" dirty="0" smtClean="0"/>
              <a:t>域中的任何一台机器。</a:t>
            </a:r>
            <a:endParaRPr lang="en-US" altLang="zh-CN" sz="2400" dirty="0" smtClean="0"/>
          </a:p>
          <a:p>
            <a:r>
              <a:rPr lang="zh-CN" altLang="en-US" sz="2400" dirty="0" smtClean="0"/>
              <a:t>网络共享访问正常：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/>
              <a:t>可以通过</a:t>
            </a:r>
            <a:r>
              <a:rPr lang="en-US" altLang="zh-CN" sz="2200" dirty="0" smtClean="0"/>
              <a:t>\\hostname\share</a:t>
            </a:r>
            <a:r>
              <a:rPr lang="zh-CN" altLang="en-US" sz="2200" dirty="0" smtClean="0"/>
              <a:t>方式访问域中其他计算机的共享</a:t>
            </a:r>
            <a:endParaRPr lang="en-US" altLang="zh-CN" sz="22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/>
              <a:t>在本机可以通过</a:t>
            </a:r>
            <a:r>
              <a:rPr lang="en-US" altLang="zh-CN" sz="2200" dirty="0" smtClean="0"/>
              <a:t>\\localhost\share</a:t>
            </a:r>
            <a:r>
              <a:rPr lang="zh-CN" altLang="en-US" sz="2200" dirty="0" smtClean="0"/>
              <a:t>方式访问本机的共享</a:t>
            </a:r>
            <a:endParaRPr lang="en-US" altLang="zh-CN" sz="2200" dirty="0" smtClean="0"/>
          </a:p>
          <a:p>
            <a:r>
              <a:rPr lang="zh-CN" altLang="en-US" sz="2400" dirty="0" smtClean="0"/>
              <a:t>以域账号登录计算机（强烈建议方式）。</a:t>
            </a:r>
            <a:endParaRPr lang="en-US" altLang="zh-CN" sz="2400" dirty="0" smtClean="0"/>
          </a:p>
        </p:txBody>
      </p:sp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438400"/>
            <a:ext cx="620871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SDP</a:t>
            </a:r>
            <a:r>
              <a:rPr lang="zh-CN" altLang="en-US" dirty="0" smtClean="0"/>
              <a:t>账号、</a:t>
            </a:r>
            <a:r>
              <a:rPr lang="en-US" altLang="zh-CN" dirty="0" smtClean="0"/>
              <a:t>CC</a:t>
            </a:r>
            <a:r>
              <a:rPr lang="zh-CN" altLang="en-US" dirty="0" smtClean="0"/>
              <a:t>权限开通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95800"/>
          </a:xfrm>
        </p:spPr>
        <p:txBody>
          <a:bodyPr/>
          <a:lstStyle/>
          <a:p>
            <a:r>
              <a:rPr lang="zh-CN" altLang="en-US" sz="2400" dirty="0" smtClean="0"/>
              <a:t>由部门经理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开发经理发邮件到</a:t>
            </a:r>
            <a:r>
              <a:rPr lang="en-US" altLang="zh-CN" sz="2400" dirty="0" smtClean="0"/>
              <a:t>xz@ufida.com.cn</a:t>
            </a:r>
            <a:r>
              <a:rPr lang="zh-CN" altLang="en-US" sz="2400" dirty="0" smtClean="0"/>
              <a:t>，并提供以下信息：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域帐号 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用户名</a:t>
            </a:r>
            <a:r>
              <a:rPr lang="zh-CN" altLang="en-US" sz="2000" dirty="0" smtClean="0"/>
              <a:t>（中文名）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部门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员工类型：实习、外包、正式？ 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岗位：开发、测试、需求？ </a:t>
            </a:r>
            <a:endParaRPr lang="en-US" altLang="zh-CN" sz="20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4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457200"/>
          </a:xfrm>
        </p:spPr>
        <p:txBody>
          <a:bodyPr/>
          <a:lstStyle/>
          <a:p>
            <a:r>
              <a:rPr lang="en-US" altLang="zh-CN" dirty="0" smtClean="0"/>
              <a:t>SDP</a:t>
            </a:r>
            <a:r>
              <a:rPr lang="zh-CN" altLang="en-US" dirty="0" smtClean="0"/>
              <a:t>系统安装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en-US" altLang="zh-CN" sz="2400" dirty="0" smtClean="0"/>
              <a:t>CC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安装文件路径：</a:t>
            </a:r>
            <a:r>
              <a:rPr lang="en-US" altLang="zh-CN" sz="2000" u="sng" dirty="0" smtClean="0">
                <a:hlinkClick r:id="rId2" action="ppaction://hlinkfile"/>
              </a:rPr>
              <a:t> \\nc-code\CC7.0.1\setup.exe </a:t>
            </a:r>
            <a:endParaRPr lang="en-US" altLang="zh-CN" sz="2000" u="sng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Win7</a:t>
            </a:r>
            <a:r>
              <a:rPr lang="zh-CN" altLang="en-US" sz="2000" dirty="0" smtClean="0"/>
              <a:t>可能不支持动态视图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安装后注意检查</a:t>
            </a:r>
            <a:r>
              <a:rPr lang="en-US" altLang="zh-CN" sz="2000" dirty="0" smtClean="0"/>
              <a:t>ALBD</a:t>
            </a:r>
            <a:r>
              <a:rPr lang="zh-CN" altLang="en-US" sz="2000" dirty="0" smtClean="0"/>
              <a:t>服务状态</a:t>
            </a:r>
            <a:endParaRPr lang="en-US" altLang="zh-CN" sz="2000" dirty="0" smtClean="0"/>
          </a:p>
          <a:p>
            <a:r>
              <a:rPr lang="en-US" altLang="zh-CN" sz="2400" dirty="0" smtClean="0"/>
              <a:t>CQ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只需要安装</a:t>
            </a:r>
            <a:r>
              <a:rPr lang="en-US" altLang="zh-CN" sz="2000" dirty="0" smtClean="0"/>
              <a:t>CQ</a:t>
            </a:r>
            <a:r>
              <a:rPr lang="zh-CN" altLang="en-US" sz="2000" dirty="0" smtClean="0"/>
              <a:t>集成安装包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安装文件路径：</a:t>
            </a:r>
            <a:r>
              <a:rPr lang="en-US" altLang="zh-CN" sz="2000" u="sng" dirty="0" smtClean="0">
                <a:hlinkClick r:id="rId3" action="ppaction://hlinkfile"/>
              </a:rPr>
              <a:t> \\nc-code\CQ7.0.1\CCCQ集成用友安装包.exe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安装后指定</a:t>
            </a:r>
            <a:r>
              <a:rPr lang="en-US" altLang="zh-CN" sz="2000" dirty="0" smtClean="0"/>
              <a:t>License </a:t>
            </a:r>
            <a:r>
              <a:rPr lang="en-US" altLang="zh-CN" sz="2000" dirty="0" smtClean="0"/>
              <a:t>Server</a:t>
            </a:r>
          </a:p>
          <a:p>
            <a:pPr>
              <a:buFont typeface="Arial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说明：如果安装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仅仅是为了浏览，并不需要安装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CQ</a:t>
            </a:r>
          </a:p>
          <a:p>
            <a:r>
              <a:rPr lang="zh-CN" altLang="en-US" sz="2400" dirty="0" smtClean="0"/>
              <a:t>集团</a:t>
            </a:r>
            <a:r>
              <a:rPr lang="en-US" altLang="zh-CN" sz="2400" dirty="0" smtClean="0"/>
              <a:t>SDP</a:t>
            </a:r>
            <a:r>
              <a:rPr lang="zh-CN" altLang="en-US" sz="2400" dirty="0" smtClean="0"/>
              <a:t>系统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不</a:t>
            </a:r>
            <a:r>
              <a:rPr lang="zh-CN" altLang="en-US" sz="2000" dirty="0" smtClean="0"/>
              <a:t>需要安装，直接通过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登录即可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URL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4"/>
              </a:rPr>
              <a:t>http://ufsdp.ufida.com.cn/</a:t>
            </a:r>
            <a:r>
              <a:rPr lang="zh-CN" altLang="en-US" sz="2000" dirty="0" smtClean="0"/>
              <a:t>或</a:t>
            </a:r>
            <a:r>
              <a:rPr lang="en-US" altLang="zh-CN" sz="2000" dirty="0" smtClean="0">
                <a:hlinkClick r:id="rId5"/>
              </a:rPr>
              <a:t>http://172.16.4.160</a:t>
            </a:r>
            <a:endParaRPr lang="en-US" altLang="zh-CN" sz="2000" dirty="0" smtClean="0"/>
          </a:p>
          <a:p>
            <a:pPr>
              <a:buFont typeface="Arial" charset="0"/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     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1828800"/>
            <a:ext cx="6172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2286000"/>
            <a:ext cx="63706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SDP</a:t>
            </a:r>
            <a:r>
              <a:rPr lang="zh-CN" altLang="en-US" dirty="0" smtClean="0"/>
              <a:t>系统账号</a:t>
            </a:r>
            <a:endParaRPr lang="zh-CN" altLang="en-US" dirty="0" smtClean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5029200"/>
          </a:xfrm>
        </p:spPr>
        <p:txBody>
          <a:bodyPr/>
          <a:lstStyle/>
          <a:p>
            <a:r>
              <a:rPr lang="en-US" altLang="zh-CN" sz="2400" dirty="0" smtClean="0"/>
              <a:t>CC</a:t>
            </a:r>
            <a:r>
              <a:rPr lang="zh-CN" altLang="en-US" sz="2400" dirty="0" smtClean="0"/>
              <a:t>的账号：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没有单独的账号管理，使用操作系统账号。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用户权限取决于所属的用户组。</a:t>
            </a:r>
            <a:endParaRPr lang="en-US" altLang="zh-CN" sz="2000" dirty="0" smtClean="0"/>
          </a:p>
          <a:p>
            <a:r>
              <a:rPr lang="en-US" altLang="zh-CN" sz="2400" dirty="0" smtClean="0"/>
              <a:t>CQ</a:t>
            </a:r>
            <a:r>
              <a:rPr lang="zh-CN" altLang="en-US" sz="2400" dirty="0" smtClean="0"/>
              <a:t>客户端的账号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指通过</a:t>
            </a:r>
            <a:r>
              <a:rPr lang="en-US" altLang="zh-CN" sz="2000" dirty="0" smtClean="0"/>
              <a:t>CQ</a:t>
            </a:r>
            <a:r>
              <a:rPr lang="zh-CN" altLang="en-US" sz="2000" dirty="0" smtClean="0"/>
              <a:t>客户端</a:t>
            </a:r>
            <a:r>
              <a:rPr lang="zh-CN" altLang="en-US" sz="2000" dirty="0" smtClean="0"/>
              <a:t>登录</a:t>
            </a:r>
            <a:r>
              <a:rPr lang="zh-CN" altLang="en-US" sz="2000" dirty="0" smtClean="0"/>
              <a:t>认证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用户名与域账号相同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密码默认为空</a:t>
            </a:r>
            <a:endParaRPr lang="en-US" altLang="zh-CN" sz="2000" dirty="0" smtClean="0"/>
          </a:p>
          <a:p>
            <a:r>
              <a:rPr lang="en-US" altLang="zh-CN" sz="2400" dirty="0" smtClean="0"/>
              <a:t>SDP</a:t>
            </a:r>
            <a:r>
              <a:rPr lang="zh-CN" altLang="en-US" sz="2400" dirty="0" smtClean="0"/>
              <a:t>系统账号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通过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端</a:t>
            </a:r>
            <a:r>
              <a:rPr lang="zh-CN" altLang="en-US" sz="2000" dirty="0" smtClean="0"/>
              <a:t>登录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SDP</a:t>
            </a:r>
            <a:r>
              <a:rPr lang="zh-CN" altLang="en-US" sz="2000" dirty="0" smtClean="0"/>
              <a:t>系统支持域账号 、</a:t>
            </a:r>
            <a:r>
              <a:rPr lang="en-US" altLang="zh-CN" sz="2000" dirty="0" smtClean="0"/>
              <a:t>SDP</a:t>
            </a:r>
            <a:r>
              <a:rPr lang="zh-CN" altLang="en-US" sz="2000" dirty="0" smtClean="0"/>
              <a:t>账号两种</a:t>
            </a:r>
            <a:r>
              <a:rPr lang="zh-CN" altLang="en-US" sz="2000" dirty="0" smtClean="0"/>
              <a:t>登录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域</a:t>
            </a:r>
            <a:r>
              <a:rPr lang="zh-CN" altLang="en-US" sz="2000" dirty="0" smtClean="0"/>
              <a:t>账号登录：用户名、密码与域账号相同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SDP</a:t>
            </a:r>
            <a:r>
              <a:rPr lang="zh-CN" altLang="en-US" sz="2000" dirty="0" smtClean="0"/>
              <a:t>账号登录：</a:t>
            </a:r>
            <a:r>
              <a:rPr lang="zh-CN" altLang="en-US" sz="2000" dirty="0" smtClean="0"/>
              <a:t>用户名与域账号相同，密码默认为域账号</a:t>
            </a:r>
            <a:endParaRPr lang="en-US" altLang="zh-CN" sz="2000" dirty="0" smtClean="0"/>
          </a:p>
          <a:p>
            <a:endParaRPr lang="en-US" altLang="zh-CN" sz="240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85121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209800"/>
            <a:ext cx="479355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524000"/>
            <a:ext cx="7010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838200"/>
            <a:ext cx="88392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 smtClean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/>
          <a:lstStyle/>
          <a:p>
            <a:r>
              <a:rPr lang="zh-CN" altLang="en-US" sz="2400" dirty="0" smtClean="0"/>
              <a:t>提供了一个工作环境：可以通过视图浏览、修改、构建可用的文件和目录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使用配置规格从</a:t>
            </a:r>
            <a:r>
              <a:rPr lang="en-US" altLang="zh-CN" sz="2400" dirty="0" smtClean="0"/>
              <a:t>VOB</a:t>
            </a:r>
            <a:r>
              <a:rPr lang="zh-CN" altLang="en-US" sz="2400" dirty="0" smtClean="0"/>
              <a:t>库中选择文件和目录的合适版本，为开发人员提供了一组稳定的、一致的软件内容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视图类型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静态</a:t>
            </a:r>
            <a:r>
              <a:rPr lang="zh-CN" altLang="en-US" sz="2000" dirty="0" smtClean="0"/>
              <a:t>视图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Snapshot</a:t>
            </a:r>
            <a:r>
              <a:rPr lang="zh-CN" altLang="en-US" sz="2000" dirty="0" smtClean="0"/>
              <a:t>） 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个人独立工作空间，存放</a:t>
            </a:r>
            <a:r>
              <a:rPr lang="en-US" altLang="zh-CN" sz="2000" dirty="0" smtClean="0"/>
              <a:t>CC</a:t>
            </a:r>
            <a:r>
              <a:rPr lang="zh-CN" altLang="en-US" sz="2000" dirty="0" smtClean="0"/>
              <a:t>服务器上文件和目录的本地副本。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动态</a:t>
            </a:r>
            <a:r>
              <a:rPr lang="zh-CN" altLang="en-US" sz="2000" dirty="0" smtClean="0"/>
              <a:t>视图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Dynamic</a:t>
            </a:r>
            <a:r>
              <a:rPr lang="zh-CN" altLang="en-US" sz="2000" dirty="0" smtClean="0"/>
              <a:t>） </a:t>
            </a:r>
            <a:r>
              <a:rPr lang="zh-CN" altLang="en-US" sz="2000" dirty="0" smtClean="0"/>
              <a:t>：一个与</a:t>
            </a:r>
            <a:r>
              <a:rPr lang="en-US" altLang="zh-CN" sz="2000" dirty="0" smtClean="0"/>
              <a:t>VOB</a:t>
            </a:r>
            <a:r>
              <a:rPr lang="zh-CN" altLang="en-US" sz="2000" dirty="0" smtClean="0"/>
              <a:t>库内容始终保持同步的视图，使用</a:t>
            </a:r>
            <a:r>
              <a:rPr lang="en-US" altLang="zh-CN" sz="2000" dirty="0" smtClean="0"/>
              <a:t>MVFS</a:t>
            </a:r>
            <a:r>
              <a:rPr lang="zh-CN" altLang="en-US" sz="2000" dirty="0" smtClean="0"/>
              <a:t>建立和维护一个目录树结构。</a:t>
            </a:r>
            <a:endParaRPr lang="en-US" altLang="zh-CN" sz="2000" dirty="0" smtClean="0"/>
          </a:p>
          <a:p>
            <a:r>
              <a:rPr lang="zh-CN" altLang="en-US" sz="2400" dirty="0" smtClean="0"/>
              <a:t>客户端的展现形式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View</a:t>
            </a:r>
            <a:r>
              <a:rPr lang="zh-CN" altLang="en-US" sz="2000" dirty="0" smtClean="0"/>
              <a:t>：存储自</a:t>
            </a:r>
            <a:r>
              <a:rPr lang="en-US" altLang="zh-CN" sz="2000" dirty="0" err="1" smtClean="0"/>
              <a:t>ClearCase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上下载回来的代码、文档等并在其基础上展开常规配置管理工作。 </a:t>
            </a:r>
            <a:r>
              <a:rPr lang="zh-CN" altLang="en-US" sz="2000" dirty="0" smtClean="0"/>
              <a:t>客户端的操作主要在这里进行。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err="1" smtClean="0"/>
              <a:t>ViewStorage</a:t>
            </a:r>
            <a:r>
              <a:rPr lang="zh-CN" altLang="en-US" sz="2000" dirty="0" smtClean="0"/>
              <a:t>：根目录默认以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vws</a:t>
            </a:r>
            <a:r>
              <a:rPr lang="zh-CN" altLang="en-US" sz="2000" dirty="0" smtClean="0"/>
              <a:t>结尾，</a:t>
            </a:r>
            <a:r>
              <a:rPr lang="zh-CN" altLang="en-US" sz="2000" dirty="0" smtClean="0"/>
              <a:t>与服务器通信用、内部格式、</a:t>
            </a:r>
            <a:r>
              <a:rPr lang="en-US" altLang="zh-CN" sz="2000" dirty="0" smtClean="0"/>
              <a:t>CC</a:t>
            </a:r>
            <a:r>
              <a:rPr lang="zh-CN" altLang="en-US" sz="2000" dirty="0" smtClean="0"/>
              <a:t>系统用。 </a:t>
            </a:r>
            <a:r>
              <a:rPr lang="zh-CN" altLang="en-US" sz="2000" dirty="0" smtClean="0"/>
              <a:t>不要更改。</a:t>
            </a:r>
            <a:endParaRPr lang="en-US" altLang="zh-CN" sz="20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视图管理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95800"/>
          </a:xfrm>
        </p:spPr>
        <p:txBody>
          <a:bodyPr/>
          <a:lstStyle/>
          <a:p>
            <a:r>
              <a:rPr lang="zh-CN" altLang="en-US" sz="2400" dirty="0" smtClean="0"/>
              <a:t>创建视图前的准备工作：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根目录、</a:t>
            </a:r>
            <a:r>
              <a:rPr lang="en-US" altLang="zh-CN" sz="2400" dirty="0" err="1" smtClean="0"/>
              <a:t>viewstorage</a:t>
            </a:r>
            <a:endParaRPr lang="en-US" altLang="zh-CN" sz="2400" dirty="0" smtClean="0"/>
          </a:p>
          <a:p>
            <a:r>
              <a:rPr lang="zh-CN" altLang="en-US" sz="2400" dirty="0" smtClean="0"/>
              <a:t>创建视图：选择</a:t>
            </a:r>
            <a:r>
              <a:rPr lang="en-US" altLang="zh-CN" sz="2400" dirty="0" smtClean="0"/>
              <a:t>Stream</a:t>
            </a:r>
            <a:r>
              <a:rPr lang="zh-CN" altLang="en-US" sz="2400" dirty="0" smtClean="0"/>
              <a:t>、指定</a:t>
            </a:r>
            <a:r>
              <a:rPr lang="en-US" altLang="zh-CN" sz="2400" dirty="0" err="1" smtClean="0"/>
              <a:t>ViewStorage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NC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CC</a:t>
            </a:r>
            <a:r>
              <a:rPr lang="zh-CN" altLang="en-US" sz="2400" dirty="0" smtClean="0"/>
              <a:t>项目、开发流介绍。</a:t>
            </a:r>
            <a:endParaRPr lang="en-US" altLang="zh-CN" sz="2400" dirty="0" smtClean="0"/>
          </a:p>
          <a:p>
            <a:r>
              <a:rPr lang="zh-CN" altLang="en-US" sz="2400" dirty="0" smtClean="0"/>
              <a:t>创建视图注意事项。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Font typeface="Arial" charset="0"/>
              <a:buNone/>
            </a:pPr>
            <a:r>
              <a:rPr lang="zh-CN" altLang="en-US" sz="2400" dirty="0" smtClean="0"/>
              <a:t>结合手册讲解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9_Office 主题">
  <a:themeElements>
    <a:clrScheme name="3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9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1_Office 主题">
  <a:themeElements>
    <a:clrScheme name="4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1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2_Office 主题">
  <a:themeElements>
    <a:clrScheme name="4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2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3_Office 主题">
  <a:themeElements>
    <a:clrScheme name="4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3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3_Office 主题">
  <a:themeElements>
    <a:clrScheme name="4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3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45_Office 主题">
  <a:themeElements>
    <a:clrScheme name="4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5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47_Office 主题">
  <a:themeElements>
    <a:clrScheme name="4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7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46_Office 主题">
  <a:themeElements>
    <a:clrScheme name="4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6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48_Office 主题">
  <a:themeElements>
    <a:clrScheme name="4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8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9_Office 主题">
  <a:themeElements>
    <a:clrScheme name="4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9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50_Office 主题">
  <a:themeElements>
    <a:clrScheme name="5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0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51_Office 主题">
  <a:themeElements>
    <a:clrScheme name="5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1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52_Office 主题">
  <a:themeElements>
    <a:clrScheme name="5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2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6_Office 主题">
  <a:themeElements>
    <a:clrScheme name="1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7_Office 主题">
  <a:themeElements>
    <a:clrScheme name="3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8_Office 主题">
  <a:themeElements>
    <a:clrScheme name="3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8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8956</TotalTime>
  <Words>2168</Words>
  <Application>Microsoft Office PowerPoint</Application>
  <PresentationFormat>全屏显示(4:3)</PresentationFormat>
  <Paragraphs>202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31</vt:i4>
      </vt:variant>
      <vt:variant>
        <vt:lpstr>幻灯片标题</vt:lpstr>
      </vt:variant>
      <vt:variant>
        <vt:i4>23</vt:i4>
      </vt:variant>
    </vt:vector>
  </HeadingPairs>
  <TitlesOfParts>
    <vt:vector size="54" baseType="lpstr">
      <vt:lpstr>6_Office 主题</vt:lpstr>
      <vt:lpstr>自定义设计方案</vt:lpstr>
      <vt:lpstr>1_自定义设计方案</vt:lpstr>
      <vt:lpstr>4_Office 主题</vt:lpstr>
      <vt:lpstr>5_Office 主题</vt:lpstr>
      <vt:lpstr>7_Office 主题</vt:lpstr>
      <vt:lpstr>15_Office 主题</vt:lpstr>
      <vt:lpstr>37_Office 主题</vt:lpstr>
      <vt:lpstr>38_Office 主题</vt:lpstr>
      <vt:lpstr>39_Office 主题</vt:lpstr>
      <vt:lpstr>41_Office 主题</vt:lpstr>
      <vt:lpstr>42_Office 主题</vt:lpstr>
      <vt:lpstr>43_Office 主题</vt:lpstr>
      <vt:lpstr>53_Office 主题</vt:lpstr>
      <vt:lpstr>8_Office 主题</vt:lpstr>
      <vt:lpstr>45_Office 主题</vt:lpstr>
      <vt:lpstr>47_Office 主题</vt:lpstr>
      <vt:lpstr>9_Office 主题</vt:lpstr>
      <vt:lpstr>46_Office 主题</vt:lpstr>
      <vt:lpstr>10_Office 主题</vt:lpstr>
      <vt:lpstr>48_Office 主题</vt:lpstr>
      <vt:lpstr>11_Office 主题</vt:lpstr>
      <vt:lpstr>49_Office 主题</vt:lpstr>
      <vt:lpstr>12_Office 主题</vt:lpstr>
      <vt:lpstr>50_Office 主题</vt:lpstr>
      <vt:lpstr>13_Office 主题</vt:lpstr>
      <vt:lpstr>51_Office 主题</vt:lpstr>
      <vt:lpstr>14_Office 主题</vt:lpstr>
      <vt:lpstr>52_Office 主题</vt:lpstr>
      <vt:lpstr>16_Office 主题</vt:lpstr>
      <vt:lpstr>35_Office 主题</vt:lpstr>
      <vt:lpstr>配置管理培训</vt:lpstr>
      <vt:lpstr>培训内容</vt:lpstr>
      <vt:lpstr>NC配置管理系统介绍</vt:lpstr>
      <vt:lpstr>NC配置管理系统应用前提条件</vt:lpstr>
      <vt:lpstr>SDP账号、CC权限开通</vt:lpstr>
      <vt:lpstr>SDP系统安装</vt:lpstr>
      <vt:lpstr>SDP系统账号</vt:lpstr>
      <vt:lpstr>视图</vt:lpstr>
      <vt:lpstr>视图管理</vt:lpstr>
      <vt:lpstr>ClearCase Project Explorer介绍</vt:lpstr>
      <vt:lpstr>Version tree</vt:lpstr>
      <vt:lpstr>Version的形成</vt:lpstr>
      <vt:lpstr>CC的活动</vt:lpstr>
      <vt:lpstr>CC客户端常用操作</vt:lpstr>
      <vt:lpstr>Deliver操作的前提条件</vt:lpstr>
      <vt:lpstr>Deliver过程解析</vt:lpstr>
      <vt:lpstr>幻灯片 17</vt:lpstr>
      <vt:lpstr>Deliver操作</vt:lpstr>
      <vt:lpstr>Merge操作</vt:lpstr>
      <vt:lpstr>CC的权限管理</vt:lpstr>
      <vt:lpstr>SDP使用手册讲解</vt:lpstr>
      <vt:lpstr>Q&amp;A</vt:lpstr>
      <vt:lpstr>幻灯片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ufida</cp:lastModifiedBy>
  <cp:revision>431</cp:revision>
  <cp:lastPrinted>1601-01-01T00:00:00Z</cp:lastPrinted>
  <dcterms:created xsi:type="dcterms:W3CDTF">2009-12-16T05:52:57Z</dcterms:created>
  <dcterms:modified xsi:type="dcterms:W3CDTF">2012-03-01T03:32:17Z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