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7" r:id="rId5"/>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23" autoAdjust="0"/>
    <p:restoredTop sz="94679" autoAdjust="0"/>
  </p:normalViewPr>
  <p:slideViewPr>
    <p:cSldViewPr snapToGrid="0" snapToObjects="1" showGuides="1">
      <p:cViewPr>
        <p:scale>
          <a:sx n="43" d="100"/>
          <a:sy n="43" d="100"/>
        </p:scale>
        <p:origin x="144" y="712"/>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68" d="100"/>
          <a:sy n="68" d="100"/>
        </p:scale>
        <p:origin x="364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564765-29DD-4BE3-B396-E29A0165F7C7}" type="datetimeFigureOut">
              <a:rPr lang="en-US" smtClean="0"/>
              <a:t>5/21/25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8104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5/21/25</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492598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1757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59"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2" name="Text Placeholder 5"/>
          <p:cNvSpPr>
            <a:spLocks noGrp="1"/>
          </p:cNvSpPr>
          <p:nvPr>
            <p:ph type="body" sz="quarter" idx="11" hasCustomPrompt="1"/>
          </p:nvPr>
        </p:nvSpPr>
        <p:spPr>
          <a:xfrm>
            <a:off x="474663" y="3523067"/>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70" name="Text Placeholder 5"/>
          <p:cNvSpPr>
            <a:spLocks noGrp="1"/>
          </p:cNvSpPr>
          <p:nvPr>
            <p:ph type="body" sz="quarter" idx="20" hasCustomPrompt="1"/>
          </p:nvPr>
        </p:nvSpPr>
        <p:spPr>
          <a:xfrm>
            <a:off x="474663" y="16603102"/>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71" name="Text Placeholder 3"/>
          <p:cNvSpPr>
            <a:spLocks noGrp="1"/>
          </p:cNvSpPr>
          <p:nvPr>
            <p:ph type="body" sz="quarter" idx="21" hasCustomPrompt="1"/>
          </p:nvPr>
        </p:nvSpPr>
        <p:spPr>
          <a:xfrm>
            <a:off x="26479104" y="4148809"/>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3"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76" name="Text Placeholder 5"/>
          <p:cNvSpPr>
            <a:spLocks noGrp="1"/>
          </p:cNvSpPr>
          <p:nvPr>
            <p:ph type="body" sz="quarter" idx="24" hasCustomPrompt="1"/>
          </p:nvPr>
        </p:nvSpPr>
        <p:spPr>
          <a:xfrm>
            <a:off x="9158452" y="3523067"/>
            <a:ext cx="25595974"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05" name="Text Placeholder 5"/>
          <p:cNvSpPr>
            <a:spLocks noGrp="1"/>
          </p:cNvSpPr>
          <p:nvPr>
            <p:ph type="body" sz="quarter" idx="25" hasCustomPrompt="1"/>
          </p:nvPr>
        </p:nvSpPr>
        <p:spPr>
          <a:xfrm>
            <a:off x="35147250" y="352306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06" name="Text Placeholder 3"/>
          <p:cNvSpPr>
            <a:spLocks noGrp="1"/>
          </p:cNvSpPr>
          <p:nvPr>
            <p:ph type="body" sz="quarter" idx="26" hasCustomPrompt="1"/>
          </p:nvPr>
        </p:nvSpPr>
        <p:spPr>
          <a:xfrm>
            <a:off x="35147250" y="4148809"/>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7" name="Text Placeholder 5"/>
          <p:cNvSpPr>
            <a:spLocks noGrp="1"/>
          </p:cNvSpPr>
          <p:nvPr>
            <p:ph type="body" sz="quarter" idx="27" hasCustomPrompt="1"/>
          </p:nvPr>
        </p:nvSpPr>
        <p:spPr>
          <a:xfrm>
            <a:off x="35147250"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0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0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110" name="Text Placeholder 3"/>
          <p:cNvSpPr>
            <a:spLocks noGrp="1"/>
          </p:cNvSpPr>
          <p:nvPr>
            <p:ph type="body" sz="quarter" idx="30" hasCustomPrompt="1"/>
          </p:nvPr>
        </p:nvSpPr>
        <p:spPr>
          <a:xfrm>
            <a:off x="35147250"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11" name="Text Placeholder 3"/>
          <p:cNvSpPr>
            <a:spLocks noGrp="1"/>
          </p:cNvSpPr>
          <p:nvPr>
            <p:ph type="body" sz="quarter" idx="96" hasCustomPrompt="1"/>
          </p:nvPr>
        </p:nvSpPr>
        <p:spPr>
          <a:xfrm>
            <a:off x="474663" y="17198740"/>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49" name="Text Placeholder 3"/>
          <p:cNvSpPr>
            <a:spLocks noGrp="1"/>
          </p:cNvSpPr>
          <p:nvPr>
            <p:ph type="body" sz="quarter" idx="162" hasCustomPrompt="1"/>
          </p:nvPr>
        </p:nvSpPr>
        <p:spPr>
          <a:xfrm>
            <a:off x="9142810" y="4148809"/>
            <a:ext cx="8290965" cy="492443"/>
          </a:xfrm>
          <a:prstGeom prst="rect">
            <a:avLst/>
          </a:prstGeom>
        </p:spPr>
        <p:txBody>
          <a:bodyPr wrap="square" lIns="91440" tIns="91440" rIns="91440" bIns="91440" anchor="t" anchorCtr="0">
            <a:spAutoFit/>
          </a:bodyPr>
          <a:lstStyle>
            <a:lvl1pPr marL="0" indent="0">
              <a:buNone/>
              <a:defRPr sz="2000" baseline="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Text Placeholder</a:t>
            </a:r>
          </a:p>
        </p:txBody>
      </p:sp>
      <p:sp>
        <p:nvSpPr>
          <p:cNvPr id="60" name="Text Placeholder 3"/>
          <p:cNvSpPr>
            <a:spLocks noGrp="1"/>
          </p:cNvSpPr>
          <p:nvPr>
            <p:ph type="body" sz="quarter" idx="163" hasCustomPrompt="1"/>
          </p:nvPr>
        </p:nvSpPr>
        <p:spPr>
          <a:xfrm>
            <a:off x="17810957" y="4148809"/>
            <a:ext cx="8290965" cy="492443"/>
          </a:xfrm>
          <a:prstGeom prst="rect">
            <a:avLst/>
          </a:prstGeom>
        </p:spPr>
        <p:txBody>
          <a:bodyPr wrap="square" lIns="91440" tIns="91440" rIns="91440" bIns="91440" anchor="t" anchorCtr="0">
            <a:spAutoFit/>
          </a:bodyPr>
          <a:lstStyle>
            <a:lvl1pPr marL="0" indent="0">
              <a:buNone/>
              <a:defRPr sz="2000" b="1">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1" name="Text Placeholder 3"/>
          <p:cNvSpPr>
            <a:spLocks noGrp="1"/>
          </p:cNvSpPr>
          <p:nvPr>
            <p:ph type="body" sz="quarter" idx="164" hasCustomPrompt="1"/>
          </p:nvPr>
        </p:nvSpPr>
        <p:spPr>
          <a:xfrm>
            <a:off x="474663" y="4148809"/>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5"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30997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949231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Sections">
    <p:spTree>
      <p:nvGrpSpPr>
        <p:cNvPr id="1" name=""/>
        <p:cNvGrpSpPr/>
        <p:nvPr/>
      </p:nvGrpSpPr>
      <p:grpSpPr>
        <a:xfrm>
          <a:off x="0" y="0"/>
          <a:ext cx="0" cy="0"/>
          <a:chOff x="0" y="0"/>
          <a:chExt cx="0" cy="0"/>
        </a:xfrm>
      </p:grpSpPr>
      <p:sp>
        <p:nvSpPr>
          <p:cNvPr id="9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95" name="Text Placeholder 5"/>
          <p:cNvSpPr>
            <a:spLocks noGrp="1"/>
          </p:cNvSpPr>
          <p:nvPr>
            <p:ph type="body" sz="quarter" idx="11" hasCustomPrompt="1"/>
          </p:nvPr>
        </p:nvSpPr>
        <p:spPr>
          <a:xfrm>
            <a:off x="474663" y="3476784"/>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100" name="Text Placeholder 5"/>
          <p:cNvSpPr>
            <a:spLocks noGrp="1"/>
          </p:cNvSpPr>
          <p:nvPr>
            <p:ph type="body" sz="quarter" idx="20" hasCustomPrompt="1"/>
          </p:nvPr>
        </p:nvSpPr>
        <p:spPr>
          <a:xfrm>
            <a:off x="474663" y="16603102"/>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101" name="Text Placeholder 3"/>
          <p:cNvSpPr>
            <a:spLocks noGrp="1"/>
          </p:cNvSpPr>
          <p:nvPr>
            <p:ph type="body" sz="quarter" idx="21" hasCustomPrompt="1"/>
          </p:nvPr>
        </p:nvSpPr>
        <p:spPr>
          <a:xfrm>
            <a:off x="474663" y="4080703"/>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0"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121" name="Text Placeholder 3"/>
          <p:cNvSpPr>
            <a:spLocks noGrp="1"/>
          </p:cNvSpPr>
          <p:nvPr>
            <p:ph type="body" sz="quarter" idx="23" hasCustomPrompt="1"/>
          </p:nvPr>
        </p:nvSpPr>
        <p:spPr>
          <a:xfrm>
            <a:off x="17818976" y="4080703"/>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2" name="Text Placeholder 5"/>
          <p:cNvSpPr>
            <a:spLocks noGrp="1"/>
          </p:cNvSpPr>
          <p:nvPr>
            <p:ph type="body" sz="quarter" idx="24" hasCustomPrompt="1"/>
          </p:nvPr>
        </p:nvSpPr>
        <p:spPr>
          <a:xfrm>
            <a:off x="17818976" y="3476784"/>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23" name="Text Placeholder 5"/>
          <p:cNvSpPr>
            <a:spLocks noGrp="1"/>
          </p:cNvSpPr>
          <p:nvPr>
            <p:ph type="body" sz="quarter" idx="25" hasCustomPrompt="1"/>
          </p:nvPr>
        </p:nvSpPr>
        <p:spPr>
          <a:xfrm>
            <a:off x="35147250" y="3476784"/>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124" name="Text Placeholder 3"/>
          <p:cNvSpPr>
            <a:spLocks noGrp="1"/>
          </p:cNvSpPr>
          <p:nvPr>
            <p:ph type="body" sz="quarter" idx="26" hasCustomPrompt="1"/>
          </p:nvPr>
        </p:nvSpPr>
        <p:spPr>
          <a:xfrm>
            <a:off x="35147249" y="4080703"/>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5" name="Text Placeholder 5"/>
          <p:cNvSpPr>
            <a:spLocks noGrp="1"/>
          </p:cNvSpPr>
          <p:nvPr>
            <p:ph type="body" sz="quarter" idx="27" hasCustomPrompt="1"/>
          </p:nvPr>
        </p:nvSpPr>
        <p:spPr>
          <a:xfrm>
            <a:off x="35147249" y="9508686"/>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126"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7" name="Text Placeholder 5"/>
          <p:cNvSpPr>
            <a:spLocks noGrp="1"/>
          </p:cNvSpPr>
          <p:nvPr>
            <p:ph type="body" sz="quarter" idx="29" hasCustomPrompt="1"/>
          </p:nvPr>
        </p:nvSpPr>
        <p:spPr>
          <a:xfrm>
            <a:off x="35147250" y="16603102"/>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128"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29" name="Text Placeholder 3"/>
          <p:cNvSpPr>
            <a:spLocks noGrp="1"/>
          </p:cNvSpPr>
          <p:nvPr>
            <p:ph type="body" sz="quarter" idx="96" hasCustomPrompt="1"/>
          </p:nvPr>
        </p:nvSpPr>
        <p:spPr>
          <a:xfrm>
            <a:off x="474663" y="17198740"/>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0" name="Text Placeholder 3"/>
          <p:cNvSpPr>
            <a:spLocks noGrp="1"/>
          </p:cNvSpPr>
          <p:nvPr>
            <p:ph type="body" sz="quarter" idx="150" hasCustomPrompt="1"/>
          </p:nvPr>
        </p:nvSpPr>
        <p:spPr>
          <a:xfrm>
            <a:off x="26483113" y="4080703"/>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1" name="Text Placeholder 5"/>
          <p:cNvSpPr>
            <a:spLocks noGrp="1"/>
          </p:cNvSpPr>
          <p:nvPr>
            <p:ph type="body" sz="quarter" idx="151" hasCustomPrompt="1"/>
          </p:nvPr>
        </p:nvSpPr>
        <p:spPr>
          <a:xfrm>
            <a:off x="26483113" y="3476784"/>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2" name="Text Placeholder 3"/>
          <p:cNvSpPr>
            <a:spLocks noGrp="1"/>
          </p:cNvSpPr>
          <p:nvPr>
            <p:ph type="body" sz="quarter" idx="152" hasCustomPrompt="1"/>
          </p:nvPr>
        </p:nvSpPr>
        <p:spPr>
          <a:xfrm>
            <a:off x="9153032" y="4080703"/>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3" name="Text Placeholder 5"/>
          <p:cNvSpPr>
            <a:spLocks noGrp="1"/>
          </p:cNvSpPr>
          <p:nvPr>
            <p:ph type="body" sz="quarter" idx="153" hasCustomPrompt="1"/>
          </p:nvPr>
        </p:nvSpPr>
        <p:spPr>
          <a:xfrm>
            <a:off x="9154839" y="3476784"/>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4" name="Text Placeholder 3"/>
          <p:cNvSpPr>
            <a:spLocks noGrp="1"/>
          </p:cNvSpPr>
          <p:nvPr>
            <p:ph type="body" sz="quarter" idx="154" hasCustomPrompt="1"/>
          </p:nvPr>
        </p:nvSpPr>
        <p:spPr>
          <a:xfrm>
            <a:off x="17807726" y="13326006"/>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5" name="Text Placeholder 5"/>
          <p:cNvSpPr>
            <a:spLocks noGrp="1"/>
          </p:cNvSpPr>
          <p:nvPr>
            <p:ph type="body" sz="quarter" idx="155" hasCustomPrompt="1"/>
          </p:nvPr>
        </p:nvSpPr>
        <p:spPr>
          <a:xfrm>
            <a:off x="17807726" y="12736839"/>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6" name="Text Placeholder 3"/>
          <p:cNvSpPr>
            <a:spLocks noGrp="1"/>
          </p:cNvSpPr>
          <p:nvPr>
            <p:ph type="body" sz="quarter" idx="156" hasCustomPrompt="1"/>
          </p:nvPr>
        </p:nvSpPr>
        <p:spPr>
          <a:xfrm>
            <a:off x="26462419" y="13326006"/>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7" name="Text Placeholder 5"/>
          <p:cNvSpPr>
            <a:spLocks noGrp="1"/>
          </p:cNvSpPr>
          <p:nvPr>
            <p:ph type="body" sz="quarter" idx="157" hasCustomPrompt="1"/>
          </p:nvPr>
        </p:nvSpPr>
        <p:spPr>
          <a:xfrm>
            <a:off x="26462419" y="12736839"/>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138" name="Text Placeholder 3"/>
          <p:cNvSpPr>
            <a:spLocks noGrp="1"/>
          </p:cNvSpPr>
          <p:nvPr>
            <p:ph type="body" sz="quarter" idx="158" hasCustomPrompt="1"/>
          </p:nvPr>
        </p:nvSpPr>
        <p:spPr>
          <a:xfrm>
            <a:off x="9153032" y="13326006"/>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rebuchet MS"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139" name="Text Placeholder 5"/>
          <p:cNvSpPr>
            <a:spLocks noGrp="1"/>
          </p:cNvSpPr>
          <p:nvPr>
            <p:ph type="body" sz="quarter" idx="159" hasCustomPrompt="1"/>
          </p:nvPr>
        </p:nvSpPr>
        <p:spPr>
          <a:xfrm>
            <a:off x="9153032" y="12736839"/>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82" name="Text Placeholder 76"/>
          <p:cNvSpPr>
            <a:spLocks noGrp="1"/>
          </p:cNvSpPr>
          <p:nvPr>
            <p:ph type="body" sz="quarter" idx="17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3"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4"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21767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Standard 5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nchor="t" anchorCtr="0">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t" anchorCtr="0">
            <a:spAutoFit/>
          </a:bodyPr>
          <a:lstStyle>
            <a:lvl1pPr marL="0" indent="0" algn="ctr">
              <a:buNone/>
              <a:defRPr sz="2800" b="1" u="sng" baseline="0">
                <a:solidFill>
                  <a:schemeClr val="accent5">
                    <a:lumMod val="50000"/>
                  </a:schemeClr>
                </a:solidFill>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464829"/>
            <a:ext cx="33440914"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428819"/>
            <a:ext cx="33440914" cy="646331"/>
          </a:xfrm>
          <a:prstGeom prst="rect">
            <a:avLst/>
          </a:prstGeom>
        </p:spPr>
        <p:txBody>
          <a:bodyPr anchor="t" anchorCtr="0">
            <a:sp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1015663"/>
          </a:xfrm>
          <a:prstGeom prst="rect">
            <a:avLst/>
          </a:prstGeom>
        </p:spPr>
        <p:txBody>
          <a:bodyPr anchor="t" anchorCtr="0">
            <a:spAutoFit/>
          </a:bodyPr>
          <a:lstStyle>
            <a:lvl1pPr marL="0" indent="0" algn="ctr">
              <a:buFontTx/>
              <a:buNone/>
              <a:defRPr sz="6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8229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3.xml"/><Relationship Id="rId9" Type="http://schemas.openxmlformats.org/officeDocument/2006/relationships/hyperlink" Target="https://www.posterpresentations.com/how-to-change-the-research-poster-template-colors.html" TargetMode="Externa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6.png"/><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theme" Target="../theme/theme4.xml"/><Relationship Id="rId9" Type="http://schemas.openxmlformats.org/officeDocument/2006/relationships/hyperlink" Target="https://www.posterpresentations.com/how-to-change-the-research-poster-template-colors.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1" name="Rectangle 36"/>
          <p:cNvSpPr>
            <a:spLocks noChangeArrowheads="1"/>
          </p:cNvSpPr>
          <p:nvPr userDrawn="1"/>
        </p:nvSpPr>
        <p:spPr bwMode="auto">
          <a:xfrm>
            <a:off x="0"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42" name="Straight Connector 41"/>
          <p:cNvCxnSpPr/>
          <p:nvPr userDrawn="1"/>
        </p:nvCxnSpPr>
        <p:spPr>
          <a:xfrm>
            <a:off x="0"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Rounded Rectangle 42"/>
          <p:cNvSpPr/>
          <p:nvPr userDrawn="1"/>
        </p:nvSpPr>
        <p:spPr>
          <a:xfrm>
            <a:off x="48297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914680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1781064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2647447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35138315"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Box 14"/>
          <p:cNvSpPr txBox="1">
            <a:spLocks noChangeArrowheads="1"/>
          </p:cNvSpPr>
          <p:nvPr userDrawn="1"/>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73" name="Table 72">
            <a:extLst>
              <a:ext uri="{FF2B5EF4-FFF2-40B4-BE49-F238E27FC236}">
                <a16:creationId xmlns:a16="http://schemas.microsoft.com/office/drawing/2014/main" id="{78717898-F638-7F4A-A2B9-3AC05396696E}"/>
              </a:ext>
            </a:extLst>
          </p:cNvPr>
          <p:cNvGraphicFramePr>
            <a:graphicFrameLocks noGrp="1"/>
          </p:cNvGraphicFramePr>
          <p:nvPr userDrawn="1">
            <p:extLst>
              <p:ext uri="{D42A27DB-BD31-4B8C-83A1-F6EECF244321}">
                <p14:modId xmlns:p14="http://schemas.microsoft.com/office/powerpoint/2010/main" val="442666677"/>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4"/>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5"/>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2" name="Table 11">
            <a:extLst>
              <a:ext uri="{FF2B5EF4-FFF2-40B4-BE49-F238E27FC236}">
                <a16:creationId xmlns:a16="http://schemas.microsoft.com/office/drawing/2014/main" id="{6980608C-1F01-498E-946E-1A792C8C0866}"/>
              </a:ext>
            </a:extLst>
          </p:cNvPr>
          <p:cNvGraphicFramePr>
            <a:graphicFrameLocks noGrp="1"/>
          </p:cNvGraphicFramePr>
          <p:nvPr userDrawn="1">
            <p:extLst>
              <p:ext uri="{D42A27DB-BD31-4B8C-83A1-F6EECF244321}">
                <p14:modId xmlns:p14="http://schemas.microsoft.com/office/powerpoint/2010/main" val="1136512653"/>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 id="2147483844" r:id="rId2"/>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41" name="Rectangle 36"/>
          <p:cNvSpPr>
            <a:spLocks noChangeArrowheads="1"/>
          </p:cNvSpPr>
          <p:nvPr userDrawn="1"/>
        </p:nvSpPr>
        <p:spPr bwMode="auto">
          <a:xfrm>
            <a:off x="0"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42" name="Straight Connector 41"/>
          <p:cNvCxnSpPr/>
          <p:nvPr userDrawn="1"/>
        </p:nvCxnSpPr>
        <p:spPr>
          <a:xfrm>
            <a:off x="0"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Rounded Rectangle 42"/>
          <p:cNvSpPr/>
          <p:nvPr userDrawn="1"/>
        </p:nvSpPr>
        <p:spPr>
          <a:xfrm>
            <a:off x="48297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userDrawn="1"/>
        </p:nvSpPr>
        <p:spPr>
          <a:xfrm>
            <a:off x="914680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userDrawn="1"/>
        </p:nvSpPr>
        <p:spPr>
          <a:xfrm>
            <a:off x="17810644"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26474479"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35138315"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 Box 14"/>
          <p:cNvSpPr txBox="1">
            <a:spLocks noChangeArrowheads="1"/>
          </p:cNvSpPr>
          <p:nvPr userDrawn="1"/>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512320767"/>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59" name="Rectangle 36"/>
          <p:cNvSpPr>
            <a:spLocks noChangeArrowheads="1"/>
          </p:cNvSpPr>
          <p:nvPr userDrawn="1"/>
        </p:nvSpPr>
        <p:spPr bwMode="auto">
          <a:xfrm>
            <a:off x="-49424"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60" name="Straight Connector 59"/>
          <p:cNvCxnSpPr/>
          <p:nvPr userDrawn="1"/>
        </p:nvCxnSpPr>
        <p:spPr>
          <a:xfrm>
            <a:off x="-49424"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1" name="Rounded Rectangle 60"/>
          <p:cNvSpPr/>
          <p:nvPr userDrawn="1"/>
        </p:nvSpPr>
        <p:spPr>
          <a:xfrm>
            <a:off x="433550"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userDrawn="1"/>
        </p:nvSpPr>
        <p:spPr>
          <a:xfrm>
            <a:off x="35133265" y="3500001"/>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userDrawn="1"/>
        </p:nvSpPr>
        <p:spPr>
          <a:xfrm>
            <a:off x="9133814" y="3500001"/>
            <a:ext cx="25553018" cy="17835999"/>
          </a:xfrm>
          <a:prstGeom prst="roundRect">
            <a:avLst>
              <a:gd name="adj" fmla="val 811"/>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 Box 14"/>
          <p:cNvSpPr txBox="1">
            <a:spLocks noChangeArrowheads="1"/>
          </p:cNvSpPr>
          <p:nvPr userDrawn="1"/>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65" name="Table 64">
            <a:extLst>
              <a:ext uri="{FF2B5EF4-FFF2-40B4-BE49-F238E27FC236}">
                <a16:creationId xmlns:a16="http://schemas.microsoft.com/office/drawing/2014/main" id="{64EDD831-7355-A644-910F-8B2E07EC12DB}"/>
              </a:ext>
            </a:extLst>
          </p:cNvPr>
          <p:cNvGraphicFramePr>
            <a:graphicFrameLocks noGrp="1"/>
          </p:cNvGraphicFramePr>
          <p:nvPr userDrawn="1">
            <p:extLst>
              <p:ext uri="{D42A27DB-BD31-4B8C-83A1-F6EECF244321}">
                <p14:modId xmlns:p14="http://schemas.microsoft.com/office/powerpoint/2010/main" val="442666677"/>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5"/>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6"/>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278A8851-1CBD-4583-93D2-8B5B46F40F13}"/>
              </a:ext>
            </a:extLst>
          </p:cNvPr>
          <p:cNvGraphicFramePr>
            <a:graphicFrameLocks noGrp="1"/>
          </p:cNvGraphicFramePr>
          <p:nvPr userDrawn="1">
            <p:extLst>
              <p:ext uri="{D42A27DB-BD31-4B8C-83A1-F6EECF244321}">
                <p14:modId xmlns:p14="http://schemas.microsoft.com/office/powerpoint/2010/main" val="1136512653"/>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 id="2147483675" r:id="rId2"/>
    <p:sldLayoutId id="2147483727" r:id="rId3"/>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780242" y="21342393"/>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68" name="Rectangle 36"/>
          <p:cNvSpPr>
            <a:spLocks noChangeArrowheads="1"/>
          </p:cNvSpPr>
          <p:nvPr userDrawn="1"/>
        </p:nvSpPr>
        <p:spPr bwMode="auto">
          <a:xfrm>
            <a:off x="0" y="11216"/>
            <a:ext cx="43891200" cy="3138382"/>
          </a:xfrm>
          <a:prstGeom prst="rect">
            <a:avLst/>
          </a:prstGeom>
          <a:gradFill>
            <a:gsLst>
              <a:gs pos="0">
                <a:schemeClr val="accent6">
                  <a:lumMod val="40000"/>
                  <a:lumOff val="60000"/>
                </a:schemeClr>
              </a:gs>
              <a:gs pos="100000">
                <a:schemeClr val="bg1"/>
              </a:gs>
            </a:gsLst>
            <a:lin ang="5400000" scaled="1"/>
          </a:gradFill>
          <a:ln w="9525">
            <a:noFill/>
            <a:miter lim="800000"/>
            <a:headEnd/>
            <a:tailEnd/>
          </a:ln>
          <a:effectLst/>
        </p:spPr>
        <p:txBody>
          <a:bodyPr wrap="none" lIns="58781" tIns="29390" rIns="58781" bIns="29390" anchor="ctr"/>
          <a:lstStyle/>
          <a:p>
            <a:pPr>
              <a:defRPr/>
            </a:pPr>
            <a:endParaRPr lang="en-US" dirty="0"/>
          </a:p>
        </p:txBody>
      </p:sp>
      <p:cxnSp>
        <p:nvCxnSpPr>
          <p:cNvPr id="69" name="Straight Connector 68"/>
          <p:cNvCxnSpPr/>
          <p:nvPr userDrawn="1"/>
        </p:nvCxnSpPr>
        <p:spPr>
          <a:xfrm>
            <a:off x="0" y="3149598"/>
            <a:ext cx="43891200" cy="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70" name="Rounded Rectangle 69"/>
          <p:cNvSpPr/>
          <p:nvPr userDrawn="1"/>
        </p:nvSpPr>
        <p:spPr>
          <a:xfrm>
            <a:off x="482974" y="3464832"/>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35171063" y="3464832"/>
            <a:ext cx="8253832" cy="17835999"/>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userDrawn="1"/>
        </p:nvSpPr>
        <p:spPr>
          <a:xfrm>
            <a:off x="9167929" y="3464833"/>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userDrawn="1"/>
        </p:nvSpPr>
        <p:spPr>
          <a:xfrm>
            <a:off x="9167929" y="12679307"/>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ounded Rectangle 74"/>
          <p:cNvSpPr/>
          <p:nvPr userDrawn="1"/>
        </p:nvSpPr>
        <p:spPr>
          <a:xfrm>
            <a:off x="17852884" y="3464833"/>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userDrawn="1"/>
        </p:nvSpPr>
        <p:spPr>
          <a:xfrm>
            <a:off x="17852884" y="12679307"/>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ounded Rectangle 76"/>
          <p:cNvSpPr/>
          <p:nvPr userDrawn="1"/>
        </p:nvSpPr>
        <p:spPr>
          <a:xfrm>
            <a:off x="26502004" y="3464833"/>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p:cNvSpPr/>
          <p:nvPr userDrawn="1"/>
        </p:nvSpPr>
        <p:spPr>
          <a:xfrm>
            <a:off x="26502004" y="12679307"/>
            <a:ext cx="8253832" cy="859642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 name="Table 66">
            <a:extLst>
              <a:ext uri="{FF2B5EF4-FFF2-40B4-BE49-F238E27FC236}">
                <a16:creationId xmlns:a16="http://schemas.microsoft.com/office/drawing/2014/main" id="{539964E8-C122-8146-963F-06D06E5BB773}"/>
              </a:ext>
            </a:extLst>
          </p:cNvPr>
          <p:cNvGraphicFramePr>
            <a:graphicFrameLocks noGrp="1"/>
          </p:cNvGraphicFramePr>
          <p:nvPr userDrawn="1">
            <p:extLst>
              <p:ext uri="{D42A27DB-BD31-4B8C-83A1-F6EECF244321}">
                <p14:modId xmlns:p14="http://schemas.microsoft.com/office/powerpoint/2010/main" val="442666677"/>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5"/>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6"/>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7"/>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9B589678-BF23-4B5C-8F19-67CEEB3FF91B}"/>
              </a:ext>
            </a:extLst>
          </p:cNvPr>
          <p:cNvGraphicFramePr>
            <a:graphicFrameLocks noGrp="1"/>
          </p:cNvGraphicFramePr>
          <p:nvPr userDrawn="1">
            <p:extLst>
              <p:ext uri="{D42A27DB-BD31-4B8C-83A1-F6EECF244321}">
                <p14:modId xmlns:p14="http://schemas.microsoft.com/office/powerpoint/2010/main" val="1136512653"/>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9">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 id="2147483674" r:id="rId2"/>
    <p:sldLayoutId id="2147483753" r:id="rId3"/>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implement-simulated-annealing-in-python/" TargetMode="External"/><Relationship Id="rId2" Type="http://schemas.openxmlformats.org/officeDocument/2006/relationships/hyperlink" Target="https://www.geeksforgeeks.org/quick-sort-algorith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C5A49-699F-016D-993A-4AC1C002360A}"/>
              </a:ext>
            </a:extLst>
          </p:cNvPr>
          <p:cNvSpPr>
            <a:spLocks noGrp="1"/>
          </p:cNvSpPr>
          <p:nvPr>
            <p:ph type="body" sz="quarter" idx="10"/>
          </p:nvPr>
        </p:nvSpPr>
        <p:spPr>
          <a:xfrm>
            <a:off x="438087" y="7658105"/>
            <a:ext cx="8290965" cy="14367010"/>
          </a:xfrm>
        </p:spPr>
        <p:txBody>
          <a:bodyPr/>
          <a:lstStyle/>
          <a:p>
            <a:r>
              <a:rPr lang="en-US" b="1" dirty="0">
                <a:latin typeface="+mn-lt"/>
              </a:rPr>
              <a:t>Baseline QuickSort</a:t>
            </a:r>
            <a:r>
              <a:rPr lang="en-US" dirty="0">
                <a:latin typeface="+mn-lt"/>
              </a:rPr>
              <a:t>:</a:t>
            </a:r>
          </a:p>
          <a:p>
            <a:pPr marL="342900" indent="-342900">
              <a:buFont typeface="Arial" panose="020B0604020202020204" pitchFamily="34" charset="0"/>
              <a:buChar char="•"/>
            </a:pPr>
            <a:r>
              <a:rPr lang="en-US" sz="1800" dirty="0">
                <a:latin typeface="+mn-lt"/>
              </a:rPr>
              <a:t>Each traditional pivot method was tested on all array types</a:t>
            </a:r>
          </a:p>
          <a:p>
            <a:pPr marL="342900" indent="-342900">
              <a:buFont typeface="Arial" panose="020B0604020202020204" pitchFamily="34" charset="0"/>
              <a:buChar char="•"/>
            </a:pPr>
            <a:r>
              <a:rPr lang="en-US" sz="1800" dirty="0">
                <a:latin typeface="+mn-lt"/>
              </a:rPr>
              <a:t>The cost function evaluates each pivot strategy:</a:t>
            </a:r>
          </a:p>
          <a:p>
            <a:pPr marL="1616465" lvl="1" indent="-342900">
              <a:buFont typeface="Arial" panose="020B0604020202020204" pitchFamily="34" charset="0"/>
              <a:buChar char="•"/>
            </a:pPr>
            <a:r>
              <a:rPr lang="en-US" sz="1800" b="1" dirty="0">
                <a:latin typeface="+mn-lt"/>
              </a:rPr>
              <a:t>Cost</a:t>
            </a:r>
            <a:r>
              <a:rPr lang="en-US" sz="1800" dirty="0">
                <a:latin typeface="+mn-lt"/>
              </a:rPr>
              <a:t> = swaps + comparisons + (balance factor x array size)</a:t>
            </a:r>
          </a:p>
          <a:p>
            <a:pPr marL="342900" indent="-342900">
              <a:buFont typeface="Arial" panose="020B0604020202020204" pitchFamily="34" charset="0"/>
              <a:buChar char="•"/>
            </a:pPr>
            <a:r>
              <a:rPr lang="en-US" sz="1800" dirty="0">
                <a:latin typeface="+mn-lt"/>
              </a:rPr>
              <a:t>Balance factor:</a:t>
            </a:r>
          </a:p>
          <a:p>
            <a:pPr marL="1616465" lvl="1" indent="-342900">
              <a:buFont typeface="Arial" panose="020B0604020202020204" pitchFamily="34" charset="0"/>
              <a:buChar char="•"/>
            </a:pPr>
            <a:r>
              <a:rPr lang="en-US" sz="1800" b="1" dirty="0">
                <a:solidFill>
                  <a:srgbClr val="000000"/>
                </a:solidFill>
                <a:effectLst/>
                <a:latin typeface="+mn-lt"/>
              </a:rPr>
              <a:t>balance factor </a:t>
            </a:r>
            <a:r>
              <a:rPr lang="en-US" sz="1800" dirty="0">
                <a:solidFill>
                  <a:srgbClr val="000000"/>
                </a:solidFill>
                <a:effectLst/>
                <a:latin typeface="+mn-lt"/>
              </a:rPr>
              <a:t>= </a:t>
            </a:r>
            <a:r>
              <a:rPr lang="en-US" sz="1800" u="sng" dirty="0">
                <a:solidFill>
                  <a:srgbClr val="000000"/>
                </a:solidFill>
                <a:effectLst/>
                <a:latin typeface="+mn-lt"/>
              </a:rPr>
              <a:t>|</a:t>
            </a:r>
            <a:r>
              <a:rPr lang="en-US" sz="1800" u="sng" dirty="0" err="1">
                <a:solidFill>
                  <a:srgbClr val="000000"/>
                </a:solidFill>
                <a:effectLst/>
                <a:latin typeface="+mn-lt"/>
              </a:rPr>
              <a:t>left_parirtion_size</a:t>
            </a:r>
            <a:r>
              <a:rPr lang="en-US" sz="1800" u="sng" dirty="0">
                <a:solidFill>
                  <a:srgbClr val="000000"/>
                </a:solidFill>
                <a:effectLst/>
                <a:latin typeface="+mn-lt"/>
              </a:rPr>
              <a:t> - </a:t>
            </a:r>
            <a:r>
              <a:rPr lang="en-US" sz="1800" u="sng" dirty="0" err="1">
                <a:solidFill>
                  <a:srgbClr val="000000"/>
                </a:solidFill>
                <a:effectLst/>
                <a:latin typeface="+mn-lt"/>
              </a:rPr>
              <a:t>right_partition_size</a:t>
            </a:r>
            <a:r>
              <a:rPr lang="en-US" sz="1800" u="sng" dirty="0">
                <a:solidFill>
                  <a:srgbClr val="000000"/>
                </a:solidFill>
                <a:effectLst/>
                <a:latin typeface="+mn-lt"/>
              </a:rPr>
              <a:t>|</a:t>
            </a:r>
            <a:endParaRPr lang="en-US" sz="1800" u="sng" dirty="0">
              <a:solidFill>
                <a:srgbClr val="000000"/>
              </a:solidFill>
              <a:latin typeface="+mn-lt"/>
            </a:endParaRPr>
          </a:p>
          <a:p>
            <a:pPr marL="457200" lvl="1" indent="0">
              <a:buNone/>
            </a:pPr>
            <a:r>
              <a:rPr lang="en-US" sz="1800" dirty="0">
                <a:solidFill>
                  <a:srgbClr val="000000"/>
                </a:solidFill>
                <a:effectLst/>
                <a:latin typeface="+mn-lt"/>
              </a:rPr>
              <a:t> </a:t>
            </a:r>
            <a:r>
              <a:rPr lang="en-US" sz="1800" dirty="0">
                <a:solidFill>
                  <a:schemeClr val="bg1"/>
                </a:solidFill>
                <a:latin typeface="+mn-lt"/>
              </a:rPr>
              <a:t>                                                                         </a:t>
            </a:r>
            <a:r>
              <a:rPr lang="en-US" sz="1800" dirty="0">
                <a:solidFill>
                  <a:schemeClr val="bg1"/>
                </a:solidFill>
                <a:effectLst/>
                <a:latin typeface="+mn-lt"/>
              </a:rPr>
              <a:t> </a:t>
            </a:r>
            <a:r>
              <a:rPr lang="en-US" sz="1800" dirty="0">
                <a:solidFill>
                  <a:srgbClr val="000000"/>
                </a:solidFill>
                <a:effectLst/>
                <a:latin typeface="+mn-lt"/>
              </a:rPr>
              <a:t>size</a:t>
            </a:r>
            <a:endParaRPr lang="en-US" sz="1800" dirty="0">
              <a:latin typeface="+mn-lt"/>
            </a:endParaRPr>
          </a:p>
          <a:p>
            <a:r>
              <a:rPr lang="en-US" sz="1800" dirty="0">
                <a:latin typeface="+mn-lt"/>
              </a:rPr>
              <a:t>Each pivot strategy displays:</a:t>
            </a:r>
          </a:p>
          <a:p>
            <a:pPr lvl="1"/>
            <a:r>
              <a:rPr lang="en-US" sz="1800" dirty="0">
                <a:latin typeface="+mn-lt"/>
              </a:rPr>
              <a:t>Final sorted array</a:t>
            </a:r>
          </a:p>
          <a:p>
            <a:pPr lvl="1"/>
            <a:r>
              <a:rPr lang="en-US" sz="1800" dirty="0">
                <a:latin typeface="+mn-lt"/>
              </a:rPr>
              <a:t>Number of swaps</a:t>
            </a:r>
          </a:p>
          <a:p>
            <a:pPr lvl="1"/>
            <a:r>
              <a:rPr lang="en-US" sz="1800" dirty="0">
                <a:latin typeface="+mn-lt"/>
              </a:rPr>
              <a:t>Total number of comparisons</a:t>
            </a:r>
          </a:p>
          <a:p>
            <a:pPr lvl="1"/>
            <a:r>
              <a:rPr lang="en-US" sz="1800" dirty="0">
                <a:latin typeface="+mn-lt"/>
              </a:rPr>
              <a:t>Pivot selection cost</a:t>
            </a:r>
          </a:p>
          <a:p>
            <a:pPr marL="783732" lvl="1" indent="0">
              <a:buNone/>
            </a:pPr>
            <a:endParaRPr lang="en-US" sz="1800" dirty="0">
              <a:latin typeface="+mn-lt"/>
            </a:endParaRPr>
          </a:p>
          <a:p>
            <a:r>
              <a:rPr lang="en-US" b="1" dirty="0">
                <a:latin typeface="+mn-lt"/>
              </a:rPr>
              <a:t>SA Optimization:</a:t>
            </a:r>
          </a:p>
          <a:p>
            <a:pPr marL="342900" indent="-342900">
              <a:buFont typeface="Arial" panose="020B0604020202020204" pitchFamily="34" charset="0"/>
              <a:buChar char="•"/>
            </a:pPr>
            <a:r>
              <a:rPr lang="en-US" sz="1800" dirty="0">
                <a:latin typeface="+mn-lt"/>
              </a:rPr>
              <a:t>Implemented to explore optimization capabilities</a:t>
            </a:r>
          </a:p>
          <a:p>
            <a:pPr marL="342900" indent="-342900">
              <a:buFont typeface="Arial" panose="020B0604020202020204" pitchFamily="34" charset="0"/>
              <a:buChar char="•"/>
            </a:pPr>
            <a:r>
              <a:rPr lang="en-US" sz="1800" dirty="0">
                <a:latin typeface="+mn-lt"/>
              </a:rPr>
              <a:t>Objective function: </a:t>
            </a:r>
          </a:p>
          <a:p>
            <a:pPr marL="1616465" lvl="1" indent="-342900">
              <a:buFont typeface="Arial" panose="020B0604020202020204" pitchFamily="34" charset="0"/>
              <a:buChar char="•"/>
            </a:pPr>
            <a:r>
              <a:rPr lang="en-US" sz="1800" dirty="0" err="1">
                <a:latin typeface="+mn-lt"/>
              </a:rPr>
              <a:t>Rastrigin</a:t>
            </a:r>
            <a:r>
              <a:rPr lang="en-US" sz="1800" dirty="0">
                <a:latin typeface="+mn-lt"/>
              </a:rPr>
              <a:t> function: a non-convex, multimodal function commonly used for benchmarking global optimizers</a:t>
            </a:r>
          </a:p>
          <a:p>
            <a:pPr marL="342900" indent="-342900">
              <a:buFont typeface="Arial" panose="020B0604020202020204" pitchFamily="34" charset="0"/>
              <a:buChar char="•"/>
            </a:pPr>
            <a:r>
              <a:rPr lang="en-US" sz="1800" dirty="0">
                <a:latin typeface="+mn-lt"/>
              </a:rPr>
              <a:t>Key steps in the algorithm include:</a:t>
            </a:r>
          </a:p>
          <a:p>
            <a:pPr marL="914400" lvl="1" indent="-457200">
              <a:buFont typeface="+mj-lt"/>
              <a:buAutoNum type="arabicPeriod"/>
            </a:pPr>
            <a:r>
              <a:rPr lang="en-US" sz="1800" dirty="0">
                <a:latin typeface="+mn-lt"/>
              </a:rPr>
              <a:t>Define the objective function (</a:t>
            </a:r>
            <a:r>
              <a:rPr lang="en-US" sz="1800" dirty="0" err="1">
                <a:latin typeface="+mn-lt"/>
              </a:rPr>
              <a:t>Rastrigin</a:t>
            </a:r>
            <a:r>
              <a:rPr lang="en-US" sz="1800" dirty="0">
                <a:latin typeface="+mn-lt"/>
              </a:rPr>
              <a:t>)</a:t>
            </a:r>
          </a:p>
          <a:p>
            <a:pPr marL="914400" lvl="1" indent="-457200">
              <a:buFont typeface="+mj-lt"/>
              <a:buAutoNum type="arabicPeriod"/>
            </a:pPr>
            <a:r>
              <a:rPr lang="en-US" sz="1800" dirty="0">
                <a:latin typeface="+mn-lt"/>
              </a:rPr>
              <a:t>Generate a random initial solution within bounds</a:t>
            </a:r>
          </a:p>
          <a:p>
            <a:pPr marL="914400" lvl="1" indent="-457200">
              <a:buFont typeface="+mj-lt"/>
              <a:buAutoNum type="arabicPeriod"/>
            </a:pPr>
            <a:r>
              <a:rPr lang="en-US" sz="1800" dirty="0">
                <a:latin typeface="+mn-lt"/>
              </a:rPr>
              <a:t>Use a neighborhood function to explore nearby solutions</a:t>
            </a:r>
          </a:p>
          <a:p>
            <a:pPr marL="914400" lvl="1" indent="-457200">
              <a:buFont typeface="+mj-lt"/>
              <a:buAutoNum type="arabicPeriod"/>
            </a:pPr>
            <a:r>
              <a:rPr lang="en-US" sz="1800" dirty="0">
                <a:latin typeface="+mn-lt"/>
              </a:rPr>
              <a:t>Apply a probabilistic acceptance rule based on the current temperature</a:t>
            </a:r>
          </a:p>
          <a:p>
            <a:pPr marL="914400" lvl="1" indent="-457200">
              <a:buFont typeface="+mj-lt"/>
              <a:buAutoNum type="arabicPeriod"/>
            </a:pPr>
            <a:r>
              <a:rPr lang="en-US" sz="1800" dirty="0">
                <a:latin typeface="+mn-lt"/>
              </a:rPr>
              <a:t>Decrease temperature over 1000 iterations to balance exploration and exploitation</a:t>
            </a:r>
          </a:p>
          <a:p>
            <a:pPr marL="914400" lvl="1" indent="-457200">
              <a:buFont typeface="+mj-lt"/>
              <a:buAutoNum type="arabicPeriod"/>
            </a:pPr>
            <a:r>
              <a:rPr lang="en-US" sz="1800" dirty="0">
                <a:latin typeface="+mn-lt"/>
              </a:rPr>
              <a:t>Continuously track the best solution and score</a:t>
            </a:r>
          </a:p>
          <a:p>
            <a:endParaRPr lang="en-US" sz="1800" b="1" dirty="0">
              <a:latin typeface="+mn-lt"/>
            </a:endParaRPr>
          </a:p>
          <a:p>
            <a:r>
              <a:rPr lang="en-US" b="1" dirty="0">
                <a:latin typeface="+mn-lt"/>
              </a:rPr>
              <a:t>SA-Optimized QuickSort</a:t>
            </a:r>
          </a:p>
          <a:p>
            <a:pPr marL="342900" indent="-342900">
              <a:buFont typeface="Arial" panose="020B0604020202020204" pitchFamily="34" charset="0"/>
              <a:buChar char="•"/>
            </a:pPr>
            <a:r>
              <a:rPr lang="en-US" sz="1800" b="1" dirty="0">
                <a:latin typeface="+mn-lt"/>
              </a:rPr>
              <a:t>Goal: </a:t>
            </a:r>
            <a:r>
              <a:rPr lang="en-US" sz="1800" dirty="0">
                <a:latin typeface="+mn-lt"/>
              </a:rPr>
              <a:t>Aims to address the limitations of traditional pivot selection strategies by identifying optimal pivots during SA</a:t>
            </a:r>
          </a:p>
          <a:p>
            <a:pPr marL="342900" indent="-342900">
              <a:buFont typeface="Arial" panose="020B0604020202020204" pitchFamily="34" charset="0"/>
              <a:buChar char="•"/>
            </a:pPr>
            <a:r>
              <a:rPr lang="en-US" sz="1800" b="1" dirty="0">
                <a:latin typeface="+mn-lt"/>
              </a:rPr>
              <a:t>Cooling Schedule: </a:t>
            </a:r>
            <a:r>
              <a:rPr lang="en-US" sz="1800" dirty="0">
                <a:latin typeface="+mn-lt"/>
              </a:rPr>
              <a:t>T = Initial Temperature / Iteration + 1</a:t>
            </a:r>
          </a:p>
          <a:p>
            <a:pPr marL="342900" indent="-342900">
              <a:buFont typeface="Arial" panose="020B0604020202020204" pitchFamily="34" charset="0"/>
              <a:buChar char="•"/>
            </a:pPr>
            <a:r>
              <a:rPr lang="en-US" sz="1800" b="1" dirty="0">
                <a:latin typeface="+mn-lt"/>
              </a:rPr>
              <a:t>SA Parameters: </a:t>
            </a:r>
            <a:endParaRPr lang="en-US" sz="1800" dirty="0">
              <a:latin typeface="+mn-lt"/>
            </a:endParaRPr>
          </a:p>
          <a:p>
            <a:pPr marL="1616465" lvl="1" indent="-342900">
              <a:buFont typeface="Arial" panose="020B0604020202020204" pitchFamily="34" charset="0"/>
              <a:buChar char="•"/>
            </a:pPr>
            <a:r>
              <a:rPr lang="en-US" sz="1800" b="1" dirty="0">
                <a:latin typeface="+mn-lt"/>
              </a:rPr>
              <a:t>Initial Temp: </a:t>
            </a:r>
            <a:r>
              <a:rPr lang="en-US" sz="1800" dirty="0">
                <a:latin typeface="+mn-lt"/>
              </a:rPr>
              <a:t>0</a:t>
            </a:r>
          </a:p>
          <a:p>
            <a:pPr marL="1616465" lvl="1" indent="-342900">
              <a:buFont typeface="Arial" panose="020B0604020202020204" pitchFamily="34" charset="0"/>
              <a:buChar char="•"/>
            </a:pPr>
            <a:r>
              <a:rPr lang="en-US" sz="1800" b="1" dirty="0">
                <a:latin typeface="+mn-lt"/>
              </a:rPr>
              <a:t>Min Temp: </a:t>
            </a:r>
            <a:r>
              <a:rPr lang="en-US" sz="1800" dirty="0">
                <a:latin typeface="+mn-lt"/>
              </a:rPr>
              <a:t>0.0001</a:t>
            </a:r>
          </a:p>
          <a:p>
            <a:pPr marL="1616465" lvl="1" indent="-342900">
              <a:buFont typeface="Arial" panose="020B0604020202020204" pitchFamily="34" charset="0"/>
              <a:buChar char="•"/>
            </a:pPr>
            <a:r>
              <a:rPr lang="en-US" sz="1800" b="1" dirty="0">
                <a:latin typeface="+mn-lt"/>
              </a:rPr>
              <a:t>At each recursive step:</a:t>
            </a:r>
          </a:p>
          <a:p>
            <a:pPr marL="2106297" lvl="2" indent="-342900"/>
            <a:r>
              <a:rPr lang="en-US" sz="1800" dirty="0">
                <a:latin typeface="+mn-lt"/>
              </a:rPr>
              <a:t>Generate pivot candidates</a:t>
            </a:r>
          </a:p>
          <a:p>
            <a:pPr marL="2106297" lvl="2" indent="-342900"/>
            <a:r>
              <a:rPr lang="en-US" sz="1800" dirty="0">
                <a:latin typeface="+mn-lt"/>
              </a:rPr>
              <a:t>Evaluate the cost for each </a:t>
            </a:r>
          </a:p>
          <a:p>
            <a:pPr marL="2106297" lvl="2" indent="-342900"/>
            <a:r>
              <a:rPr lang="en-US" sz="1800" dirty="0">
                <a:latin typeface="+mn-lt"/>
              </a:rPr>
              <a:t>Accept the best or near best based on temperature</a:t>
            </a:r>
          </a:p>
          <a:p>
            <a:pPr marL="1616465" lvl="1" indent="-342900">
              <a:buFont typeface="Arial" panose="020B0604020202020204" pitchFamily="34" charset="0"/>
              <a:buChar char="•"/>
            </a:pPr>
            <a:r>
              <a:rPr lang="en-US" sz="1800" b="1" dirty="0">
                <a:latin typeface="+mn-lt"/>
              </a:rPr>
              <a:t>Neighbor strategy:</a:t>
            </a:r>
          </a:p>
          <a:p>
            <a:pPr marL="2106297" lvl="2" indent="-342900"/>
            <a:r>
              <a:rPr lang="en-US" dirty="0">
                <a:latin typeface="+mn-lt"/>
              </a:rPr>
              <a:t>80% local (+ or – 1 index)</a:t>
            </a:r>
          </a:p>
          <a:p>
            <a:pPr marL="2106297" lvl="2" indent="-342900"/>
            <a:r>
              <a:rPr lang="en-US" dirty="0">
                <a:latin typeface="+mn-lt"/>
              </a:rPr>
              <a:t>20% global (random index)</a:t>
            </a:r>
          </a:p>
          <a:p>
            <a:pPr lvl="1" indent="0">
              <a:buNone/>
            </a:pPr>
            <a:endParaRPr lang="en-US" b="1" dirty="0"/>
          </a:p>
        </p:txBody>
      </p:sp>
      <p:sp>
        <p:nvSpPr>
          <p:cNvPr id="3" name="Text Placeholder 2">
            <a:extLst>
              <a:ext uri="{FF2B5EF4-FFF2-40B4-BE49-F238E27FC236}">
                <a16:creationId xmlns:a16="http://schemas.microsoft.com/office/drawing/2014/main" id="{FE363EBE-E780-C64E-86AA-B8DDB7FE7B6C}"/>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7FD673B5-FDEF-C21C-0409-6A1915527A81}"/>
              </a:ext>
            </a:extLst>
          </p:cNvPr>
          <p:cNvSpPr>
            <a:spLocks noGrp="1"/>
          </p:cNvSpPr>
          <p:nvPr>
            <p:ph type="body" sz="quarter" idx="20"/>
          </p:nvPr>
        </p:nvSpPr>
        <p:spPr/>
        <p:txBody>
          <a:bodyPr/>
          <a:lstStyle/>
          <a:p>
            <a:r>
              <a:rPr lang="en-US" dirty="0"/>
              <a:t>Motivation</a:t>
            </a:r>
          </a:p>
        </p:txBody>
      </p:sp>
      <p:sp>
        <p:nvSpPr>
          <p:cNvPr id="5" name="Text Placeholder 4">
            <a:extLst>
              <a:ext uri="{FF2B5EF4-FFF2-40B4-BE49-F238E27FC236}">
                <a16:creationId xmlns:a16="http://schemas.microsoft.com/office/drawing/2014/main" id="{984781D1-A613-F131-1AD5-9B3437927D7D}"/>
              </a:ext>
            </a:extLst>
          </p:cNvPr>
          <p:cNvSpPr>
            <a:spLocks noGrp="1"/>
          </p:cNvSpPr>
          <p:nvPr>
            <p:ph type="body" sz="quarter" idx="21"/>
          </p:nvPr>
        </p:nvSpPr>
        <p:spPr>
          <a:xfrm>
            <a:off x="438087" y="4100716"/>
            <a:ext cx="8290965" cy="3600986"/>
          </a:xfrm>
        </p:spPr>
        <p:txBody>
          <a:bodyPr/>
          <a:lstStyle/>
          <a:p>
            <a:r>
              <a:rPr lang="en-US" sz="1800" dirty="0">
                <a:latin typeface="+mn-lt"/>
              </a:rPr>
              <a:t>QuickSort is a sorting algorithm that picks an element as a pivot and partitions the given array around the chosen pivot by placing the pivot in the correct position in a sorted array. Essential in theoretical computer science for analyzing average-case complexity and developing new techniques. There are traditional pivot selection techniques that include first, last, random, and median. Simulated Annealing is an Optimization algorithm designed to search for an optimal solution in a large solution space. Heat and temperature play a crucial role in simulated annealing. Heat is a measure of the degree of randomness in the search process, which decreases over time. An initial temperature is set, and the higher the temperature, the higher the randomization jumps will be. As the temperature decreases according to the cooling schedule, the jumps will be lower and more precise, reaching global optima.</a:t>
            </a:r>
          </a:p>
          <a:p>
            <a:endParaRPr lang="en-US" dirty="0"/>
          </a:p>
        </p:txBody>
      </p:sp>
      <p:sp>
        <p:nvSpPr>
          <p:cNvPr id="6" name="Text Placeholder 5">
            <a:extLst>
              <a:ext uri="{FF2B5EF4-FFF2-40B4-BE49-F238E27FC236}">
                <a16:creationId xmlns:a16="http://schemas.microsoft.com/office/drawing/2014/main" id="{06A21B0F-DDD5-9332-EE4F-EBCDB90AD0B8}"/>
              </a:ext>
            </a:extLst>
          </p:cNvPr>
          <p:cNvSpPr>
            <a:spLocks noGrp="1"/>
          </p:cNvSpPr>
          <p:nvPr>
            <p:ph type="body" sz="quarter" idx="22"/>
          </p:nvPr>
        </p:nvSpPr>
        <p:spPr>
          <a:xfrm>
            <a:off x="427183" y="7260696"/>
            <a:ext cx="8290965" cy="589166"/>
          </a:xfrm>
        </p:spPr>
        <p:txBody>
          <a:bodyPr/>
          <a:lstStyle/>
          <a:p>
            <a:r>
              <a:rPr lang="en-US" dirty="0"/>
              <a:t>Methodology</a:t>
            </a:r>
          </a:p>
        </p:txBody>
      </p:sp>
      <p:sp>
        <p:nvSpPr>
          <p:cNvPr id="7" name="Text Placeholder 6">
            <a:extLst>
              <a:ext uri="{FF2B5EF4-FFF2-40B4-BE49-F238E27FC236}">
                <a16:creationId xmlns:a16="http://schemas.microsoft.com/office/drawing/2014/main" id="{AD3BEBA6-1478-DA27-D090-6205A922D02E}"/>
              </a:ext>
            </a:extLst>
          </p:cNvPr>
          <p:cNvSpPr>
            <a:spLocks noGrp="1"/>
          </p:cNvSpPr>
          <p:nvPr>
            <p:ph type="body" sz="quarter" idx="23"/>
          </p:nvPr>
        </p:nvSpPr>
        <p:spPr>
          <a:xfrm>
            <a:off x="17804524" y="4075657"/>
            <a:ext cx="8274926" cy="6315575"/>
          </a:xfrm>
        </p:spPr>
        <p:txBody>
          <a:bodyPr/>
          <a:lstStyle/>
          <a:p>
            <a:pPr marL="0" indent="0">
              <a:buNone/>
            </a:pPr>
            <a:r>
              <a:rPr lang="en-US" sz="2400" b="1" dirty="0">
                <a:latin typeface="+mn-lt"/>
              </a:rPr>
              <a:t>Data used &amp; Input:</a:t>
            </a:r>
          </a:p>
          <a:p>
            <a:pPr marL="457200" indent="-457200">
              <a:buFont typeface="+mj-lt"/>
              <a:buAutoNum type="arabicPeriod"/>
            </a:pPr>
            <a:r>
              <a:rPr lang="en-US" sz="2400" dirty="0">
                <a:latin typeface="+mn-lt"/>
              </a:rPr>
              <a:t>SA - Sorted Array: [0,1,2,3,4,5,6,7,8,9,10]</a:t>
            </a:r>
          </a:p>
          <a:p>
            <a:pPr marL="457200" indent="-457200">
              <a:buFont typeface="+mj-lt"/>
              <a:buAutoNum type="arabicPeriod"/>
            </a:pPr>
            <a:r>
              <a:rPr lang="en-US" sz="2400" dirty="0">
                <a:latin typeface="+mn-lt"/>
              </a:rPr>
              <a:t>UA – Unsorted Array: [20, 382, 78, 292, 1000, 889, 2, 10, 92, 3, 11]</a:t>
            </a:r>
          </a:p>
          <a:p>
            <a:pPr marL="457200" indent="-457200">
              <a:buFont typeface="+mj-lt"/>
              <a:buAutoNum type="arabicPeriod"/>
            </a:pPr>
            <a:r>
              <a:rPr lang="en-US" sz="2400" dirty="0">
                <a:latin typeface="+mn-lt"/>
              </a:rPr>
              <a:t>RSA – Reverse/Inverse Sorted Array: [10, 9, 8, 7, 6, 5, 4, 3, 2, 1]</a:t>
            </a:r>
          </a:p>
          <a:p>
            <a:pPr marL="457200" indent="-457200">
              <a:buFont typeface="+mj-lt"/>
              <a:buAutoNum type="arabicPeriod"/>
            </a:pPr>
            <a:r>
              <a:rPr lang="en-US" sz="2400" dirty="0">
                <a:latin typeface="+mn-lt"/>
              </a:rPr>
              <a:t>NSA – Nearly Sorted Array: [11, 12, 13, 14, 2, 1, 20, 30, 19]</a:t>
            </a:r>
          </a:p>
          <a:p>
            <a:pPr marL="457200" indent="-457200">
              <a:buFont typeface="+mj-lt"/>
              <a:buAutoNum type="arabicPeriod"/>
            </a:pPr>
            <a:r>
              <a:rPr lang="en-US" sz="2400" dirty="0">
                <a:latin typeface="+mn-lt"/>
              </a:rPr>
              <a:t>DA1, DA2, DA3 – Duplicate Arrays</a:t>
            </a:r>
          </a:p>
          <a:p>
            <a:pPr marL="1730765" lvl="1" indent="-457200">
              <a:buFont typeface="+mj-lt"/>
              <a:buAutoNum type="arabicPeriod"/>
            </a:pPr>
            <a:r>
              <a:rPr lang="en-US" sz="2400" dirty="0">
                <a:latin typeface="+mn-lt"/>
              </a:rPr>
              <a:t>[</a:t>
            </a:r>
            <a:r>
              <a:rPr lang="en-US" sz="2400" dirty="0">
                <a:solidFill>
                  <a:srgbClr val="000000"/>
                </a:solidFill>
                <a:effectLst/>
                <a:latin typeface="+mn-lt"/>
              </a:rPr>
              <a:t>1, 1, 1, 1, 1, 1, 1, 1, 1, 1, 1, 1, 1, 1, 1, 1, 1, 1, 1, 1, 1, 1, 1, 1, 1, 1, 1, 1, 1, 1, 1]</a:t>
            </a:r>
          </a:p>
          <a:p>
            <a:pPr marL="1730765" lvl="1" indent="-457200">
              <a:buFont typeface="+mj-lt"/>
              <a:buAutoNum type="arabicPeriod"/>
            </a:pPr>
            <a:r>
              <a:rPr lang="en-US" sz="2400" dirty="0">
                <a:latin typeface="+mn-lt"/>
              </a:rPr>
              <a:t>[</a:t>
            </a:r>
            <a:r>
              <a:rPr lang="en-US" sz="2400" dirty="0">
                <a:solidFill>
                  <a:srgbClr val="000000"/>
                </a:solidFill>
                <a:effectLst/>
                <a:latin typeface="+mn-lt"/>
              </a:rPr>
              <a:t>100, 49, 90, 100, 49, 90, 100, 49, 90, 100, 49, 90, 100, 49, 90, 100, 49, 90, 100, 49, 90, 100, 49, 90, 100, 49, 90]</a:t>
            </a:r>
          </a:p>
          <a:p>
            <a:pPr marL="1730765" lvl="1" indent="-457200">
              <a:buFont typeface="+mj-lt"/>
              <a:buAutoNum type="arabicPeriod"/>
            </a:pPr>
            <a:r>
              <a:rPr lang="en-US" sz="2400" dirty="0">
                <a:latin typeface="+mn-lt"/>
              </a:rPr>
              <a:t>[</a:t>
            </a:r>
            <a:r>
              <a:rPr lang="en-US" sz="2400" dirty="0">
                <a:solidFill>
                  <a:srgbClr val="000000"/>
                </a:solidFill>
                <a:effectLst/>
                <a:latin typeface="+mn-lt"/>
              </a:rPr>
              <a:t>10, 4, 10, 4, 10, 4, 10, 4, 10, 4, 10, 4]</a:t>
            </a:r>
          </a:p>
          <a:p>
            <a:endParaRPr lang="en-US" dirty="0"/>
          </a:p>
        </p:txBody>
      </p:sp>
      <p:sp>
        <p:nvSpPr>
          <p:cNvPr id="8" name="Text Placeholder 7">
            <a:extLst>
              <a:ext uri="{FF2B5EF4-FFF2-40B4-BE49-F238E27FC236}">
                <a16:creationId xmlns:a16="http://schemas.microsoft.com/office/drawing/2014/main" id="{8EC1BC16-B2B7-4C2C-5FC1-E29D5004C0A2}"/>
              </a:ext>
            </a:extLst>
          </p:cNvPr>
          <p:cNvSpPr>
            <a:spLocks noGrp="1"/>
          </p:cNvSpPr>
          <p:nvPr>
            <p:ph type="body" sz="quarter" idx="24"/>
          </p:nvPr>
        </p:nvSpPr>
        <p:spPr/>
        <p:txBody>
          <a:bodyPr/>
          <a:lstStyle/>
          <a:p>
            <a:r>
              <a:rPr lang="en-US" dirty="0"/>
              <a:t>Results</a:t>
            </a:r>
          </a:p>
        </p:txBody>
      </p:sp>
      <p:sp>
        <p:nvSpPr>
          <p:cNvPr id="9" name="Text Placeholder 8">
            <a:extLst>
              <a:ext uri="{FF2B5EF4-FFF2-40B4-BE49-F238E27FC236}">
                <a16:creationId xmlns:a16="http://schemas.microsoft.com/office/drawing/2014/main" id="{10AA3B13-06CB-7D1E-9BB9-AF8000AD0EAF}"/>
              </a:ext>
            </a:extLst>
          </p:cNvPr>
          <p:cNvSpPr>
            <a:spLocks noGrp="1"/>
          </p:cNvSpPr>
          <p:nvPr>
            <p:ph type="body" sz="quarter" idx="25"/>
          </p:nvPr>
        </p:nvSpPr>
        <p:spPr/>
        <p:txBody>
          <a:bodyPr/>
          <a:lstStyle/>
          <a:p>
            <a:r>
              <a:rPr lang="en-US" dirty="0"/>
              <a:t>Summary</a:t>
            </a:r>
          </a:p>
        </p:txBody>
      </p:sp>
      <p:sp>
        <p:nvSpPr>
          <p:cNvPr id="10" name="Text Placeholder 9">
            <a:extLst>
              <a:ext uri="{FF2B5EF4-FFF2-40B4-BE49-F238E27FC236}">
                <a16:creationId xmlns:a16="http://schemas.microsoft.com/office/drawing/2014/main" id="{CB6E9C3C-F0EC-ACFE-BE34-454B4A6F2A08}"/>
              </a:ext>
            </a:extLst>
          </p:cNvPr>
          <p:cNvSpPr>
            <a:spLocks noGrp="1"/>
          </p:cNvSpPr>
          <p:nvPr>
            <p:ph type="body" sz="quarter" idx="26"/>
          </p:nvPr>
        </p:nvSpPr>
        <p:spPr>
          <a:xfrm>
            <a:off x="35147249" y="4107188"/>
            <a:ext cx="8272463" cy="4555093"/>
          </a:xfrm>
        </p:spPr>
        <p:txBody>
          <a:bodyPr/>
          <a:lstStyle/>
          <a:p>
            <a:r>
              <a:rPr lang="en-US" dirty="0"/>
              <a:t>In conclusion, SA </a:t>
            </a:r>
            <a:r>
              <a:rPr lang="en-US" dirty="0">
                <a:solidFill>
                  <a:schemeClr val="tx1">
                    <a:lumMod val="85000"/>
                    <a:lumOff val="15000"/>
                  </a:schemeClr>
                </a:solidFill>
              </a:rPr>
              <a:t>av</a:t>
            </a:r>
            <a:r>
              <a:rPr lang="en-US" sz="2000" dirty="0">
                <a:solidFill>
                  <a:schemeClr val="tx1">
                    <a:lumMod val="85000"/>
                    <a:lumOff val="15000"/>
                  </a:schemeClr>
                </a:solidFill>
              </a:rPr>
              <a:t>oids the disadvantages of traditional pivot strategies and adapts well to diverse array configurations due to its randomization and measure of disorder. The simulated annealing approach had the best cost and comparison efficiency, while showing good consistency with the swap data. The SA approach, along with all the other traditional methods, performed poorly, with duplicate arrays consistently showing high values in terms of cost, swaps, and comparisons. Although the SA approach showed the best average metrics, the last swaps method produced the best average results because it had zero total swaps for sorted arrays. SA is also dependent on parameters, including iterations, temperature, and cooling schedule. For future work, we can consider using neural networks to guide SA based on past patterns. Combining SA with other metaheuristics, such as the Genetic Algorithm (GA) or Particle Swarm Optimization (PSO), can also be considered</a:t>
            </a:r>
            <a:r>
              <a:rPr lang="en-US" dirty="0">
                <a:solidFill>
                  <a:schemeClr val="tx1">
                    <a:lumMod val="85000"/>
                    <a:lumOff val="15000"/>
                  </a:schemeClr>
                </a:solidFill>
              </a:rPr>
              <a:t>. </a:t>
            </a:r>
            <a:endParaRPr lang="en-US" sz="2000" dirty="0">
              <a:solidFill>
                <a:schemeClr val="tx1">
                  <a:lumMod val="85000"/>
                  <a:lumOff val="15000"/>
                </a:schemeClr>
              </a:solidFill>
            </a:endParaRPr>
          </a:p>
          <a:p>
            <a:endParaRPr lang="en-US" dirty="0"/>
          </a:p>
        </p:txBody>
      </p:sp>
      <p:sp>
        <p:nvSpPr>
          <p:cNvPr id="11" name="Text Placeholder 10">
            <a:extLst>
              <a:ext uri="{FF2B5EF4-FFF2-40B4-BE49-F238E27FC236}">
                <a16:creationId xmlns:a16="http://schemas.microsoft.com/office/drawing/2014/main" id="{509694F3-3A45-F8BD-6304-3587681E6F33}"/>
              </a:ext>
            </a:extLst>
          </p:cNvPr>
          <p:cNvSpPr>
            <a:spLocks noGrp="1"/>
          </p:cNvSpPr>
          <p:nvPr>
            <p:ph type="body" sz="quarter" idx="27"/>
          </p:nvPr>
        </p:nvSpPr>
        <p:spPr>
          <a:xfrm>
            <a:off x="35154922" y="8220407"/>
            <a:ext cx="8272463" cy="589166"/>
          </a:xfrm>
        </p:spPr>
        <p:txBody>
          <a:bodyPr/>
          <a:lstStyle/>
          <a:p>
            <a:r>
              <a:rPr lang="en-US" dirty="0"/>
              <a:t>References </a:t>
            </a:r>
          </a:p>
        </p:txBody>
      </p:sp>
      <p:sp>
        <p:nvSpPr>
          <p:cNvPr id="12" name="Text Placeholder 11">
            <a:extLst>
              <a:ext uri="{FF2B5EF4-FFF2-40B4-BE49-F238E27FC236}">
                <a16:creationId xmlns:a16="http://schemas.microsoft.com/office/drawing/2014/main" id="{CE06D7C6-1808-E94D-200F-B610EF22E6A9}"/>
              </a:ext>
            </a:extLst>
          </p:cNvPr>
          <p:cNvSpPr>
            <a:spLocks noGrp="1"/>
          </p:cNvSpPr>
          <p:nvPr>
            <p:ph type="body" sz="quarter" idx="28"/>
          </p:nvPr>
        </p:nvSpPr>
        <p:spPr>
          <a:xfrm>
            <a:off x="35093777" y="8779300"/>
            <a:ext cx="8202055" cy="10059677"/>
          </a:xfrm>
        </p:spPr>
        <p:txBody>
          <a:bodyPr/>
          <a:lstStyle/>
          <a:p>
            <a:r>
              <a:rPr lang="en-US" sz="1550" dirty="0">
                <a:latin typeface="+mn-lt"/>
              </a:rPr>
              <a:t>[1] Bashath, S., &amp; Ismail, A. R. (2019). </a:t>
            </a:r>
            <a:r>
              <a:rPr lang="en-US" sz="1550" i="1" dirty="0">
                <a:latin typeface="+mn-lt"/>
              </a:rPr>
              <a:t>Improved Particle Swarm Optimization by Fast Simulated Annealing Algorithm</a:t>
            </a:r>
            <a:r>
              <a:rPr lang="en-US" sz="1550" dirty="0">
                <a:latin typeface="+mn-lt"/>
              </a:rPr>
              <a:t>. </a:t>
            </a:r>
            <a:r>
              <a:rPr lang="en-US" sz="1550" b="1" dirty="0">
                <a:latin typeface="+mn-lt"/>
              </a:rPr>
              <a:t>ICAIIT</a:t>
            </a:r>
            <a:r>
              <a:rPr lang="en-US" sz="1550" dirty="0">
                <a:latin typeface="+mn-lt"/>
              </a:rPr>
              <a:t>, pp. 297–301. https://</a:t>
            </a:r>
            <a:r>
              <a:rPr lang="en-US" sz="1550" dirty="0" err="1">
                <a:latin typeface="+mn-lt"/>
              </a:rPr>
              <a:t>doi.org</a:t>
            </a:r>
            <a:r>
              <a:rPr lang="en-US" sz="1550" dirty="0">
                <a:latin typeface="+mn-lt"/>
              </a:rPr>
              <a:t>/10.1109/ICAIIT.2019.8834515</a:t>
            </a:r>
          </a:p>
          <a:p>
            <a:r>
              <a:rPr lang="en-US" sz="1550" dirty="0">
                <a:latin typeface="+mn-lt"/>
              </a:rPr>
              <a:t>[2] Katsuki, K., Shin, D., </a:t>
            </a:r>
            <a:r>
              <a:rPr lang="en-US" sz="1550" dirty="0" err="1">
                <a:latin typeface="+mn-lt"/>
              </a:rPr>
              <a:t>Onizawa</a:t>
            </a:r>
            <a:r>
              <a:rPr lang="en-US" sz="1550" dirty="0">
                <a:latin typeface="+mn-lt"/>
              </a:rPr>
              <a:t>, N., &amp; Hanyu, T. (2022). </a:t>
            </a:r>
            <a:r>
              <a:rPr lang="en-US" sz="1550" i="1" dirty="0">
                <a:latin typeface="+mn-lt"/>
              </a:rPr>
              <a:t>Fast Solving Complete 2000-Node Optimization Using Stochastic-Computing Simulated Annealing</a:t>
            </a:r>
            <a:r>
              <a:rPr lang="en-US" sz="1550" dirty="0">
                <a:latin typeface="+mn-lt"/>
              </a:rPr>
              <a:t>. </a:t>
            </a:r>
            <a:r>
              <a:rPr lang="en-US" sz="1550" b="1" dirty="0">
                <a:latin typeface="+mn-lt"/>
              </a:rPr>
              <a:t>ICECS</a:t>
            </a:r>
            <a:r>
              <a:rPr lang="en-US" sz="1550" dirty="0">
                <a:latin typeface="+mn-lt"/>
              </a:rPr>
              <a:t>, pp. 1–4. https://</a:t>
            </a:r>
            <a:r>
              <a:rPr lang="en-US" sz="1550" dirty="0" err="1">
                <a:latin typeface="+mn-lt"/>
              </a:rPr>
              <a:t>doi.org</a:t>
            </a:r>
            <a:r>
              <a:rPr lang="en-US" sz="1550" dirty="0">
                <a:latin typeface="+mn-lt"/>
              </a:rPr>
              <a:t>/10.1109/ICECS202256217.2022.9971124</a:t>
            </a:r>
          </a:p>
          <a:p>
            <a:r>
              <a:rPr lang="en-US" sz="1550" dirty="0">
                <a:latin typeface="+mn-lt"/>
              </a:rPr>
              <a:t>[3] Nakada, K., </a:t>
            </a:r>
            <a:r>
              <a:rPr lang="en-US" sz="1550" dirty="0" err="1">
                <a:latin typeface="+mn-lt"/>
              </a:rPr>
              <a:t>Sekii</a:t>
            </a:r>
            <a:r>
              <a:rPr lang="en-US" sz="1550" dirty="0">
                <a:latin typeface="+mn-lt"/>
              </a:rPr>
              <a:t>, D., Tamura, K., &amp; Yasuda, K. (2023). </a:t>
            </a:r>
            <a:r>
              <a:rPr lang="en-US" sz="1550" i="1" dirty="0">
                <a:latin typeface="+mn-lt"/>
              </a:rPr>
              <a:t>Combinatorial Optimization Based on Hierarchical Structure in Solution Space</a:t>
            </a:r>
            <a:r>
              <a:rPr lang="en-US" sz="1550" dirty="0">
                <a:latin typeface="+mn-lt"/>
              </a:rPr>
              <a:t>. </a:t>
            </a:r>
            <a:r>
              <a:rPr lang="en-US" sz="1550" b="1" dirty="0">
                <a:latin typeface="+mn-lt"/>
              </a:rPr>
              <a:t>SMC</a:t>
            </a:r>
            <a:r>
              <a:rPr lang="en-US" sz="1550" dirty="0">
                <a:latin typeface="+mn-lt"/>
              </a:rPr>
              <a:t>, pp. 5058–5063. https://</a:t>
            </a:r>
            <a:r>
              <a:rPr lang="en-US" sz="1550" dirty="0" err="1">
                <a:latin typeface="+mn-lt"/>
              </a:rPr>
              <a:t>doi.org</a:t>
            </a:r>
            <a:r>
              <a:rPr lang="en-US" sz="1550" dirty="0">
                <a:latin typeface="+mn-lt"/>
              </a:rPr>
              <a:t>/10.1109/SMC53992.2023.10394606</a:t>
            </a:r>
          </a:p>
          <a:p>
            <a:r>
              <a:rPr lang="en-US" sz="1550" dirty="0">
                <a:latin typeface="+mn-lt"/>
              </a:rPr>
              <a:t>[4] Marcellino, M., </a:t>
            </a:r>
            <a:r>
              <a:rPr lang="en-US" sz="1550" dirty="0" err="1">
                <a:latin typeface="+mn-lt"/>
              </a:rPr>
              <a:t>Pratama</a:t>
            </a:r>
            <a:r>
              <a:rPr lang="en-US" sz="1550" dirty="0">
                <a:latin typeface="+mn-lt"/>
              </a:rPr>
              <a:t>, D. W., </a:t>
            </a:r>
            <a:r>
              <a:rPr lang="en-US" sz="1550" dirty="0" err="1">
                <a:latin typeface="+mn-lt"/>
              </a:rPr>
              <a:t>Suntiarko</a:t>
            </a:r>
            <a:r>
              <a:rPr lang="en-US" sz="1550" dirty="0">
                <a:latin typeface="+mn-lt"/>
              </a:rPr>
              <a:t>, S. S., &amp; Margi, K. (2021). </a:t>
            </a:r>
            <a:r>
              <a:rPr lang="en-US" sz="1550" i="1" dirty="0">
                <a:latin typeface="+mn-lt"/>
              </a:rPr>
              <a:t>Comparative of Advanced Sorting Algorithms</a:t>
            </a:r>
            <a:r>
              <a:rPr lang="en-US" sz="1550" dirty="0">
                <a:latin typeface="+mn-lt"/>
              </a:rPr>
              <a:t>. </a:t>
            </a:r>
            <a:r>
              <a:rPr lang="en-US" sz="1550" b="1" dirty="0">
                <a:latin typeface="+mn-lt"/>
              </a:rPr>
              <a:t>ICCSAI</a:t>
            </a:r>
            <a:r>
              <a:rPr lang="en-US" sz="1550" dirty="0">
                <a:latin typeface="+mn-lt"/>
              </a:rPr>
              <a:t>, pp. 154–160. https://</a:t>
            </a:r>
            <a:r>
              <a:rPr lang="en-US" sz="1550" dirty="0" err="1">
                <a:latin typeface="+mn-lt"/>
              </a:rPr>
              <a:t>doi.org</a:t>
            </a:r>
            <a:r>
              <a:rPr lang="en-US" sz="1550" dirty="0">
                <a:latin typeface="+mn-lt"/>
              </a:rPr>
              <a:t>/10.1109/ICCSAI53272.2021.9609715</a:t>
            </a:r>
          </a:p>
          <a:p>
            <a:r>
              <a:rPr lang="en-US" sz="1550" dirty="0">
                <a:latin typeface="+mn-lt"/>
              </a:rPr>
              <a:t>[5] </a:t>
            </a:r>
            <a:r>
              <a:rPr lang="en-US" sz="1550" dirty="0" err="1">
                <a:latin typeface="+mn-lt"/>
              </a:rPr>
              <a:t>Aylaj</a:t>
            </a:r>
            <a:r>
              <a:rPr lang="en-US" sz="1550" dirty="0">
                <a:latin typeface="+mn-lt"/>
              </a:rPr>
              <a:t>, B., &amp; Nouh, S. (2022). </a:t>
            </a:r>
            <a:r>
              <a:rPr lang="en-US" sz="1550" i="1" dirty="0">
                <a:latin typeface="+mn-lt"/>
              </a:rPr>
              <a:t>Degeneration vs Classical of Simulated Annealing: Performance Analysis</a:t>
            </a:r>
            <a:r>
              <a:rPr lang="en-US" sz="1550" dirty="0">
                <a:latin typeface="+mn-lt"/>
              </a:rPr>
              <a:t>. </a:t>
            </a:r>
            <a:r>
              <a:rPr lang="en-US" sz="1550" b="1" dirty="0">
                <a:latin typeface="+mn-lt"/>
              </a:rPr>
              <a:t>CommNet</a:t>
            </a:r>
            <a:r>
              <a:rPr lang="en-US" sz="1550" dirty="0">
                <a:latin typeface="+mn-lt"/>
              </a:rPr>
              <a:t>, pp. 1–5. https://</a:t>
            </a:r>
            <a:r>
              <a:rPr lang="en-US" sz="1550" dirty="0" err="1">
                <a:latin typeface="+mn-lt"/>
              </a:rPr>
              <a:t>doi.org</a:t>
            </a:r>
            <a:r>
              <a:rPr lang="en-US" sz="1550" dirty="0">
                <a:latin typeface="+mn-lt"/>
              </a:rPr>
              <a:t>/10.1109/CommNet56067.2022.9993814</a:t>
            </a:r>
          </a:p>
          <a:p>
            <a:r>
              <a:rPr lang="en-US" sz="1550" dirty="0">
                <a:latin typeface="+mn-lt"/>
              </a:rPr>
              <a:t>[6] </a:t>
            </a:r>
            <a:r>
              <a:rPr lang="en-US" sz="1550" dirty="0" err="1">
                <a:latin typeface="+mn-lt"/>
              </a:rPr>
              <a:t>Ćatić</a:t>
            </a:r>
            <a:r>
              <a:rPr lang="en-US" sz="1550" dirty="0">
                <a:latin typeface="+mn-lt"/>
              </a:rPr>
              <a:t>, I., Mujić, M., </a:t>
            </a:r>
            <a:r>
              <a:rPr lang="en-US" sz="1550" dirty="0" err="1">
                <a:latin typeface="+mn-lt"/>
              </a:rPr>
              <a:t>Nosović</a:t>
            </a:r>
            <a:r>
              <a:rPr lang="en-US" sz="1550" dirty="0">
                <a:latin typeface="+mn-lt"/>
              </a:rPr>
              <a:t>, N., &amp; </a:t>
            </a:r>
            <a:r>
              <a:rPr lang="en-US" sz="1550" dirty="0" err="1">
                <a:latin typeface="+mn-lt"/>
              </a:rPr>
              <a:t>Hrnjić</a:t>
            </a:r>
            <a:r>
              <a:rPr lang="en-US" sz="1550" dirty="0">
                <a:latin typeface="+mn-lt"/>
              </a:rPr>
              <a:t>, T. (2023). </a:t>
            </a:r>
            <a:r>
              <a:rPr lang="en-US" sz="1550" i="1" dirty="0">
                <a:latin typeface="+mn-lt"/>
              </a:rPr>
              <a:t>Enhancing Performance of CUDA Quicksort</a:t>
            </a:r>
            <a:r>
              <a:rPr lang="en-US" sz="1550" dirty="0">
                <a:latin typeface="+mn-lt"/>
              </a:rPr>
              <a:t>. </a:t>
            </a:r>
            <a:r>
              <a:rPr lang="en-US" sz="1550" b="1" dirty="0">
                <a:latin typeface="+mn-lt"/>
              </a:rPr>
              <a:t>ICAT</a:t>
            </a:r>
            <a:r>
              <a:rPr lang="en-US" sz="1550" dirty="0">
                <a:latin typeface="+mn-lt"/>
              </a:rPr>
              <a:t>, pp. 1–5. https://</a:t>
            </a:r>
            <a:r>
              <a:rPr lang="en-US" sz="1550" dirty="0" err="1">
                <a:latin typeface="+mn-lt"/>
              </a:rPr>
              <a:t>doi.org</a:t>
            </a:r>
            <a:r>
              <a:rPr lang="en-US" sz="1550" dirty="0">
                <a:latin typeface="+mn-lt"/>
              </a:rPr>
              <a:t>/10.1109/ICAT57854.2023.10171304</a:t>
            </a:r>
          </a:p>
          <a:p>
            <a:r>
              <a:rPr lang="en-US" sz="1550" dirty="0">
                <a:latin typeface="+mn-lt"/>
              </a:rPr>
              <a:t>[7] </a:t>
            </a:r>
            <a:r>
              <a:rPr lang="en-US" sz="1550" dirty="0" err="1">
                <a:latin typeface="+mn-lt"/>
              </a:rPr>
              <a:t>Taotiamton</a:t>
            </a:r>
            <a:r>
              <a:rPr lang="en-US" sz="1550" dirty="0">
                <a:latin typeface="+mn-lt"/>
              </a:rPr>
              <a:t>, S., &amp; </a:t>
            </a:r>
            <a:r>
              <a:rPr lang="en-US" sz="1550" dirty="0" err="1">
                <a:latin typeface="+mn-lt"/>
              </a:rPr>
              <a:t>Kittitornkun</a:t>
            </a:r>
            <a:r>
              <a:rPr lang="en-US" sz="1550" dirty="0">
                <a:latin typeface="+mn-lt"/>
              </a:rPr>
              <a:t>, S. (2017). </a:t>
            </a:r>
            <a:r>
              <a:rPr lang="en-US" sz="1550" i="1" dirty="0">
                <a:latin typeface="+mn-lt"/>
              </a:rPr>
              <a:t>A Parallel Dual-Pivot QuickSort Algorithm</a:t>
            </a:r>
            <a:r>
              <a:rPr lang="en-US" sz="1550" dirty="0">
                <a:latin typeface="+mn-lt"/>
              </a:rPr>
              <a:t>. </a:t>
            </a:r>
            <a:r>
              <a:rPr lang="en-US" sz="1550" b="1" dirty="0">
                <a:latin typeface="+mn-lt"/>
              </a:rPr>
              <a:t>ICSEC</a:t>
            </a:r>
            <a:r>
              <a:rPr lang="en-US" sz="1550" dirty="0">
                <a:latin typeface="+mn-lt"/>
              </a:rPr>
              <a:t>, pp. 1–5. https://</a:t>
            </a:r>
            <a:r>
              <a:rPr lang="en-US" sz="1550" dirty="0" err="1">
                <a:latin typeface="+mn-lt"/>
              </a:rPr>
              <a:t>doi.org</a:t>
            </a:r>
            <a:r>
              <a:rPr lang="en-US" sz="1550" dirty="0">
                <a:latin typeface="+mn-lt"/>
              </a:rPr>
              <a:t>/10.1109/ICSEC.2017.8443883</a:t>
            </a:r>
          </a:p>
          <a:p>
            <a:r>
              <a:rPr lang="en-US" sz="1550" dirty="0">
                <a:latin typeface="+mn-lt"/>
              </a:rPr>
              <a:t>[8] Faujdar, N., &amp; </a:t>
            </a:r>
            <a:r>
              <a:rPr lang="en-US" sz="1550" dirty="0" err="1">
                <a:latin typeface="+mn-lt"/>
              </a:rPr>
              <a:t>Ghrera</a:t>
            </a:r>
            <a:r>
              <a:rPr lang="en-US" sz="1550" dirty="0">
                <a:latin typeface="+mn-lt"/>
              </a:rPr>
              <a:t>, S. P. (2015). </a:t>
            </a:r>
            <a:r>
              <a:rPr lang="en-US" sz="1550" i="1" dirty="0">
                <a:latin typeface="+mn-lt"/>
              </a:rPr>
              <a:t>Analysis and Testing of Sorting Algorithms</a:t>
            </a:r>
            <a:r>
              <a:rPr lang="en-US" sz="1550" dirty="0">
                <a:latin typeface="+mn-lt"/>
              </a:rPr>
              <a:t>. </a:t>
            </a:r>
            <a:r>
              <a:rPr lang="en-US" sz="1550" b="1" dirty="0">
                <a:latin typeface="+mn-lt"/>
              </a:rPr>
              <a:t>CSNT</a:t>
            </a:r>
            <a:r>
              <a:rPr lang="en-US" sz="1550" dirty="0">
                <a:latin typeface="+mn-lt"/>
              </a:rPr>
              <a:t>, pp. 962 967. https://</a:t>
            </a:r>
            <a:r>
              <a:rPr lang="en-US" sz="1550" dirty="0" err="1">
                <a:latin typeface="+mn-lt"/>
              </a:rPr>
              <a:t>doi.org</a:t>
            </a:r>
            <a:r>
              <a:rPr lang="en-US" sz="1550" dirty="0">
                <a:latin typeface="+mn-lt"/>
              </a:rPr>
              <a:t>/10.1109/CSNT.2015.98</a:t>
            </a:r>
          </a:p>
          <a:p>
            <a:r>
              <a:rPr lang="en-US" sz="1550" dirty="0">
                <a:latin typeface="+mn-lt"/>
              </a:rPr>
              <a:t>[9] </a:t>
            </a:r>
            <a:r>
              <a:rPr lang="en-US" sz="1550" dirty="0" err="1">
                <a:latin typeface="+mn-lt"/>
              </a:rPr>
              <a:t>Ćatić</a:t>
            </a:r>
            <a:r>
              <a:rPr lang="en-US" sz="1550" dirty="0">
                <a:latin typeface="+mn-lt"/>
              </a:rPr>
              <a:t>, I., Mujić, M., </a:t>
            </a:r>
            <a:r>
              <a:rPr lang="en-US" sz="1550" dirty="0" err="1">
                <a:latin typeface="+mn-lt"/>
              </a:rPr>
              <a:t>Nosović</a:t>
            </a:r>
            <a:r>
              <a:rPr lang="en-US" sz="1550" dirty="0">
                <a:latin typeface="+mn-lt"/>
              </a:rPr>
              <a:t>, N., &amp; </a:t>
            </a:r>
            <a:r>
              <a:rPr lang="en-US" sz="1550" dirty="0" err="1">
                <a:latin typeface="+mn-lt"/>
              </a:rPr>
              <a:t>Hrnjić</a:t>
            </a:r>
            <a:r>
              <a:rPr lang="en-US" sz="1550" dirty="0">
                <a:latin typeface="+mn-lt"/>
              </a:rPr>
              <a:t>, T. (2023). </a:t>
            </a:r>
            <a:r>
              <a:rPr lang="en-US" sz="1550" i="1" dirty="0">
                <a:latin typeface="+mn-lt"/>
              </a:rPr>
              <a:t>Enhancing Performance of CUDA Quicksort</a:t>
            </a:r>
            <a:r>
              <a:rPr lang="en-US" sz="1550" dirty="0">
                <a:latin typeface="+mn-lt"/>
              </a:rPr>
              <a:t> (Duplicate). </a:t>
            </a:r>
            <a:r>
              <a:rPr lang="en-US" sz="1550" b="1" dirty="0">
                <a:latin typeface="+mn-lt"/>
              </a:rPr>
              <a:t>ICAT</a:t>
            </a:r>
            <a:r>
              <a:rPr lang="en-US" sz="1550" dirty="0">
                <a:latin typeface="+mn-lt"/>
              </a:rPr>
              <a:t>, pp. 1–5. https://</a:t>
            </a:r>
            <a:r>
              <a:rPr lang="en-US" sz="1550" dirty="0" err="1">
                <a:latin typeface="+mn-lt"/>
              </a:rPr>
              <a:t>doi.org</a:t>
            </a:r>
            <a:r>
              <a:rPr lang="en-US" sz="1550" dirty="0">
                <a:latin typeface="+mn-lt"/>
              </a:rPr>
              <a:t>/10.1109/ICAT57854.2023.10171304</a:t>
            </a:r>
          </a:p>
          <a:p>
            <a:r>
              <a:rPr lang="en-US" sz="1550" dirty="0">
                <a:latin typeface="+mn-lt"/>
              </a:rPr>
              <a:t>[10] Wulandari, R. (2024). </a:t>
            </a:r>
            <a:r>
              <a:rPr lang="en-US" sz="1550" i="1" dirty="0">
                <a:latin typeface="+mn-lt"/>
              </a:rPr>
              <a:t>Improving Facility Layout Using Genetic Algorithm and Simulated Annealing</a:t>
            </a:r>
            <a:r>
              <a:rPr lang="en-US" sz="1550" dirty="0">
                <a:latin typeface="+mn-lt"/>
              </a:rPr>
              <a:t>. </a:t>
            </a:r>
            <a:r>
              <a:rPr lang="en-US" sz="1550" b="1" dirty="0" err="1">
                <a:latin typeface="+mn-lt"/>
              </a:rPr>
              <a:t>ICICyTA</a:t>
            </a:r>
            <a:r>
              <a:rPr lang="en-US" sz="1550" dirty="0">
                <a:latin typeface="+mn-lt"/>
              </a:rPr>
              <a:t>, pp. 876–881. https://</a:t>
            </a:r>
            <a:r>
              <a:rPr lang="en-US" sz="1550" dirty="0" err="1">
                <a:latin typeface="+mn-lt"/>
              </a:rPr>
              <a:t>doi.org</a:t>
            </a:r>
            <a:r>
              <a:rPr lang="en-US" sz="1550" dirty="0">
                <a:latin typeface="+mn-lt"/>
              </a:rPr>
              <a:t>/10.1109/ICICYTA64807.2024.10913089</a:t>
            </a:r>
          </a:p>
          <a:p>
            <a:r>
              <a:rPr lang="en-US" sz="1550" dirty="0">
                <a:latin typeface="+mn-lt"/>
              </a:rPr>
              <a:t>[11] Cao, X., Li, G., Ye, Q., Zhou, R., Ma, G., &amp; Zhou, F. (2017). </a:t>
            </a:r>
            <a:r>
              <a:rPr lang="en-US" sz="1550" i="1" dirty="0">
                <a:latin typeface="+mn-lt"/>
              </a:rPr>
              <a:t>Multi-objective Optimization of PMSM Using Hybrid SA Algorithm</a:t>
            </a:r>
            <a:r>
              <a:rPr lang="en-US" sz="1550" dirty="0">
                <a:latin typeface="+mn-lt"/>
              </a:rPr>
              <a:t>. </a:t>
            </a:r>
            <a:r>
              <a:rPr lang="en-US" sz="1550" b="1" dirty="0">
                <a:latin typeface="+mn-lt"/>
              </a:rPr>
              <a:t>ICIEA</a:t>
            </a:r>
            <a:r>
              <a:rPr lang="en-US" sz="1550" dirty="0">
                <a:latin typeface="+mn-lt"/>
              </a:rPr>
              <a:t>, pp. 535–540. https://</a:t>
            </a:r>
            <a:r>
              <a:rPr lang="en-US" sz="1550" dirty="0" err="1">
                <a:latin typeface="+mn-lt"/>
              </a:rPr>
              <a:t>doi.org</a:t>
            </a:r>
            <a:r>
              <a:rPr lang="en-US" sz="1550" dirty="0">
                <a:latin typeface="+mn-lt"/>
              </a:rPr>
              <a:t>/10.1109/ICIEA.2017.8282902</a:t>
            </a:r>
          </a:p>
          <a:p>
            <a:r>
              <a:rPr lang="en-US" sz="1550" dirty="0">
                <a:latin typeface="+mn-lt"/>
              </a:rPr>
              <a:t>[12] Meng, T. (2024). </a:t>
            </a:r>
            <a:r>
              <a:rPr lang="en-US" sz="1550" i="1" dirty="0">
                <a:latin typeface="+mn-lt"/>
              </a:rPr>
              <a:t>Optimization of Warehousing Paths Using SA</a:t>
            </a:r>
            <a:r>
              <a:rPr lang="en-US" sz="1550" dirty="0">
                <a:latin typeface="+mn-lt"/>
              </a:rPr>
              <a:t>. </a:t>
            </a:r>
            <a:r>
              <a:rPr lang="en-US" sz="1550" b="1" dirty="0">
                <a:latin typeface="+mn-lt"/>
              </a:rPr>
              <a:t>ISPCEM</a:t>
            </a:r>
            <a:r>
              <a:rPr lang="en-US" sz="1550" dirty="0">
                <a:latin typeface="+mn-lt"/>
              </a:rPr>
              <a:t>, pp. 1068–1072. https://</a:t>
            </a:r>
            <a:r>
              <a:rPr lang="en-US" sz="1550" dirty="0" err="1">
                <a:latin typeface="+mn-lt"/>
              </a:rPr>
              <a:t>doi.org</a:t>
            </a:r>
            <a:r>
              <a:rPr lang="en-US" sz="1550" dirty="0">
                <a:latin typeface="+mn-lt"/>
              </a:rPr>
              <a:t>/10.1109/ISPCEM64498.2024.00188</a:t>
            </a:r>
          </a:p>
          <a:p>
            <a:r>
              <a:rPr lang="en-US" sz="1550" dirty="0">
                <a:latin typeface="+mn-lt"/>
              </a:rPr>
              <a:t>[13] Wang, H., Xia, J., &amp; Song, Y. (2024). </a:t>
            </a:r>
            <a:r>
              <a:rPr lang="en-US" sz="1550" i="1" dirty="0">
                <a:latin typeface="+mn-lt"/>
              </a:rPr>
              <a:t>Crew Allocation via SA and Heuristic Algorithms</a:t>
            </a:r>
            <a:r>
              <a:rPr lang="en-US" sz="1550" dirty="0">
                <a:latin typeface="+mn-lt"/>
              </a:rPr>
              <a:t>. </a:t>
            </a:r>
            <a:r>
              <a:rPr lang="en-US" sz="1550" b="1" dirty="0">
                <a:latin typeface="+mn-lt"/>
              </a:rPr>
              <a:t>ICIPCA</a:t>
            </a:r>
            <a:r>
              <a:rPr lang="en-US" sz="1550" dirty="0">
                <a:latin typeface="+mn-lt"/>
              </a:rPr>
              <a:t>, pp. 1564–1568. https://</a:t>
            </a:r>
            <a:r>
              <a:rPr lang="en-US" sz="1550" dirty="0" err="1">
                <a:latin typeface="+mn-lt"/>
              </a:rPr>
              <a:t>doi.org</a:t>
            </a:r>
            <a:r>
              <a:rPr lang="en-US" sz="1550" dirty="0">
                <a:latin typeface="+mn-lt"/>
              </a:rPr>
              <a:t>/10.1109/ICIPCA61593.2024.10709305</a:t>
            </a:r>
          </a:p>
          <a:p>
            <a:r>
              <a:rPr lang="en-US" sz="1550" dirty="0">
                <a:latin typeface="+mn-lt"/>
              </a:rPr>
              <a:t>[14] Yang, Y., Wang, J., Wu, Z., Luo, M., Wei, L., &amp; Li, Z. (2024). </a:t>
            </a:r>
            <a:r>
              <a:rPr lang="en-US" sz="1550" i="1" dirty="0">
                <a:latin typeface="+mn-lt"/>
              </a:rPr>
              <a:t>Tobacco Sorting Optimization Using GA-SA</a:t>
            </a:r>
            <a:r>
              <a:rPr lang="en-US" sz="1550" dirty="0">
                <a:latin typeface="+mn-lt"/>
              </a:rPr>
              <a:t>. </a:t>
            </a:r>
            <a:r>
              <a:rPr lang="en-US" sz="1550" b="1" dirty="0">
                <a:latin typeface="+mn-lt"/>
              </a:rPr>
              <a:t>ICEACE</a:t>
            </a:r>
            <a:r>
              <a:rPr lang="en-US" sz="1550" dirty="0">
                <a:latin typeface="+mn-lt"/>
              </a:rPr>
              <a:t>, pp. 928–933. https://</a:t>
            </a:r>
            <a:r>
              <a:rPr lang="en-US" sz="1550" dirty="0" err="1">
                <a:latin typeface="+mn-lt"/>
              </a:rPr>
              <a:t>doi.org</a:t>
            </a:r>
            <a:r>
              <a:rPr lang="en-US" sz="1550" dirty="0">
                <a:latin typeface="+mn-lt"/>
              </a:rPr>
              <a:t>/10.1109/ICEACE63551.2024.10898222</a:t>
            </a:r>
          </a:p>
          <a:p>
            <a:r>
              <a:rPr lang="en-US" sz="1550" dirty="0">
                <a:latin typeface="+mn-lt"/>
              </a:rPr>
              <a:t>[15] </a:t>
            </a:r>
            <a:r>
              <a:rPr lang="en-US" sz="1550" dirty="0" err="1">
                <a:latin typeface="+mn-lt"/>
              </a:rPr>
              <a:t>Jangra</a:t>
            </a:r>
            <a:r>
              <a:rPr lang="en-US" sz="1550" dirty="0">
                <a:latin typeface="+mn-lt"/>
              </a:rPr>
              <a:t>, A., &amp; </a:t>
            </a:r>
            <a:r>
              <a:rPr lang="en-US" sz="1550" dirty="0" err="1">
                <a:latin typeface="+mn-lt"/>
              </a:rPr>
              <a:t>Dubran</a:t>
            </a:r>
            <a:r>
              <a:rPr lang="en-US" sz="1550" dirty="0">
                <a:latin typeface="+mn-lt"/>
              </a:rPr>
              <a:t>, H. (2021). </a:t>
            </a:r>
            <a:r>
              <a:rPr lang="en-US" sz="1550" i="1" dirty="0">
                <a:latin typeface="+mn-lt"/>
              </a:rPr>
              <a:t>SA-Based Load Balancing in Cloud Computing</a:t>
            </a:r>
            <a:r>
              <a:rPr lang="en-US" sz="1550" dirty="0">
                <a:latin typeface="+mn-lt"/>
              </a:rPr>
              <a:t>. </a:t>
            </a:r>
            <a:r>
              <a:rPr lang="en-US" sz="1550" b="1" dirty="0">
                <a:latin typeface="+mn-lt"/>
              </a:rPr>
              <a:t>ICRITO</a:t>
            </a:r>
            <a:r>
              <a:rPr lang="en-US" sz="1550" dirty="0">
                <a:latin typeface="+mn-lt"/>
              </a:rPr>
              <a:t>, pp. 1–4. https://</a:t>
            </a:r>
            <a:r>
              <a:rPr lang="en-US" sz="1550" dirty="0" err="1">
                <a:latin typeface="+mn-lt"/>
              </a:rPr>
              <a:t>doi.org</a:t>
            </a:r>
            <a:r>
              <a:rPr lang="en-US" sz="1550" dirty="0">
                <a:latin typeface="+mn-lt"/>
              </a:rPr>
              <a:t>/10.1109/ICRITO51393.2021.9596215</a:t>
            </a:r>
          </a:p>
          <a:p>
            <a:r>
              <a:rPr lang="en-US" sz="1550" dirty="0">
                <a:latin typeface="+mn-lt"/>
              </a:rPr>
              <a:t>[16] Zheng, J., &amp; Zhang, P. (2024). </a:t>
            </a:r>
            <a:r>
              <a:rPr lang="en-US" sz="1550" i="1" dirty="0">
                <a:latin typeface="+mn-lt"/>
              </a:rPr>
              <a:t>Variance Consensus SA for Cargo Sorting</a:t>
            </a:r>
            <a:r>
              <a:rPr lang="en-US" sz="1550" dirty="0">
                <a:latin typeface="+mn-lt"/>
              </a:rPr>
              <a:t>. </a:t>
            </a:r>
            <a:r>
              <a:rPr lang="en-US" sz="1550" b="1" dirty="0">
                <a:latin typeface="+mn-lt"/>
              </a:rPr>
              <a:t>IMCEC</a:t>
            </a:r>
            <a:r>
              <a:rPr lang="en-US" sz="1550" dirty="0">
                <a:latin typeface="+mn-lt"/>
              </a:rPr>
              <a:t>, pp. 322–326. https://</a:t>
            </a:r>
            <a:r>
              <a:rPr lang="en-US" sz="1550" dirty="0" err="1">
                <a:latin typeface="+mn-lt"/>
              </a:rPr>
              <a:t>doi.org</a:t>
            </a:r>
            <a:r>
              <a:rPr lang="en-US" sz="1550" dirty="0">
                <a:latin typeface="+mn-lt"/>
              </a:rPr>
              <a:t>/10.1109/IMCEC59810.2024.10575637</a:t>
            </a:r>
          </a:p>
          <a:p>
            <a:r>
              <a:rPr lang="en-US" sz="1550" dirty="0">
                <a:latin typeface="+mn-lt"/>
              </a:rPr>
              <a:t>[17] </a:t>
            </a:r>
            <a:r>
              <a:rPr lang="en-US" sz="1550" dirty="0" err="1">
                <a:latin typeface="+mn-lt"/>
              </a:rPr>
              <a:t>GeeksforGeeks</a:t>
            </a:r>
            <a:r>
              <a:rPr lang="en-US" sz="1550" dirty="0">
                <a:latin typeface="+mn-lt"/>
              </a:rPr>
              <a:t>. (2014). </a:t>
            </a:r>
            <a:r>
              <a:rPr lang="en-US" sz="1550" i="1" dirty="0">
                <a:latin typeface="+mn-lt"/>
              </a:rPr>
              <a:t>Quick Sort Algorithm</a:t>
            </a:r>
            <a:r>
              <a:rPr lang="en-US" sz="1550" dirty="0">
                <a:latin typeface="+mn-lt"/>
              </a:rPr>
              <a:t>. </a:t>
            </a:r>
            <a:r>
              <a:rPr lang="en-US" sz="1550" dirty="0">
                <a:latin typeface="+mn-lt"/>
                <a:hlinkClick r:id="rId2"/>
              </a:rPr>
              <a:t>https://www.geeksforgeeks.org/quick-sort-algorithm/</a:t>
            </a:r>
            <a:endParaRPr lang="en-US" sz="1550" dirty="0">
              <a:latin typeface="+mn-lt"/>
            </a:endParaRPr>
          </a:p>
          <a:p>
            <a:r>
              <a:rPr lang="en-US" sz="1550" dirty="0">
                <a:latin typeface="+mn-lt"/>
              </a:rPr>
              <a:t>[18] </a:t>
            </a:r>
            <a:r>
              <a:rPr lang="en-US" sz="1550" dirty="0" err="1">
                <a:latin typeface="+mn-lt"/>
              </a:rPr>
              <a:t>GeeksforGeeks</a:t>
            </a:r>
            <a:r>
              <a:rPr lang="en-US" sz="1550" dirty="0">
                <a:latin typeface="+mn-lt"/>
              </a:rPr>
              <a:t>. (2024). </a:t>
            </a:r>
            <a:r>
              <a:rPr lang="en-US" sz="1550" i="1" dirty="0">
                <a:latin typeface="+mn-lt"/>
              </a:rPr>
              <a:t>Implement Simulated Annealing in Python</a:t>
            </a:r>
            <a:r>
              <a:rPr lang="en-US" sz="1550" dirty="0">
                <a:latin typeface="+mn-lt"/>
              </a:rPr>
              <a:t>. </a:t>
            </a:r>
            <a:r>
              <a:rPr lang="en-US" sz="1550" dirty="0">
                <a:latin typeface="+mn-lt"/>
                <a:hlinkClick r:id="rId3"/>
              </a:rPr>
              <a:t>https://www.geeksforgeeks.org/implement-simulated-annealing-in-python</a:t>
            </a:r>
            <a:endParaRPr lang="en-US" sz="1550" dirty="0">
              <a:latin typeface="+mn-lt"/>
            </a:endParaRPr>
          </a:p>
        </p:txBody>
      </p:sp>
      <p:sp>
        <p:nvSpPr>
          <p:cNvPr id="13" name="Text Placeholder 12">
            <a:extLst>
              <a:ext uri="{FF2B5EF4-FFF2-40B4-BE49-F238E27FC236}">
                <a16:creationId xmlns:a16="http://schemas.microsoft.com/office/drawing/2014/main" id="{F22CE01C-B2A1-4421-5628-0E9445BF01A7}"/>
              </a:ext>
            </a:extLst>
          </p:cNvPr>
          <p:cNvSpPr>
            <a:spLocks noGrp="1"/>
          </p:cNvSpPr>
          <p:nvPr>
            <p:ph type="body" sz="quarter" idx="29"/>
          </p:nvPr>
        </p:nvSpPr>
        <p:spPr>
          <a:xfrm>
            <a:off x="35180651" y="18955191"/>
            <a:ext cx="8272462" cy="589166"/>
          </a:xfrm>
        </p:spPr>
        <p:txBody>
          <a:bodyPr/>
          <a:lstStyle/>
          <a:p>
            <a:r>
              <a:rPr lang="en-US" dirty="0"/>
              <a:t>Acknowledgements</a:t>
            </a:r>
          </a:p>
        </p:txBody>
      </p:sp>
      <p:sp>
        <p:nvSpPr>
          <p:cNvPr id="14" name="Text Placeholder 13">
            <a:extLst>
              <a:ext uri="{FF2B5EF4-FFF2-40B4-BE49-F238E27FC236}">
                <a16:creationId xmlns:a16="http://schemas.microsoft.com/office/drawing/2014/main" id="{52D4732F-28CB-CF0C-2F47-58ADAC1D788D}"/>
              </a:ext>
            </a:extLst>
          </p:cNvPr>
          <p:cNvSpPr>
            <a:spLocks noGrp="1"/>
          </p:cNvSpPr>
          <p:nvPr>
            <p:ph type="body" sz="quarter" idx="30"/>
          </p:nvPr>
        </p:nvSpPr>
        <p:spPr>
          <a:xfrm>
            <a:off x="35180650" y="19660572"/>
            <a:ext cx="8272463" cy="2092881"/>
          </a:xfrm>
        </p:spPr>
        <p:txBody>
          <a:bodyPr/>
          <a:lstStyle/>
          <a:p>
            <a:r>
              <a:rPr lang="en-US" dirty="0">
                <a:solidFill>
                  <a:srgbClr val="000000"/>
                </a:solidFill>
                <a:effectLst/>
                <a:latin typeface="+mn-lt"/>
              </a:rPr>
              <a:t>Thanks to the Department of Computer Science at Bowie State University for facilitating this course. This course enabled me to develop research skills while also gaining knowledge about an interesting topic in simulated annealing. I would also like to thank the staff and peers who have assisted me throughout this journey. </a:t>
            </a:r>
          </a:p>
          <a:p>
            <a:endParaRPr lang="en-US" dirty="0"/>
          </a:p>
        </p:txBody>
      </p:sp>
      <p:sp>
        <p:nvSpPr>
          <p:cNvPr id="15" name="Text Placeholder 14">
            <a:extLst>
              <a:ext uri="{FF2B5EF4-FFF2-40B4-BE49-F238E27FC236}">
                <a16:creationId xmlns:a16="http://schemas.microsoft.com/office/drawing/2014/main" id="{688692B8-B3BA-2DEB-9C12-58561EBFE3CD}"/>
              </a:ext>
            </a:extLst>
          </p:cNvPr>
          <p:cNvSpPr>
            <a:spLocks noGrp="1"/>
          </p:cNvSpPr>
          <p:nvPr>
            <p:ph type="body" sz="quarter" idx="96"/>
          </p:nvPr>
        </p:nvSpPr>
        <p:spPr>
          <a:xfrm>
            <a:off x="9133786" y="4107188"/>
            <a:ext cx="8271345" cy="3299365"/>
          </a:xfrm>
        </p:spPr>
        <p:txBody>
          <a:bodyPr/>
          <a:lstStyle/>
          <a:p>
            <a:r>
              <a:rPr lang="en-US" sz="2200" b="1" dirty="0">
                <a:latin typeface="+mn-lt"/>
              </a:rPr>
              <a:t>Is there a more efficient method to select pivots? </a:t>
            </a:r>
          </a:p>
          <a:p>
            <a:r>
              <a:rPr lang="en-US" sz="2200" dirty="0">
                <a:latin typeface="+mn-lt"/>
              </a:rPr>
              <a:t>The first and last pivot approaches will end up in the worst case when the array is already sorted. Random does not have a pattern for which the worst-case occurs, and the median takes more time on average, as median finding has high computational constraints. By learning from previous sorting operations, Simulated Annealing (SA) can dynamically explore pivot selections by balancing randomization and optimization. </a:t>
            </a:r>
            <a:r>
              <a:rPr lang="en-US" sz="2200" dirty="0">
                <a:solidFill>
                  <a:srgbClr val="000000"/>
                </a:solidFill>
                <a:effectLst/>
                <a:latin typeface="+mn-lt"/>
              </a:rPr>
              <a:t>By incorporating randomness and systematic refinement, SA offers a novel approach to enhancing sorting algorithms.</a:t>
            </a:r>
          </a:p>
        </p:txBody>
      </p:sp>
      <p:sp>
        <p:nvSpPr>
          <p:cNvPr id="16" name="Text Placeholder 15">
            <a:extLst>
              <a:ext uri="{FF2B5EF4-FFF2-40B4-BE49-F238E27FC236}">
                <a16:creationId xmlns:a16="http://schemas.microsoft.com/office/drawing/2014/main" id="{95CC4ECA-FDE6-B377-4384-7725B4E90159}"/>
              </a:ext>
            </a:extLst>
          </p:cNvPr>
          <p:cNvSpPr>
            <a:spLocks noGrp="1"/>
          </p:cNvSpPr>
          <p:nvPr>
            <p:ph type="body" sz="quarter" idx="136"/>
          </p:nvPr>
        </p:nvSpPr>
        <p:spPr>
          <a:xfrm>
            <a:off x="26462419" y="4075658"/>
            <a:ext cx="8274926" cy="615553"/>
          </a:xfrm>
        </p:spPr>
        <p:txBody>
          <a:bodyPr/>
          <a:lstStyle/>
          <a:p>
            <a:pPr algn="ctr"/>
            <a:r>
              <a:rPr lang="en-US" sz="2800" b="1" u="sng" dirty="0">
                <a:latin typeface="+mn-lt"/>
              </a:rPr>
              <a:t>Average Metric Performance Table</a:t>
            </a:r>
          </a:p>
        </p:txBody>
      </p:sp>
      <p:sp>
        <p:nvSpPr>
          <p:cNvPr id="17" name="Text Placeholder 16">
            <a:extLst>
              <a:ext uri="{FF2B5EF4-FFF2-40B4-BE49-F238E27FC236}">
                <a16:creationId xmlns:a16="http://schemas.microsoft.com/office/drawing/2014/main" id="{CD45E51B-BE03-681E-89DB-5280F272AA6A}"/>
              </a:ext>
            </a:extLst>
          </p:cNvPr>
          <p:cNvSpPr>
            <a:spLocks noGrp="1"/>
          </p:cNvSpPr>
          <p:nvPr>
            <p:ph type="body" sz="quarter" idx="137"/>
          </p:nvPr>
        </p:nvSpPr>
        <p:spPr/>
        <p:txBody>
          <a:bodyPr/>
          <a:lstStyle/>
          <a:p>
            <a:r>
              <a:rPr lang="en-US" dirty="0"/>
              <a:t>Results</a:t>
            </a:r>
          </a:p>
        </p:txBody>
      </p:sp>
      <p:sp>
        <p:nvSpPr>
          <p:cNvPr id="18" name="Text Placeholder 17">
            <a:extLst>
              <a:ext uri="{FF2B5EF4-FFF2-40B4-BE49-F238E27FC236}">
                <a16:creationId xmlns:a16="http://schemas.microsoft.com/office/drawing/2014/main" id="{1CDBD398-FBDF-755A-1BFF-DD055069621E}"/>
              </a:ext>
            </a:extLst>
          </p:cNvPr>
          <p:cNvSpPr>
            <a:spLocks noGrp="1"/>
          </p:cNvSpPr>
          <p:nvPr>
            <p:ph type="body" sz="quarter" idx="161"/>
          </p:nvPr>
        </p:nvSpPr>
        <p:spPr/>
        <p:txBody>
          <a:bodyPr/>
          <a:lstStyle/>
          <a:p>
            <a:r>
              <a:rPr lang="en-US" dirty="0"/>
              <a:t>Bruce Metoyer and Vivek Shandilya</a:t>
            </a:r>
          </a:p>
        </p:txBody>
      </p:sp>
      <p:sp>
        <p:nvSpPr>
          <p:cNvPr id="19" name="Text Placeholder 18">
            <a:extLst>
              <a:ext uri="{FF2B5EF4-FFF2-40B4-BE49-F238E27FC236}">
                <a16:creationId xmlns:a16="http://schemas.microsoft.com/office/drawing/2014/main" id="{3E6CCF80-E309-768B-75BE-F13297D3B09E}"/>
              </a:ext>
            </a:extLst>
          </p:cNvPr>
          <p:cNvSpPr>
            <a:spLocks noGrp="1"/>
          </p:cNvSpPr>
          <p:nvPr>
            <p:ph type="body" sz="quarter" idx="195"/>
          </p:nvPr>
        </p:nvSpPr>
        <p:spPr/>
        <p:txBody>
          <a:bodyPr/>
          <a:lstStyle/>
          <a:p>
            <a:r>
              <a:rPr lang="en-US" dirty="0"/>
              <a:t>Department of Computer Science</a:t>
            </a:r>
          </a:p>
        </p:txBody>
      </p:sp>
      <p:sp>
        <p:nvSpPr>
          <p:cNvPr id="20" name="Text Placeholder 19">
            <a:extLst>
              <a:ext uri="{FF2B5EF4-FFF2-40B4-BE49-F238E27FC236}">
                <a16:creationId xmlns:a16="http://schemas.microsoft.com/office/drawing/2014/main" id="{3C1C7725-3AE9-D998-1279-FE48AC24635F}"/>
              </a:ext>
            </a:extLst>
          </p:cNvPr>
          <p:cNvSpPr>
            <a:spLocks noGrp="1"/>
          </p:cNvSpPr>
          <p:nvPr>
            <p:ph type="body" sz="quarter" idx="196"/>
          </p:nvPr>
        </p:nvSpPr>
        <p:spPr/>
        <p:txBody>
          <a:bodyPr/>
          <a:lstStyle/>
          <a:p>
            <a:r>
              <a:rPr lang="en-US" dirty="0"/>
              <a:t>Optimizing QuickSort Pivot Selection Using Simulated Annealing</a:t>
            </a:r>
          </a:p>
        </p:txBody>
      </p:sp>
      <p:graphicFrame>
        <p:nvGraphicFramePr>
          <p:cNvPr id="21" name="Table 20">
            <a:extLst>
              <a:ext uri="{FF2B5EF4-FFF2-40B4-BE49-F238E27FC236}">
                <a16:creationId xmlns:a16="http://schemas.microsoft.com/office/drawing/2014/main" id="{F199F2DA-FE48-9BD1-DFD1-22D4DB25A6C6}"/>
              </a:ext>
            </a:extLst>
          </p:cNvPr>
          <p:cNvGraphicFramePr>
            <a:graphicFrameLocks noGrp="1"/>
          </p:cNvGraphicFramePr>
          <p:nvPr>
            <p:extLst>
              <p:ext uri="{D42A27DB-BD31-4B8C-83A1-F6EECF244321}">
                <p14:modId xmlns:p14="http://schemas.microsoft.com/office/powerpoint/2010/main" val="381790636"/>
              </p:ext>
            </p:extLst>
          </p:nvPr>
        </p:nvGraphicFramePr>
        <p:xfrm>
          <a:off x="17797869" y="11439048"/>
          <a:ext cx="17164356" cy="10059676"/>
        </p:xfrm>
        <a:graphic>
          <a:graphicData uri="http://schemas.openxmlformats.org/drawingml/2006/table">
            <a:tbl>
              <a:tblPr/>
              <a:tblGrid>
                <a:gridCol w="1122698">
                  <a:extLst>
                    <a:ext uri="{9D8B030D-6E8A-4147-A177-3AD203B41FA5}">
                      <a16:colId xmlns:a16="http://schemas.microsoft.com/office/drawing/2014/main" val="4139088935"/>
                    </a:ext>
                  </a:extLst>
                </a:gridCol>
                <a:gridCol w="842025">
                  <a:extLst>
                    <a:ext uri="{9D8B030D-6E8A-4147-A177-3AD203B41FA5}">
                      <a16:colId xmlns:a16="http://schemas.microsoft.com/office/drawing/2014/main" val="2772798234"/>
                    </a:ext>
                  </a:extLst>
                </a:gridCol>
                <a:gridCol w="1101111">
                  <a:extLst>
                    <a:ext uri="{9D8B030D-6E8A-4147-A177-3AD203B41FA5}">
                      <a16:colId xmlns:a16="http://schemas.microsoft.com/office/drawing/2014/main" val="4170544984"/>
                    </a:ext>
                  </a:extLst>
                </a:gridCol>
                <a:gridCol w="1187470">
                  <a:extLst>
                    <a:ext uri="{9D8B030D-6E8A-4147-A177-3AD203B41FA5}">
                      <a16:colId xmlns:a16="http://schemas.microsoft.com/office/drawing/2014/main" val="3443681638"/>
                    </a:ext>
                  </a:extLst>
                </a:gridCol>
                <a:gridCol w="690892">
                  <a:extLst>
                    <a:ext uri="{9D8B030D-6E8A-4147-A177-3AD203B41FA5}">
                      <a16:colId xmlns:a16="http://schemas.microsoft.com/office/drawing/2014/main" val="3311490835"/>
                    </a:ext>
                  </a:extLst>
                </a:gridCol>
                <a:gridCol w="1101111">
                  <a:extLst>
                    <a:ext uri="{9D8B030D-6E8A-4147-A177-3AD203B41FA5}">
                      <a16:colId xmlns:a16="http://schemas.microsoft.com/office/drawing/2014/main" val="315204374"/>
                    </a:ext>
                  </a:extLst>
                </a:gridCol>
                <a:gridCol w="1187470">
                  <a:extLst>
                    <a:ext uri="{9D8B030D-6E8A-4147-A177-3AD203B41FA5}">
                      <a16:colId xmlns:a16="http://schemas.microsoft.com/office/drawing/2014/main" val="3816719574"/>
                    </a:ext>
                  </a:extLst>
                </a:gridCol>
                <a:gridCol w="842025">
                  <a:extLst>
                    <a:ext uri="{9D8B030D-6E8A-4147-A177-3AD203B41FA5}">
                      <a16:colId xmlns:a16="http://schemas.microsoft.com/office/drawing/2014/main" val="1485505388"/>
                    </a:ext>
                  </a:extLst>
                </a:gridCol>
                <a:gridCol w="1209062">
                  <a:extLst>
                    <a:ext uri="{9D8B030D-6E8A-4147-A177-3AD203B41FA5}">
                      <a16:colId xmlns:a16="http://schemas.microsoft.com/office/drawing/2014/main" val="1440122393"/>
                    </a:ext>
                  </a:extLst>
                </a:gridCol>
                <a:gridCol w="1122698">
                  <a:extLst>
                    <a:ext uri="{9D8B030D-6E8A-4147-A177-3AD203B41FA5}">
                      <a16:colId xmlns:a16="http://schemas.microsoft.com/office/drawing/2014/main" val="294617601"/>
                    </a:ext>
                  </a:extLst>
                </a:gridCol>
                <a:gridCol w="928387">
                  <a:extLst>
                    <a:ext uri="{9D8B030D-6E8A-4147-A177-3AD203B41FA5}">
                      <a16:colId xmlns:a16="http://schemas.microsoft.com/office/drawing/2014/main" val="3081586167"/>
                    </a:ext>
                  </a:extLst>
                </a:gridCol>
                <a:gridCol w="1187470">
                  <a:extLst>
                    <a:ext uri="{9D8B030D-6E8A-4147-A177-3AD203B41FA5}">
                      <a16:colId xmlns:a16="http://schemas.microsoft.com/office/drawing/2014/main" val="1546379178"/>
                    </a:ext>
                  </a:extLst>
                </a:gridCol>
                <a:gridCol w="1101111">
                  <a:extLst>
                    <a:ext uri="{9D8B030D-6E8A-4147-A177-3AD203B41FA5}">
                      <a16:colId xmlns:a16="http://schemas.microsoft.com/office/drawing/2014/main" val="804190342"/>
                    </a:ext>
                  </a:extLst>
                </a:gridCol>
                <a:gridCol w="820435">
                  <a:extLst>
                    <a:ext uri="{9D8B030D-6E8A-4147-A177-3AD203B41FA5}">
                      <a16:colId xmlns:a16="http://schemas.microsoft.com/office/drawing/2014/main" val="177628099"/>
                    </a:ext>
                  </a:extLst>
                </a:gridCol>
                <a:gridCol w="1230653">
                  <a:extLst>
                    <a:ext uri="{9D8B030D-6E8A-4147-A177-3AD203B41FA5}">
                      <a16:colId xmlns:a16="http://schemas.microsoft.com/office/drawing/2014/main" val="3978271764"/>
                    </a:ext>
                  </a:extLst>
                </a:gridCol>
                <a:gridCol w="1489738">
                  <a:extLst>
                    <a:ext uri="{9D8B030D-6E8A-4147-A177-3AD203B41FA5}">
                      <a16:colId xmlns:a16="http://schemas.microsoft.com/office/drawing/2014/main" val="3959747190"/>
                    </a:ext>
                  </a:extLst>
                </a:gridCol>
              </a:tblGrid>
              <a:tr h="580043">
                <a:tc>
                  <a:txBody>
                    <a:bodyPr/>
                    <a:lstStyle/>
                    <a:p>
                      <a:pPr>
                        <a:spcAft>
                          <a:spcPts val="300"/>
                        </a:spcAft>
                        <a:buNone/>
                      </a:pPr>
                      <a:r>
                        <a:rPr lang="en-US" sz="2600" b="1" dirty="0">
                          <a:solidFill>
                            <a:srgbClr val="FFFFFF"/>
                          </a:solidFill>
                          <a:effectLst/>
                          <a:latin typeface="Times New Roman" panose="02020603050405020304" pitchFamily="18" charset="0"/>
                        </a:rPr>
                        <a:t>ATB</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LS</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LCM</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LCO</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FS</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FCM</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dirty="0">
                          <a:solidFill>
                            <a:srgbClr val="FFFFFF"/>
                          </a:solidFill>
                          <a:effectLst/>
                          <a:latin typeface="Times New Roman" panose="02020603050405020304" pitchFamily="18" charset="0"/>
                        </a:rPr>
                        <a:t>FCO</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RS</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dirty="0">
                          <a:solidFill>
                            <a:srgbClr val="FFFFFF"/>
                          </a:solidFill>
                          <a:effectLst/>
                          <a:latin typeface="Times New Roman" panose="02020603050405020304" pitchFamily="18" charset="0"/>
                        </a:rPr>
                        <a:t>RCM</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RCO</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dirty="0">
                          <a:solidFill>
                            <a:srgbClr val="FFFFFF"/>
                          </a:solidFill>
                          <a:effectLst/>
                          <a:latin typeface="Times New Roman" panose="02020603050405020304" pitchFamily="18" charset="0"/>
                        </a:rPr>
                        <a:t>MS</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MCM</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dirty="0">
                          <a:solidFill>
                            <a:srgbClr val="FFFFFF"/>
                          </a:solidFill>
                          <a:effectLst/>
                          <a:latin typeface="Times New Roman" panose="02020603050405020304" pitchFamily="18" charset="0"/>
                        </a:rPr>
                        <a:t>MCO</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SAS</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a:solidFill>
                            <a:srgbClr val="FFFFFF"/>
                          </a:solidFill>
                          <a:effectLst/>
                          <a:latin typeface="Times New Roman" panose="02020603050405020304" pitchFamily="18" charset="0"/>
                        </a:rPr>
                        <a:t>SACM</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tc>
                  <a:txBody>
                    <a:bodyPr/>
                    <a:lstStyle/>
                    <a:p>
                      <a:pPr>
                        <a:spcAft>
                          <a:spcPts val="300"/>
                        </a:spcAft>
                        <a:buNone/>
                      </a:pPr>
                      <a:r>
                        <a:rPr lang="en-US" sz="2600" b="1" dirty="0">
                          <a:solidFill>
                            <a:srgbClr val="FFFFFF"/>
                          </a:solidFill>
                          <a:effectLst/>
                          <a:latin typeface="Times New Roman" panose="02020603050405020304" pitchFamily="18" charset="0"/>
                        </a:rPr>
                        <a:t>SACO</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8AB047"/>
                    </a:solidFill>
                  </a:tcPr>
                </a:tc>
                <a:extLst>
                  <a:ext uri="{0D108BD9-81ED-4DB2-BD59-A6C34878D82A}">
                    <a16:rowId xmlns:a16="http://schemas.microsoft.com/office/drawing/2014/main" val="1795177866"/>
                  </a:ext>
                </a:extLst>
              </a:tr>
              <a:tr h="1301456">
                <a:tc>
                  <a:txBody>
                    <a:bodyPr/>
                    <a:lstStyle/>
                    <a:p>
                      <a:pPr>
                        <a:spcAft>
                          <a:spcPts val="300"/>
                        </a:spcAft>
                        <a:buNone/>
                      </a:pPr>
                      <a:r>
                        <a:rPr lang="en-US" sz="2600" b="1">
                          <a:solidFill>
                            <a:srgbClr val="FFFFFF"/>
                          </a:solidFill>
                          <a:effectLst/>
                          <a:latin typeface="Times New Roman" panose="02020603050405020304" pitchFamily="18" charset="0"/>
                        </a:rPr>
                        <a:t>SA</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55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110.0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spcAft>
                          <a:spcPts val="300"/>
                        </a:spcAft>
                        <a:buNone/>
                      </a:pPr>
                      <a:r>
                        <a:rPr lang="en-US" sz="2600" dirty="0">
                          <a:solidFill>
                            <a:srgbClr val="000000"/>
                          </a:solidFill>
                          <a:effectLst/>
                          <a:latin typeface="Times New Roman" panose="02020603050405020304" pitchFamily="18" charset="0"/>
                        </a:rPr>
                        <a:t>20</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spcAft>
                          <a:spcPts val="300"/>
                        </a:spcAft>
                        <a:buNone/>
                      </a:pPr>
                      <a:r>
                        <a:rPr lang="en-US" sz="2600">
                          <a:solidFill>
                            <a:srgbClr val="000000"/>
                          </a:solidFill>
                          <a:effectLst/>
                          <a:latin typeface="Times New Roman" panose="02020603050405020304" pitchFamily="18" charset="0"/>
                        </a:rPr>
                        <a:t>55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spcAft>
                          <a:spcPts val="300"/>
                        </a:spcAft>
                        <a:buNone/>
                      </a:pPr>
                      <a:r>
                        <a:rPr lang="en-US" sz="2600">
                          <a:solidFill>
                            <a:srgbClr val="000000"/>
                          </a:solidFill>
                          <a:effectLst/>
                          <a:latin typeface="Times New Roman" panose="02020603050405020304" pitchFamily="18" charset="0"/>
                        </a:rPr>
                        <a:t>110.0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32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52.0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26.0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8</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26.0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extLst>
                  <a:ext uri="{0D108BD9-81ED-4DB2-BD59-A6C34878D82A}">
                    <a16:rowId xmlns:a16="http://schemas.microsoft.com/office/drawing/2014/main" val="802627629"/>
                  </a:ext>
                </a:extLst>
              </a:tr>
              <a:tr h="1068453">
                <a:tc>
                  <a:txBody>
                    <a:bodyPr/>
                    <a:lstStyle/>
                    <a:p>
                      <a:pPr>
                        <a:spcAft>
                          <a:spcPts val="300"/>
                        </a:spcAft>
                        <a:buNone/>
                      </a:pPr>
                      <a:r>
                        <a:rPr lang="en-US" sz="2600" b="1">
                          <a:solidFill>
                            <a:srgbClr val="FFFFFF"/>
                          </a:solidFill>
                          <a:effectLst/>
                          <a:latin typeface="Times New Roman" panose="02020603050405020304" pitchFamily="18" charset="0"/>
                        </a:rPr>
                        <a:t>UA</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12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30.0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18</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26</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40.0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38.0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dirty="0">
                          <a:solidFill>
                            <a:srgbClr val="000000"/>
                          </a:solidFill>
                          <a:effectLst/>
                          <a:latin typeface="Calibri" panose="020F0502020204030204" pitchFamily="34" charset="0"/>
                        </a:rPr>
                        <a:t>32.0</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18</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26.0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extLst>
                  <a:ext uri="{0D108BD9-81ED-4DB2-BD59-A6C34878D82A}">
                    <a16:rowId xmlns:a16="http://schemas.microsoft.com/office/drawing/2014/main" val="557729837"/>
                  </a:ext>
                </a:extLst>
              </a:tr>
              <a:tr h="1301456">
                <a:tc>
                  <a:txBody>
                    <a:bodyPr/>
                    <a:lstStyle/>
                    <a:p>
                      <a:pPr>
                        <a:spcAft>
                          <a:spcPts val="300"/>
                        </a:spcAft>
                        <a:buNone/>
                      </a:pPr>
                      <a:r>
                        <a:rPr lang="en-US" sz="2600" b="1">
                          <a:solidFill>
                            <a:srgbClr val="FFFFFF"/>
                          </a:solidFill>
                          <a:effectLst/>
                          <a:latin typeface="Times New Roman" panose="02020603050405020304" pitchFamily="18" charset="0"/>
                        </a:rPr>
                        <a:t>RSA</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90.0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90.0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26</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dirty="0">
                          <a:solidFill>
                            <a:srgbClr val="000000"/>
                          </a:solidFill>
                          <a:effectLst/>
                          <a:latin typeface="Calibri" panose="020F0502020204030204" pitchFamily="34" charset="0"/>
                        </a:rPr>
                        <a:t>42.0</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19</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19</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extLst>
                  <a:ext uri="{0D108BD9-81ED-4DB2-BD59-A6C34878D82A}">
                    <a16:rowId xmlns:a16="http://schemas.microsoft.com/office/drawing/2014/main" val="1438489384"/>
                  </a:ext>
                </a:extLst>
              </a:tr>
              <a:tr h="1301456">
                <a:tc>
                  <a:txBody>
                    <a:bodyPr/>
                    <a:lstStyle/>
                    <a:p>
                      <a:pPr>
                        <a:spcAft>
                          <a:spcPts val="300"/>
                        </a:spcAft>
                        <a:buNone/>
                      </a:pPr>
                      <a:r>
                        <a:rPr lang="en-US" sz="2600" b="1">
                          <a:solidFill>
                            <a:srgbClr val="FFFFFF"/>
                          </a:solidFill>
                          <a:effectLst/>
                          <a:latin typeface="Times New Roman" panose="02020603050405020304" pitchFamily="18" charset="0"/>
                        </a:rPr>
                        <a:t>NSA</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7</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32.0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17</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34.0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9</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dirty="0">
                          <a:solidFill>
                            <a:srgbClr val="000000"/>
                          </a:solidFill>
                          <a:effectLst/>
                          <a:latin typeface="Calibri" panose="020F0502020204030204" pitchFamily="34" charset="0"/>
                        </a:rPr>
                        <a:t>18</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28.0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16</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extLst>
                  <a:ext uri="{0D108BD9-81ED-4DB2-BD59-A6C34878D82A}">
                    <a16:rowId xmlns:a16="http://schemas.microsoft.com/office/drawing/2014/main" val="2435282315"/>
                  </a:ext>
                </a:extLst>
              </a:tr>
              <a:tr h="1602678">
                <a:tc>
                  <a:txBody>
                    <a:bodyPr/>
                    <a:lstStyle/>
                    <a:p>
                      <a:pPr>
                        <a:spcAft>
                          <a:spcPts val="300"/>
                        </a:spcAft>
                        <a:buNone/>
                      </a:pPr>
                      <a:r>
                        <a:rPr lang="en-US" sz="2600" b="1">
                          <a:solidFill>
                            <a:srgbClr val="FFFFFF"/>
                          </a:solidFill>
                          <a:effectLst/>
                          <a:latin typeface="Times New Roman" panose="02020603050405020304" pitchFamily="18" charset="0"/>
                        </a:rPr>
                        <a:t>DA1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30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465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930.0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60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465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930.0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56</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465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930.0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60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465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930.0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58</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465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dirty="0">
                          <a:solidFill>
                            <a:srgbClr val="000000"/>
                          </a:solidFill>
                          <a:effectLst/>
                          <a:latin typeface="Calibri" panose="020F0502020204030204" pitchFamily="34" charset="0"/>
                        </a:rPr>
                        <a:t>930.0</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extLst>
                  <a:ext uri="{0D108BD9-81ED-4DB2-BD59-A6C34878D82A}">
                    <a16:rowId xmlns:a16="http://schemas.microsoft.com/office/drawing/2014/main" val="2391437643"/>
                  </a:ext>
                </a:extLst>
              </a:tr>
              <a:tr h="1602678">
                <a:tc>
                  <a:txBody>
                    <a:bodyPr/>
                    <a:lstStyle/>
                    <a:p>
                      <a:pPr>
                        <a:spcAft>
                          <a:spcPts val="300"/>
                        </a:spcAft>
                        <a:buNone/>
                      </a:pPr>
                      <a:r>
                        <a:rPr lang="en-US" sz="2600" b="1">
                          <a:solidFill>
                            <a:srgbClr val="FFFFFF"/>
                          </a:solidFill>
                          <a:effectLst/>
                          <a:latin typeface="Times New Roman" panose="02020603050405020304" pitchFamily="18" charset="0"/>
                        </a:rPr>
                        <a:t>DA2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41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134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70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135</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238.0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61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134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64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134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58</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134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tc>
                  <a:txBody>
                    <a:bodyPr/>
                    <a:lstStyle/>
                    <a:p>
                      <a:pPr>
                        <a:buNone/>
                      </a:pPr>
                      <a:r>
                        <a:rPr lang="en-US" sz="2600">
                          <a:solidFill>
                            <a:srgbClr val="000000"/>
                          </a:solidFill>
                          <a:effectLst/>
                          <a:latin typeface="Calibri" panose="020F0502020204030204" pitchFamily="34" charset="0"/>
                        </a:rPr>
                        <a:t>234.0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BF1E4"/>
                    </a:solidFill>
                  </a:tcPr>
                </a:tc>
                <a:extLst>
                  <a:ext uri="{0D108BD9-81ED-4DB2-BD59-A6C34878D82A}">
                    <a16:rowId xmlns:a16="http://schemas.microsoft.com/office/drawing/2014/main" val="2431483413"/>
                  </a:ext>
                </a:extLst>
              </a:tr>
              <a:tr h="1301456">
                <a:tc>
                  <a:txBody>
                    <a:bodyPr/>
                    <a:lstStyle/>
                    <a:p>
                      <a:pPr>
                        <a:spcAft>
                          <a:spcPts val="300"/>
                        </a:spcAft>
                        <a:buNone/>
                      </a:pPr>
                      <a:r>
                        <a:rPr lang="en-US" sz="2600" b="1">
                          <a:solidFill>
                            <a:srgbClr val="FFFFFF"/>
                          </a:solidFill>
                          <a:effectLst/>
                          <a:latin typeface="Times New Roman" panose="02020603050405020304" pitchFamily="18" charset="0"/>
                        </a:rPr>
                        <a:t>DA3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8AB047"/>
                    </a:solidFill>
                  </a:tcPr>
                </a:tc>
                <a:tc>
                  <a:txBody>
                    <a:bodyPr/>
                    <a:lstStyle/>
                    <a:p>
                      <a:pPr>
                        <a:buNone/>
                      </a:pPr>
                      <a:r>
                        <a:rPr lang="en-US" sz="2600">
                          <a:solidFill>
                            <a:srgbClr val="000000"/>
                          </a:solidFill>
                          <a:effectLst/>
                          <a:latin typeface="Calibri" panose="020F0502020204030204" pitchFamily="34" charset="0"/>
                        </a:rPr>
                        <a:t>14</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72.0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dirty="0">
                          <a:solidFill>
                            <a:srgbClr val="000000"/>
                          </a:solidFill>
                          <a:effectLst/>
                          <a:latin typeface="Calibri" panose="020F0502020204030204" pitchFamily="34" charset="0"/>
                        </a:rPr>
                        <a:t>24</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36</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62.0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22</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72.0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23</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41</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72.0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20</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a:solidFill>
                            <a:srgbClr val="000000"/>
                          </a:solidFill>
                          <a:effectLst/>
                          <a:latin typeface="Calibri" panose="020F0502020204030204" pitchFamily="34" charset="0"/>
                        </a:rPr>
                        <a:t>36</a:t>
                      </a:r>
                      <a:endParaRPr lang="en-US" sz="260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tc>
                  <a:txBody>
                    <a:bodyPr/>
                    <a:lstStyle/>
                    <a:p>
                      <a:pPr>
                        <a:buNone/>
                      </a:pPr>
                      <a:r>
                        <a:rPr lang="en-US" sz="2600" dirty="0">
                          <a:solidFill>
                            <a:srgbClr val="000000"/>
                          </a:solidFill>
                          <a:effectLst/>
                          <a:latin typeface="Calibri" panose="020F0502020204030204" pitchFamily="34" charset="0"/>
                        </a:rPr>
                        <a:t>62.0</a:t>
                      </a:r>
                      <a:endParaRPr lang="en-US" sz="2600" dirty="0">
                        <a:effectLst/>
                      </a:endParaRPr>
                    </a:p>
                  </a:txBody>
                  <a:tcPr marL="0" marR="0" marT="0" marB="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6E2C6"/>
                    </a:solidFill>
                  </a:tcPr>
                </a:tc>
                <a:extLst>
                  <a:ext uri="{0D108BD9-81ED-4DB2-BD59-A6C34878D82A}">
                    <a16:rowId xmlns:a16="http://schemas.microsoft.com/office/drawing/2014/main" val="3315031785"/>
                  </a:ext>
                </a:extLst>
              </a:tr>
            </a:tbl>
          </a:graphicData>
        </a:graphic>
      </p:graphicFrame>
      <p:sp>
        <p:nvSpPr>
          <p:cNvPr id="23" name="TextBox 22">
            <a:extLst>
              <a:ext uri="{FF2B5EF4-FFF2-40B4-BE49-F238E27FC236}">
                <a16:creationId xmlns:a16="http://schemas.microsoft.com/office/drawing/2014/main" id="{53748C4B-F724-473D-4C5C-BF5CF8C898EC}"/>
              </a:ext>
            </a:extLst>
          </p:cNvPr>
          <p:cNvSpPr txBox="1"/>
          <p:nvPr/>
        </p:nvSpPr>
        <p:spPr>
          <a:xfrm>
            <a:off x="11329304" y="7439733"/>
            <a:ext cx="4434520" cy="523220"/>
          </a:xfrm>
          <a:prstGeom prst="rect">
            <a:avLst/>
          </a:prstGeom>
          <a:noFill/>
        </p:spPr>
        <p:txBody>
          <a:bodyPr wrap="square" rtlCol="0">
            <a:spAutoFit/>
          </a:bodyPr>
          <a:lstStyle/>
          <a:p>
            <a:pPr algn="ctr"/>
            <a:r>
              <a:rPr lang="en-US" sz="2800" b="1" u="sng" dirty="0">
                <a:solidFill>
                  <a:schemeClr val="accent5">
                    <a:lumMod val="50000"/>
                  </a:schemeClr>
                </a:solidFill>
                <a:cs typeface="Times New Roman" panose="02020603050405020304" pitchFamily="18" charset="0"/>
              </a:rPr>
              <a:t>Problem Statement</a:t>
            </a:r>
          </a:p>
        </p:txBody>
      </p:sp>
      <p:sp>
        <p:nvSpPr>
          <p:cNvPr id="24" name="TextBox 23">
            <a:extLst>
              <a:ext uri="{FF2B5EF4-FFF2-40B4-BE49-F238E27FC236}">
                <a16:creationId xmlns:a16="http://schemas.microsoft.com/office/drawing/2014/main" id="{F52E378C-5D19-F5CD-9CC4-56F35432A856}"/>
              </a:ext>
            </a:extLst>
          </p:cNvPr>
          <p:cNvSpPr txBox="1"/>
          <p:nvPr/>
        </p:nvSpPr>
        <p:spPr>
          <a:xfrm>
            <a:off x="9074655" y="7993795"/>
            <a:ext cx="8253414" cy="1415772"/>
          </a:xfrm>
          <a:prstGeom prst="rect">
            <a:avLst/>
          </a:prstGeom>
          <a:noFill/>
        </p:spPr>
        <p:txBody>
          <a:bodyPr wrap="square" rtlCol="0">
            <a:spAutoFit/>
          </a:bodyPr>
          <a:lstStyle/>
          <a:p>
            <a:r>
              <a:rPr lang="en-US" sz="2200" dirty="0"/>
              <a:t>We aim to optimize QuickSort pivot selection using Simulated Annealing (SA), a probabilistic algorithm designed to efficiently escape local minima and converge towards a near-optimal solution.</a:t>
            </a:r>
          </a:p>
          <a:p>
            <a:endParaRPr lang="en-US" sz="2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E2573AF-54EC-321D-5C9F-AE522119E843}"/>
              </a:ext>
            </a:extLst>
          </p:cNvPr>
          <p:cNvSpPr txBox="1"/>
          <p:nvPr/>
        </p:nvSpPr>
        <p:spPr>
          <a:xfrm>
            <a:off x="10945906" y="13001630"/>
            <a:ext cx="4711078" cy="523220"/>
          </a:xfrm>
          <a:prstGeom prst="rect">
            <a:avLst/>
          </a:prstGeom>
          <a:noFill/>
        </p:spPr>
        <p:txBody>
          <a:bodyPr wrap="square" rtlCol="0">
            <a:spAutoFit/>
          </a:bodyPr>
          <a:lstStyle/>
          <a:p>
            <a:pPr algn="ctr"/>
            <a:r>
              <a:rPr lang="en-US" sz="2800" b="1" u="sng" dirty="0">
                <a:solidFill>
                  <a:schemeClr val="accent5">
                    <a:lumMod val="50000"/>
                  </a:schemeClr>
                </a:solidFill>
                <a:cs typeface="Times New Roman" panose="02020603050405020304" pitchFamily="18" charset="0"/>
              </a:rPr>
              <a:t>Experiment Setup</a:t>
            </a:r>
          </a:p>
        </p:txBody>
      </p:sp>
      <p:sp>
        <p:nvSpPr>
          <p:cNvPr id="27" name="TextBox 26">
            <a:extLst>
              <a:ext uri="{FF2B5EF4-FFF2-40B4-BE49-F238E27FC236}">
                <a16:creationId xmlns:a16="http://schemas.microsoft.com/office/drawing/2014/main" id="{E632C491-08B0-F25F-C7F6-DD82EB850B17}"/>
              </a:ext>
            </a:extLst>
          </p:cNvPr>
          <p:cNvSpPr txBox="1"/>
          <p:nvPr/>
        </p:nvSpPr>
        <p:spPr>
          <a:xfrm>
            <a:off x="9197759" y="13650422"/>
            <a:ext cx="8207372" cy="7848302"/>
          </a:xfrm>
          <a:prstGeom prst="rect">
            <a:avLst/>
          </a:prstGeom>
          <a:noFill/>
        </p:spPr>
        <p:txBody>
          <a:bodyPr wrap="square" rtlCol="0">
            <a:spAutoFit/>
          </a:bodyPr>
          <a:lstStyle/>
          <a:p>
            <a:r>
              <a:rPr lang="en-US" sz="2200" b="1" dirty="0"/>
              <a:t>Test Data</a:t>
            </a:r>
            <a:r>
              <a:rPr lang="en-US" sz="2200" dirty="0"/>
              <a:t>:</a:t>
            </a:r>
          </a:p>
          <a:p>
            <a:r>
              <a:rPr lang="en-US" sz="2200" dirty="0"/>
              <a:t>All pivot selection methods will be tested against:</a:t>
            </a:r>
          </a:p>
          <a:p>
            <a:pPr marL="285750" indent="-285750">
              <a:buFont typeface="Arial" panose="020B0604020202020204" pitchFamily="34" charset="0"/>
              <a:buChar char="•"/>
            </a:pPr>
            <a:r>
              <a:rPr lang="en-US" sz="2200" dirty="0"/>
              <a:t>Random arrays</a:t>
            </a:r>
          </a:p>
          <a:p>
            <a:pPr marL="285750" indent="-285750">
              <a:buFont typeface="Arial" panose="020B0604020202020204" pitchFamily="34" charset="0"/>
              <a:buChar char="•"/>
            </a:pPr>
            <a:r>
              <a:rPr lang="en-US" sz="2200" dirty="0"/>
              <a:t>Sorted arrays</a:t>
            </a:r>
          </a:p>
          <a:p>
            <a:pPr marL="285750" indent="-285750">
              <a:buFont typeface="Arial" panose="020B0604020202020204" pitchFamily="34" charset="0"/>
              <a:buChar char="•"/>
            </a:pPr>
            <a:r>
              <a:rPr lang="en-US" sz="2200" dirty="0"/>
              <a:t>Partially sorted arrays</a:t>
            </a:r>
          </a:p>
          <a:p>
            <a:pPr marL="285750" indent="-285750">
              <a:buFont typeface="Arial" panose="020B0604020202020204" pitchFamily="34" charset="0"/>
              <a:buChar char="•"/>
            </a:pPr>
            <a:r>
              <a:rPr lang="en-US" sz="2200" dirty="0"/>
              <a:t>Reverse-sorted arrays</a:t>
            </a:r>
          </a:p>
          <a:p>
            <a:pPr marL="285750" indent="-285750">
              <a:buFont typeface="Arial" panose="020B0604020202020204" pitchFamily="34" charset="0"/>
              <a:buChar char="•"/>
            </a:pPr>
            <a:r>
              <a:rPr lang="en-US" sz="2200" dirty="0"/>
              <a:t>Three arrays with duplicate values</a:t>
            </a:r>
          </a:p>
          <a:p>
            <a:endParaRPr lang="en-US" sz="2200" dirty="0"/>
          </a:p>
          <a:p>
            <a:r>
              <a:rPr lang="en-US" sz="2200" b="1" dirty="0"/>
              <a:t>Comparison Strategies</a:t>
            </a:r>
            <a:r>
              <a:rPr lang="en-US" sz="2200" dirty="0"/>
              <a:t>:</a:t>
            </a:r>
          </a:p>
          <a:p>
            <a:r>
              <a:rPr lang="en-US" sz="2200" dirty="0"/>
              <a:t>Traditional QuickSort with:</a:t>
            </a:r>
          </a:p>
          <a:p>
            <a:pPr marL="285750" indent="-285750">
              <a:buFont typeface="Arial" panose="020B0604020202020204" pitchFamily="34" charset="0"/>
              <a:buChar char="•"/>
            </a:pPr>
            <a:r>
              <a:rPr lang="en-US" sz="2200" dirty="0"/>
              <a:t>First Element Pivot</a:t>
            </a:r>
          </a:p>
          <a:p>
            <a:pPr marL="285750" indent="-285750">
              <a:buFont typeface="Arial" panose="020B0604020202020204" pitchFamily="34" charset="0"/>
              <a:buChar char="•"/>
            </a:pPr>
            <a:r>
              <a:rPr lang="en-US" sz="2200" dirty="0"/>
              <a:t>Last Element Pivot</a:t>
            </a:r>
          </a:p>
          <a:p>
            <a:pPr marL="285750" indent="-285750">
              <a:buFont typeface="Arial" panose="020B0604020202020204" pitchFamily="34" charset="0"/>
              <a:buChar char="•"/>
            </a:pPr>
            <a:r>
              <a:rPr lang="en-US" sz="2200" dirty="0"/>
              <a:t>Median Pivot</a:t>
            </a:r>
          </a:p>
          <a:p>
            <a:pPr marL="285750" indent="-285750">
              <a:buFont typeface="Arial" panose="020B0604020202020204" pitchFamily="34" charset="0"/>
              <a:buChar char="•"/>
            </a:pPr>
            <a:r>
              <a:rPr lang="en-US" sz="2200" dirty="0"/>
              <a:t>Random Pivot</a:t>
            </a:r>
          </a:p>
          <a:p>
            <a:pPr marL="285750" indent="-285750">
              <a:buFont typeface="Arial" panose="020B0604020202020204" pitchFamily="34" charset="0"/>
              <a:buChar char="•"/>
            </a:pPr>
            <a:r>
              <a:rPr lang="en-US" sz="2200" dirty="0"/>
              <a:t>Proposed SA-Optimized Pivot Selection</a:t>
            </a:r>
          </a:p>
          <a:p>
            <a:endParaRPr lang="en-US" sz="2200" dirty="0"/>
          </a:p>
          <a:p>
            <a:r>
              <a:rPr lang="en-US" sz="2200" b="1" dirty="0"/>
              <a:t>Tools &amp; Environment</a:t>
            </a:r>
            <a:r>
              <a:rPr lang="en-US" sz="2200" dirty="0"/>
              <a:t>: Implemented in Python using </a:t>
            </a:r>
            <a:r>
              <a:rPr lang="en-US" sz="2200" dirty="0" err="1"/>
              <a:t>Jupyter</a:t>
            </a:r>
            <a:r>
              <a:rPr lang="en-US" sz="2200" dirty="0"/>
              <a:t> Notebook</a:t>
            </a:r>
          </a:p>
          <a:p>
            <a:r>
              <a:rPr lang="en-US" sz="2200" b="1" dirty="0"/>
              <a:t>Data Structures</a:t>
            </a:r>
            <a:r>
              <a:rPr lang="en-US" sz="2200" dirty="0"/>
              <a:t>: Python lists</a:t>
            </a:r>
          </a:p>
          <a:p>
            <a:r>
              <a:rPr lang="en-US" sz="2200" b="1" dirty="0"/>
              <a:t>Tracked Metrics</a:t>
            </a:r>
            <a:r>
              <a:rPr lang="en-US" sz="2200" dirty="0"/>
              <a:t>: </a:t>
            </a:r>
          </a:p>
          <a:p>
            <a:pPr marL="285750" indent="-285750">
              <a:buFont typeface="Arial" panose="020B0604020202020204" pitchFamily="34" charset="0"/>
              <a:buChar char="•"/>
            </a:pPr>
            <a:r>
              <a:rPr lang="en-US" sz="2200" dirty="0"/>
              <a:t>Swaps</a:t>
            </a:r>
          </a:p>
          <a:p>
            <a:pPr marL="285750" indent="-285750">
              <a:buFont typeface="Arial" panose="020B0604020202020204" pitchFamily="34" charset="0"/>
              <a:buChar char="•"/>
            </a:pPr>
            <a:r>
              <a:rPr lang="en-US" sz="2200" dirty="0"/>
              <a:t>Comparisons</a:t>
            </a:r>
          </a:p>
          <a:p>
            <a:pPr marL="285750" indent="-285750">
              <a:buFont typeface="Arial" panose="020B0604020202020204" pitchFamily="34" charset="0"/>
              <a:buChar char="•"/>
            </a:pPr>
            <a:r>
              <a:rPr lang="en-US" sz="2200" dirty="0"/>
              <a:t>Pivot Selection Cost</a:t>
            </a:r>
          </a:p>
          <a:p>
            <a:endParaRPr lang="en-US" sz="2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55EEBE59-8B9C-91DB-741F-A80300CDF504}"/>
              </a:ext>
            </a:extLst>
          </p:cNvPr>
          <p:cNvSpPr txBox="1"/>
          <p:nvPr/>
        </p:nvSpPr>
        <p:spPr>
          <a:xfrm>
            <a:off x="18052487" y="10711190"/>
            <a:ext cx="7834965" cy="523220"/>
          </a:xfrm>
          <a:prstGeom prst="rect">
            <a:avLst/>
          </a:prstGeom>
          <a:noFill/>
        </p:spPr>
        <p:txBody>
          <a:bodyPr wrap="none" rtlCol="0">
            <a:spAutoFit/>
          </a:bodyPr>
          <a:lstStyle/>
          <a:p>
            <a:r>
              <a:rPr lang="en-US" sz="2800" b="1" u="sng" dirty="0">
                <a:solidFill>
                  <a:schemeClr val="accent5">
                    <a:lumMod val="50000"/>
                  </a:schemeClr>
                </a:solidFill>
                <a:cs typeface="Times New Roman" panose="02020603050405020304" pitchFamily="18" charset="0"/>
              </a:rPr>
              <a:t>Traditional vs SA-Optimized QuickSort Performance</a:t>
            </a:r>
          </a:p>
        </p:txBody>
      </p:sp>
      <p:graphicFrame>
        <p:nvGraphicFramePr>
          <p:cNvPr id="29" name="Table 28">
            <a:extLst>
              <a:ext uri="{FF2B5EF4-FFF2-40B4-BE49-F238E27FC236}">
                <a16:creationId xmlns:a16="http://schemas.microsoft.com/office/drawing/2014/main" id="{5537C778-2B28-EB20-F1FE-E0FBF6EABCA8}"/>
              </a:ext>
            </a:extLst>
          </p:cNvPr>
          <p:cNvGraphicFramePr>
            <a:graphicFrameLocks noGrp="1"/>
          </p:cNvGraphicFramePr>
          <p:nvPr>
            <p:extLst>
              <p:ext uri="{D42A27DB-BD31-4B8C-83A1-F6EECF244321}">
                <p14:modId xmlns:p14="http://schemas.microsoft.com/office/powerpoint/2010/main" val="3149801563"/>
              </p:ext>
            </p:extLst>
          </p:nvPr>
        </p:nvGraphicFramePr>
        <p:xfrm>
          <a:off x="26460266" y="4659706"/>
          <a:ext cx="8277078" cy="6465880"/>
        </p:xfrm>
        <a:graphic>
          <a:graphicData uri="http://schemas.openxmlformats.org/drawingml/2006/table">
            <a:tbl>
              <a:tblPr/>
              <a:tblGrid>
                <a:gridCol w="1379513">
                  <a:extLst>
                    <a:ext uri="{9D8B030D-6E8A-4147-A177-3AD203B41FA5}">
                      <a16:colId xmlns:a16="http://schemas.microsoft.com/office/drawing/2014/main" val="2509394825"/>
                    </a:ext>
                  </a:extLst>
                </a:gridCol>
                <a:gridCol w="1379513">
                  <a:extLst>
                    <a:ext uri="{9D8B030D-6E8A-4147-A177-3AD203B41FA5}">
                      <a16:colId xmlns:a16="http://schemas.microsoft.com/office/drawing/2014/main" val="1824804408"/>
                    </a:ext>
                  </a:extLst>
                </a:gridCol>
                <a:gridCol w="1379513">
                  <a:extLst>
                    <a:ext uri="{9D8B030D-6E8A-4147-A177-3AD203B41FA5}">
                      <a16:colId xmlns:a16="http://schemas.microsoft.com/office/drawing/2014/main" val="1520408738"/>
                    </a:ext>
                  </a:extLst>
                </a:gridCol>
                <a:gridCol w="1379513">
                  <a:extLst>
                    <a:ext uri="{9D8B030D-6E8A-4147-A177-3AD203B41FA5}">
                      <a16:colId xmlns:a16="http://schemas.microsoft.com/office/drawing/2014/main" val="1933557255"/>
                    </a:ext>
                  </a:extLst>
                </a:gridCol>
                <a:gridCol w="1379513">
                  <a:extLst>
                    <a:ext uri="{9D8B030D-6E8A-4147-A177-3AD203B41FA5}">
                      <a16:colId xmlns:a16="http://schemas.microsoft.com/office/drawing/2014/main" val="2591238685"/>
                    </a:ext>
                  </a:extLst>
                </a:gridCol>
                <a:gridCol w="1379513">
                  <a:extLst>
                    <a:ext uri="{9D8B030D-6E8A-4147-A177-3AD203B41FA5}">
                      <a16:colId xmlns:a16="http://schemas.microsoft.com/office/drawing/2014/main" val="1418110827"/>
                    </a:ext>
                  </a:extLst>
                </a:gridCol>
              </a:tblGrid>
              <a:tr h="1436862">
                <a:tc>
                  <a:txBody>
                    <a:bodyPr/>
                    <a:lstStyle/>
                    <a:p>
                      <a:pPr>
                        <a:buNone/>
                      </a:pPr>
                      <a:br>
                        <a:rPr lang="en-US" sz="3300">
                          <a:effectLst/>
                          <a:latin typeface="Helvetica" pitchFamily="2" charset="0"/>
                        </a:rPr>
                      </a:br>
                      <a:endParaRPr lang="en-US" sz="3300">
                        <a:effectLst/>
                        <a:latin typeface="Helvetica" pitchFamily="2" charset="0"/>
                      </a:endParaRPr>
                    </a:p>
                  </a:txBody>
                  <a:tcPr marL="0" marR="0" marT="0" marB="0">
                    <a:lnL w="1905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b="1">
                          <a:solidFill>
                            <a:srgbClr val="FFFFFF"/>
                          </a:solidFill>
                          <a:effectLst/>
                          <a:latin typeface="Calibri" panose="020F0502020204030204" pitchFamily="34" charset="0"/>
                        </a:rPr>
                        <a:t>Last</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b="1">
                          <a:solidFill>
                            <a:srgbClr val="FFFFFF"/>
                          </a:solidFill>
                          <a:effectLst/>
                          <a:latin typeface="Calibri" panose="020F0502020204030204" pitchFamily="34" charset="0"/>
                        </a:rPr>
                        <a:t>First</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b="1">
                          <a:solidFill>
                            <a:srgbClr val="FFFFFF"/>
                          </a:solidFill>
                          <a:effectLst/>
                          <a:latin typeface="Calibri" panose="020F0502020204030204" pitchFamily="34" charset="0"/>
                        </a:rPr>
                        <a:t>Random</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b="1">
                          <a:solidFill>
                            <a:srgbClr val="FFFFFF"/>
                          </a:solidFill>
                          <a:effectLst/>
                          <a:latin typeface="Calibri" panose="020F0502020204030204" pitchFamily="34" charset="0"/>
                        </a:rPr>
                        <a:t>Median</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b="1">
                          <a:solidFill>
                            <a:srgbClr val="FFFFFF"/>
                          </a:solidFill>
                          <a:effectLst/>
                          <a:latin typeface="Calibri" panose="020F0502020204030204" pitchFamily="34" charset="0"/>
                        </a:rPr>
                        <a:t>SAQS</a:t>
                      </a:r>
                      <a:endParaRPr lang="en-US" sz="3300">
                        <a:effectLst/>
                      </a:endParaRPr>
                    </a:p>
                  </a:txBody>
                  <a:tcPr marL="0" marR="0" marT="0" marB="0">
                    <a:lnL w="952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3F6CAF"/>
                    </a:solidFill>
                  </a:tcPr>
                </a:tc>
                <a:extLst>
                  <a:ext uri="{0D108BD9-81ED-4DB2-BD59-A6C34878D82A}">
                    <a16:rowId xmlns:a16="http://schemas.microsoft.com/office/drawing/2014/main" val="3553790141"/>
                  </a:ext>
                </a:extLst>
              </a:tr>
              <a:tr h="1436862">
                <a:tc>
                  <a:txBody>
                    <a:bodyPr/>
                    <a:lstStyle/>
                    <a:p>
                      <a:pPr>
                        <a:buNone/>
                      </a:pPr>
                      <a:r>
                        <a:rPr lang="en-US" sz="3300" b="1">
                          <a:solidFill>
                            <a:srgbClr val="FFFFFF"/>
                          </a:solidFill>
                          <a:effectLst/>
                          <a:latin typeface="Calibri" panose="020F0502020204030204" pitchFamily="34" charset="0"/>
                        </a:rPr>
                        <a:t>Swaps</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a:solidFill>
                            <a:srgbClr val="000000"/>
                          </a:solidFill>
                          <a:effectLst/>
                          <a:latin typeface="Calibri" panose="020F0502020204030204" pitchFamily="34" charset="0"/>
                        </a:rPr>
                        <a:t>15.5</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a:solidFill>
                            <a:srgbClr val="000000"/>
                          </a:solidFill>
                          <a:effectLst/>
                          <a:latin typeface="Calibri" panose="020F0502020204030204" pitchFamily="34" charset="0"/>
                        </a:rPr>
                        <a:t>30.8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a:solidFill>
                            <a:srgbClr val="000000"/>
                          </a:solidFill>
                          <a:effectLst/>
                          <a:latin typeface="Calibri" panose="020F0502020204030204" pitchFamily="34" charset="0"/>
                        </a:rPr>
                        <a:t>27.28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a:solidFill>
                            <a:srgbClr val="000000"/>
                          </a:solidFill>
                          <a:effectLst/>
                          <a:latin typeface="Calibri" panose="020F0502020204030204" pitchFamily="34" charset="0"/>
                        </a:rPr>
                        <a:t>29.28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a:solidFill>
                            <a:srgbClr val="000000"/>
                          </a:solidFill>
                          <a:effectLst/>
                          <a:latin typeface="Calibri" panose="020F0502020204030204" pitchFamily="34" charset="0"/>
                        </a:rPr>
                        <a:t>26.28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519677100"/>
                  </a:ext>
                </a:extLst>
              </a:tr>
              <a:tr h="2155294">
                <a:tc>
                  <a:txBody>
                    <a:bodyPr/>
                    <a:lstStyle/>
                    <a:p>
                      <a:pPr>
                        <a:buNone/>
                      </a:pPr>
                      <a:r>
                        <a:rPr lang="en-US" sz="3300" b="1">
                          <a:solidFill>
                            <a:srgbClr val="FFFFFF"/>
                          </a:solidFill>
                          <a:effectLst/>
                          <a:latin typeface="Calibri" panose="020F0502020204030204" pitchFamily="34" charset="0"/>
                        </a:rPr>
                        <a:t>Comparisons</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a:solidFill>
                            <a:srgbClr val="000000"/>
                          </a:solidFill>
                          <a:effectLst/>
                          <a:latin typeface="Calibri" panose="020F0502020204030204" pitchFamily="34" charset="0"/>
                        </a:rPr>
                        <a:t>111.85</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buNone/>
                      </a:pPr>
                      <a:r>
                        <a:rPr lang="en-US" sz="3300">
                          <a:solidFill>
                            <a:srgbClr val="000000"/>
                          </a:solidFill>
                          <a:effectLst/>
                          <a:latin typeface="Calibri" panose="020F0502020204030204" pitchFamily="34" charset="0"/>
                        </a:rPr>
                        <a:t>111.28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buNone/>
                      </a:pPr>
                      <a:r>
                        <a:rPr lang="en-US" sz="3300">
                          <a:solidFill>
                            <a:srgbClr val="000000"/>
                          </a:solidFill>
                          <a:effectLst/>
                          <a:latin typeface="Calibri" panose="020F0502020204030204" pitchFamily="34" charset="0"/>
                        </a:rPr>
                        <a:t>106.14</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buNone/>
                      </a:pPr>
                      <a:r>
                        <a:rPr lang="en-US" sz="3300">
                          <a:solidFill>
                            <a:srgbClr val="000000"/>
                          </a:solidFill>
                          <a:effectLst/>
                          <a:latin typeface="Calibri" panose="020F0502020204030204" pitchFamily="34" charset="0"/>
                        </a:rPr>
                        <a:t>103.14</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buNone/>
                      </a:pPr>
                      <a:r>
                        <a:rPr lang="en-US" sz="3300">
                          <a:solidFill>
                            <a:srgbClr val="000000"/>
                          </a:solidFill>
                          <a:effectLst/>
                          <a:latin typeface="Calibri" panose="020F0502020204030204" pitchFamily="34" charset="0"/>
                        </a:rPr>
                        <a:t>102</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73059915"/>
                  </a:ext>
                </a:extLst>
              </a:tr>
              <a:tr h="1436862">
                <a:tc>
                  <a:txBody>
                    <a:bodyPr/>
                    <a:lstStyle/>
                    <a:p>
                      <a:pPr>
                        <a:buNone/>
                      </a:pPr>
                      <a:r>
                        <a:rPr lang="en-US" sz="3300" b="1">
                          <a:solidFill>
                            <a:srgbClr val="FFFFFF"/>
                          </a:solidFill>
                          <a:effectLst/>
                          <a:latin typeface="Calibri" panose="020F0502020204030204" pitchFamily="34" charset="0"/>
                        </a:rPr>
                        <a:t>Cost</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3F6CAF"/>
                    </a:solidFill>
                  </a:tcPr>
                </a:tc>
                <a:tc>
                  <a:txBody>
                    <a:bodyPr/>
                    <a:lstStyle/>
                    <a:p>
                      <a:pPr>
                        <a:buNone/>
                      </a:pPr>
                      <a:r>
                        <a:rPr lang="en-US" sz="3300" dirty="0">
                          <a:solidFill>
                            <a:srgbClr val="000000"/>
                          </a:solidFill>
                          <a:effectLst/>
                          <a:latin typeface="Calibri" panose="020F0502020204030204" pitchFamily="34" charset="0"/>
                        </a:rPr>
                        <a:t>214</a:t>
                      </a:r>
                      <a:endParaRPr lang="en-US" sz="3300" dirty="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dirty="0">
                          <a:solidFill>
                            <a:srgbClr val="000000"/>
                          </a:solidFill>
                          <a:effectLst/>
                          <a:latin typeface="Calibri" panose="020F0502020204030204" pitchFamily="34" charset="0"/>
                        </a:rPr>
                        <a:t>213.42</a:t>
                      </a:r>
                      <a:endParaRPr lang="en-US" sz="3300" dirty="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a:solidFill>
                            <a:srgbClr val="000000"/>
                          </a:solidFill>
                          <a:effectLst/>
                          <a:latin typeface="Calibri" panose="020F0502020204030204" pitchFamily="34" charset="0"/>
                        </a:rPr>
                        <a:t>200.28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a:solidFill>
                            <a:srgbClr val="000000"/>
                          </a:solidFill>
                          <a:effectLst/>
                          <a:latin typeface="Calibri" panose="020F0502020204030204" pitchFamily="34" charset="0"/>
                        </a:rPr>
                        <a:t>192.28</a:t>
                      </a:r>
                      <a:endParaRPr lang="en-US" sz="330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tc>
                  <a:txBody>
                    <a:bodyPr/>
                    <a:lstStyle/>
                    <a:p>
                      <a:pPr>
                        <a:buNone/>
                      </a:pPr>
                      <a:r>
                        <a:rPr lang="en-US" sz="3300" dirty="0">
                          <a:solidFill>
                            <a:srgbClr val="000000"/>
                          </a:solidFill>
                          <a:effectLst/>
                          <a:latin typeface="Calibri" panose="020F0502020204030204" pitchFamily="34" charset="0"/>
                        </a:rPr>
                        <a:t>188.85</a:t>
                      </a:r>
                      <a:endParaRPr lang="en-US" sz="3300" dirty="0">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0E0E0"/>
                    </a:solidFill>
                  </a:tcPr>
                </a:tc>
                <a:extLst>
                  <a:ext uri="{0D108BD9-81ED-4DB2-BD59-A6C34878D82A}">
                    <a16:rowId xmlns:a16="http://schemas.microsoft.com/office/drawing/2014/main" val="1972529566"/>
                  </a:ext>
                </a:extLst>
              </a:tr>
            </a:tbl>
          </a:graphicData>
        </a:graphic>
      </p:graphicFrame>
      <p:sp>
        <p:nvSpPr>
          <p:cNvPr id="30" name="TextBox 29">
            <a:extLst>
              <a:ext uri="{FF2B5EF4-FFF2-40B4-BE49-F238E27FC236}">
                <a16:creationId xmlns:a16="http://schemas.microsoft.com/office/drawing/2014/main" id="{B5B5DD39-1DB4-848E-41BE-7D26A3CE52BE}"/>
              </a:ext>
            </a:extLst>
          </p:cNvPr>
          <p:cNvSpPr txBox="1"/>
          <p:nvPr/>
        </p:nvSpPr>
        <p:spPr>
          <a:xfrm>
            <a:off x="12089049" y="9311542"/>
            <a:ext cx="2915029" cy="523220"/>
          </a:xfrm>
          <a:prstGeom prst="rect">
            <a:avLst/>
          </a:prstGeom>
          <a:noFill/>
        </p:spPr>
        <p:txBody>
          <a:bodyPr wrap="none" rtlCol="0">
            <a:spAutoFit/>
          </a:bodyPr>
          <a:lstStyle/>
          <a:p>
            <a:r>
              <a:rPr lang="en-US" sz="2800" b="1" u="sng" dirty="0">
                <a:solidFill>
                  <a:schemeClr val="accent5">
                    <a:lumMod val="50000"/>
                  </a:schemeClr>
                </a:solidFill>
                <a:cs typeface="Times New Roman" panose="02020603050405020304" pitchFamily="18" charset="0"/>
              </a:rPr>
              <a:t>Proposed Solution</a:t>
            </a:r>
          </a:p>
        </p:txBody>
      </p:sp>
      <p:sp>
        <p:nvSpPr>
          <p:cNvPr id="31" name="TextBox 30">
            <a:extLst>
              <a:ext uri="{FF2B5EF4-FFF2-40B4-BE49-F238E27FC236}">
                <a16:creationId xmlns:a16="http://schemas.microsoft.com/office/drawing/2014/main" id="{B895B5F9-2331-F81E-74C6-39CBE72779DA}"/>
              </a:ext>
            </a:extLst>
          </p:cNvPr>
          <p:cNvSpPr txBox="1"/>
          <p:nvPr/>
        </p:nvSpPr>
        <p:spPr>
          <a:xfrm>
            <a:off x="9100334" y="9807777"/>
            <a:ext cx="8202055" cy="3139321"/>
          </a:xfrm>
          <a:prstGeom prst="rect">
            <a:avLst/>
          </a:prstGeom>
          <a:noFill/>
        </p:spPr>
        <p:txBody>
          <a:bodyPr wrap="square" rtlCol="0">
            <a:spAutoFit/>
          </a:bodyPr>
          <a:lstStyle/>
          <a:p>
            <a:r>
              <a:rPr lang="en-US" sz="2200" b="1" dirty="0"/>
              <a:t>Objective</a:t>
            </a:r>
            <a:r>
              <a:rPr lang="en-US" sz="2200" dirty="0"/>
              <a:t>: Improve QuickSort pivot selection by dynamically minimizing sorting inefficiencies. We Implement: </a:t>
            </a:r>
          </a:p>
          <a:p>
            <a:pPr marL="457200" indent="-457200">
              <a:buFont typeface="+mj-lt"/>
              <a:buAutoNum type="arabicPeriod"/>
            </a:pPr>
            <a:r>
              <a:rPr lang="en-US" sz="2200" b="1" dirty="0"/>
              <a:t>Baseline QuickSort </a:t>
            </a:r>
            <a:r>
              <a:rPr lang="en-US" sz="2200" dirty="0"/>
              <a:t>using traditional pivot selection strategies, tracking metrics such as cost, swaps, and comparisons.</a:t>
            </a:r>
          </a:p>
          <a:p>
            <a:pPr marL="457200" indent="-457200">
              <a:buFont typeface="+mj-lt"/>
              <a:buAutoNum type="arabicPeriod"/>
            </a:pPr>
            <a:r>
              <a:rPr lang="en-US" sz="2200" b="1" dirty="0"/>
              <a:t>Simulated Annealing Benchmark </a:t>
            </a:r>
            <a:r>
              <a:rPr lang="en-US" sz="2200" dirty="0"/>
              <a:t>applied to the </a:t>
            </a:r>
            <a:r>
              <a:rPr lang="en-US" sz="2200" dirty="0" err="1"/>
              <a:t>Rastrigin</a:t>
            </a:r>
            <a:r>
              <a:rPr lang="en-US" sz="2200" dirty="0"/>
              <a:t> function (used for testing SA implementation)</a:t>
            </a:r>
          </a:p>
          <a:p>
            <a:pPr marL="457200" indent="-457200">
              <a:buFont typeface="+mj-lt"/>
              <a:buAutoNum type="arabicPeriod"/>
            </a:pPr>
            <a:r>
              <a:rPr lang="en-US" sz="2200" b="1" dirty="0"/>
              <a:t>SA-Optimized QuickSort, </a:t>
            </a:r>
            <a:r>
              <a:rPr lang="en-US" sz="2200" dirty="0"/>
              <a:t>combining QuickSort with the SA approach, where a cost function and the SA strategy guide the pivot selection.</a:t>
            </a:r>
            <a:endParaRPr lang="en-US" sz="2200" b="1" dirty="0"/>
          </a:p>
        </p:txBody>
      </p:sp>
    </p:spTree>
    <p:extLst>
      <p:ext uri="{BB962C8B-B14F-4D97-AF65-F5344CB8AC3E}">
        <p14:creationId xmlns:p14="http://schemas.microsoft.com/office/powerpoint/2010/main" val="3993601598"/>
      </p:ext>
    </p:extLst>
  </p:cSld>
  <p:clrMapOvr>
    <a:masterClrMapping/>
  </p:clrMapOvr>
</p:sld>
</file>

<file path=ppt/theme/theme1.xml><?xml version="1.0" encoding="utf-8"?>
<a:theme xmlns:a="http://schemas.openxmlformats.org/drawingml/2006/main" name="PosterPresentations.com-48x96-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Standard 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8 Sectio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PosterPresentations.com-48x96-Template</Template>
  <TotalTime>209</TotalTime>
  <Words>2059</Words>
  <Application>Microsoft Macintosh PowerPoint</Application>
  <PresentationFormat>Custom</PresentationFormat>
  <Paragraphs>265</Paragraphs>
  <Slides>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Calibri</vt:lpstr>
      <vt:lpstr>Helvetica</vt:lpstr>
      <vt:lpstr>Times New Roman</vt:lpstr>
      <vt:lpstr>Trebuchet MS</vt:lpstr>
      <vt:lpstr>PosterPresentations.com-48x96-Template</vt:lpstr>
      <vt:lpstr>Without Quick Guides</vt:lpstr>
      <vt:lpstr>Standard 3 columns</vt:lpstr>
      <vt:lpstr>8 Sections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Bruce Metoyer</cp:lastModifiedBy>
  <cp:revision>42</cp:revision>
  <dcterms:created xsi:type="dcterms:W3CDTF">2012-02-09T21:25:37Z</dcterms:created>
  <dcterms:modified xsi:type="dcterms:W3CDTF">2025-05-22T03:23:16Z</dcterms:modified>
</cp:coreProperties>
</file>