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303" r:id="rId2"/>
    <p:sldId id="278" r:id="rId3"/>
    <p:sldId id="316" r:id="rId4"/>
    <p:sldId id="317" r:id="rId5"/>
    <p:sldId id="319" r:id="rId6"/>
    <p:sldId id="320" r:id="rId7"/>
    <p:sldId id="327" r:id="rId8"/>
    <p:sldId id="325" r:id="rId9"/>
    <p:sldId id="324" r:id="rId10"/>
    <p:sldId id="321" r:id="rId11"/>
    <p:sldId id="322" r:id="rId12"/>
    <p:sldId id="323" r:id="rId13"/>
    <p:sldId id="326" r:id="rId14"/>
    <p:sldId id="328" r:id="rId15"/>
    <p:sldId id="329" r:id="rId16"/>
    <p:sldId id="330" r:id="rId17"/>
    <p:sldId id="331" r:id="rId18"/>
    <p:sldId id="334" r:id="rId19"/>
    <p:sldId id="332" r:id="rId20"/>
    <p:sldId id="333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02" r:id="rId29"/>
  </p:sldIdLst>
  <p:sldSz cx="9144000" cy="5143500" type="screen16x9"/>
  <p:notesSz cx="6858000" cy="9947275"/>
  <p:custDataLst>
    <p:tags r:id="rId31"/>
  </p:custDataLst>
  <p:defaultTextStyle>
    <a:defPPr>
      <a:defRPr lang="zh-CN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EDD"/>
    <a:srgbClr val="FFCC99"/>
    <a:srgbClr val="FF9966"/>
    <a:srgbClr val="89B2DC"/>
    <a:srgbClr val="000000"/>
    <a:srgbClr val="B9E1FF"/>
    <a:srgbClr val="D5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733" autoAdjust="0"/>
  </p:normalViewPr>
  <p:slideViewPr>
    <p:cSldViewPr snapToGrid="0">
      <p:cViewPr varScale="1">
        <p:scale>
          <a:sx n="88" d="100"/>
          <a:sy n="88" d="100"/>
        </p:scale>
        <p:origin x="96" y="4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4A327-9B99-43B8-B4C6-09D5DF374051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B6FFA-D89C-41FD-833B-B83AB6FFE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6FFA-D89C-41FD-833B-B83AB6FFE374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9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6FFA-D89C-41FD-833B-B83AB6FFE374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09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6FFA-D89C-41FD-833B-B83AB6FFE374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83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6FFA-D89C-41FD-833B-B83AB6FFE374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1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6FFA-D89C-41FD-833B-B83AB6FFE374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2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6FFA-D89C-41FD-833B-B83AB6FFE374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53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o 仅标题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52000"/>
            <a:ext cx="8233200" cy="795089"/>
          </a:xfrm>
        </p:spPr>
        <p:txBody>
          <a:bodyPr vert="horz" lIns="0" tIns="0" rIns="0" bIns="0" rtlCol="0">
            <a:noAutofit/>
          </a:bodyPr>
          <a:lstStyle>
            <a:lvl1pPr>
              <a:defRPr lang="zh-CN" altLang="en-US" dirty="0"/>
            </a:lvl1pPr>
          </a:lstStyle>
          <a:p>
            <a:pPr marL="0"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tabLst/>
            </a:pPr>
            <a:r>
              <a:rPr lang="en-US" altLang="zh-CN" dirty="0" smtClean="0"/>
              <a:t>CLICK TO ADD TITLE</a:t>
            </a:r>
            <a:br>
              <a:rPr lang="en-US" altLang="zh-CN" dirty="0" smtClean="0"/>
            </a:br>
            <a:r>
              <a:rPr lang="en-US" altLang="zh-CN" dirty="0" smtClean="0"/>
              <a:t>28 PT BOLD, MAX 2 LINES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57200" y="4670125"/>
            <a:ext cx="8233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76868"/>
            <a:ext cx="869967" cy="1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7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o 空白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03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52000"/>
            <a:ext cx="8233200" cy="795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tabLst/>
            </a:pPr>
            <a:r>
              <a:rPr lang="en-US" altLang="zh-CN" dirty="0" smtClean="0"/>
              <a:t>CLICK TO ADD TITLE</a:t>
            </a:r>
            <a:br>
              <a:rPr lang="en-US" altLang="zh-CN" dirty="0" smtClean="0"/>
            </a:br>
            <a:r>
              <a:rPr lang="en-US" altLang="zh-CN" dirty="0" smtClean="0"/>
              <a:t>28 PT BOLD, MAX 2 LINES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566969" y="4815143"/>
            <a:ext cx="123431" cy="12311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2875935B-605D-4CD2-B794-6660D8CCC1D3}" type="slidenum">
              <a:rPr kumimoji="0" lang="zh-CN" altLang="en-US" sz="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软雅黑" pitchFamily="34" charset="-122"/>
              </a:rPr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zh-CN" altLang="en-US" sz="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4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</p:sldLayoutIdLst>
  <p:hf hdr="0" ftr="0" dt="0"/>
  <p:txStyles>
    <p:titleStyle>
      <a:lvl1pPr marL="1107999" indent="-1450274" algn="l" defTabSz="914296" rtl="0" eaLnBrk="1" latinLnBrk="0" hangingPunct="1">
        <a:lnSpc>
          <a:spcPct val="96000"/>
        </a:lnSpc>
        <a:spcBef>
          <a:spcPct val="0"/>
        </a:spcBef>
        <a:buFontTx/>
        <a:buNone/>
        <a:defRPr kumimoji="0" lang="zh-CN" altLang="en-US" sz="2800" b="1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0" marR="0" indent="0" algn="l" defTabSz="914296" rtl="0" eaLnBrk="1" fontAlgn="auto" latinLnBrk="0" hangingPunct="1">
        <a:lnSpc>
          <a:spcPct val="96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9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4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48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3.xml"/><Relationship Id="rId7" Type="http://schemas.openxmlformats.org/officeDocument/2006/relationships/oleObject" Target="../embeddings/oleObject8.bin"/><Relationship Id="rId2" Type="http://schemas.openxmlformats.org/officeDocument/2006/relationships/tags" Target="../tags/tag52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1.xml"/><Relationship Id="rId7" Type="http://schemas.openxmlformats.org/officeDocument/2006/relationships/image" Target="../media/image2.emf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3.xml"/><Relationship Id="rId7" Type="http://schemas.openxmlformats.org/officeDocument/2006/relationships/image" Target="../media/image2.emf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5" name="think-cell Slide" r:id="rId7" imgW="216" imgH="216" progId="TCLayout.ActiveDocument.1">
                  <p:embed/>
                </p:oleObj>
              </mc:Choice>
              <mc:Fallback>
                <p:oleObj name="think-cell Slide" r:id="rId7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3810000"/>
            <a:ext cx="9144000" cy="133350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0679" tIns="30679" rIns="30679" bIns="30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9252"/>
            <a:endParaRPr lang="zh-CN" altLang="en-US" sz="1000" kern="0" dirty="0">
              <a:latin typeface="+mj-lt"/>
              <a:ea typeface="宋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4207311"/>
            <a:ext cx="8233200" cy="538879"/>
            <a:chOff x="457199" y="4203675"/>
            <a:chExt cx="8233200" cy="53887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457199" y="4203675"/>
              <a:ext cx="558083" cy="538879"/>
              <a:chOff x="1040531" y="5815908"/>
              <a:chExt cx="550553" cy="531608"/>
            </a:xfrm>
          </p:grpSpPr>
          <p:cxnSp>
            <p:nvCxnSpPr>
              <p:cNvPr id="226" name="Straight Connector 86"/>
              <p:cNvCxnSpPr>
                <a:stCxn id="229" idx="5"/>
                <a:endCxn id="232" idx="1"/>
              </p:cNvCxnSpPr>
              <p:nvPr/>
            </p:nvCxnSpPr>
            <p:spPr>
              <a:xfrm rot="16200000" flipH="1">
                <a:off x="1208800" y="5949856"/>
                <a:ext cx="213774" cy="26371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87"/>
              <p:cNvCxnSpPr>
                <a:stCxn id="231" idx="7"/>
                <a:endCxn id="230" idx="3"/>
              </p:cNvCxnSpPr>
              <p:nvPr/>
            </p:nvCxnSpPr>
            <p:spPr>
              <a:xfrm rot="5400000" flipH="1" flipV="1">
                <a:off x="1208800" y="5949856"/>
                <a:ext cx="213774" cy="26371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88"/>
              <p:cNvSpPr/>
              <p:nvPr/>
            </p:nvSpPr>
            <p:spPr>
              <a:xfrm>
                <a:off x="1260349" y="6020842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9" name="Oval 89"/>
              <p:cNvSpPr/>
              <p:nvPr/>
            </p:nvSpPr>
            <p:spPr>
              <a:xfrm>
                <a:off x="1088017" y="5881709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0" name="Oval 90"/>
              <p:cNvSpPr/>
              <p:nvPr/>
            </p:nvSpPr>
            <p:spPr>
              <a:xfrm>
                <a:off x="1431103" y="5881709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1" name="Oval 91"/>
              <p:cNvSpPr/>
              <p:nvPr/>
            </p:nvSpPr>
            <p:spPr>
              <a:xfrm>
                <a:off x="1088017" y="6172622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Oval 92"/>
              <p:cNvSpPr/>
              <p:nvPr/>
            </p:nvSpPr>
            <p:spPr>
              <a:xfrm>
                <a:off x="1431103" y="6172622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33" name="Straight Connector 97"/>
              <p:cNvCxnSpPr>
                <a:stCxn id="241" idx="0"/>
                <a:endCxn id="229" idx="3"/>
              </p:cNvCxnSpPr>
              <p:nvPr/>
            </p:nvCxnSpPr>
            <p:spPr>
              <a:xfrm flipV="1">
                <a:off x="1070621" y="5974825"/>
                <a:ext cx="33835" cy="7019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98"/>
              <p:cNvCxnSpPr>
                <a:stCxn id="241" idx="2"/>
                <a:endCxn id="231" idx="1"/>
              </p:cNvCxnSpPr>
              <p:nvPr/>
            </p:nvCxnSpPr>
            <p:spPr>
              <a:xfrm>
                <a:off x="1070621" y="6105195"/>
                <a:ext cx="33835" cy="8340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99"/>
              <p:cNvCxnSpPr>
                <a:stCxn id="229" idx="7"/>
                <a:endCxn id="243" idx="1"/>
              </p:cNvCxnSpPr>
              <p:nvPr/>
            </p:nvCxnSpPr>
            <p:spPr>
              <a:xfrm flipV="1">
                <a:off x="1183832" y="5845998"/>
                <a:ext cx="102555" cy="51687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100"/>
              <p:cNvCxnSpPr>
                <a:stCxn id="243" idx="3"/>
                <a:endCxn id="230" idx="1"/>
              </p:cNvCxnSpPr>
              <p:nvPr/>
            </p:nvCxnSpPr>
            <p:spPr>
              <a:xfrm>
                <a:off x="1346567" y="5845998"/>
                <a:ext cx="100975" cy="51687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101"/>
              <p:cNvCxnSpPr>
                <a:stCxn id="244" idx="0"/>
                <a:endCxn id="230" idx="5"/>
              </p:cNvCxnSpPr>
              <p:nvPr/>
            </p:nvCxnSpPr>
            <p:spPr>
              <a:xfrm flipH="1" flipV="1">
                <a:off x="1526918" y="5974825"/>
                <a:ext cx="34076" cy="7019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102"/>
              <p:cNvCxnSpPr>
                <a:stCxn id="244" idx="2"/>
                <a:endCxn id="232" idx="7"/>
              </p:cNvCxnSpPr>
              <p:nvPr/>
            </p:nvCxnSpPr>
            <p:spPr>
              <a:xfrm flipH="1">
                <a:off x="1526918" y="6105195"/>
                <a:ext cx="34076" cy="8340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103"/>
              <p:cNvCxnSpPr>
                <a:stCxn id="232" idx="3"/>
                <a:endCxn id="242" idx="3"/>
              </p:cNvCxnSpPr>
              <p:nvPr/>
            </p:nvCxnSpPr>
            <p:spPr>
              <a:xfrm flipH="1">
                <a:off x="1346567" y="6265738"/>
                <a:ext cx="100975" cy="51688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104"/>
              <p:cNvCxnSpPr>
                <a:stCxn id="242" idx="1"/>
                <a:endCxn id="231" idx="5"/>
              </p:cNvCxnSpPr>
              <p:nvPr/>
            </p:nvCxnSpPr>
            <p:spPr>
              <a:xfrm flipH="1" flipV="1">
                <a:off x="1183832" y="6265738"/>
                <a:ext cx="102555" cy="51688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矩形 10"/>
              <p:cNvSpPr/>
              <p:nvPr/>
            </p:nvSpPr>
            <p:spPr>
              <a:xfrm>
                <a:off x="1040531" y="6045015"/>
                <a:ext cx="60180" cy="60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242" name="矩形 168"/>
              <p:cNvSpPr/>
              <p:nvPr/>
            </p:nvSpPr>
            <p:spPr>
              <a:xfrm>
                <a:off x="1286387" y="6287336"/>
                <a:ext cx="60180" cy="60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243" name="矩形 169"/>
              <p:cNvSpPr/>
              <p:nvPr/>
            </p:nvSpPr>
            <p:spPr>
              <a:xfrm>
                <a:off x="1286387" y="5815908"/>
                <a:ext cx="60180" cy="60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244" name="矩形 171"/>
              <p:cNvSpPr/>
              <p:nvPr/>
            </p:nvSpPr>
            <p:spPr>
              <a:xfrm>
                <a:off x="1530904" y="6045015"/>
                <a:ext cx="60180" cy="60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pic>
          <p:nvPicPr>
            <p:cNvPr id="190" name="图片 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73" t="25449" r="30070" b="32619"/>
            <a:stretch/>
          </p:blipFill>
          <p:spPr>
            <a:xfrm>
              <a:off x="6641621" y="4216457"/>
              <a:ext cx="489353" cy="513314"/>
            </a:xfrm>
            <a:prstGeom prst="rect">
              <a:avLst/>
            </a:prstGeom>
          </p:spPr>
        </p:pic>
        <p:pic>
          <p:nvPicPr>
            <p:cNvPr id="191" name="图片 1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24" t="33148" r="32520" b="42592"/>
            <a:stretch/>
          </p:blipFill>
          <p:spPr>
            <a:xfrm>
              <a:off x="5624367" y="4280241"/>
              <a:ext cx="621317" cy="385747"/>
            </a:xfrm>
            <a:prstGeom prst="rect">
              <a:avLst/>
            </a:prstGeom>
          </p:spPr>
        </p:pic>
        <p:pic>
          <p:nvPicPr>
            <p:cNvPr id="192" name="图片 1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8" t="36666" r="28104" b="46111"/>
            <a:stretch/>
          </p:blipFill>
          <p:spPr>
            <a:xfrm>
              <a:off x="3998027" y="4240538"/>
              <a:ext cx="1230403" cy="465152"/>
            </a:xfrm>
            <a:prstGeom prst="rect">
              <a:avLst/>
            </a:prstGeom>
          </p:spPr>
        </p:pic>
        <p:grpSp>
          <p:nvGrpSpPr>
            <p:cNvPr id="193" name="组合 192"/>
            <p:cNvGrpSpPr/>
            <p:nvPr/>
          </p:nvGrpSpPr>
          <p:grpSpPr>
            <a:xfrm>
              <a:off x="1411219" y="4279523"/>
              <a:ext cx="558199" cy="387182"/>
              <a:chOff x="1937365" y="5929191"/>
              <a:chExt cx="550668" cy="381958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2084611" y="6009920"/>
                <a:ext cx="256175" cy="153749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17" name="圆角矩形 216"/>
              <p:cNvSpPr/>
              <p:nvPr/>
            </p:nvSpPr>
            <p:spPr>
              <a:xfrm>
                <a:off x="1983863" y="5991376"/>
                <a:ext cx="63712" cy="42548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18" name="圆角矩形 217"/>
              <p:cNvSpPr/>
              <p:nvPr/>
            </p:nvSpPr>
            <p:spPr>
              <a:xfrm>
                <a:off x="1983863" y="6080038"/>
                <a:ext cx="63712" cy="42548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1990234" y="6168700"/>
                <a:ext cx="50970" cy="5040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0" name="圆角矩形 219"/>
              <p:cNvSpPr/>
              <p:nvPr/>
            </p:nvSpPr>
            <p:spPr>
              <a:xfrm>
                <a:off x="2377822" y="5991376"/>
                <a:ext cx="63712" cy="42548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>
                <a:off x="2377822" y="6080038"/>
                <a:ext cx="63712" cy="42548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2384193" y="6168700"/>
                <a:ext cx="50970" cy="5040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>
                <a:off x="1937365" y="5929191"/>
                <a:ext cx="550668" cy="381958"/>
              </a:xfrm>
              <a:prstGeom prst="roundRect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2084611" y="6220695"/>
                <a:ext cx="84950" cy="42548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2255836" y="6220695"/>
                <a:ext cx="84950" cy="42548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8166077" y="4273445"/>
              <a:ext cx="524322" cy="399338"/>
              <a:chOff x="3822028" y="3091426"/>
              <a:chExt cx="438399" cy="333896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3822028" y="3091426"/>
                <a:ext cx="438399" cy="333896"/>
              </a:xfrm>
              <a:prstGeom prst="roundRect">
                <a:avLst>
                  <a:gd name="adj" fmla="val 9820"/>
                </a:avLst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宋体"/>
                  <a:cs typeface="+mn-cs"/>
                </a:endParaRPr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3822028" y="3158490"/>
                <a:ext cx="438399" cy="828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宋体"/>
                  <a:cs typeface="+mn-cs"/>
                </a:endParaRPr>
              </a:p>
            </p:txBody>
          </p:sp>
          <p:grpSp>
            <p:nvGrpSpPr>
              <p:cNvPr id="213" name="组合 212"/>
              <p:cNvGrpSpPr/>
              <p:nvPr/>
            </p:nvGrpSpPr>
            <p:grpSpPr>
              <a:xfrm>
                <a:off x="3872662" y="3333750"/>
                <a:ext cx="198939" cy="36000"/>
                <a:chOff x="3872662" y="3333750"/>
                <a:chExt cx="198939" cy="36000"/>
              </a:xfrm>
            </p:grpSpPr>
            <p:sp>
              <p:nvSpPr>
                <p:cNvPr id="214" name="矩形 213"/>
                <p:cNvSpPr/>
                <p:nvPr/>
              </p:nvSpPr>
              <p:spPr>
                <a:xfrm>
                  <a:off x="3963601" y="3333750"/>
                  <a:ext cx="108000" cy="36000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宋体"/>
                    <a:cs typeface="+mn-cs"/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3872662" y="3333750"/>
                  <a:ext cx="57600" cy="36000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宋体"/>
                    <a:cs typeface="+mn-cs"/>
                  </a:endParaRPr>
                </a:p>
              </p:txBody>
            </p:sp>
          </p:grpSp>
        </p:grpSp>
        <p:sp>
          <p:nvSpPr>
            <p:cNvPr id="195" name="KSO_Shape"/>
            <p:cNvSpPr>
              <a:spLocks/>
            </p:cNvSpPr>
            <p:nvPr/>
          </p:nvSpPr>
          <p:spPr bwMode="auto">
            <a:xfrm>
              <a:off x="7526911" y="4226596"/>
              <a:ext cx="243232" cy="493037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00">
                <a:solidFill>
                  <a:schemeClr val="bg2">
                    <a:lumMod val="60000"/>
                    <a:lumOff val="40000"/>
                  </a:schemeClr>
                </a:solidFill>
                <a:ea typeface="+mj-ea"/>
              </a:endParaRP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2365355" y="4228215"/>
              <a:ext cx="323210" cy="489799"/>
              <a:chOff x="1722386" y="1708703"/>
              <a:chExt cx="212244" cy="321639"/>
            </a:xfrm>
          </p:grpSpPr>
          <p:sp>
            <p:nvSpPr>
              <p:cNvPr id="206" name="同侧圆角矩形 205"/>
              <p:cNvSpPr/>
              <p:nvPr/>
            </p:nvSpPr>
            <p:spPr>
              <a:xfrm>
                <a:off x="1774621" y="1708703"/>
                <a:ext cx="108000" cy="90000"/>
              </a:xfrm>
              <a:prstGeom prst="round2SameRect">
                <a:avLst>
                  <a:gd name="adj1" fmla="val 35717"/>
                  <a:gd name="adj2" fmla="val 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宋体"/>
                  <a:cs typeface="+mn-cs"/>
                </a:endParaRPr>
              </a:p>
            </p:txBody>
          </p:sp>
          <p:sp>
            <p:nvSpPr>
              <p:cNvPr id="207" name="任意多边形 206"/>
              <p:cNvSpPr/>
              <p:nvPr/>
            </p:nvSpPr>
            <p:spPr>
              <a:xfrm>
                <a:off x="1722386" y="1813562"/>
                <a:ext cx="212244" cy="143184"/>
              </a:xfrm>
              <a:custGeom>
                <a:avLst/>
                <a:gdLst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599 w 175859"/>
                  <a:gd name="connsiteY0" fmla="*/ 5715 h 142875"/>
                  <a:gd name="connsiteX1" fmla="*/ 90134 w 175859"/>
                  <a:gd name="connsiteY1" fmla="*/ 142875 h 142875"/>
                  <a:gd name="connsiteX2" fmla="*/ 175859 w 175859"/>
                  <a:gd name="connsiteY2" fmla="*/ 0 h 142875"/>
                  <a:gd name="connsiteX0" fmla="*/ 923 w 176183"/>
                  <a:gd name="connsiteY0" fmla="*/ 5715 h 142934"/>
                  <a:gd name="connsiteX1" fmla="*/ 90458 w 176183"/>
                  <a:gd name="connsiteY1" fmla="*/ 142875 h 142934"/>
                  <a:gd name="connsiteX2" fmla="*/ 176183 w 176183"/>
                  <a:gd name="connsiteY2" fmla="*/ 0 h 142934"/>
                  <a:gd name="connsiteX0" fmla="*/ 923 w 182394"/>
                  <a:gd name="connsiteY0" fmla="*/ 5715 h 142934"/>
                  <a:gd name="connsiteX1" fmla="*/ 90458 w 182394"/>
                  <a:gd name="connsiteY1" fmla="*/ 142875 h 142934"/>
                  <a:gd name="connsiteX2" fmla="*/ 176183 w 182394"/>
                  <a:gd name="connsiteY2" fmla="*/ 0 h 142934"/>
                  <a:gd name="connsiteX0" fmla="*/ 923 w 179742"/>
                  <a:gd name="connsiteY0" fmla="*/ 5715 h 143184"/>
                  <a:gd name="connsiteX1" fmla="*/ 90458 w 179742"/>
                  <a:gd name="connsiteY1" fmla="*/ 142875 h 143184"/>
                  <a:gd name="connsiteX2" fmla="*/ 176183 w 179742"/>
                  <a:gd name="connsiteY2" fmla="*/ 0 h 143184"/>
                  <a:gd name="connsiteX0" fmla="*/ 923 w 176742"/>
                  <a:gd name="connsiteY0" fmla="*/ 5715 h 143184"/>
                  <a:gd name="connsiteX1" fmla="*/ 90458 w 176742"/>
                  <a:gd name="connsiteY1" fmla="*/ 142875 h 143184"/>
                  <a:gd name="connsiteX2" fmla="*/ 176183 w 176742"/>
                  <a:gd name="connsiteY2" fmla="*/ 0 h 143184"/>
                  <a:gd name="connsiteX0" fmla="*/ 923 w 176370"/>
                  <a:gd name="connsiteY0" fmla="*/ 5715 h 142934"/>
                  <a:gd name="connsiteX1" fmla="*/ 90458 w 176370"/>
                  <a:gd name="connsiteY1" fmla="*/ 142875 h 142934"/>
                  <a:gd name="connsiteX2" fmla="*/ 176183 w 176370"/>
                  <a:gd name="connsiteY2" fmla="*/ 0 h 142934"/>
                  <a:gd name="connsiteX0" fmla="*/ 923 w 176518"/>
                  <a:gd name="connsiteY0" fmla="*/ 5715 h 143019"/>
                  <a:gd name="connsiteX1" fmla="*/ 90458 w 176518"/>
                  <a:gd name="connsiteY1" fmla="*/ 142875 h 143019"/>
                  <a:gd name="connsiteX2" fmla="*/ 176183 w 176518"/>
                  <a:gd name="connsiteY2" fmla="*/ 0 h 143019"/>
                  <a:gd name="connsiteX0" fmla="*/ 923 w 176294"/>
                  <a:gd name="connsiteY0" fmla="*/ 5715 h 143019"/>
                  <a:gd name="connsiteX1" fmla="*/ 90458 w 176294"/>
                  <a:gd name="connsiteY1" fmla="*/ 142875 h 143019"/>
                  <a:gd name="connsiteX2" fmla="*/ 176183 w 176294"/>
                  <a:gd name="connsiteY2" fmla="*/ 0 h 143019"/>
                  <a:gd name="connsiteX0" fmla="*/ 923 w 177278"/>
                  <a:gd name="connsiteY0" fmla="*/ 5715 h 143402"/>
                  <a:gd name="connsiteX1" fmla="*/ 90458 w 177278"/>
                  <a:gd name="connsiteY1" fmla="*/ 142875 h 143402"/>
                  <a:gd name="connsiteX2" fmla="*/ 176183 w 177278"/>
                  <a:gd name="connsiteY2" fmla="*/ 0 h 143402"/>
                  <a:gd name="connsiteX0" fmla="*/ 923 w 176428"/>
                  <a:gd name="connsiteY0" fmla="*/ 5715 h 143184"/>
                  <a:gd name="connsiteX1" fmla="*/ 90458 w 176428"/>
                  <a:gd name="connsiteY1" fmla="*/ 142875 h 143184"/>
                  <a:gd name="connsiteX2" fmla="*/ 176183 w 176428"/>
                  <a:gd name="connsiteY2" fmla="*/ 0 h 143184"/>
                  <a:gd name="connsiteX0" fmla="*/ 1111 w 176616"/>
                  <a:gd name="connsiteY0" fmla="*/ 5715 h 143184"/>
                  <a:gd name="connsiteX1" fmla="*/ 90646 w 176616"/>
                  <a:gd name="connsiteY1" fmla="*/ 142875 h 143184"/>
                  <a:gd name="connsiteX2" fmla="*/ 176371 w 176616"/>
                  <a:gd name="connsiteY2" fmla="*/ 0 h 143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616" h="143184">
                    <a:moveTo>
                      <a:pt x="1111" y="5715"/>
                    </a:moveTo>
                    <a:cubicBezTo>
                      <a:pt x="-5239" y="100965"/>
                      <a:pt x="14455" y="146685"/>
                      <a:pt x="90646" y="142875"/>
                    </a:cubicBezTo>
                    <a:cubicBezTo>
                      <a:pt x="174159" y="148590"/>
                      <a:pt x="177969" y="74295"/>
                      <a:pt x="176371" y="0"/>
                    </a:cubicBez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同侧圆角矩形 207"/>
              <p:cNvSpPr/>
              <p:nvPr/>
            </p:nvSpPr>
            <p:spPr>
              <a:xfrm flipV="1">
                <a:off x="1774621" y="1818535"/>
                <a:ext cx="108000" cy="90000"/>
              </a:xfrm>
              <a:prstGeom prst="round2SameRect">
                <a:avLst>
                  <a:gd name="adj1" fmla="val 35717"/>
                  <a:gd name="adj2" fmla="val 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宋体"/>
                  <a:cs typeface="+mn-cs"/>
                </a:endParaRPr>
              </a:p>
            </p:txBody>
          </p:sp>
          <p:cxnSp>
            <p:nvCxnSpPr>
              <p:cNvPr id="209" name="直接连接符 208"/>
              <p:cNvCxnSpPr/>
              <p:nvPr/>
            </p:nvCxnSpPr>
            <p:spPr>
              <a:xfrm flipH="1">
                <a:off x="1828621" y="1958342"/>
                <a:ext cx="0" cy="72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rot="5400000" flipH="1">
                <a:off x="1828621" y="1976342"/>
                <a:ext cx="0" cy="108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组合 196"/>
            <p:cNvGrpSpPr/>
            <p:nvPr/>
          </p:nvGrpSpPr>
          <p:grpSpPr>
            <a:xfrm>
              <a:off x="3084502" y="4235854"/>
              <a:ext cx="517588" cy="474520"/>
              <a:chOff x="3254682" y="3816913"/>
              <a:chExt cx="432769" cy="396758"/>
            </a:xfrm>
          </p:grpSpPr>
          <p:grpSp>
            <p:nvGrpSpPr>
              <p:cNvPr id="198" name="组合 197"/>
              <p:cNvGrpSpPr/>
              <p:nvPr/>
            </p:nvGrpSpPr>
            <p:grpSpPr>
              <a:xfrm>
                <a:off x="3254682" y="3972683"/>
                <a:ext cx="340689" cy="240988"/>
                <a:chOff x="3271519" y="4367428"/>
                <a:chExt cx="631287" cy="446544"/>
              </a:xfrm>
            </p:grpSpPr>
            <p:grpSp>
              <p:nvGrpSpPr>
                <p:cNvPr id="201" name="组合 200"/>
                <p:cNvGrpSpPr/>
                <p:nvPr/>
              </p:nvGrpSpPr>
              <p:grpSpPr>
                <a:xfrm>
                  <a:off x="3271519" y="4367428"/>
                  <a:ext cx="631287" cy="446544"/>
                  <a:chOff x="3271520" y="4368279"/>
                  <a:chExt cx="289560" cy="204821"/>
                </a:xfrm>
              </p:grpSpPr>
              <p:sp>
                <p:nvSpPr>
                  <p:cNvPr id="204" name="圆角矩形 203"/>
                  <p:cNvSpPr/>
                  <p:nvPr/>
                </p:nvSpPr>
                <p:spPr>
                  <a:xfrm>
                    <a:off x="3271520" y="4483100"/>
                    <a:ext cx="289560" cy="90000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200" b="0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05" name="梯形 204"/>
                  <p:cNvSpPr/>
                  <p:nvPr/>
                </p:nvSpPr>
                <p:spPr>
                  <a:xfrm>
                    <a:off x="3275900" y="4368279"/>
                    <a:ext cx="280800" cy="117673"/>
                  </a:xfrm>
                  <a:prstGeom prst="trapezoid">
                    <a:avLst>
                      <a:gd name="adj" fmla="val 33333"/>
                    </a:avLst>
                  </a:prstGeom>
                  <a:noFill/>
                  <a:ln w="2857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200" b="0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ea typeface="宋体"/>
                      <a:cs typeface="+mn-cs"/>
                    </a:endParaRPr>
                  </a:p>
                </p:txBody>
              </p:sp>
            </p:grpSp>
            <p:sp>
              <p:nvSpPr>
                <p:cNvPr id="202" name="椭圆 201"/>
                <p:cNvSpPr/>
                <p:nvPr/>
              </p:nvSpPr>
              <p:spPr>
                <a:xfrm>
                  <a:off x="3650689" y="4689467"/>
                  <a:ext cx="73921" cy="73921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宋体"/>
                    <a:cs typeface="+mn-cs"/>
                  </a:endParaRPr>
                </a:p>
              </p:txBody>
            </p:sp>
            <p:sp>
              <p:nvSpPr>
                <p:cNvPr id="203" name="椭圆 202"/>
                <p:cNvSpPr/>
                <p:nvPr/>
              </p:nvSpPr>
              <p:spPr>
                <a:xfrm>
                  <a:off x="3766852" y="4689467"/>
                  <a:ext cx="73921" cy="73921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199" name="任意多边形 198"/>
              <p:cNvSpPr/>
              <p:nvPr/>
            </p:nvSpPr>
            <p:spPr>
              <a:xfrm>
                <a:off x="3529246" y="3877429"/>
                <a:ext cx="99060" cy="95250"/>
              </a:xfrm>
              <a:custGeom>
                <a:avLst/>
                <a:gdLst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99060"/>
                  <a:gd name="connsiteY0" fmla="*/ 0 h 95250"/>
                  <a:gd name="connsiteX1" fmla="*/ 99060 w 9906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060" h="95250">
                    <a:moveTo>
                      <a:pt x="0" y="0"/>
                    </a:moveTo>
                    <a:cubicBezTo>
                      <a:pt x="71755" y="7620"/>
                      <a:pt x="92075" y="47625"/>
                      <a:pt x="99060" y="95250"/>
                    </a:cubicBez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任意多边形 199"/>
              <p:cNvSpPr/>
              <p:nvPr/>
            </p:nvSpPr>
            <p:spPr>
              <a:xfrm>
                <a:off x="3528097" y="3816913"/>
                <a:ext cx="159354" cy="153226"/>
              </a:xfrm>
              <a:custGeom>
                <a:avLst/>
                <a:gdLst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99060"/>
                  <a:gd name="connsiteY0" fmla="*/ 0 h 95250"/>
                  <a:gd name="connsiteX1" fmla="*/ 99060 w 9906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060" h="95250">
                    <a:moveTo>
                      <a:pt x="0" y="0"/>
                    </a:moveTo>
                    <a:cubicBezTo>
                      <a:pt x="71755" y="7620"/>
                      <a:pt x="92075" y="47625"/>
                      <a:pt x="99060" y="95250"/>
                    </a:cubicBez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85" y="253499"/>
            <a:ext cx="1217515" cy="279425"/>
          </a:xfrm>
          <a:prstGeom prst="rect">
            <a:avLst/>
          </a:prstGeom>
        </p:spPr>
      </p:pic>
      <p:sp>
        <p:nvSpPr>
          <p:cNvPr id="65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70700" y="1229271"/>
            <a:ext cx="6944940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0" kern="1200" spc="-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spc="0" dirty="0" smtClean="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成功的</a:t>
            </a:r>
            <a:r>
              <a:rPr lang="en-US" altLang="zh-CN" b="1" spc="0" dirty="0" smtClean="0">
                <a:solidFill>
                  <a:schemeClr val="tx1"/>
                </a:solidFill>
                <a:latin typeface="+mn-ea"/>
                <a:ea typeface="+mn-ea"/>
                <a:cs typeface="Segoe UI Semilight" panose="020B0402040204020203" pitchFamily="34" charset="0"/>
              </a:rPr>
              <a:t>Scrum</a:t>
            </a:r>
            <a:endParaRPr lang="en-US" b="1" spc="0" dirty="0">
              <a:solidFill>
                <a:schemeClr val="tx1"/>
              </a:solidFill>
              <a:latin typeface="+mn-ea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6" name="文本占位符 9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70700" y="2826431"/>
            <a:ext cx="5602754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Gill Sans MT" panose="020B0502020104020203" pitchFamily="34" charset="0"/>
                <a:cs typeface="Segoe UI Semilight" panose="020B0402040204020203" pitchFamily="34" charset="0"/>
              </a:rPr>
              <a:t>Jul, 2017    Luke Shen</a:t>
            </a:r>
            <a:endParaRPr lang="zh-CN" altLang="en-US" sz="1800" dirty="0">
              <a:solidFill>
                <a:schemeClr val="tx1"/>
              </a:solidFill>
              <a:latin typeface="Gill Sans MT" panose="020B05020201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- </a:t>
            </a:r>
            <a:r>
              <a:rPr lang="en-US" altLang="zh-CN" dirty="0" err="1" smtClean="0"/>
              <a:t>kanban</a:t>
            </a:r>
            <a:endParaRPr lang="zh-CN" altLang="en-US" dirty="0"/>
          </a:p>
        </p:txBody>
      </p:sp>
      <p:pic>
        <p:nvPicPr>
          <p:cNvPr id="54278" name="Picture 6" descr="scrum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35" y="465381"/>
            <a:ext cx="2119163" cy="154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0" name="Picture 8" descr="scrum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2" y="816343"/>
            <a:ext cx="3871519" cy="239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2" name="Picture 10" descr="scrum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49" y="2733874"/>
            <a:ext cx="2204794" cy="16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4" name="Picture 12" descr="scrum 的图像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35" y="2382054"/>
            <a:ext cx="2208452" cy="16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195" y="815417"/>
            <a:ext cx="2133042" cy="14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延烧图</a:t>
            </a:r>
            <a:endParaRPr lang="zh-CN" altLang="en-US" dirty="0"/>
          </a:p>
        </p:txBody>
      </p:sp>
      <p:pic>
        <p:nvPicPr>
          <p:cNvPr id="55298" name="Picture 2" descr="scrum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5520"/>
            <a:ext cx="4038920" cy="243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0" name="Picture 4" descr="scrum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21" y="512058"/>
            <a:ext cx="2576968" cy="16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0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Demo meeting</a:t>
            </a:r>
            <a:endParaRPr lang="zh-CN" altLang="en-US" dirty="0"/>
          </a:p>
        </p:txBody>
      </p:sp>
      <p:pic>
        <p:nvPicPr>
          <p:cNvPr id="57346" name="Picture 2" descr="scrum demo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1" y="1047088"/>
            <a:ext cx="3723193" cy="199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飞机结构 的图像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14" y="3045203"/>
            <a:ext cx="2184953" cy="15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2" name="Picture 8" descr="飞机结构 的图像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291" y="3137482"/>
            <a:ext cx="1757476" cy="13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711" y="536894"/>
            <a:ext cx="3384915" cy="2030949"/>
          </a:xfrm>
          <a:prstGeom prst="rect">
            <a:avLst/>
          </a:prstGeom>
        </p:spPr>
      </p:pic>
      <p:pic>
        <p:nvPicPr>
          <p:cNvPr id="11" name="Picture 6" descr="飞机结构 的图像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50" y="150325"/>
            <a:ext cx="1920918" cy="125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56" y="3137482"/>
            <a:ext cx="2206312" cy="14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Retrospective meeting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15" y="1105812"/>
            <a:ext cx="6765497" cy="32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857251" y="1"/>
          <a:ext cx="1289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7251" y="1"/>
                        <a:ext cx="12898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议程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800" y="2191566"/>
            <a:ext cx="9144000" cy="46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900" kern="0" dirty="0"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457200" y="1697764"/>
            <a:ext cx="668790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快速入门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本质</a:t>
            </a:r>
            <a:endParaRPr lang="en-US" altLang="zh-CN" sz="2000" b="1" kern="0" dirty="0" smtClean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kern="0" dirty="0"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要求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en-US" altLang="zh-CN" sz="2000" b="1" kern="0" dirty="0">
                <a:solidFill>
                  <a:srgbClr val="0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成功的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endParaRPr lang="zh-CN" altLang="en-US" sz="2000" b="1" kern="0" dirty="0">
              <a:solidFill>
                <a:srgbClr val="000000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0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/>
              <a:t>Scrum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本质</a:t>
            </a:r>
            <a:endParaRPr lang="zh-CN" altLang="en-US" dirty="0"/>
          </a:p>
        </p:txBody>
      </p:sp>
      <p:sp>
        <p:nvSpPr>
          <p:cNvPr id="21" name="同侧圆角矩形 20"/>
          <p:cNvSpPr/>
          <p:nvPr>
            <p:custDataLst>
              <p:tags r:id="rId1"/>
            </p:custDataLst>
          </p:nvPr>
        </p:nvSpPr>
        <p:spPr>
          <a:xfrm flipV="1">
            <a:off x="1598102" y="3248895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gradFill>
            <a:gsLst>
              <a:gs pos="70000">
                <a:schemeClr val="bg1"/>
              </a:gs>
              <a:gs pos="100000">
                <a:schemeClr val="accent4"/>
              </a:gs>
              <a:gs pos="0">
                <a:schemeClr val="bg1"/>
              </a:gs>
            </a:gsLst>
            <a:lin ang="16200000" scaled="0"/>
          </a:gra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同侧圆角矩形 21"/>
          <p:cNvSpPr/>
          <p:nvPr>
            <p:custDataLst>
              <p:tags r:id="rId2"/>
            </p:custDataLst>
          </p:nvPr>
        </p:nvSpPr>
        <p:spPr>
          <a:xfrm>
            <a:off x="1598102" y="2960895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增量迭代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2" name="同侧圆角矩形 11"/>
          <p:cNvSpPr/>
          <p:nvPr>
            <p:custDataLst>
              <p:tags r:id="rId3"/>
            </p:custDataLst>
          </p:nvPr>
        </p:nvSpPr>
        <p:spPr>
          <a:xfrm flipV="1">
            <a:off x="4619537" y="3248895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gradFill>
            <a:gsLst>
              <a:gs pos="70000">
                <a:schemeClr val="bg1"/>
              </a:gs>
              <a:gs pos="100000">
                <a:schemeClr val="accent4"/>
              </a:gs>
              <a:gs pos="0">
                <a:schemeClr val="bg1"/>
              </a:gs>
            </a:gsLst>
            <a:lin ang="16200000" scaled="0"/>
          </a:gra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同侧圆角矩形 12"/>
          <p:cNvSpPr/>
          <p:nvPr>
            <p:custDataLst>
              <p:tags r:id="rId4"/>
            </p:custDataLst>
          </p:nvPr>
        </p:nvSpPr>
        <p:spPr>
          <a:xfrm>
            <a:off x="4619537" y="2960895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持续重构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4" name="同侧圆角矩形 13"/>
          <p:cNvSpPr/>
          <p:nvPr>
            <p:custDataLst>
              <p:tags r:id="rId5"/>
            </p:custDataLst>
          </p:nvPr>
        </p:nvSpPr>
        <p:spPr>
          <a:xfrm flipV="1">
            <a:off x="457200" y="2157107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solidFill>
            <a:schemeClr val="bg1"/>
          </a:soli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chemeClr val="accent3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同侧圆角矩形 14"/>
          <p:cNvSpPr/>
          <p:nvPr>
            <p:custDataLst>
              <p:tags r:id="rId6"/>
            </p:custDataLst>
          </p:nvPr>
        </p:nvSpPr>
        <p:spPr>
          <a:xfrm>
            <a:off x="457200" y="1869107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uLnTx/>
                <a:uFillTx/>
                <a:cs typeface="+mn-cs"/>
              </a:rPr>
              <a:t>高透明性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  <a:lumOff val="2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同侧圆角矩形 15"/>
          <p:cNvSpPr/>
          <p:nvPr>
            <p:custDataLst>
              <p:tags r:id="rId7"/>
            </p:custDataLst>
          </p:nvPr>
        </p:nvSpPr>
        <p:spPr>
          <a:xfrm flipV="1">
            <a:off x="3394745" y="2157107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solidFill>
            <a:schemeClr val="bg1"/>
          </a:soli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chemeClr val="accent3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同侧圆角矩形 16"/>
          <p:cNvSpPr/>
          <p:nvPr>
            <p:custDataLst>
              <p:tags r:id="rId8"/>
            </p:custDataLst>
          </p:nvPr>
        </p:nvSpPr>
        <p:spPr>
          <a:xfrm>
            <a:off x="3394745" y="1869107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uLnTx/>
                <a:uFillTx/>
                <a:cs typeface="+mn-cs"/>
              </a:rPr>
              <a:t>可验证的高质量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  <a:lumOff val="2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8" name="同侧圆角矩形 17"/>
          <p:cNvSpPr/>
          <p:nvPr>
            <p:custDataLst>
              <p:tags r:id="rId9"/>
            </p:custDataLst>
          </p:nvPr>
        </p:nvSpPr>
        <p:spPr>
          <a:xfrm flipV="1">
            <a:off x="6290345" y="2138877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solidFill>
            <a:schemeClr val="bg1"/>
          </a:soli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chemeClr val="accent3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同侧圆角矩形 18"/>
          <p:cNvSpPr/>
          <p:nvPr>
            <p:custDataLst>
              <p:tags r:id="rId10"/>
            </p:custDataLst>
          </p:nvPr>
        </p:nvSpPr>
        <p:spPr>
          <a:xfrm>
            <a:off x="6290345" y="1850877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uLnTx/>
                <a:uFillTx/>
                <a:cs typeface="+mn-cs"/>
              </a:rPr>
              <a:t>高适应性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  <a:lumOff val="25000"/>
                </a:schemeClr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5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857251" y="1"/>
          <a:ext cx="1289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7251" y="1"/>
                        <a:ext cx="12898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议程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2659566"/>
            <a:ext cx="9144000" cy="46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900" kern="0" dirty="0"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457200" y="1697764"/>
            <a:ext cx="668790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快速入门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本质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kern="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要求</a:t>
            </a:r>
            <a:endParaRPr lang="en-US" altLang="zh-CN" sz="2000" b="1" kern="0" dirty="0" smtClean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en-US" altLang="zh-CN" sz="2000" b="1" kern="0" dirty="0">
                <a:solidFill>
                  <a:srgbClr val="0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成功的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endParaRPr lang="zh-CN" altLang="en-US" sz="2000" b="1" kern="0" dirty="0">
              <a:solidFill>
                <a:srgbClr val="000000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0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274827" y="1860698"/>
            <a:ext cx="2360429" cy="2200939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pic>
        <p:nvPicPr>
          <p:cNvPr id="65538" name="Picture 2" descr="人  图标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56" y="2435033"/>
            <a:ext cx="748193" cy="96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91046" y="2127256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zh-CN" altLang="en-US" sz="1400" b="0" i="0" u="none" strike="noStrike" kern="0" cap="none" spc="0" normalizeH="0" baseline="0" noProof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自我领导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988" y="3361311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高度负责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4784" y="3361311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主动沟通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41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2366090" y="852225"/>
            <a:ext cx="3970915" cy="3517756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84069" y="1371143"/>
            <a:ext cx="1516521" cy="1374279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568231" y="2745422"/>
            <a:ext cx="1516521" cy="1374279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65110" y="1371143"/>
            <a:ext cx="1516521" cy="1374279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pic>
        <p:nvPicPr>
          <p:cNvPr id="65538" name="Picture 2" descr="人  图标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06" y="1494254"/>
            <a:ext cx="726506" cy="9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102948" y="1371143"/>
            <a:ext cx="874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zh-CN" altLang="en-US" sz="1000" b="0" i="0" u="none" strike="noStrike" kern="0" cap="none" spc="0" normalizeH="0" baseline="0" noProof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自我领导</a:t>
            </a:r>
            <a:endParaRPr lang="zh-CN" alt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5968" y="2341096"/>
            <a:ext cx="874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高度负责</a:t>
            </a:r>
            <a:endParaRPr lang="zh-CN" alt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72475" y="2342103"/>
            <a:ext cx="874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主动沟通</a:t>
            </a:r>
            <a:endParaRPr lang="zh-CN" alt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2" descr="人  图标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8" y="2868533"/>
            <a:ext cx="726506" cy="9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3887110" y="2745422"/>
            <a:ext cx="874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zh-CN" altLang="en-US" sz="1000" b="0" i="0" u="none" strike="noStrike" kern="0" cap="none" spc="0" normalizeH="0" baseline="0" noProof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自我领导</a:t>
            </a:r>
            <a:endParaRPr lang="zh-CN" alt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00130" y="3715375"/>
            <a:ext cx="874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高度负责</a:t>
            </a:r>
            <a:endParaRPr lang="zh-CN" alt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56637" y="3716382"/>
            <a:ext cx="874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主动沟通</a:t>
            </a:r>
            <a:endParaRPr lang="zh-CN" alt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Picture 2" descr="人  图标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47" y="1494254"/>
            <a:ext cx="726506" cy="9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4783989" y="1371143"/>
            <a:ext cx="874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zh-CN" altLang="en-US" sz="1000" b="0" i="0" u="none" strike="noStrike" kern="0" cap="none" spc="0" normalizeH="0" baseline="0" noProof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自我领导</a:t>
            </a:r>
            <a:endParaRPr lang="zh-CN" alt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7009" y="2341096"/>
            <a:ext cx="874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高度负责</a:t>
            </a:r>
            <a:endParaRPr lang="zh-CN" alt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53516" y="2342103"/>
            <a:ext cx="874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主动沟通</a:t>
            </a:r>
            <a:endParaRPr lang="zh-CN" alt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5981" y="852225"/>
            <a:ext cx="1974900" cy="1508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C00000"/>
                </a:solidFill>
              </a:rPr>
              <a:t>作为团队整体去工作</a:t>
            </a:r>
            <a:endParaRPr lang="en-US" altLang="zh-CN" sz="1400" kern="0" dirty="0" smtClean="0">
              <a:solidFill>
                <a:srgbClr val="C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C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C00000"/>
                </a:solidFill>
              </a:rPr>
              <a:t>团队成功是每个人的成功</a:t>
            </a:r>
            <a:endParaRPr lang="en-US" altLang="zh-CN" sz="1400" kern="0" dirty="0" smtClean="0">
              <a:solidFill>
                <a:srgbClr val="C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>
              <a:solidFill>
                <a:srgbClr val="C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C00000"/>
                </a:solidFill>
              </a:rPr>
              <a:t>团队失败是每个人的失败</a:t>
            </a:r>
            <a:endParaRPr lang="en-US" altLang="zh-CN" sz="1400" kern="0" dirty="0" smtClean="0">
              <a:solidFill>
                <a:srgbClr val="C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C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为团队争取最大权益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43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4" name="同侧圆角矩形 3"/>
          <p:cNvSpPr/>
          <p:nvPr>
            <p:custDataLst>
              <p:tags r:id="rId1"/>
            </p:custDataLst>
          </p:nvPr>
        </p:nvSpPr>
        <p:spPr>
          <a:xfrm flipV="1">
            <a:off x="1482931" y="3542738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gradFill>
            <a:gsLst>
              <a:gs pos="70000">
                <a:schemeClr val="bg1"/>
              </a:gs>
              <a:gs pos="100000">
                <a:schemeClr val="accent4"/>
              </a:gs>
              <a:gs pos="0">
                <a:schemeClr val="bg1"/>
              </a:gs>
            </a:gsLst>
            <a:lin ang="16200000" scaled="0"/>
          </a:gra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同侧圆角矩形 5"/>
          <p:cNvSpPr/>
          <p:nvPr>
            <p:custDataLst>
              <p:tags r:id="rId2"/>
            </p:custDataLst>
          </p:nvPr>
        </p:nvSpPr>
        <p:spPr>
          <a:xfrm>
            <a:off x="1482931" y="3254738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持续集成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同侧圆角矩形 6"/>
          <p:cNvSpPr/>
          <p:nvPr>
            <p:custDataLst>
              <p:tags r:id="rId3"/>
            </p:custDataLst>
          </p:nvPr>
        </p:nvSpPr>
        <p:spPr>
          <a:xfrm flipV="1">
            <a:off x="2832998" y="2746214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gradFill>
            <a:gsLst>
              <a:gs pos="70000">
                <a:schemeClr val="bg1"/>
              </a:gs>
              <a:gs pos="100000">
                <a:schemeClr val="accent4"/>
              </a:gs>
              <a:gs pos="0">
                <a:schemeClr val="bg1"/>
              </a:gs>
            </a:gsLst>
            <a:lin ang="16200000" scaled="0"/>
          </a:gra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同侧圆角矩形 7"/>
          <p:cNvSpPr/>
          <p:nvPr>
            <p:custDataLst>
              <p:tags r:id="rId4"/>
            </p:custDataLst>
          </p:nvPr>
        </p:nvSpPr>
        <p:spPr>
          <a:xfrm>
            <a:off x="2832998" y="2458214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自动化测试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9" name="同侧圆角矩形 8"/>
          <p:cNvSpPr/>
          <p:nvPr>
            <p:custDataLst>
              <p:tags r:id="rId5"/>
            </p:custDataLst>
          </p:nvPr>
        </p:nvSpPr>
        <p:spPr>
          <a:xfrm flipV="1">
            <a:off x="4326914" y="1885838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gradFill>
            <a:gsLst>
              <a:gs pos="70000">
                <a:schemeClr val="bg1"/>
              </a:gs>
              <a:gs pos="100000">
                <a:schemeClr val="accent4"/>
              </a:gs>
              <a:gs pos="0">
                <a:schemeClr val="bg1"/>
              </a:gs>
            </a:gsLst>
            <a:lin ang="16200000" scaled="0"/>
          </a:gra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同侧圆角矩形 9"/>
          <p:cNvSpPr/>
          <p:nvPr>
            <p:custDataLst>
              <p:tags r:id="rId6"/>
            </p:custDataLst>
          </p:nvPr>
        </p:nvSpPr>
        <p:spPr>
          <a:xfrm>
            <a:off x="4326914" y="1597838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rgbClr val="C00000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持续微重构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1" name="同侧圆角矩形 10"/>
          <p:cNvSpPr/>
          <p:nvPr>
            <p:custDataLst>
              <p:tags r:id="rId7"/>
            </p:custDataLst>
          </p:nvPr>
        </p:nvSpPr>
        <p:spPr>
          <a:xfrm flipV="1">
            <a:off x="1482931" y="1885838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gradFill>
            <a:gsLst>
              <a:gs pos="70000">
                <a:schemeClr val="bg1"/>
              </a:gs>
              <a:gs pos="100000">
                <a:schemeClr val="accent4"/>
              </a:gs>
              <a:gs pos="0">
                <a:schemeClr val="bg1"/>
              </a:gs>
            </a:gsLst>
            <a:lin ang="16200000" scaled="0"/>
          </a:gra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同侧圆角矩形 11"/>
          <p:cNvSpPr/>
          <p:nvPr>
            <p:custDataLst>
              <p:tags r:id="rId8"/>
            </p:custDataLst>
          </p:nvPr>
        </p:nvSpPr>
        <p:spPr>
          <a:xfrm>
            <a:off x="1482931" y="1597838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rgbClr val="C00000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状态可视跟踪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3" name="同侧圆角矩形 12"/>
          <p:cNvSpPr/>
          <p:nvPr>
            <p:custDataLst>
              <p:tags r:id="rId9"/>
            </p:custDataLst>
          </p:nvPr>
        </p:nvSpPr>
        <p:spPr>
          <a:xfrm flipV="1">
            <a:off x="4326914" y="3542738"/>
            <a:ext cx="2520000" cy="224148"/>
          </a:xfrm>
          <a:prstGeom prst="round2SameRect">
            <a:avLst>
              <a:gd name="adj1" fmla="val 3942"/>
              <a:gd name="adj2" fmla="val 0"/>
            </a:avLst>
          </a:prstGeom>
          <a:gradFill>
            <a:gsLst>
              <a:gs pos="70000">
                <a:schemeClr val="bg1"/>
              </a:gs>
              <a:gs pos="100000">
                <a:schemeClr val="accent4"/>
              </a:gs>
              <a:gs pos="0">
                <a:schemeClr val="bg1"/>
              </a:gs>
            </a:gsLst>
            <a:lin ang="16200000" scaled="0"/>
          </a:gra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72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zh-CN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同侧圆角矩形 13"/>
          <p:cNvSpPr/>
          <p:nvPr>
            <p:custDataLst>
              <p:tags r:id="rId10"/>
            </p:custDataLst>
          </p:nvPr>
        </p:nvSpPr>
        <p:spPr>
          <a:xfrm>
            <a:off x="4326914" y="3254738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文档检索仓库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4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857251" y="1"/>
          <a:ext cx="1289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4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7251" y="1"/>
                        <a:ext cx="12898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议程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1623060"/>
            <a:ext cx="9144000" cy="46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900" kern="0" dirty="0"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457200" y="1697764"/>
            <a:ext cx="668790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快速入门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本质</a:t>
            </a:r>
            <a:endParaRPr lang="en-US" altLang="zh-CN" sz="2000" b="1" kern="0" dirty="0" smtClean="0">
              <a:solidFill>
                <a:srgbClr val="000000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kern="0" dirty="0"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要求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en-US" altLang="zh-CN" sz="2000" b="1" kern="0" dirty="0">
                <a:solidFill>
                  <a:srgbClr val="0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成功的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endParaRPr lang="zh-CN" altLang="en-US" sz="2000" b="1" kern="0" dirty="0">
              <a:solidFill>
                <a:srgbClr val="000000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9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1358" y="1047089"/>
            <a:ext cx="556562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重沟通，轻文档，不是无文档；重要设计文档与外部交付文档是必要的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内容比形式更重要，将需要传递的知识，用合适的方式保存和检索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同侧圆角矩形 5"/>
          <p:cNvSpPr/>
          <p:nvPr>
            <p:custDataLst>
              <p:tags r:id="rId1"/>
            </p:custDataLst>
          </p:nvPr>
        </p:nvSpPr>
        <p:spPr>
          <a:xfrm>
            <a:off x="1610522" y="2344509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设计资料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同侧圆角矩形 6"/>
          <p:cNvSpPr/>
          <p:nvPr>
            <p:custDataLst>
              <p:tags r:id="rId2"/>
            </p:custDataLst>
          </p:nvPr>
        </p:nvSpPr>
        <p:spPr>
          <a:xfrm>
            <a:off x="4573800" y="2344509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使用资料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同侧圆角矩形 7"/>
          <p:cNvSpPr/>
          <p:nvPr>
            <p:custDataLst>
              <p:tags r:id="rId3"/>
            </p:custDataLst>
          </p:nvPr>
        </p:nvSpPr>
        <p:spPr>
          <a:xfrm>
            <a:off x="1628870" y="3393587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环境和运维资料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9" name="同侧圆角矩形 8"/>
          <p:cNvSpPr/>
          <p:nvPr>
            <p:custDataLst>
              <p:tags r:id="rId4"/>
            </p:custDataLst>
          </p:nvPr>
        </p:nvSpPr>
        <p:spPr>
          <a:xfrm>
            <a:off x="4573800" y="3393587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操作记录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0" name="同侧圆角矩形 9"/>
          <p:cNvSpPr/>
          <p:nvPr>
            <p:custDataLst>
              <p:tags r:id="rId5"/>
            </p:custDataLst>
          </p:nvPr>
        </p:nvSpPr>
        <p:spPr>
          <a:xfrm>
            <a:off x="1596972" y="2869048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任务跟踪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1" name="同侧圆角矩形 10"/>
          <p:cNvSpPr/>
          <p:nvPr>
            <p:custDataLst>
              <p:tags r:id="rId6"/>
            </p:custDataLst>
          </p:nvPr>
        </p:nvSpPr>
        <p:spPr>
          <a:xfrm>
            <a:off x="4573800" y="2846840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问题跟踪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857251" y="1"/>
          <a:ext cx="1289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7251" y="1"/>
                        <a:ext cx="12898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议程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233725"/>
            <a:ext cx="9144000" cy="46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900" kern="0" dirty="0"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457200" y="1697764"/>
            <a:ext cx="6687900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快速入门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本质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kern="0" dirty="0"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要求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en-US" altLang="zh-CN" sz="2000" b="1" kern="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成功的</a:t>
            </a:r>
            <a:r>
              <a:rPr lang="en-US" altLang="zh-CN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Scrum</a:t>
            </a:r>
            <a:endParaRPr lang="zh-CN" altLang="en-US" sz="2000" b="1" kern="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7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/>
              <a:t>先</a:t>
            </a:r>
            <a:r>
              <a:rPr lang="zh-CN" altLang="en-US" dirty="0" smtClean="0"/>
              <a:t>说失败的</a:t>
            </a:r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1358" y="1047089"/>
            <a:ext cx="7410683" cy="1508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 smtClean="0"/>
              <a:t>人员</a:t>
            </a:r>
            <a:r>
              <a:rPr lang="zh-CN" altLang="en-US" sz="1400" dirty="0"/>
              <a:t>水平</a:t>
            </a:r>
            <a:r>
              <a:rPr lang="zh-CN" altLang="en-US" sz="1400" dirty="0" smtClean="0"/>
              <a:t>不足，结构不合理，</a:t>
            </a:r>
            <a:r>
              <a:rPr lang="zh-CN" altLang="en-US" sz="1400" dirty="0"/>
              <a:t>缺乏</a:t>
            </a:r>
            <a:r>
              <a:rPr lang="zh-CN" altLang="en-US" sz="1400" dirty="0" smtClean="0"/>
              <a:t>主动性</a:t>
            </a:r>
            <a:endParaRPr lang="en-US" altLang="zh-CN" sz="1400" dirty="0" smtClean="0"/>
          </a:p>
          <a:p>
            <a:r>
              <a:rPr lang="zh-CN" altLang="en-US" sz="1400" dirty="0" smtClean="0"/>
              <a:t> </a:t>
            </a:r>
            <a:endParaRPr lang="zh-CN" altLang="en-US" sz="1400" dirty="0"/>
          </a:p>
          <a:p>
            <a:r>
              <a:rPr lang="zh-CN" altLang="en-US" sz="1400" dirty="0" smtClean="0"/>
              <a:t>团队</a:t>
            </a:r>
            <a:r>
              <a:rPr lang="zh-CN" altLang="en-US" sz="1400" dirty="0"/>
              <a:t>可视度不高、自动化不足</a:t>
            </a:r>
            <a:r>
              <a:rPr lang="zh-CN" altLang="en-US" sz="1400" dirty="0" smtClean="0"/>
              <a:t>，质量和过程问题</a:t>
            </a:r>
            <a:r>
              <a:rPr lang="zh-CN" altLang="en-US" sz="1400" dirty="0"/>
              <a:t>被掩盖拖延 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 smtClean="0"/>
              <a:t>过于</a:t>
            </a:r>
            <a:r>
              <a:rPr lang="zh-CN" altLang="en-US" sz="1400" dirty="0"/>
              <a:t>缺乏文档，口口相传 （设计概念描述不清，设计思路被遗忘，开发出不满足要求的产品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zh-CN" altLang="en-US" sz="1400" dirty="0" smtClean="0"/>
              <a:t> </a:t>
            </a:r>
            <a:endParaRPr lang="zh-CN" altLang="en-US" sz="1400" dirty="0"/>
          </a:p>
          <a:p>
            <a:r>
              <a:rPr lang="zh-CN" altLang="en-US" sz="1400" dirty="0" smtClean="0"/>
              <a:t>一</a:t>
            </a:r>
            <a:r>
              <a:rPr lang="zh-CN" altLang="en-US" sz="1400" dirty="0"/>
              <a:t>个</a:t>
            </a:r>
            <a:r>
              <a:rPr lang="en-US" altLang="zh-CN" sz="1400" dirty="0"/>
              <a:t>Sprint</a:t>
            </a:r>
            <a:r>
              <a:rPr lang="zh-CN" altLang="en-US" sz="1400" dirty="0"/>
              <a:t>计划了过多内容，或塞入了过多临时工</a:t>
            </a:r>
            <a:r>
              <a:rPr lang="zh-CN" altLang="en-US" sz="1400" dirty="0" smtClean="0"/>
              <a:t>作，不重视交付 </a:t>
            </a:r>
            <a:endParaRPr lang="zh-CN" altLang="en-US" sz="1400" dirty="0"/>
          </a:p>
        </p:txBody>
      </p:sp>
      <p:pic>
        <p:nvPicPr>
          <p:cNvPr id="69634" name="Picture 2" descr="思考 的图像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9"/>
          <a:stretch/>
        </p:blipFill>
        <p:spPr bwMode="auto">
          <a:xfrm>
            <a:off x="6690978" y="2746580"/>
            <a:ext cx="189650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成功的</a:t>
            </a:r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94672" y="211008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质量第一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7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成功的</a:t>
            </a:r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92367" y="1559075"/>
            <a:ext cx="394979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1400" dirty="0"/>
              <a:t>在范围与质量中，选择质量，质量是第一要保证</a:t>
            </a:r>
            <a:r>
              <a:rPr lang="zh-CN" altLang="en-US" sz="1400" dirty="0" smtClean="0"/>
              <a:t>的</a:t>
            </a:r>
            <a:endParaRPr lang="en-US" altLang="zh-CN" sz="1400" dirty="0" smtClean="0"/>
          </a:p>
          <a:p>
            <a:pPr defTabSz="914400"/>
            <a:endParaRPr lang="en-US" altLang="zh-CN" sz="1400" dirty="0" smtClean="0"/>
          </a:p>
          <a:p>
            <a:pPr defTabSz="914400"/>
            <a:r>
              <a:rPr lang="zh-CN" altLang="en-US" sz="1400" dirty="0" smtClean="0"/>
              <a:t>提高质量，能节约</a:t>
            </a:r>
            <a:r>
              <a:rPr lang="zh-CN" altLang="en-US" sz="1400" dirty="0"/>
              <a:t>指数增长的</a:t>
            </a:r>
            <a:r>
              <a:rPr lang="zh-CN" altLang="en-US" sz="1400" dirty="0" smtClean="0"/>
              <a:t>维护时间和难度</a:t>
            </a:r>
            <a:endParaRPr lang="en-US" altLang="zh-CN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6188149" y="702708"/>
            <a:ext cx="1733107" cy="488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1578" y="833738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需求分析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8149" y="1497797"/>
            <a:ext cx="1733107" cy="488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11578" y="1628827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功能设计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88149" y="2305501"/>
            <a:ext cx="1733107" cy="488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11578" y="2436531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代码实现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88149" y="3125820"/>
            <a:ext cx="1733107" cy="488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1578" y="3256850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测试发布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8070613" y="702708"/>
            <a:ext cx="808074" cy="2911252"/>
          </a:xfrm>
          <a:prstGeom prst="triangle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969638" y="1244013"/>
            <a:ext cx="164805" cy="212650"/>
          </a:xfrm>
          <a:prstGeom prst="downArrow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6988247" y="2070125"/>
            <a:ext cx="164805" cy="212650"/>
          </a:xfrm>
          <a:prstGeom prst="downArrow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6988246" y="2870966"/>
            <a:ext cx="164805" cy="212650"/>
          </a:xfrm>
          <a:prstGeom prst="downArrow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58823" y="3933524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从需求开始保证质量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0" name="Picture 2" descr="人  图标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45" y="2327683"/>
            <a:ext cx="501623" cy="6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2006152" y="2630557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个人保障交付物质量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06152" y="3253322"/>
            <a:ext cx="17953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工具发现意外引入问题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06152" y="3854669"/>
            <a:ext cx="14362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重构提高可维护性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09414" y="853288"/>
            <a:ext cx="1117366" cy="390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8792" y="946778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做得多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18769" y="860024"/>
            <a:ext cx="1117366" cy="390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08147" y="953514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做得好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7588" name="Picture 4" descr="vs 的图像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706" y="874783"/>
            <a:ext cx="351684" cy="37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2549980" y="809269"/>
            <a:ext cx="993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</a:t>
            </a:r>
            <a:endParaRPr kumimoji="0" lang="zh-CN" altLang="en-US" sz="240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53335" y="808155"/>
            <a:ext cx="993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</a:t>
            </a:r>
            <a:endParaRPr kumimoji="0" lang="zh-CN" altLang="en-US" sz="240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7590" name="Picture 6" descr="工具 图标 的图像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96" y="3125820"/>
            <a:ext cx="414204" cy="4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1085995" y="3700781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重构</a:t>
            </a:r>
            <a:endParaRPr lang="zh-CN" altLang="en-U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1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成功的</a:t>
            </a:r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9970" y="971573"/>
            <a:ext cx="7506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什么时候设计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设计</a:t>
            </a:r>
            <a:r>
              <a:rPr lang="zh-CN" altLang="en-US" dirty="0"/>
              <a:t>应在</a:t>
            </a:r>
            <a:r>
              <a:rPr lang="en-US" altLang="zh-CN" dirty="0"/>
              <a:t>Sprint</a:t>
            </a:r>
            <a:r>
              <a:rPr lang="zh-CN" altLang="en-US" dirty="0"/>
              <a:t>开始前完成，或在上个</a:t>
            </a:r>
            <a:r>
              <a:rPr lang="en-US" altLang="zh-CN" dirty="0"/>
              <a:t>Sprint</a:t>
            </a:r>
            <a:r>
              <a:rPr lang="zh-CN" altLang="en-US" dirty="0"/>
              <a:t>作为任务完成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等待</a:t>
            </a:r>
            <a:r>
              <a:rPr lang="zh-CN" altLang="en-US" dirty="0"/>
              <a:t>设计成熟需要时间，成熟后才</a:t>
            </a:r>
            <a:r>
              <a:rPr lang="zh-CN" altLang="en-US" dirty="0" smtClean="0"/>
              <a:t>开发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良好</a:t>
            </a:r>
            <a:r>
              <a:rPr lang="zh-CN" altLang="en-US" b="1" dirty="0"/>
              <a:t>的设计和</a:t>
            </a:r>
            <a:r>
              <a:rPr lang="zh-CN" altLang="en-US" b="1" dirty="0" smtClean="0"/>
              <a:t>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模块</a:t>
            </a:r>
            <a:r>
              <a:rPr lang="zh-CN" altLang="en-US" dirty="0"/>
              <a:t>独立单一职责易于维护、可持续集成和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易于</a:t>
            </a:r>
            <a:r>
              <a:rPr lang="zh-CN" altLang="en-US" dirty="0"/>
              <a:t>重构，保持高质量 </a:t>
            </a:r>
          </a:p>
        </p:txBody>
      </p:sp>
      <p:pic>
        <p:nvPicPr>
          <p:cNvPr id="73730" name="Picture 2" descr="单一职责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675" y="3063985"/>
            <a:ext cx="19907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成功的</a:t>
            </a:r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16945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缺陷的优先级比新功能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/>
              <a:t>Sprint</a:t>
            </a:r>
            <a:r>
              <a:rPr lang="zh-CN" altLang="en-US" dirty="0" smtClean="0"/>
              <a:t>都</a:t>
            </a:r>
            <a:r>
              <a:rPr lang="zh-CN" altLang="en-US" dirty="0"/>
              <a:t>应</a:t>
            </a:r>
            <a:r>
              <a:rPr lang="zh-CN" altLang="en-US" dirty="0" smtClean="0"/>
              <a:t>有</a:t>
            </a:r>
            <a:r>
              <a:rPr lang="zh-CN" altLang="en-US" dirty="0"/>
              <a:t>重构改进任务</a:t>
            </a:r>
          </a:p>
        </p:txBody>
      </p:sp>
      <p:pic>
        <p:nvPicPr>
          <p:cNvPr id="72706" name="Picture 2" descr="Bug 图标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0602"/>
            <a:ext cx="1914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</a:t>
            </a:r>
            <a:r>
              <a:rPr lang="zh-CN" altLang="en-US" dirty="0" smtClean="0"/>
              <a:t>成功的</a:t>
            </a:r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7800" y="11024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可选的</a:t>
            </a:r>
            <a:r>
              <a:rPr lang="en-US" altLang="zh-CN" b="1" dirty="0" smtClean="0"/>
              <a:t>Tips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Scrum Master  </a:t>
            </a:r>
            <a:r>
              <a:rPr lang="zh-CN" altLang="en-US" dirty="0" smtClean="0"/>
              <a:t>轮值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模块</a:t>
            </a:r>
            <a:r>
              <a:rPr lang="zh-CN" altLang="en-US" dirty="0"/>
              <a:t>双</a:t>
            </a:r>
            <a:r>
              <a:rPr lang="en-US" altLang="zh-CN" dirty="0" smtClean="0"/>
              <a:t>Owner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结对编程</a:t>
            </a:r>
            <a:endParaRPr lang="zh-CN" altLang="en-US" dirty="0"/>
          </a:p>
        </p:txBody>
      </p:sp>
      <p:pic>
        <p:nvPicPr>
          <p:cNvPr id="71682" name="Picture 2" descr="结对编程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5" y="3004472"/>
            <a:ext cx="20859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4474234"/>
              </p:ext>
            </p:extLst>
          </p:nvPr>
        </p:nvGraphicFramePr>
        <p:xfrm>
          <a:off x="857251" y="1"/>
          <a:ext cx="1289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3" name="think-cell Slide" r:id="rId7" imgW="216" imgH="216" progId="TCLayout.ActiveDocument.1">
                  <p:embed/>
                </p:oleObj>
              </mc:Choice>
              <mc:Fallback>
                <p:oleObj name="think-cell Slide" r:id="rId7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251" y="1"/>
                        <a:ext cx="12898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0" y="2216568"/>
            <a:ext cx="914400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3501390" y="1145958"/>
            <a:ext cx="2141220" cy="2141220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宋体"/>
              <a:cs typeface="+mn-cs"/>
            </a:endParaRPr>
          </a:p>
        </p:txBody>
      </p:sp>
      <p:sp>
        <p:nvSpPr>
          <p:cNvPr id="48" name="Title 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867936" y="2378058"/>
            <a:ext cx="1408128" cy="246221"/>
          </a:xfrm>
          <a:prstGeom prst="rect">
            <a:avLst/>
          </a:prstGeom>
          <a:noFill/>
        </p:spPr>
        <p:txBody>
          <a:bodyPr vert="horz" wrap="none" lIns="54000" tIns="0" rIns="54000" bIns="0" rtlCol="0" anchor="ctr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0" kern="1200" spc="-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spc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THANK YOU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1808857"/>
            <a:ext cx="1584960" cy="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1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52000"/>
            <a:ext cx="8233200" cy="44839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快速入门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什么是敏捷和</a:t>
            </a:r>
            <a:r>
              <a:rPr lang="en-US" altLang="zh-CN" sz="1600" dirty="0" smtClean="0"/>
              <a:t>Scrum</a:t>
            </a:r>
            <a:endParaRPr lang="zh-CN" altLang="en-US" sz="1600" dirty="0"/>
          </a:p>
        </p:txBody>
      </p:sp>
      <p:pic>
        <p:nvPicPr>
          <p:cNvPr id="50182" name="Picture 6" descr="http://img.article.pchome.net/game/00/22/39/09/9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63" y="831044"/>
            <a:ext cx="4809315" cy="36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i1.17173cdn.com/2fhnvk/YWxqaGBf/outcms/KgnChrbkCeAlwdy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18" y="324595"/>
            <a:ext cx="2155645" cy="12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307418" y="2161368"/>
            <a:ext cx="692497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寻路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defTabSz="914400"/>
            <a:r>
              <a:rPr lang="zh-CN" altLang="en-US" kern="0" dirty="0">
                <a:solidFill>
                  <a:schemeClr val="tx2"/>
                </a:solidFill>
              </a:rPr>
              <a:t>打怪兽</a:t>
            </a:r>
            <a:endParaRPr lang="en-US" altLang="zh-CN" kern="0" dirty="0">
              <a:solidFill>
                <a:schemeClr val="tx2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升级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kern="0" dirty="0" smtClean="0">
              <a:solidFill>
                <a:schemeClr val="tx2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救公主</a:t>
            </a:r>
            <a:endParaRPr kumimoji="0" lang="zh-CN" altLang="en-US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9306" y="1971412"/>
            <a:ext cx="1894919" cy="26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52000"/>
            <a:ext cx="8233200" cy="44839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快速入门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什么是敏捷和</a:t>
            </a:r>
            <a:r>
              <a:rPr lang="en-US" altLang="zh-CN" sz="1600" dirty="0" smtClean="0"/>
              <a:t>Scrum</a:t>
            </a:r>
            <a:endParaRPr lang="zh-CN" altLang="en-US" sz="1600" dirty="0"/>
          </a:p>
        </p:txBody>
      </p:sp>
      <p:pic>
        <p:nvPicPr>
          <p:cNvPr id="50182" name="Picture 6" descr="http://img.article.pchome.net/game/00/22/39/09/9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63" y="831044"/>
            <a:ext cx="4809315" cy="36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i1.17173cdn.com/2fhnvk/YWxqaGBf/outcms/KgnChrbkCeAlwdy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63" y="324595"/>
            <a:ext cx="2155645" cy="12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79829" y="324595"/>
            <a:ext cx="3590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>
                <a:solidFill>
                  <a:srgbClr val="FF0000"/>
                </a:solidFill>
              </a:rPr>
              <a:t>终点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998970" y="365281"/>
            <a:ext cx="248380" cy="142672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37123" y="1321952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noProof="0" dirty="0" smtClean="0">
                <a:solidFill>
                  <a:srgbClr val="FF0000"/>
                </a:solidFill>
              </a:rPr>
              <a:t>当前位置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" name="右箭头 10"/>
          <p:cNvSpPr/>
          <p:nvPr/>
        </p:nvSpPr>
        <p:spPr>
          <a:xfrm rot="13930060">
            <a:off x="8214787" y="1146411"/>
            <a:ext cx="248380" cy="142672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29402" y="1879191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noProof="0" dirty="0" smtClean="0">
                <a:solidFill>
                  <a:srgbClr val="FF0000"/>
                </a:solidFill>
              </a:rPr>
              <a:t>全局视图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4" name="右箭头 13"/>
          <p:cNvSpPr/>
          <p:nvPr/>
        </p:nvSpPr>
        <p:spPr>
          <a:xfrm rot="16200000">
            <a:off x="6664284" y="1675390"/>
            <a:ext cx="248380" cy="142672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8772" y="1867567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noProof="0" dirty="0" smtClean="0">
                <a:solidFill>
                  <a:srgbClr val="FF0000"/>
                </a:solidFill>
              </a:rPr>
              <a:t>参考路径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6" name="右箭头 15"/>
          <p:cNvSpPr/>
          <p:nvPr/>
        </p:nvSpPr>
        <p:spPr>
          <a:xfrm rot="16200000">
            <a:off x="7793654" y="1663766"/>
            <a:ext cx="248380" cy="142672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6134698" y="2871892"/>
            <a:ext cx="248380" cy="142672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54413" y="2799120"/>
            <a:ext cx="25519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noProof="0" dirty="0" smtClean="0">
                <a:solidFill>
                  <a:srgbClr val="FF0000"/>
                </a:solidFill>
              </a:rPr>
              <a:t>现实世界</a:t>
            </a:r>
            <a:r>
              <a:rPr lang="zh-CN" altLang="en-US" sz="1100" kern="0" noProof="0" dirty="0" smtClean="0">
                <a:solidFill>
                  <a:srgbClr val="FF0000"/>
                </a:solidFill>
              </a:rPr>
              <a:t>（障碍、意外、小怪、</a:t>
            </a:r>
            <a:r>
              <a:rPr lang="en-US" altLang="zh-CN" sz="1100" kern="0" noProof="0" dirty="0" smtClean="0">
                <a:solidFill>
                  <a:srgbClr val="FF0000"/>
                </a:solidFill>
              </a:rPr>
              <a:t>Boss</a:t>
            </a:r>
            <a:r>
              <a:rPr lang="zh-CN" altLang="en-US" sz="1100" kern="0" noProof="0" dirty="0" smtClean="0">
                <a:solidFill>
                  <a:srgbClr val="FF0000"/>
                </a:solidFill>
              </a:rPr>
              <a:t>）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54774" y="3503605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kern="0" noProof="0" dirty="0" smtClean="0">
                <a:solidFill>
                  <a:schemeClr val="tx2"/>
                </a:solidFill>
              </a:rPr>
              <a:t>1.</a:t>
            </a:r>
            <a:r>
              <a:rPr lang="zh-CN" altLang="en-US" sz="1400" kern="0" noProof="0" dirty="0" smtClean="0">
                <a:solidFill>
                  <a:schemeClr val="tx2"/>
                </a:solidFill>
              </a:rPr>
              <a:t>小步快跑，解决障碍</a:t>
            </a:r>
            <a:r>
              <a:rPr lang="en-US" altLang="zh-CN" sz="1400" kern="0" noProof="0" dirty="0" smtClean="0">
                <a:solidFill>
                  <a:schemeClr val="tx2"/>
                </a:solidFill>
              </a:rPr>
              <a:t/>
            </a:r>
            <a:br>
              <a:rPr lang="en-US" altLang="zh-CN" sz="1400" kern="0" noProof="0" dirty="0" smtClean="0">
                <a:solidFill>
                  <a:schemeClr val="tx2"/>
                </a:solidFill>
              </a:rPr>
            </a:br>
            <a:r>
              <a:rPr lang="en-US" altLang="zh-CN" sz="1400" kern="0" noProof="0" dirty="0" smtClean="0">
                <a:solidFill>
                  <a:schemeClr val="tx2"/>
                </a:solidFill>
              </a:rPr>
              <a:t>2.</a:t>
            </a:r>
            <a:r>
              <a:rPr lang="zh-CN" altLang="en-US" sz="1400" kern="0" noProof="0" dirty="0" smtClean="0">
                <a:solidFill>
                  <a:schemeClr val="tx2"/>
                </a:solidFill>
              </a:rPr>
              <a:t>调整方向，小步快跑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57200" y="1417320"/>
            <a:ext cx="921013" cy="923187"/>
          </a:xfrm>
          <a:prstGeom prst="roundRect">
            <a:avLst>
              <a:gd name="adj" fmla="val 8669"/>
            </a:avLst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3359" tIns="31679" rIns="63359" bIns="31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宋体"/>
              </a:rPr>
              <a:t>角色</a:t>
            </a:r>
            <a:endParaRPr lang="zh-CN" altLang="en-US" sz="1400" b="1" kern="0" dirty="0">
              <a:solidFill>
                <a:schemeClr val="bg1"/>
              </a:solidFill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8645" y="1491628"/>
            <a:ext cx="7161755" cy="77457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Product </a:t>
            </a:r>
            <a:r>
              <a:rPr lang="en-US" altLang="zh-CN" sz="1400" dirty="0" smtClean="0"/>
              <a:t>Owner 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（负责需求描述、优先级定义，确定每个</a:t>
            </a:r>
            <a:r>
              <a:rPr lang="en-US" altLang="zh-CN" sz="1400" dirty="0" smtClean="0"/>
              <a:t>Sprint</a:t>
            </a:r>
            <a:r>
              <a:rPr lang="zh-CN" altLang="en-US" sz="1400" dirty="0" smtClean="0"/>
              <a:t>内容）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Scrum Master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      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（</a:t>
            </a:r>
            <a:r>
              <a:rPr lang="zh-CN" altLang="en-US" sz="1400" dirty="0" smtClean="0"/>
              <a:t>负责保障</a:t>
            </a:r>
            <a:r>
              <a:rPr lang="en-US" altLang="zh-CN" sz="1400" dirty="0" smtClean="0"/>
              <a:t>Team</a:t>
            </a:r>
            <a:r>
              <a:rPr lang="zh-CN" altLang="en-US" sz="1400" dirty="0" smtClean="0"/>
              <a:t>按</a:t>
            </a:r>
            <a:r>
              <a:rPr lang="zh-CN" altLang="en-US" sz="1400" dirty="0"/>
              <a:t>敏捷</a:t>
            </a:r>
            <a:r>
              <a:rPr lang="zh-CN" altLang="en-US" sz="1400" dirty="0" smtClean="0"/>
              <a:t>良好执行，发现过程问题、提出建议）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Scrum </a:t>
            </a:r>
            <a:r>
              <a:rPr lang="en-US" altLang="zh-CN" sz="1400" dirty="0" smtClean="0"/>
              <a:t>Team	</a:t>
            </a:r>
            <a:r>
              <a:rPr lang="zh-CN" altLang="en-US" sz="1400" dirty="0" smtClean="0"/>
              <a:t>（</a:t>
            </a:r>
            <a:r>
              <a:rPr lang="zh-CN" altLang="en-US" sz="1400" dirty="0" smtClean="0"/>
              <a:t>按质按时交付，全栈全领域工程师）</a:t>
            </a:r>
            <a:endParaRPr lang="zh-CN" altLang="zh-CN" sz="1400" dirty="0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8645" y="2584515"/>
            <a:ext cx="7161755" cy="77457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产品</a:t>
            </a:r>
            <a:r>
              <a:rPr lang="en-US" altLang="zh-CN" sz="1400" dirty="0" smtClean="0"/>
              <a:t>Backlog           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（</a:t>
            </a:r>
            <a:r>
              <a:rPr lang="zh-CN" altLang="en-US" sz="1400" dirty="0" smtClean="0"/>
              <a:t>整个产品期望的功能列表和优先级）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Sprint Backlog	</a:t>
            </a:r>
            <a:r>
              <a:rPr lang="zh-CN" altLang="en-US" sz="1400" dirty="0" smtClean="0"/>
              <a:t>（</a:t>
            </a:r>
            <a:r>
              <a:rPr lang="zh-CN" altLang="en-US" sz="1400" dirty="0" smtClean="0"/>
              <a:t>当前</a:t>
            </a:r>
            <a:r>
              <a:rPr lang="en-US" altLang="zh-CN" sz="1400" dirty="0" smtClean="0"/>
              <a:t>Sprint</a:t>
            </a:r>
            <a:r>
              <a:rPr lang="zh-CN" altLang="en-US" sz="1400" dirty="0" smtClean="0"/>
              <a:t>任务列表和优先级）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Sprint </a:t>
            </a:r>
            <a:r>
              <a:rPr lang="zh-CN" altLang="en-US" sz="1400" dirty="0"/>
              <a:t>燃尽</a:t>
            </a:r>
            <a:r>
              <a:rPr lang="zh-CN" altLang="en-US" sz="1400" dirty="0" smtClean="0"/>
              <a:t>图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（</a:t>
            </a:r>
            <a:r>
              <a:rPr lang="zh-CN" altLang="en-US" sz="1400" dirty="0" smtClean="0"/>
              <a:t>工作量与完成程度的趋势图）</a:t>
            </a:r>
            <a:endParaRPr lang="zh-CN" altLang="zh-CN" sz="1400" dirty="0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28645" y="2425357"/>
            <a:ext cx="71617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28645" y="3518244"/>
            <a:ext cx="71617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28645" y="3537619"/>
            <a:ext cx="7161755" cy="105413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Plan </a:t>
            </a:r>
            <a:r>
              <a:rPr lang="en-US" altLang="zh-CN" sz="1400" dirty="0" smtClean="0"/>
              <a:t>Game             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2/4/8</a:t>
            </a:r>
            <a:r>
              <a:rPr lang="zh-CN" altLang="en-US" sz="1400" dirty="0"/>
              <a:t>小时，需求实现与规模估计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Daily Meeting         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15</a:t>
            </a:r>
            <a:r>
              <a:rPr lang="zh-CN" altLang="en-US" sz="1400" dirty="0"/>
              <a:t>分钟</a:t>
            </a:r>
            <a:r>
              <a:rPr lang="en-US" altLang="zh-CN" sz="1400" dirty="0"/>
              <a:t>, </a:t>
            </a:r>
            <a:r>
              <a:rPr lang="zh-CN" altLang="en-US" sz="1400" dirty="0"/>
              <a:t>团队</a:t>
            </a:r>
            <a:r>
              <a:rPr lang="zh-CN" altLang="en-US" sz="1400" dirty="0" smtClean="0"/>
              <a:t>内状态同步，声明所需支持）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Demo Meeting           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1/2/4</a:t>
            </a:r>
            <a:r>
              <a:rPr lang="zh-CN" altLang="en-US" sz="1400" dirty="0" smtClean="0"/>
              <a:t>小时，按质交付工作项）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Retrospective Meeting  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30</a:t>
            </a:r>
            <a:r>
              <a:rPr lang="zh-CN" altLang="en-US" sz="1400" dirty="0"/>
              <a:t>分钟</a:t>
            </a:r>
            <a:r>
              <a:rPr lang="en-US" altLang="zh-CN" sz="1400" dirty="0"/>
              <a:t>/2</a:t>
            </a:r>
            <a:r>
              <a:rPr lang="zh-CN" altLang="en-US" sz="1400" dirty="0" smtClean="0"/>
              <a:t>小时，团队内部回顾和团队改进）</a:t>
            </a:r>
            <a:endParaRPr lang="zh-CN" altLang="zh-CN" sz="1400" dirty="0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7200" y="2510207"/>
            <a:ext cx="921013" cy="923187"/>
          </a:xfrm>
          <a:prstGeom prst="roundRect">
            <a:avLst>
              <a:gd name="adj" fmla="val 8669"/>
            </a:avLst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3359" tIns="31679" rIns="63359" bIns="31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宋体"/>
              </a:rPr>
              <a:t>跟踪</a:t>
            </a:r>
            <a:endParaRPr lang="zh-CN" altLang="en-US" sz="1400" b="1" kern="0" dirty="0">
              <a:solidFill>
                <a:schemeClr val="bg1"/>
              </a:solidFill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200" y="3603093"/>
            <a:ext cx="921013" cy="923187"/>
          </a:xfrm>
          <a:prstGeom prst="roundRect">
            <a:avLst>
              <a:gd name="adj" fmla="val 8669"/>
            </a:avLst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3359" tIns="31679" rIns="63359" bIns="31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latin typeface="Gill Sans MT" panose="020B0502020104020203" pitchFamily="34" charset="0"/>
                <a:ea typeface="宋体"/>
              </a:rPr>
              <a:t>会议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07697" y="434100"/>
            <a:ext cx="48474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noProof="0" dirty="0" smtClean="0">
                <a:solidFill>
                  <a:schemeClr val="tx2"/>
                </a:solidFill>
              </a:rPr>
              <a:t>将整个开发过程划分为 </a:t>
            </a:r>
            <a:r>
              <a:rPr lang="en-US" altLang="zh-CN" sz="1400" kern="0" noProof="0" dirty="0" smtClean="0">
                <a:solidFill>
                  <a:schemeClr val="tx2"/>
                </a:solidFill>
              </a:rPr>
              <a:t>2-4</a:t>
            </a:r>
            <a:r>
              <a:rPr lang="zh-CN" altLang="en-US" sz="1400" kern="0" noProof="0" dirty="0" smtClean="0">
                <a:solidFill>
                  <a:schemeClr val="tx2"/>
                </a:solidFill>
              </a:rPr>
              <a:t>周的</a:t>
            </a:r>
            <a:r>
              <a:rPr lang="en-US" altLang="zh-CN" sz="1400" kern="0" noProof="0" dirty="0" smtClean="0">
                <a:solidFill>
                  <a:schemeClr val="tx2"/>
                </a:solidFill>
              </a:rPr>
              <a:t>Sprint</a:t>
            </a:r>
            <a:r>
              <a:rPr lang="zh-CN" altLang="en-US" sz="1400" kern="0" noProof="0" dirty="0" smtClean="0">
                <a:solidFill>
                  <a:schemeClr val="tx2"/>
                </a:solidFill>
              </a:rPr>
              <a:t>，小步快跑，持续调整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53250" name="Picture 2" descr="scrum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91" y="-2301"/>
            <a:ext cx="2427006" cy="144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scrum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79" y="2043575"/>
            <a:ext cx="1570076" cy="92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Plan Game</a:t>
            </a:r>
            <a:endParaRPr lang="zh-CN" altLang="en-US" dirty="0"/>
          </a:p>
        </p:txBody>
      </p:sp>
      <p:pic>
        <p:nvPicPr>
          <p:cNvPr id="58370" name="Picture 2" descr="scrum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63" y="591725"/>
            <a:ext cx="2109453" cy="11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6" y="1593909"/>
            <a:ext cx="5366326" cy="26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Plan Game</a:t>
            </a:r>
            <a:endParaRPr lang="zh-CN" altLang="en-US" dirty="0"/>
          </a:p>
        </p:txBody>
      </p:sp>
      <p:pic>
        <p:nvPicPr>
          <p:cNvPr id="60418" name="Picture 2" descr="https://www.frankwatching.com/app/uploads/2010/05/AH-sprint-planning-meetin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16219"/>
            <a:ext cx="2411835" cy="131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0" name="Picture 4" descr="scrum planning poker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12" y="1921079"/>
            <a:ext cx="4973388" cy="272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2" name="Picture 6" descr="scrum planning poker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9528"/>
            <a:ext cx="291465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35" y="249998"/>
            <a:ext cx="997478" cy="13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Daily meeting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9" y="855973"/>
            <a:ext cx="7847619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/>
              <a:t>Scrum – Daily meeting</a:t>
            </a:r>
            <a:endParaRPr lang="zh-CN" altLang="en-US" dirty="0"/>
          </a:p>
        </p:txBody>
      </p:sp>
      <p:pic>
        <p:nvPicPr>
          <p:cNvPr id="56322" name="Picture 2" descr="scrum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57188"/>
            <a:ext cx="2848062" cy="16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http://interfacedesignspace.com/wp-content/uploads/2016/11/scrum-wall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24" y="1257188"/>
            <a:ext cx="4974619" cy="332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3&quot;&gt;&lt;elem m_fUsage=&quot;4.43894580124526340000E+000&quot;&gt;&lt;m_ppcolschidx val=&quot;0&quot;/&gt;&lt;m_rgb r=&quot;d8&quot; g=&quot;d8&quot; b=&quot;d8&quot;/&gt;&lt;/elem&gt;&lt;elem m_fUsage=&quot;3.67628329657112650000E+000&quot;&gt;&lt;m_ppcolschidx val=&quot;0&quot;/&gt;&lt;m_rgb r=&quot;12&quot; g=&quot;25&quot; b=&quot;4c&quot;/&gt;&lt;/elem&gt;&lt;elem m_fUsage=&quot;9.00000000000000020000E-001&quot;&gt;&lt;m_ppcolschidx val=&quot;0&quot;/&gt;&lt;m_rgb r=&quot;0&quot; g=&quot;b0&quot; b=&quot;f0&quot;/&gt;&lt;/elem&gt;&lt;/m_vecMRU&gt;&lt;/m_mruColor&gt;&lt;m_mapectfillschemeMRU&gt;&lt;key val=&quot;3&quot;/&gt;&lt;elem&gt;&lt;m_nPartnerID val=&quot;530&quot;/&gt;&lt;m_nIndex val=&quot;4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8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ZxV2ysTEqDjAqZ5sNUp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ZxV2ysTEqDjAqZ5sNUp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nVl0Yr_0aeZpluVvy1C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cNUxoOnUeI5sRrIauZH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Fc7kFi.0aTIV6zYZfCO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nVl0Yr_0aeZpluVvy1C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A2nZqgUkqEiRaCliaIz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cNUxoOnUeI5sRrIauZH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Fc7kFi.0aTIV6zYZfC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82pGfLhK0yuaR8Opup5Z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4YtKZa0mRmjeQpaMu0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nVl0Yr_0aeZpluVvy1C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vfq2JKFES5ftR90L4V.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cNUxoOnUeI5sRrIauZH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Fc7kFi.0aTIV6zYZfC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ofQPyyoEST9gBPZBk4J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O0FwWvPJ0q0hljrXghzN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8XATP4Vnkq_BFv9zRH67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nVl0Yr_0aeZpluVvy1C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cNUxoOnUeI5sRrIauZH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Fc7kFi.0aTIV6zYZfCOQ"/>
</p:tagLst>
</file>

<file path=ppt/theme/theme1.xml><?xml version="1.0" encoding="utf-8"?>
<a:theme xmlns:a="http://schemas.openxmlformats.org/drawingml/2006/main" name="Office 主题​​">
  <a:themeElements>
    <a:clrScheme name="Pateo">
      <a:dk1>
        <a:srgbClr val="000000"/>
      </a:dk1>
      <a:lt1>
        <a:srgbClr val="FFFFFF"/>
      </a:lt1>
      <a:dk2>
        <a:srgbClr val="018CCF"/>
      </a:dk2>
      <a:lt2>
        <a:srgbClr val="72808A"/>
      </a:lt2>
      <a:accent1>
        <a:srgbClr val="015998"/>
      </a:accent1>
      <a:accent2>
        <a:srgbClr val="394147"/>
      </a:accent2>
      <a:accent3>
        <a:srgbClr val="12254C"/>
      </a:accent3>
      <a:accent4>
        <a:srgbClr val="D8D8D8"/>
      </a:accent4>
      <a:accent5>
        <a:srgbClr val="00B0F0"/>
      </a:accent5>
      <a:accent6>
        <a:srgbClr val="FFFFFF"/>
      </a:accent6>
      <a:hlink>
        <a:srgbClr val="FFFFFF"/>
      </a:hlink>
      <a:folHlink>
        <a:srgbClr val="FFFFFF"/>
      </a:folHlink>
    </a:clrScheme>
    <a:fontScheme name="Pateo">
      <a:majorFont>
        <a:latin typeface="Gill Sans M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bg2"/>
          </a:solidFill>
          <a:prstDash val="soli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cs typeface="+mn-cs"/>
          </a:defRPr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Scrum</Template>
  <TotalTime>256</TotalTime>
  <Words>597</Words>
  <Application>Microsoft Office PowerPoint</Application>
  <PresentationFormat>全屏显示(16:9)</PresentationFormat>
  <Paragraphs>157</Paragraphs>
  <Slides>28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华文细黑</vt:lpstr>
      <vt:lpstr>宋体</vt:lpstr>
      <vt:lpstr>微软雅黑</vt:lpstr>
      <vt:lpstr>Arial</vt:lpstr>
      <vt:lpstr>Calibri</vt:lpstr>
      <vt:lpstr>Gill Sans MT</vt:lpstr>
      <vt:lpstr>Segoe UI</vt:lpstr>
      <vt:lpstr>Segoe UI Semilight</vt:lpstr>
      <vt:lpstr>Times New Roman</vt:lpstr>
      <vt:lpstr>Office 主题​​</vt:lpstr>
      <vt:lpstr>think-cell Slide</vt:lpstr>
      <vt:lpstr>PowerPoint 演示文稿</vt:lpstr>
      <vt:lpstr>议程 Agenda</vt:lpstr>
      <vt:lpstr>快速入门 – 什么是敏捷和Scrum</vt:lpstr>
      <vt:lpstr>快速入门 – 什么是敏捷和Scrum</vt:lpstr>
      <vt:lpstr>Scrum</vt:lpstr>
      <vt:lpstr>Scrum – Plan Game</vt:lpstr>
      <vt:lpstr>Scrum – Plan Game</vt:lpstr>
      <vt:lpstr>Scrum – Daily meeting</vt:lpstr>
      <vt:lpstr>Scrum – Daily meeting</vt:lpstr>
      <vt:lpstr>Scrum - kanban</vt:lpstr>
      <vt:lpstr>Scrum – 延烧图</vt:lpstr>
      <vt:lpstr>Scrum – Demo meeting</vt:lpstr>
      <vt:lpstr>Scrum – Retrospective meeting</vt:lpstr>
      <vt:lpstr>议程 Agenda</vt:lpstr>
      <vt:lpstr>Scrum – 本质</vt:lpstr>
      <vt:lpstr>议程 Agenda</vt:lpstr>
      <vt:lpstr>Scrum – 团队</vt:lpstr>
      <vt:lpstr>Scrum – 团队</vt:lpstr>
      <vt:lpstr>Scrum – 工具</vt:lpstr>
      <vt:lpstr>Scrum – 文档</vt:lpstr>
      <vt:lpstr>议程 Agenda</vt:lpstr>
      <vt:lpstr>Scrum – 先说失败的Scrum</vt:lpstr>
      <vt:lpstr>Scrum – 成功的Scrum</vt:lpstr>
      <vt:lpstr>Scrum – 成功的Scrum</vt:lpstr>
      <vt:lpstr>Scrum – 成功的Scrum</vt:lpstr>
      <vt:lpstr>Scrum – 成功的Scrum</vt:lpstr>
      <vt:lpstr>Scrum – 成功的Scrum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Zhelei Shen</dc:creator>
  <cp:lastModifiedBy>shen,zhelei(沈哲磊-SH)</cp:lastModifiedBy>
  <cp:revision>68</cp:revision>
  <cp:lastPrinted>2015-03-18T02:46:18Z</cp:lastPrinted>
  <dcterms:created xsi:type="dcterms:W3CDTF">2017-07-24T23:27:38Z</dcterms:created>
  <dcterms:modified xsi:type="dcterms:W3CDTF">2017-07-25T05:25:47Z</dcterms:modified>
</cp:coreProperties>
</file>