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sldIdLst>
    <p:sldId id="303" r:id="rId2"/>
    <p:sldId id="278" r:id="rId3"/>
    <p:sldId id="352" r:id="rId4"/>
    <p:sldId id="341" r:id="rId5"/>
    <p:sldId id="319" r:id="rId6"/>
    <p:sldId id="353" r:id="rId7"/>
    <p:sldId id="354" r:id="rId8"/>
    <p:sldId id="358" r:id="rId9"/>
    <p:sldId id="364" r:id="rId10"/>
    <p:sldId id="355" r:id="rId11"/>
    <p:sldId id="365" r:id="rId12"/>
    <p:sldId id="366" r:id="rId13"/>
    <p:sldId id="356" r:id="rId14"/>
    <p:sldId id="367" r:id="rId15"/>
    <p:sldId id="368" r:id="rId16"/>
    <p:sldId id="359" r:id="rId17"/>
    <p:sldId id="369" r:id="rId18"/>
    <p:sldId id="345" r:id="rId19"/>
    <p:sldId id="361" r:id="rId20"/>
    <p:sldId id="360" r:id="rId21"/>
    <p:sldId id="338" r:id="rId22"/>
    <p:sldId id="340" r:id="rId23"/>
    <p:sldId id="347" r:id="rId24"/>
    <p:sldId id="362" r:id="rId25"/>
    <p:sldId id="363" r:id="rId26"/>
    <p:sldId id="302" r:id="rId27"/>
  </p:sldIdLst>
  <p:sldSz cx="9144000" cy="5143500" type="screen16x9"/>
  <p:notesSz cx="6858000" cy="9947275"/>
  <p:custDataLst>
    <p:tags r:id="rId29"/>
  </p:custDataLst>
  <p:defaultTextStyle>
    <a:defPPr>
      <a:defRPr lang="zh-CN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CC99"/>
    <a:srgbClr val="FFFFCC"/>
    <a:srgbClr val="FFEEDD"/>
    <a:srgbClr val="89B2DC"/>
    <a:srgbClr val="000000"/>
    <a:srgbClr val="B9E1FF"/>
    <a:srgbClr val="D5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8733" autoAdjust="0"/>
  </p:normalViewPr>
  <p:slideViewPr>
    <p:cSldViewPr snapToGrid="0">
      <p:cViewPr varScale="1">
        <p:scale>
          <a:sx n="105" d="100"/>
          <a:sy n="105" d="100"/>
        </p:scale>
        <p:origin x="37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4A327-9B99-43B8-B4C6-09D5DF374051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B6FFA-D89C-41FD-833B-B83AB6FFE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B6FFA-D89C-41FD-833B-B83AB6FFE374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9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B6FFA-D89C-41FD-833B-B83AB6FFE374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38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eo 仅标题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52000"/>
            <a:ext cx="8233200" cy="795089"/>
          </a:xfrm>
        </p:spPr>
        <p:txBody>
          <a:bodyPr vert="horz" lIns="0" tIns="0" rIns="0" bIns="0" rtlCol="0">
            <a:noAutofit/>
          </a:bodyPr>
          <a:lstStyle>
            <a:lvl1pPr>
              <a:defRPr lang="zh-CN" altLang="en-US" dirty="0"/>
            </a:lvl1pPr>
          </a:lstStyle>
          <a:p>
            <a:pPr marL="0"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tabLst/>
            </a:pPr>
            <a:r>
              <a:rPr lang="en-US" altLang="zh-CN" dirty="0" smtClean="0"/>
              <a:t>CLICK TO ADD TITLE</a:t>
            </a:r>
            <a:br>
              <a:rPr lang="en-US" altLang="zh-CN" dirty="0" smtClean="0"/>
            </a:br>
            <a:r>
              <a:rPr lang="en-US" altLang="zh-CN" dirty="0" smtClean="0"/>
              <a:t>28 PT BOLD, MAX 2 LINES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457200" y="4670125"/>
            <a:ext cx="82332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76868"/>
            <a:ext cx="869967" cy="1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7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eo 空白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03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457200" y="252000"/>
            <a:ext cx="8233200" cy="7950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tabLst/>
            </a:pPr>
            <a:r>
              <a:rPr lang="en-US" altLang="zh-CN" dirty="0" smtClean="0"/>
              <a:t>CLICK TO ADD TITLE</a:t>
            </a:r>
            <a:br>
              <a:rPr lang="en-US" altLang="zh-CN" dirty="0" smtClean="0"/>
            </a:br>
            <a:r>
              <a:rPr lang="en-US" altLang="zh-CN" dirty="0" smtClean="0"/>
              <a:t>28 PT BOLD, MAX 2 LINES</a:t>
            </a:r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566969" y="4815143"/>
            <a:ext cx="123431" cy="12311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2875935B-605D-4CD2-B794-6660D8CCC1D3}" type="slidenum">
              <a:rPr kumimoji="0" lang="zh-CN" altLang="en-US" sz="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软雅黑" pitchFamily="34" charset="-122"/>
              </a:rPr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zh-CN" altLang="en-US" sz="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41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</p:sldLayoutIdLst>
  <p:hf hdr="0" ftr="0" dt="0"/>
  <p:txStyles>
    <p:titleStyle>
      <a:lvl1pPr marL="1107999" indent="-1450274" algn="l" defTabSz="914296" rtl="0" eaLnBrk="1" latinLnBrk="0" hangingPunct="1">
        <a:lnSpc>
          <a:spcPct val="96000"/>
        </a:lnSpc>
        <a:spcBef>
          <a:spcPct val="0"/>
        </a:spcBef>
        <a:buFontTx/>
        <a:buNone/>
        <a:defRPr kumimoji="0" lang="zh-CN" altLang="en-US" sz="2800" b="1" i="0" u="none" strike="noStrike" kern="1200" cap="none" spc="0" normalizeH="0" baseline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0" marR="0" indent="0" algn="l" defTabSz="914296" rtl="0" eaLnBrk="1" fontAlgn="auto" latinLnBrk="0" hangingPunct="1">
        <a:lnSpc>
          <a:spcPct val="96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6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6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6.jpe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2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7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8.jpe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6.xml"/><Relationship Id="rId7" Type="http://schemas.openxmlformats.org/officeDocument/2006/relationships/oleObject" Target="../embeddings/oleObject4.bin"/><Relationship Id="rId2" Type="http://schemas.openxmlformats.org/officeDocument/2006/relationships/tags" Target="../tags/tag35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9" name="think-cell Slide" r:id="rId7" imgW="216" imgH="216" progId="TCLayout.ActiveDocument.1">
                  <p:embed/>
                </p:oleObj>
              </mc:Choice>
              <mc:Fallback>
                <p:oleObj name="think-cell Slide" r:id="rId7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3810000"/>
            <a:ext cx="9144000" cy="133350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30679" tIns="30679" rIns="30679" bIns="306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9252"/>
            <a:endParaRPr lang="zh-CN" altLang="en-US" sz="1000" kern="0" dirty="0">
              <a:latin typeface="+mj-lt"/>
              <a:ea typeface="宋体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7200" y="4207311"/>
            <a:ext cx="8233200" cy="538879"/>
            <a:chOff x="457199" y="4203675"/>
            <a:chExt cx="8233200" cy="538879"/>
          </a:xfrm>
        </p:grpSpPr>
        <p:grpSp>
          <p:nvGrpSpPr>
            <p:cNvPr id="189" name="组合 188"/>
            <p:cNvGrpSpPr/>
            <p:nvPr/>
          </p:nvGrpSpPr>
          <p:grpSpPr>
            <a:xfrm>
              <a:off x="457199" y="4203675"/>
              <a:ext cx="558083" cy="538879"/>
              <a:chOff x="1040531" y="5815908"/>
              <a:chExt cx="550553" cy="531608"/>
            </a:xfrm>
          </p:grpSpPr>
          <p:cxnSp>
            <p:nvCxnSpPr>
              <p:cNvPr id="226" name="Straight Connector 86"/>
              <p:cNvCxnSpPr>
                <a:stCxn id="229" idx="5"/>
                <a:endCxn id="232" idx="1"/>
              </p:cNvCxnSpPr>
              <p:nvPr/>
            </p:nvCxnSpPr>
            <p:spPr>
              <a:xfrm rot="16200000" flipH="1">
                <a:off x="1208800" y="5949856"/>
                <a:ext cx="213774" cy="263711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87"/>
              <p:cNvCxnSpPr>
                <a:stCxn id="231" idx="7"/>
                <a:endCxn id="230" idx="3"/>
              </p:cNvCxnSpPr>
              <p:nvPr/>
            </p:nvCxnSpPr>
            <p:spPr>
              <a:xfrm rot="5400000" flipH="1" flipV="1">
                <a:off x="1208800" y="5949856"/>
                <a:ext cx="213774" cy="263711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88"/>
              <p:cNvSpPr/>
              <p:nvPr/>
            </p:nvSpPr>
            <p:spPr>
              <a:xfrm>
                <a:off x="1260349" y="6020842"/>
                <a:ext cx="112254" cy="109092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 smtClean="0">
                  <a:solidFill>
                    <a:schemeClr val="bg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9" name="Oval 89"/>
              <p:cNvSpPr/>
              <p:nvPr/>
            </p:nvSpPr>
            <p:spPr>
              <a:xfrm>
                <a:off x="1088017" y="5881709"/>
                <a:ext cx="112254" cy="109092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 smtClean="0">
                  <a:solidFill>
                    <a:srgbClr val="000000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0" name="Oval 90"/>
              <p:cNvSpPr/>
              <p:nvPr/>
            </p:nvSpPr>
            <p:spPr>
              <a:xfrm>
                <a:off x="1431103" y="5881709"/>
                <a:ext cx="112254" cy="109092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 smtClean="0">
                  <a:solidFill>
                    <a:srgbClr val="000000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1" name="Oval 91"/>
              <p:cNvSpPr/>
              <p:nvPr/>
            </p:nvSpPr>
            <p:spPr>
              <a:xfrm>
                <a:off x="1088017" y="6172622"/>
                <a:ext cx="112254" cy="109092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 smtClean="0">
                  <a:solidFill>
                    <a:srgbClr val="000000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2" name="Oval 92"/>
              <p:cNvSpPr/>
              <p:nvPr/>
            </p:nvSpPr>
            <p:spPr>
              <a:xfrm>
                <a:off x="1431103" y="6172622"/>
                <a:ext cx="112254" cy="109092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 smtClean="0">
                  <a:solidFill>
                    <a:srgbClr val="000000"/>
                  </a:solidFill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233" name="Straight Connector 97"/>
              <p:cNvCxnSpPr>
                <a:stCxn id="241" idx="0"/>
                <a:endCxn id="229" idx="3"/>
              </p:cNvCxnSpPr>
              <p:nvPr/>
            </p:nvCxnSpPr>
            <p:spPr>
              <a:xfrm flipV="1">
                <a:off x="1070621" y="5974825"/>
                <a:ext cx="33835" cy="7019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98"/>
              <p:cNvCxnSpPr>
                <a:stCxn id="241" idx="2"/>
                <a:endCxn id="231" idx="1"/>
              </p:cNvCxnSpPr>
              <p:nvPr/>
            </p:nvCxnSpPr>
            <p:spPr>
              <a:xfrm>
                <a:off x="1070621" y="6105195"/>
                <a:ext cx="33835" cy="83403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99"/>
              <p:cNvCxnSpPr>
                <a:stCxn id="229" idx="7"/>
                <a:endCxn id="243" idx="1"/>
              </p:cNvCxnSpPr>
              <p:nvPr/>
            </p:nvCxnSpPr>
            <p:spPr>
              <a:xfrm flipV="1">
                <a:off x="1183832" y="5845998"/>
                <a:ext cx="102555" cy="51687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100"/>
              <p:cNvCxnSpPr>
                <a:stCxn id="243" idx="3"/>
                <a:endCxn id="230" idx="1"/>
              </p:cNvCxnSpPr>
              <p:nvPr/>
            </p:nvCxnSpPr>
            <p:spPr>
              <a:xfrm>
                <a:off x="1346567" y="5845998"/>
                <a:ext cx="100975" cy="51687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101"/>
              <p:cNvCxnSpPr>
                <a:stCxn id="244" idx="0"/>
                <a:endCxn id="230" idx="5"/>
              </p:cNvCxnSpPr>
              <p:nvPr/>
            </p:nvCxnSpPr>
            <p:spPr>
              <a:xfrm flipH="1" flipV="1">
                <a:off x="1526918" y="5974825"/>
                <a:ext cx="34076" cy="7019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102"/>
              <p:cNvCxnSpPr>
                <a:stCxn id="244" idx="2"/>
                <a:endCxn id="232" idx="7"/>
              </p:cNvCxnSpPr>
              <p:nvPr/>
            </p:nvCxnSpPr>
            <p:spPr>
              <a:xfrm flipH="1">
                <a:off x="1526918" y="6105195"/>
                <a:ext cx="34076" cy="83403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103"/>
              <p:cNvCxnSpPr>
                <a:stCxn id="232" idx="3"/>
                <a:endCxn id="242" idx="3"/>
              </p:cNvCxnSpPr>
              <p:nvPr/>
            </p:nvCxnSpPr>
            <p:spPr>
              <a:xfrm flipH="1">
                <a:off x="1346567" y="6265738"/>
                <a:ext cx="100975" cy="51688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104"/>
              <p:cNvCxnSpPr>
                <a:stCxn id="242" idx="1"/>
                <a:endCxn id="231" idx="5"/>
              </p:cNvCxnSpPr>
              <p:nvPr/>
            </p:nvCxnSpPr>
            <p:spPr>
              <a:xfrm flipH="1" flipV="1">
                <a:off x="1183832" y="6265738"/>
                <a:ext cx="102555" cy="51688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矩形 10"/>
              <p:cNvSpPr/>
              <p:nvPr/>
            </p:nvSpPr>
            <p:spPr>
              <a:xfrm>
                <a:off x="1040531" y="6045015"/>
                <a:ext cx="60180" cy="60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242" name="矩形 168"/>
              <p:cNvSpPr/>
              <p:nvPr/>
            </p:nvSpPr>
            <p:spPr>
              <a:xfrm>
                <a:off x="1286387" y="6287336"/>
                <a:ext cx="60180" cy="60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243" name="矩形 169"/>
              <p:cNvSpPr/>
              <p:nvPr/>
            </p:nvSpPr>
            <p:spPr>
              <a:xfrm>
                <a:off x="1286387" y="5815908"/>
                <a:ext cx="60180" cy="60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244" name="矩形 171"/>
              <p:cNvSpPr/>
              <p:nvPr/>
            </p:nvSpPr>
            <p:spPr>
              <a:xfrm>
                <a:off x="1530904" y="6045015"/>
                <a:ext cx="60180" cy="60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pic>
          <p:nvPicPr>
            <p:cNvPr id="190" name="图片 5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73" t="25449" r="30070" b="32619"/>
            <a:stretch/>
          </p:blipFill>
          <p:spPr>
            <a:xfrm>
              <a:off x="6641621" y="4216457"/>
              <a:ext cx="489353" cy="513314"/>
            </a:xfrm>
            <a:prstGeom prst="rect">
              <a:avLst/>
            </a:prstGeom>
          </p:spPr>
        </p:pic>
        <p:pic>
          <p:nvPicPr>
            <p:cNvPr id="191" name="图片 1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24" t="33148" r="32520" b="42592"/>
            <a:stretch/>
          </p:blipFill>
          <p:spPr>
            <a:xfrm>
              <a:off x="5624367" y="4280241"/>
              <a:ext cx="621317" cy="385747"/>
            </a:xfrm>
            <a:prstGeom prst="rect">
              <a:avLst/>
            </a:prstGeom>
          </p:spPr>
        </p:pic>
        <p:pic>
          <p:nvPicPr>
            <p:cNvPr id="192" name="图片 1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58" t="36666" r="28104" b="46111"/>
            <a:stretch/>
          </p:blipFill>
          <p:spPr>
            <a:xfrm>
              <a:off x="3998027" y="4240538"/>
              <a:ext cx="1230403" cy="465152"/>
            </a:xfrm>
            <a:prstGeom prst="rect">
              <a:avLst/>
            </a:prstGeom>
          </p:spPr>
        </p:pic>
        <p:grpSp>
          <p:nvGrpSpPr>
            <p:cNvPr id="193" name="组合 192"/>
            <p:cNvGrpSpPr/>
            <p:nvPr/>
          </p:nvGrpSpPr>
          <p:grpSpPr>
            <a:xfrm>
              <a:off x="1411219" y="4279523"/>
              <a:ext cx="558199" cy="387182"/>
              <a:chOff x="1937365" y="5929191"/>
              <a:chExt cx="550668" cy="381958"/>
            </a:xfrm>
          </p:grpSpPr>
          <p:sp>
            <p:nvSpPr>
              <p:cNvPr id="216" name="圆角矩形 215"/>
              <p:cNvSpPr/>
              <p:nvPr/>
            </p:nvSpPr>
            <p:spPr>
              <a:xfrm>
                <a:off x="2084611" y="6009920"/>
                <a:ext cx="256175" cy="153749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  <p:sp>
            <p:nvSpPr>
              <p:cNvPr id="217" name="圆角矩形 216"/>
              <p:cNvSpPr/>
              <p:nvPr/>
            </p:nvSpPr>
            <p:spPr>
              <a:xfrm>
                <a:off x="1983863" y="5991376"/>
                <a:ext cx="63712" cy="42548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  <p:sp>
            <p:nvSpPr>
              <p:cNvPr id="218" name="圆角矩形 217"/>
              <p:cNvSpPr/>
              <p:nvPr/>
            </p:nvSpPr>
            <p:spPr>
              <a:xfrm>
                <a:off x="1983863" y="6080038"/>
                <a:ext cx="63712" cy="42548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1990234" y="6168700"/>
                <a:ext cx="50970" cy="50400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  <p:sp>
            <p:nvSpPr>
              <p:cNvPr id="220" name="圆角矩形 219"/>
              <p:cNvSpPr/>
              <p:nvPr/>
            </p:nvSpPr>
            <p:spPr>
              <a:xfrm>
                <a:off x="2377822" y="5991376"/>
                <a:ext cx="63712" cy="42548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  <p:sp>
            <p:nvSpPr>
              <p:cNvPr id="221" name="圆角矩形 220"/>
              <p:cNvSpPr/>
              <p:nvPr/>
            </p:nvSpPr>
            <p:spPr>
              <a:xfrm>
                <a:off x="2377822" y="6080038"/>
                <a:ext cx="63712" cy="42548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2384193" y="6168700"/>
                <a:ext cx="50970" cy="50400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  <p:sp>
            <p:nvSpPr>
              <p:cNvPr id="223" name="圆角矩形 222"/>
              <p:cNvSpPr/>
              <p:nvPr/>
            </p:nvSpPr>
            <p:spPr>
              <a:xfrm>
                <a:off x="1937365" y="5929191"/>
                <a:ext cx="550668" cy="381958"/>
              </a:xfrm>
              <a:prstGeom prst="roundRect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  <p:sp>
            <p:nvSpPr>
              <p:cNvPr id="224" name="矩形 223"/>
              <p:cNvSpPr/>
              <p:nvPr/>
            </p:nvSpPr>
            <p:spPr>
              <a:xfrm>
                <a:off x="2084611" y="6220695"/>
                <a:ext cx="84950" cy="42548"/>
              </a:xfrm>
              <a:prstGeom prst="rect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2255836" y="6220695"/>
                <a:ext cx="84950" cy="42548"/>
              </a:xfrm>
              <a:prstGeom prst="rect">
                <a:avLst/>
              </a:prstGeom>
              <a:solidFill>
                <a:sysClr val="window" lastClr="FFFFFF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华文细黑"/>
                  <a:cs typeface="+mn-cs"/>
                </a:endParaRPr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>
              <a:off x="8166077" y="4273445"/>
              <a:ext cx="524322" cy="399338"/>
              <a:chOff x="3822028" y="3091426"/>
              <a:chExt cx="438399" cy="333896"/>
            </a:xfrm>
          </p:grpSpPr>
          <p:sp>
            <p:nvSpPr>
              <p:cNvPr id="211" name="圆角矩形 210"/>
              <p:cNvSpPr/>
              <p:nvPr/>
            </p:nvSpPr>
            <p:spPr>
              <a:xfrm>
                <a:off x="3822028" y="3091426"/>
                <a:ext cx="438399" cy="333896"/>
              </a:xfrm>
              <a:prstGeom prst="roundRect">
                <a:avLst>
                  <a:gd name="adj" fmla="val 9820"/>
                </a:avLst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宋体"/>
                  <a:cs typeface="+mn-cs"/>
                </a:endParaRPr>
              </a:p>
            </p:txBody>
          </p:sp>
          <p:sp>
            <p:nvSpPr>
              <p:cNvPr id="212" name="矩形 211"/>
              <p:cNvSpPr/>
              <p:nvPr/>
            </p:nvSpPr>
            <p:spPr>
              <a:xfrm>
                <a:off x="3822028" y="3158490"/>
                <a:ext cx="438399" cy="828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宋体"/>
                  <a:cs typeface="+mn-cs"/>
                </a:endParaRPr>
              </a:p>
            </p:txBody>
          </p:sp>
          <p:grpSp>
            <p:nvGrpSpPr>
              <p:cNvPr id="213" name="组合 212"/>
              <p:cNvGrpSpPr/>
              <p:nvPr/>
            </p:nvGrpSpPr>
            <p:grpSpPr>
              <a:xfrm>
                <a:off x="3872662" y="3333750"/>
                <a:ext cx="198939" cy="36000"/>
                <a:chOff x="3872662" y="3333750"/>
                <a:chExt cx="198939" cy="36000"/>
              </a:xfrm>
            </p:grpSpPr>
            <p:sp>
              <p:nvSpPr>
                <p:cNvPr id="214" name="矩形 213"/>
                <p:cNvSpPr/>
                <p:nvPr/>
              </p:nvSpPr>
              <p:spPr>
                <a:xfrm>
                  <a:off x="3963601" y="3333750"/>
                  <a:ext cx="108000" cy="36000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ea typeface="宋体"/>
                    <a:cs typeface="+mn-cs"/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>
                  <a:off x="3872662" y="3333750"/>
                  <a:ext cx="57600" cy="36000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ea typeface="宋体"/>
                    <a:cs typeface="+mn-cs"/>
                  </a:endParaRPr>
                </a:p>
              </p:txBody>
            </p:sp>
          </p:grpSp>
        </p:grpSp>
        <p:sp>
          <p:nvSpPr>
            <p:cNvPr id="195" name="KSO_Shape"/>
            <p:cNvSpPr>
              <a:spLocks/>
            </p:cNvSpPr>
            <p:nvPr/>
          </p:nvSpPr>
          <p:spPr bwMode="auto">
            <a:xfrm>
              <a:off x="7526911" y="4226596"/>
              <a:ext cx="243232" cy="493037"/>
            </a:xfrm>
            <a:custGeom>
              <a:avLst/>
              <a:gdLst>
                <a:gd name="T0" fmla="*/ 134485 w 2938"/>
                <a:gd name="T1" fmla="*/ 2420 h 5511"/>
                <a:gd name="T2" fmla="*/ 89887 w 2938"/>
                <a:gd name="T3" fmla="*/ 15901 h 5511"/>
                <a:gd name="T4" fmla="*/ 51858 w 2938"/>
                <a:gd name="T5" fmla="*/ 41481 h 5511"/>
                <a:gd name="T6" fmla="*/ 22817 w 2938"/>
                <a:gd name="T7" fmla="*/ 77085 h 5511"/>
                <a:gd name="T8" fmla="*/ 4840 w 2938"/>
                <a:gd name="T9" fmla="*/ 119257 h 5511"/>
                <a:gd name="T10" fmla="*/ 0 w 2938"/>
                <a:gd name="T11" fmla="*/ 1746336 h 5511"/>
                <a:gd name="T12" fmla="*/ 4840 w 2938"/>
                <a:gd name="T13" fmla="*/ 1786089 h 5511"/>
                <a:gd name="T14" fmla="*/ 22817 w 2938"/>
                <a:gd name="T15" fmla="*/ 1828606 h 5511"/>
                <a:gd name="T16" fmla="*/ 51858 w 2938"/>
                <a:gd name="T17" fmla="*/ 1863865 h 5511"/>
                <a:gd name="T18" fmla="*/ 89887 w 2938"/>
                <a:gd name="T19" fmla="*/ 1889445 h 5511"/>
                <a:gd name="T20" fmla="*/ 134485 w 2938"/>
                <a:gd name="T21" fmla="*/ 1903272 h 5511"/>
                <a:gd name="T22" fmla="*/ 864989 w 2938"/>
                <a:gd name="T23" fmla="*/ 1905000 h 5511"/>
                <a:gd name="T24" fmla="*/ 911316 w 2938"/>
                <a:gd name="T25" fmla="*/ 1895667 h 5511"/>
                <a:gd name="T26" fmla="*/ 952111 w 2938"/>
                <a:gd name="T27" fmla="*/ 1873544 h 5511"/>
                <a:gd name="T28" fmla="*/ 984263 w 2938"/>
                <a:gd name="T29" fmla="*/ 1841396 h 5511"/>
                <a:gd name="T30" fmla="*/ 1006043 w 2938"/>
                <a:gd name="T31" fmla="*/ 1800953 h 5511"/>
                <a:gd name="T32" fmla="*/ 1015377 w 2938"/>
                <a:gd name="T33" fmla="*/ 1754633 h 5511"/>
                <a:gd name="T34" fmla="*/ 1013994 w 2938"/>
                <a:gd name="T35" fmla="*/ 134812 h 5511"/>
                <a:gd name="T36" fmla="*/ 999820 w 2938"/>
                <a:gd name="T37" fmla="*/ 90220 h 5511"/>
                <a:gd name="T38" fmla="*/ 974237 w 2938"/>
                <a:gd name="T39" fmla="*/ 52542 h 5511"/>
                <a:gd name="T40" fmla="*/ 938973 w 2938"/>
                <a:gd name="T41" fmla="*/ 23160 h 5511"/>
                <a:gd name="T42" fmla="*/ 896450 w 2938"/>
                <a:gd name="T43" fmla="*/ 5531 h 5511"/>
                <a:gd name="T44" fmla="*/ 412789 w 2938"/>
                <a:gd name="T45" fmla="*/ 127553 h 5511"/>
                <a:gd name="T46" fmla="*/ 615380 w 2938"/>
                <a:gd name="T47" fmla="*/ 129973 h 5511"/>
                <a:gd name="T48" fmla="*/ 629209 w 2938"/>
                <a:gd name="T49" fmla="*/ 141034 h 5511"/>
                <a:gd name="T50" fmla="*/ 635086 w 2938"/>
                <a:gd name="T51" fmla="*/ 159009 h 5511"/>
                <a:gd name="T52" fmla="*/ 630938 w 2938"/>
                <a:gd name="T53" fmla="*/ 174219 h 5511"/>
                <a:gd name="T54" fmla="*/ 618146 w 2938"/>
                <a:gd name="T55" fmla="*/ 187009 h 5511"/>
                <a:gd name="T56" fmla="*/ 412789 w 2938"/>
                <a:gd name="T57" fmla="*/ 190811 h 5511"/>
                <a:gd name="T58" fmla="*/ 397577 w 2938"/>
                <a:gd name="T59" fmla="*/ 187009 h 5511"/>
                <a:gd name="T60" fmla="*/ 384440 w 2938"/>
                <a:gd name="T61" fmla="*/ 174219 h 5511"/>
                <a:gd name="T62" fmla="*/ 380637 w 2938"/>
                <a:gd name="T63" fmla="*/ 159009 h 5511"/>
                <a:gd name="T64" fmla="*/ 386168 w 2938"/>
                <a:gd name="T65" fmla="*/ 141034 h 5511"/>
                <a:gd name="T66" fmla="*/ 400343 w 2938"/>
                <a:gd name="T67" fmla="*/ 129973 h 5511"/>
                <a:gd name="T68" fmla="*/ 507516 w 2938"/>
                <a:gd name="T69" fmla="*/ 1841742 h 5511"/>
                <a:gd name="T70" fmla="*/ 479513 w 2938"/>
                <a:gd name="T71" fmla="*/ 1837594 h 5511"/>
                <a:gd name="T72" fmla="*/ 454275 w 2938"/>
                <a:gd name="T73" fmla="*/ 1825495 h 5511"/>
                <a:gd name="T74" fmla="*/ 434223 w 2938"/>
                <a:gd name="T75" fmla="*/ 1806829 h 5511"/>
                <a:gd name="T76" fmla="*/ 420049 w 2938"/>
                <a:gd name="T77" fmla="*/ 1783323 h 5511"/>
                <a:gd name="T78" fmla="*/ 413134 w 2938"/>
                <a:gd name="T79" fmla="*/ 1756015 h 5511"/>
                <a:gd name="T80" fmla="*/ 413826 w 2938"/>
                <a:gd name="T81" fmla="*/ 1731818 h 5511"/>
                <a:gd name="T82" fmla="*/ 422123 w 2938"/>
                <a:gd name="T83" fmla="*/ 1704856 h 5511"/>
                <a:gd name="T84" fmla="*/ 437335 w 2938"/>
                <a:gd name="T85" fmla="*/ 1682387 h 5511"/>
                <a:gd name="T86" fmla="*/ 458078 w 2938"/>
                <a:gd name="T87" fmla="*/ 1665103 h 5511"/>
                <a:gd name="T88" fmla="*/ 483661 w 2938"/>
                <a:gd name="T89" fmla="*/ 1654042 h 5511"/>
                <a:gd name="T90" fmla="*/ 507516 w 2938"/>
                <a:gd name="T91" fmla="*/ 1651277 h 5511"/>
                <a:gd name="T92" fmla="*/ 536210 w 2938"/>
                <a:gd name="T93" fmla="*/ 1655425 h 5511"/>
                <a:gd name="T94" fmla="*/ 561102 w 2938"/>
                <a:gd name="T95" fmla="*/ 1667523 h 5511"/>
                <a:gd name="T96" fmla="*/ 581154 w 2938"/>
                <a:gd name="T97" fmla="*/ 1685498 h 5511"/>
                <a:gd name="T98" fmla="*/ 595674 w 2938"/>
                <a:gd name="T99" fmla="*/ 1709349 h 5511"/>
                <a:gd name="T100" fmla="*/ 602589 w 2938"/>
                <a:gd name="T101" fmla="*/ 1737003 h 5511"/>
                <a:gd name="T102" fmla="*/ 601897 w 2938"/>
                <a:gd name="T103" fmla="*/ 1761200 h 5511"/>
                <a:gd name="T104" fmla="*/ 593600 w 2938"/>
                <a:gd name="T105" fmla="*/ 1787817 h 5511"/>
                <a:gd name="T106" fmla="*/ 578388 w 2938"/>
                <a:gd name="T107" fmla="*/ 1810631 h 5511"/>
                <a:gd name="T108" fmla="*/ 556954 w 2938"/>
                <a:gd name="T109" fmla="*/ 1827915 h 5511"/>
                <a:gd name="T110" fmla="*/ 531370 w 2938"/>
                <a:gd name="T111" fmla="*/ 1838631 h 5511"/>
                <a:gd name="T112" fmla="*/ 952456 w 2938"/>
                <a:gd name="T113" fmla="*/ 1587673 h 551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38" h="5511">
                  <a:moveTo>
                    <a:pt x="2479" y="0"/>
                  </a:moveTo>
                  <a:lnTo>
                    <a:pt x="458" y="0"/>
                  </a:lnTo>
                  <a:lnTo>
                    <a:pt x="435" y="1"/>
                  </a:lnTo>
                  <a:lnTo>
                    <a:pt x="412" y="3"/>
                  </a:lnTo>
                  <a:lnTo>
                    <a:pt x="389" y="7"/>
                  </a:lnTo>
                  <a:lnTo>
                    <a:pt x="366" y="11"/>
                  </a:lnTo>
                  <a:lnTo>
                    <a:pt x="345" y="16"/>
                  </a:lnTo>
                  <a:lnTo>
                    <a:pt x="322" y="22"/>
                  </a:lnTo>
                  <a:lnTo>
                    <a:pt x="301" y="29"/>
                  </a:lnTo>
                  <a:lnTo>
                    <a:pt x="281" y="37"/>
                  </a:lnTo>
                  <a:lnTo>
                    <a:pt x="260" y="46"/>
                  </a:lnTo>
                  <a:lnTo>
                    <a:pt x="240" y="56"/>
                  </a:lnTo>
                  <a:lnTo>
                    <a:pt x="221" y="67"/>
                  </a:lnTo>
                  <a:lnTo>
                    <a:pt x="203" y="80"/>
                  </a:lnTo>
                  <a:lnTo>
                    <a:pt x="184" y="93"/>
                  </a:lnTo>
                  <a:lnTo>
                    <a:pt x="167" y="106"/>
                  </a:lnTo>
                  <a:lnTo>
                    <a:pt x="150" y="120"/>
                  </a:lnTo>
                  <a:lnTo>
                    <a:pt x="135" y="135"/>
                  </a:lnTo>
                  <a:lnTo>
                    <a:pt x="119" y="152"/>
                  </a:lnTo>
                  <a:lnTo>
                    <a:pt x="104" y="169"/>
                  </a:lnTo>
                  <a:lnTo>
                    <a:pt x="91" y="186"/>
                  </a:lnTo>
                  <a:lnTo>
                    <a:pt x="78" y="203"/>
                  </a:lnTo>
                  <a:lnTo>
                    <a:pt x="66" y="223"/>
                  </a:lnTo>
                  <a:lnTo>
                    <a:pt x="55" y="242"/>
                  </a:lnTo>
                  <a:lnTo>
                    <a:pt x="45" y="261"/>
                  </a:lnTo>
                  <a:lnTo>
                    <a:pt x="35" y="281"/>
                  </a:lnTo>
                  <a:lnTo>
                    <a:pt x="27" y="303"/>
                  </a:lnTo>
                  <a:lnTo>
                    <a:pt x="20" y="324"/>
                  </a:lnTo>
                  <a:lnTo>
                    <a:pt x="14" y="345"/>
                  </a:lnTo>
                  <a:lnTo>
                    <a:pt x="9" y="368"/>
                  </a:lnTo>
                  <a:lnTo>
                    <a:pt x="5" y="390"/>
                  </a:lnTo>
                  <a:lnTo>
                    <a:pt x="2" y="413"/>
                  </a:lnTo>
                  <a:lnTo>
                    <a:pt x="0" y="437"/>
                  </a:lnTo>
                  <a:lnTo>
                    <a:pt x="0" y="460"/>
                  </a:lnTo>
                  <a:lnTo>
                    <a:pt x="0" y="5052"/>
                  </a:lnTo>
                  <a:lnTo>
                    <a:pt x="0" y="5076"/>
                  </a:lnTo>
                  <a:lnTo>
                    <a:pt x="2" y="5099"/>
                  </a:lnTo>
                  <a:lnTo>
                    <a:pt x="5" y="5122"/>
                  </a:lnTo>
                  <a:lnTo>
                    <a:pt x="9" y="5144"/>
                  </a:lnTo>
                  <a:lnTo>
                    <a:pt x="14" y="5167"/>
                  </a:lnTo>
                  <a:lnTo>
                    <a:pt x="20" y="5189"/>
                  </a:lnTo>
                  <a:lnTo>
                    <a:pt x="27" y="5210"/>
                  </a:lnTo>
                  <a:lnTo>
                    <a:pt x="35" y="5230"/>
                  </a:lnTo>
                  <a:lnTo>
                    <a:pt x="45" y="5251"/>
                  </a:lnTo>
                  <a:lnTo>
                    <a:pt x="55" y="5271"/>
                  </a:lnTo>
                  <a:lnTo>
                    <a:pt x="66" y="5290"/>
                  </a:lnTo>
                  <a:lnTo>
                    <a:pt x="78" y="5309"/>
                  </a:lnTo>
                  <a:lnTo>
                    <a:pt x="91" y="5327"/>
                  </a:lnTo>
                  <a:lnTo>
                    <a:pt x="104" y="5344"/>
                  </a:lnTo>
                  <a:lnTo>
                    <a:pt x="119" y="5360"/>
                  </a:lnTo>
                  <a:lnTo>
                    <a:pt x="135" y="5377"/>
                  </a:lnTo>
                  <a:lnTo>
                    <a:pt x="150" y="5392"/>
                  </a:lnTo>
                  <a:lnTo>
                    <a:pt x="167" y="5406"/>
                  </a:lnTo>
                  <a:lnTo>
                    <a:pt x="184" y="5420"/>
                  </a:lnTo>
                  <a:lnTo>
                    <a:pt x="203" y="5433"/>
                  </a:lnTo>
                  <a:lnTo>
                    <a:pt x="221" y="5445"/>
                  </a:lnTo>
                  <a:lnTo>
                    <a:pt x="240" y="5456"/>
                  </a:lnTo>
                  <a:lnTo>
                    <a:pt x="260" y="5466"/>
                  </a:lnTo>
                  <a:lnTo>
                    <a:pt x="281" y="5475"/>
                  </a:lnTo>
                  <a:lnTo>
                    <a:pt x="301" y="5484"/>
                  </a:lnTo>
                  <a:lnTo>
                    <a:pt x="322" y="5491"/>
                  </a:lnTo>
                  <a:lnTo>
                    <a:pt x="345" y="5497"/>
                  </a:lnTo>
                  <a:lnTo>
                    <a:pt x="366" y="5502"/>
                  </a:lnTo>
                  <a:lnTo>
                    <a:pt x="389" y="5506"/>
                  </a:lnTo>
                  <a:lnTo>
                    <a:pt x="412" y="5509"/>
                  </a:lnTo>
                  <a:lnTo>
                    <a:pt x="435" y="5511"/>
                  </a:lnTo>
                  <a:lnTo>
                    <a:pt x="458" y="5511"/>
                  </a:lnTo>
                  <a:lnTo>
                    <a:pt x="2479" y="5511"/>
                  </a:lnTo>
                  <a:lnTo>
                    <a:pt x="2502" y="5511"/>
                  </a:lnTo>
                  <a:lnTo>
                    <a:pt x="2525" y="5509"/>
                  </a:lnTo>
                  <a:lnTo>
                    <a:pt x="2549" y="5506"/>
                  </a:lnTo>
                  <a:lnTo>
                    <a:pt x="2571" y="5502"/>
                  </a:lnTo>
                  <a:lnTo>
                    <a:pt x="2593" y="5497"/>
                  </a:lnTo>
                  <a:lnTo>
                    <a:pt x="2615" y="5491"/>
                  </a:lnTo>
                  <a:lnTo>
                    <a:pt x="2636" y="5484"/>
                  </a:lnTo>
                  <a:lnTo>
                    <a:pt x="2657" y="5475"/>
                  </a:lnTo>
                  <a:lnTo>
                    <a:pt x="2677" y="5466"/>
                  </a:lnTo>
                  <a:lnTo>
                    <a:pt x="2698" y="5456"/>
                  </a:lnTo>
                  <a:lnTo>
                    <a:pt x="2716" y="5445"/>
                  </a:lnTo>
                  <a:lnTo>
                    <a:pt x="2735" y="5433"/>
                  </a:lnTo>
                  <a:lnTo>
                    <a:pt x="2754" y="5420"/>
                  </a:lnTo>
                  <a:lnTo>
                    <a:pt x="2771" y="5406"/>
                  </a:lnTo>
                  <a:lnTo>
                    <a:pt x="2787" y="5392"/>
                  </a:lnTo>
                  <a:lnTo>
                    <a:pt x="2803" y="5377"/>
                  </a:lnTo>
                  <a:lnTo>
                    <a:pt x="2818" y="5360"/>
                  </a:lnTo>
                  <a:lnTo>
                    <a:pt x="2833" y="5344"/>
                  </a:lnTo>
                  <a:lnTo>
                    <a:pt x="2847" y="5327"/>
                  </a:lnTo>
                  <a:lnTo>
                    <a:pt x="2859" y="5309"/>
                  </a:lnTo>
                  <a:lnTo>
                    <a:pt x="2871" y="5290"/>
                  </a:lnTo>
                  <a:lnTo>
                    <a:pt x="2882" y="5271"/>
                  </a:lnTo>
                  <a:lnTo>
                    <a:pt x="2892" y="5251"/>
                  </a:lnTo>
                  <a:lnTo>
                    <a:pt x="2902" y="5230"/>
                  </a:lnTo>
                  <a:lnTo>
                    <a:pt x="2910" y="5210"/>
                  </a:lnTo>
                  <a:lnTo>
                    <a:pt x="2918" y="5189"/>
                  </a:lnTo>
                  <a:lnTo>
                    <a:pt x="2924" y="5167"/>
                  </a:lnTo>
                  <a:lnTo>
                    <a:pt x="2929" y="5144"/>
                  </a:lnTo>
                  <a:lnTo>
                    <a:pt x="2933" y="5122"/>
                  </a:lnTo>
                  <a:lnTo>
                    <a:pt x="2936" y="5099"/>
                  </a:lnTo>
                  <a:lnTo>
                    <a:pt x="2937" y="5076"/>
                  </a:lnTo>
                  <a:lnTo>
                    <a:pt x="2938" y="5052"/>
                  </a:lnTo>
                  <a:lnTo>
                    <a:pt x="2938" y="460"/>
                  </a:lnTo>
                  <a:lnTo>
                    <a:pt x="2937" y="437"/>
                  </a:lnTo>
                  <a:lnTo>
                    <a:pt x="2936" y="413"/>
                  </a:lnTo>
                  <a:lnTo>
                    <a:pt x="2933" y="390"/>
                  </a:lnTo>
                  <a:lnTo>
                    <a:pt x="2929" y="368"/>
                  </a:lnTo>
                  <a:lnTo>
                    <a:pt x="2924" y="345"/>
                  </a:lnTo>
                  <a:lnTo>
                    <a:pt x="2918" y="324"/>
                  </a:lnTo>
                  <a:lnTo>
                    <a:pt x="2910" y="303"/>
                  </a:lnTo>
                  <a:lnTo>
                    <a:pt x="2902" y="281"/>
                  </a:lnTo>
                  <a:lnTo>
                    <a:pt x="2892" y="261"/>
                  </a:lnTo>
                  <a:lnTo>
                    <a:pt x="2882" y="242"/>
                  </a:lnTo>
                  <a:lnTo>
                    <a:pt x="2871" y="223"/>
                  </a:lnTo>
                  <a:lnTo>
                    <a:pt x="2859" y="203"/>
                  </a:lnTo>
                  <a:lnTo>
                    <a:pt x="2847" y="186"/>
                  </a:lnTo>
                  <a:lnTo>
                    <a:pt x="2833" y="169"/>
                  </a:lnTo>
                  <a:lnTo>
                    <a:pt x="2818" y="152"/>
                  </a:lnTo>
                  <a:lnTo>
                    <a:pt x="2803" y="135"/>
                  </a:lnTo>
                  <a:lnTo>
                    <a:pt x="2787" y="120"/>
                  </a:lnTo>
                  <a:lnTo>
                    <a:pt x="2771" y="106"/>
                  </a:lnTo>
                  <a:lnTo>
                    <a:pt x="2754" y="93"/>
                  </a:lnTo>
                  <a:lnTo>
                    <a:pt x="2735" y="80"/>
                  </a:lnTo>
                  <a:lnTo>
                    <a:pt x="2716" y="67"/>
                  </a:lnTo>
                  <a:lnTo>
                    <a:pt x="2698" y="56"/>
                  </a:lnTo>
                  <a:lnTo>
                    <a:pt x="2677" y="46"/>
                  </a:lnTo>
                  <a:lnTo>
                    <a:pt x="2657" y="37"/>
                  </a:lnTo>
                  <a:lnTo>
                    <a:pt x="2636" y="29"/>
                  </a:lnTo>
                  <a:lnTo>
                    <a:pt x="2615" y="22"/>
                  </a:lnTo>
                  <a:lnTo>
                    <a:pt x="2593" y="16"/>
                  </a:lnTo>
                  <a:lnTo>
                    <a:pt x="2571" y="11"/>
                  </a:lnTo>
                  <a:lnTo>
                    <a:pt x="2549" y="7"/>
                  </a:lnTo>
                  <a:lnTo>
                    <a:pt x="2525" y="3"/>
                  </a:lnTo>
                  <a:lnTo>
                    <a:pt x="2502" y="1"/>
                  </a:lnTo>
                  <a:lnTo>
                    <a:pt x="2479" y="0"/>
                  </a:lnTo>
                  <a:close/>
                  <a:moveTo>
                    <a:pt x="1194" y="369"/>
                  </a:moveTo>
                  <a:lnTo>
                    <a:pt x="1744" y="369"/>
                  </a:lnTo>
                  <a:lnTo>
                    <a:pt x="1753" y="369"/>
                  </a:lnTo>
                  <a:lnTo>
                    <a:pt x="1763" y="370"/>
                  </a:lnTo>
                  <a:lnTo>
                    <a:pt x="1772" y="373"/>
                  </a:lnTo>
                  <a:lnTo>
                    <a:pt x="1780" y="376"/>
                  </a:lnTo>
                  <a:lnTo>
                    <a:pt x="1788" y="379"/>
                  </a:lnTo>
                  <a:lnTo>
                    <a:pt x="1796" y="384"/>
                  </a:lnTo>
                  <a:lnTo>
                    <a:pt x="1803" y="389"/>
                  </a:lnTo>
                  <a:lnTo>
                    <a:pt x="1809" y="395"/>
                  </a:lnTo>
                  <a:lnTo>
                    <a:pt x="1815" y="401"/>
                  </a:lnTo>
                  <a:lnTo>
                    <a:pt x="1820" y="408"/>
                  </a:lnTo>
                  <a:lnTo>
                    <a:pt x="1825" y="416"/>
                  </a:lnTo>
                  <a:lnTo>
                    <a:pt x="1828" y="424"/>
                  </a:lnTo>
                  <a:lnTo>
                    <a:pt x="1833" y="433"/>
                  </a:lnTo>
                  <a:lnTo>
                    <a:pt x="1835" y="442"/>
                  </a:lnTo>
                  <a:lnTo>
                    <a:pt x="1836" y="451"/>
                  </a:lnTo>
                  <a:lnTo>
                    <a:pt x="1837" y="460"/>
                  </a:lnTo>
                  <a:lnTo>
                    <a:pt x="1836" y="469"/>
                  </a:lnTo>
                  <a:lnTo>
                    <a:pt x="1835" y="478"/>
                  </a:lnTo>
                  <a:lnTo>
                    <a:pt x="1833" y="487"/>
                  </a:lnTo>
                  <a:lnTo>
                    <a:pt x="1828" y="495"/>
                  </a:lnTo>
                  <a:lnTo>
                    <a:pt x="1825" y="504"/>
                  </a:lnTo>
                  <a:lnTo>
                    <a:pt x="1820" y="512"/>
                  </a:lnTo>
                  <a:lnTo>
                    <a:pt x="1815" y="519"/>
                  </a:lnTo>
                  <a:lnTo>
                    <a:pt x="1809" y="525"/>
                  </a:lnTo>
                  <a:lnTo>
                    <a:pt x="1803" y="531"/>
                  </a:lnTo>
                  <a:lnTo>
                    <a:pt x="1796" y="536"/>
                  </a:lnTo>
                  <a:lnTo>
                    <a:pt x="1788" y="541"/>
                  </a:lnTo>
                  <a:lnTo>
                    <a:pt x="1780" y="545"/>
                  </a:lnTo>
                  <a:lnTo>
                    <a:pt x="1772" y="548"/>
                  </a:lnTo>
                  <a:lnTo>
                    <a:pt x="1763" y="550"/>
                  </a:lnTo>
                  <a:lnTo>
                    <a:pt x="1753" y="551"/>
                  </a:lnTo>
                  <a:lnTo>
                    <a:pt x="1744" y="552"/>
                  </a:lnTo>
                  <a:lnTo>
                    <a:pt x="1194" y="552"/>
                  </a:lnTo>
                  <a:lnTo>
                    <a:pt x="1184" y="551"/>
                  </a:lnTo>
                  <a:lnTo>
                    <a:pt x="1175" y="550"/>
                  </a:lnTo>
                  <a:lnTo>
                    <a:pt x="1166" y="548"/>
                  </a:lnTo>
                  <a:lnTo>
                    <a:pt x="1158" y="545"/>
                  </a:lnTo>
                  <a:lnTo>
                    <a:pt x="1150" y="541"/>
                  </a:lnTo>
                  <a:lnTo>
                    <a:pt x="1142" y="536"/>
                  </a:lnTo>
                  <a:lnTo>
                    <a:pt x="1135" y="531"/>
                  </a:lnTo>
                  <a:lnTo>
                    <a:pt x="1129" y="525"/>
                  </a:lnTo>
                  <a:lnTo>
                    <a:pt x="1123" y="519"/>
                  </a:lnTo>
                  <a:lnTo>
                    <a:pt x="1117" y="512"/>
                  </a:lnTo>
                  <a:lnTo>
                    <a:pt x="1112" y="504"/>
                  </a:lnTo>
                  <a:lnTo>
                    <a:pt x="1108" y="495"/>
                  </a:lnTo>
                  <a:lnTo>
                    <a:pt x="1105" y="487"/>
                  </a:lnTo>
                  <a:lnTo>
                    <a:pt x="1103" y="478"/>
                  </a:lnTo>
                  <a:lnTo>
                    <a:pt x="1102" y="469"/>
                  </a:lnTo>
                  <a:lnTo>
                    <a:pt x="1101" y="460"/>
                  </a:lnTo>
                  <a:lnTo>
                    <a:pt x="1102" y="451"/>
                  </a:lnTo>
                  <a:lnTo>
                    <a:pt x="1103" y="442"/>
                  </a:lnTo>
                  <a:lnTo>
                    <a:pt x="1105" y="433"/>
                  </a:lnTo>
                  <a:lnTo>
                    <a:pt x="1108" y="424"/>
                  </a:lnTo>
                  <a:lnTo>
                    <a:pt x="1112" y="416"/>
                  </a:lnTo>
                  <a:lnTo>
                    <a:pt x="1117" y="408"/>
                  </a:lnTo>
                  <a:lnTo>
                    <a:pt x="1123" y="401"/>
                  </a:lnTo>
                  <a:lnTo>
                    <a:pt x="1129" y="395"/>
                  </a:lnTo>
                  <a:lnTo>
                    <a:pt x="1135" y="389"/>
                  </a:lnTo>
                  <a:lnTo>
                    <a:pt x="1142" y="384"/>
                  </a:lnTo>
                  <a:lnTo>
                    <a:pt x="1150" y="379"/>
                  </a:lnTo>
                  <a:lnTo>
                    <a:pt x="1158" y="376"/>
                  </a:lnTo>
                  <a:lnTo>
                    <a:pt x="1166" y="373"/>
                  </a:lnTo>
                  <a:lnTo>
                    <a:pt x="1175" y="370"/>
                  </a:lnTo>
                  <a:lnTo>
                    <a:pt x="1184" y="369"/>
                  </a:lnTo>
                  <a:lnTo>
                    <a:pt x="1194" y="369"/>
                  </a:lnTo>
                  <a:close/>
                  <a:moveTo>
                    <a:pt x="1468" y="5328"/>
                  </a:moveTo>
                  <a:lnTo>
                    <a:pt x="1468" y="5328"/>
                  </a:lnTo>
                  <a:lnTo>
                    <a:pt x="1454" y="5328"/>
                  </a:lnTo>
                  <a:lnTo>
                    <a:pt x="1441" y="5327"/>
                  </a:lnTo>
                  <a:lnTo>
                    <a:pt x="1427" y="5325"/>
                  </a:lnTo>
                  <a:lnTo>
                    <a:pt x="1414" y="5322"/>
                  </a:lnTo>
                  <a:lnTo>
                    <a:pt x="1399" y="5319"/>
                  </a:lnTo>
                  <a:lnTo>
                    <a:pt x="1387" y="5316"/>
                  </a:lnTo>
                  <a:lnTo>
                    <a:pt x="1374" y="5312"/>
                  </a:lnTo>
                  <a:lnTo>
                    <a:pt x="1362" y="5307"/>
                  </a:lnTo>
                  <a:lnTo>
                    <a:pt x="1350" y="5300"/>
                  </a:lnTo>
                  <a:lnTo>
                    <a:pt x="1338" y="5294"/>
                  </a:lnTo>
                  <a:lnTo>
                    <a:pt x="1325" y="5288"/>
                  </a:lnTo>
                  <a:lnTo>
                    <a:pt x="1314" y="5281"/>
                  </a:lnTo>
                  <a:lnTo>
                    <a:pt x="1304" y="5273"/>
                  </a:lnTo>
                  <a:lnTo>
                    <a:pt x="1294" y="5265"/>
                  </a:lnTo>
                  <a:lnTo>
                    <a:pt x="1284" y="5257"/>
                  </a:lnTo>
                  <a:lnTo>
                    <a:pt x="1274" y="5248"/>
                  </a:lnTo>
                  <a:lnTo>
                    <a:pt x="1265" y="5238"/>
                  </a:lnTo>
                  <a:lnTo>
                    <a:pt x="1256" y="5227"/>
                  </a:lnTo>
                  <a:lnTo>
                    <a:pt x="1248" y="5217"/>
                  </a:lnTo>
                  <a:lnTo>
                    <a:pt x="1240" y="5206"/>
                  </a:lnTo>
                  <a:lnTo>
                    <a:pt x="1233" y="5195"/>
                  </a:lnTo>
                  <a:lnTo>
                    <a:pt x="1227" y="5184"/>
                  </a:lnTo>
                  <a:lnTo>
                    <a:pt x="1221" y="5172"/>
                  </a:lnTo>
                  <a:lnTo>
                    <a:pt x="1215" y="5159"/>
                  </a:lnTo>
                  <a:lnTo>
                    <a:pt x="1210" y="5147"/>
                  </a:lnTo>
                  <a:lnTo>
                    <a:pt x="1206" y="5134"/>
                  </a:lnTo>
                  <a:lnTo>
                    <a:pt x="1202" y="5121"/>
                  </a:lnTo>
                  <a:lnTo>
                    <a:pt x="1199" y="5108"/>
                  </a:lnTo>
                  <a:lnTo>
                    <a:pt x="1197" y="5095"/>
                  </a:lnTo>
                  <a:lnTo>
                    <a:pt x="1195" y="5080"/>
                  </a:lnTo>
                  <a:lnTo>
                    <a:pt x="1194" y="5066"/>
                  </a:lnTo>
                  <a:lnTo>
                    <a:pt x="1194" y="5052"/>
                  </a:lnTo>
                  <a:lnTo>
                    <a:pt x="1194" y="5038"/>
                  </a:lnTo>
                  <a:lnTo>
                    <a:pt x="1195" y="5025"/>
                  </a:lnTo>
                  <a:lnTo>
                    <a:pt x="1197" y="5010"/>
                  </a:lnTo>
                  <a:lnTo>
                    <a:pt x="1199" y="4997"/>
                  </a:lnTo>
                  <a:lnTo>
                    <a:pt x="1202" y="4983"/>
                  </a:lnTo>
                  <a:lnTo>
                    <a:pt x="1206" y="4970"/>
                  </a:lnTo>
                  <a:lnTo>
                    <a:pt x="1210" y="4958"/>
                  </a:lnTo>
                  <a:lnTo>
                    <a:pt x="1215" y="4945"/>
                  </a:lnTo>
                  <a:lnTo>
                    <a:pt x="1221" y="4932"/>
                  </a:lnTo>
                  <a:lnTo>
                    <a:pt x="1227" y="4921"/>
                  </a:lnTo>
                  <a:lnTo>
                    <a:pt x="1233" y="4909"/>
                  </a:lnTo>
                  <a:lnTo>
                    <a:pt x="1240" y="4898"/>
                  </a:lnTo>
                  <a:lnTo>
                    <a:pt x="1248" y="4888"/>
                  </a:lnTo>
                  <a:lnTo>
                    <a:pt x="1256" y="4876"/>
                  </a:lnTo>
                  <a:lnTo>
                    <a:pt x="1265" y="4867"/>
                  </a:lnTo>
                  <a:lnTo>
                    <a:pt x="1274" y="4857"/>
                  </a:lnTo>
                  <a:lnTo>
                    <a:pt x="1284" y="4848"/>
                  </a:lnTo>
                  <a:lnTo>
                    <a:pt x="1294" y="4840"/>
                  </a:lnTo>
                  <a:lnTo>
                    <a:pt x="1304" y="4832"/>
                  </a:lnTo>
                  <a:lnTo>
                    <a:pt x="1314" y="4824"/>
                  </a:lnTo>
                  <a:lnTo>
                    <a:pt x="1325" y="4817"/>
                  </a:lnTo>
                  <a:lnTo>
                    <a:pt x="1338" y="4810"/>
                  </a:lnTo>
                  <a:lnTo>
                    <a:pt x="1350" y="4803"/>
                  </a:lnTo>
                  <a:lnTo>
                    <a:pt x="1362" y="4798"/>
                  </a:lnTo>
                  <a:lnTo>
                    <a:pt x="1374" y="4793"/>
                  </a:lnTo>
                  <a:lnTo>
                    <a:pt x="1387" y="4789"/>
                  </a:lnTo>
                  <a:lnTo>
                    <a:pt x="1399" y="4785"/>
                  </a:lnTo>
                  <a:lnTo>
                    <a:pt x="1414" y="4782"/>
                  </a:lnTo>
                  <a:lnTo>
                    <a:pt x="1427" y="4780"/>
                  </a:lnTo>
                  <a:lnTo>
                    <a:pt x="1441" y="4778"/>
                  </a:lnTo>
                  <a:lnTo>
                    <a:pt x="1454" y="4777"/>
                  </a:lnTo>
                  <a:lnTo>
                    <a:pt x="1468" y="4777"/>
                  </a:lnTo>
                  <a:lnTo>
                    <a:pt x="1483" y="4777"/>
                  </a:lnTo>
                  <a:lnTo>
                    <a:pt x="1497" y="4778"/>
                  </a:lnTo>
                  <a:lnTo>
                    <a:pt x="1511" y="4780"/>
                  </a:lnTo>
                  <a:lnTo>
                    <a:pt x="1524" y="4782"/>
                  </a:lnTo>
                  <a:lnTo>
                    <a:pt x="1537" y="4785"/>
                  </a:lnTo>
                  <a:lnTo>
                    <a:pt x="1551" y="4789"/>
                  </a:lnTo>
                  <a:lnTo>
                    <a:pt x="1564" y="4793"/>
                  </a:lnTo>
                  <a:lnTo>
                    <a:pt x="1576" y="4798"/>
                  </a:lnTo>
                  <a:lnTo>
                    <a:pt x="1588" y="4803"/>
                  </a:lnTo>
                  <a:lnTo>
                    <a:pt x="1600" y="4810"/>
                  </a:lnTo>
                  <a:lnTo>
                    <a:pt x="1611" y="4817"/>
                  </a:lnTo>
                  <a:lnTo>
                    <a:pt x="1623" y="4824"/>
                  </a:lnTo>
                  <a:lnTo>
                    <a:pt x="1634" y="4832"/>
                  </a:lnTo>
                  <a:lnTo>
                    <a:pt x="1644" y="4840"/>
                  </a:lnTo>
                  <a:lnTo>
                    <a:pt x="1654" y="4848"/>
                  </a:lnTo>
                  <a:lnTo>
                    <a:pt x="1664" y="4857"/>
                  </a:lnTo>
                  <a:lnTo>
                    <a:pt x="1673" y="4867"/>
                  </a:lnTo>
                  <a:lnTo>
                    <a:pt x="1681" y="4876"/>
                  </a:lnTo>
                  <a:lnTo>
                    <a:pt x="1690" y="4888"/>
                  </a:lnTo>
                  <a:lnTo>
                    <a:pt x="1698" y="4898"/>
                  </a:lnTo>
                  <a:lnTo>
                    <a:pt x="1705" y="4909"/>
                  </a:lnTo>
                  <a:lnTo>
                    <a:pt x="1711" y="4921"/>
                  </a:lnTo>
                  <a:lnTo>
                    <a:pt x="1717" y="4932"/>
                  </a:lnTo>
                  <a:lnTo>
                    <a:pt x="1723" y="4945"/>
                  </a:lnTo>
                  <a:lnTo>
                    <a:pt x="1728" y="4958"/>
                  </a:lnTo>
                  <a:lnTo>
                    <a:pt x="1732" y="4970"/>
                  </a:lnTo>
                  <a:lnTo>
                    <a:pt x="1736" y="4983"/>
                  </a:lnTo>
                  <a:lnTo>
                    <a:pt x="1739" y="4997"/>
                  </a:lnTo>
                  <a:lnTo>
                    <a:pt x="1741" y="5010"/>
                  </a:lnTo>
                  <a:lnTo>
                    <a:pt x="1743" y="5025"/>
                  </a:lnTo>
                  <a:lnTo>
                    <a:pt x="1744" y="5038"/>
                  </a:lnTo>
                  <a:lnTo>
                    <a:pt x="1744" y="5052"/>
                  </a:lnTo>
                  <a:lnTo>
                    <a:pt x="1744" y="5066"/>
                  </a:lnTo>
                  <a:lnTo>
                    <a:pt x="1743" y="5080"/>
                  </a:lnTo>
                  <a:lnTo>
                    <a:pt x="1741" y="5095"/>
                  </a:lnTo>
                  <a:lnTo>
                    <a:pt x="1739" y="5108"/>
                  </a:lnTo>
                  <a:lnTo>
                    <a:pt x="1736" y="5121"/>
                  </a:lnTo>
                  <a:lnTo>
                    <a:pt x="1732" y="5134"/>
                  </a:lnTo>
                  <a:lnTo>
                    <a:pt x="1728" y="5147"/>
                  </a:lnTo>
                  <a:lnTo>
                    <a:pt x="1723" y="5159"/>
                  </a:lnTo>
                  <a:lnTo>
                    <a:pt x="1717" y="5172"/>
                  </a:lnTo>
                  <a:lnTo>
                    <a:pt x="1711" y="5184"/>
                  </a:lnTo>
                  <a:lnTo>
                    <a:pt x="1705" y="5195"/>
                  </a:lnTo>
                  <a:lnTo>
                    <a:pt x="1698" y="5206"/>
                  </a:lnTo>
                  <a:lnTo>
                    <a:pt x="1690" y="5217"/>
                  </a:lnTo>
                  <a:lnTo>
                    <a:pt x="1681" y="5227"/>
                  </a:lnTo>
                  <a:lnTo>
                    <a:pt x="1673" y="5238"/>
                  </a:lnTo>
                  <a:lnTo>
                    <a:pt x="1664" y="5248"/>
                  </a:lnTo>
                  <a:lnTo>
                    <a:pt x="1654" y="5257"/>
                  </a:lnTo>
                  <a:lnTo>
                    <a:pt x="1644" y="5265"/>
                  </a:lnTo>
                  <a:lnTo>
                    <a:pt x="1634" y="5273"/>
                  </a:lnTo>
                  <a:lnTo>
                    <a:pt x="1623" y="5281"/>
                  </a:lnTo>
                  <a:lnTo>
                    <a:pt x="1611" y="5288"/>
                  </a:lnTo>
                  <a:lnTo>
                    <a:pt x="1600" y="5294"/>
                  </a:lnTo>
                  <a:lnTo>
                    <a:pt x="1588" y="5300"/>
                  </a:lnTo>
                  <a:lnTo>
                    <a:pt x="1576" y="5307"/>
                  </a:lnTo>
                  <a:lnTo>
                    <a:pt x="1564" y="5312"/>
                  </a:lnTo>
                  <a:lnTo>
                    <a:pt x="1551" y="5316"/>
                  </a:lnTo>
                  <a:lnTo>
                    <a:pt x="1537" y="5319"/>
                  </a:lnTo>
                  <a:lnTo>
                    <a:pt x="1524" y="5322"/>
                  </a:lnTo>
                  <a:lnTo>
                    <a:pt x="1511" y="5325"/>
                  </a:lnTo>
                  <a:lnTo>
                    <a:pt x="1497" y="5327"/>
                  </a:lnTo>
                  <a:lnTo>
                    <a:pt x="1483" y="5328"/>
                  </a:lnTo>
                  <a:lnTo>
                    <a:pt x="1468" y="5328"/>
                  </a:lnTo>
                  <a:close/>
                  <a:moveTo>
                    <a:pt x="2755" y="4593"/>
                  </a:moveTo>
                  <a:lnTo>
                    <a:pt x="183" y="4593"/>
                  </a:lnTo>
                  <a:lnTo>
                    <a:pt x="183" y="919"/>
                  </a:lnTo>
                  <a:lnTo>
                    <a:pt x="2755" y="919"/>
                  </a:lnTo>
                  <a:lnTo>
                    <a:pt x="2755" y="459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00">
                <a:solidFill>
                  <a:schemeClr val="bg2">
                    <a:lumMod val="60000"/>
                    <a:lumOff val="40000"/>
                  </a:schemeClr>
                </a:solidFill>
                <a:ea typeface="+mj-ea"/>
              </a:endParaRPr>
            </a:p>
          </p:txBody>
        </p:sp>
        <p:grpSp>
          <p:nvGrpSpPr>
            <p:cNvPr id="196" name="组合 195"/>
            <p:cNvGrpSpPr/>
            <p:nvPr/>
          </p:nvGrpSpPr>
          <p:grpSpPr>
            <a:xfrm>
              <a:off x="2365355" y="4228215"/>
              <a:ext cx="323210" cy="489799"/>
              <a:chOff x="1722386" y="1708703"/>
              <a:chExt cx="212244" cy="321639"/>
            </a:xfrm>
          </p:grpSpPr>
          <p:sp>
            <p:nvSpPr>
              <p:cNvPr id="206" name="同侧圆角矩形 205"/>
              <p:cNvSpPr/>
              <p:nvPr/>
            </p:nvSpPr>
            <p:spPr>
              <a:xfrm>
                <a:off x="1774621" y="1708703"/>
                <a:ext cx="108000" cy="90000"/>
              </a:xfrm>
              <a:prstGeom prst="round2SameRect">
                <a:avLst>
                  <a:gd name="adj1" fmla="val 35717"/>
                  <a:gd name="adj2" fmla="val 0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宋体"/>
                  <a:cs typeface="+mn-cs"/>
                </a:endParaRPr>
              </a:p>
            </p:txBody>
          </p:sp>
          <p:sp>
            <p:nvSpPr>
              <p:cNvPr id="207" name="任意多边形 206"/>
              <p:cNvSpPr/>
              <p:nvPr/>
            </p:nvSpPr>
            <p:spPr>
              <a:xfrm>
                <a:off x="1722386" y="1813562"/>
                <a:ext cx="212244" cy="143184"/>
              </a:xfrm>
              <a:custGeom>
                <a:avLst/>
                <a:gdLst>
                  <a:gd name="connsiteX0" fmla="*/ 0 w 175260"/>
                  <a:gd name="connsiteY0" fmla="*/ 5715 h 142875"/>
                  <a:gd name="connsiteX1" fmla="*/ 89535 w 175260"/>
                  <a:gd name="connsiteY1" fmla="*/ 142875 h 142875"/>
                  <a:gd name="connsiteX2" fmla="*/ 175260 w 175260"/>
                  <a:gd name="connsiteY2" fmla="*/ 0 h 142875"/>
                  <a:gd name="connsiteX0" fmla="*/ 0 w 175260"/>
                  <a:gd name="connsiteY0" fmla="*/ 5715 h 142875"/>
                  <a:gd name="connsiteX1" fmla="*/ 89535 w 175260"/>
                  <a:gd name="connsiteY1" fmla="*/ 142875 h 142875"/>
                  <a:gd name="connsiteX2" fmla="*/ 175260 w 175260"/>
                  <a:gd name="connsiteY2" fmla="*/ 0 h 142875"/>
                  <a:gd name="connsiteX0" fmla="*/ 0 w 175260"/>
                  <a:gd name="connsiteY0" fmla="*/ 5715 h 142875"/>
                  <a:gd name="connsiteX1" fmla="*/ 89535 w 175260"/>
                  <a:gd name="connsiteY1" fmla="*/ 142875 h 142875"/>
                  <a:gd name="connsiteX2" fmla="*/ 175260 w 175260"/>
                  <a:gd name="connsiteY2" fmla="*/ 0 h 142875"/>
                  <a:gd name="connsiteX0" fmla="*/ 0 w 175260"/>
                  <a:gd name="connsiteY0" fmla="*/ 5715 h 142875"/>
                  <a:gd name="connsiteX1" fmla="*/ 89535 w 175260"/>
                  <a:gd name="connsiteY1" fmla="*/ 142875 h 142875"/>
                  <a:gd name="connsiteX2" fmla="*/ 175260 w 175260"/>
                  <a:gd name="connsiteY2" fmla="*/ 0 h 142875"/>
                  <a:gd name="connsiteX0" fmla="*/ 0 w 175260"/>
                  <a:gd name="connsiteY0" fmla="*/ 5715 h 142875"/>
                  <a:gd name="connsiteX1" fmla="*/ 89535 w 175260"/>
                  <a:gd name="connsiteY1" fmla="*/ 142875 h 142875"/>
                  <a:gd name="connsiteX2" fmla="*/ 175260 w 175260"/>
                  <a:gd name="connsiteY2" fmla="*/ 0 h 142875"/>
                  <a:gd name="connsiteX0" fmla="*/ 599 w 175859"/>
                  <a:gd name="connsiteY0" fmla="*/ 5715 h 142875"/>
                  <a:gd name="connsiteX1" fmla="*/ 90134 w 175859"/>
                  <a:gd name="connsiteY1" fmla="*/ 142875 h 142875"/>
                  <a:gd name="connsiteX2" fmla="*/ 175859 w 175859"/>
                  <a:gd name="connsiteY2" fmla="*/ 0 h 142875"/>
                  <a:gd name="connsiteX0" fmla="*/ 923 w 176183"/>
                  <a:gd name="connsiteY0" fmla="*/ 5715 h 142934"/>
                  <a:gd name="connsiteX1" fmla="*/ 90458 w 176183"/>
                  <a:gd name="connsiteY1" fmla="*/ 142875 h 142934"/>
                  <a:gd name="connsiteX2" fmla="*/ 176183 w 176183"/>
                  <a:gd name="connsiteY2" fmla="*/ 0 h 142934"/>
                  <a:gd name="connsiteX0" fmla="*/ 923 w 182394"/>
                  <a:gd name="connsiteY0" fmla="*/ 5715 h 142934"/>
                  <a:gd name="connsiteX1" fmla="*/ 90458 w 182394"/>
                  <a:gd name="connsiteY1" fmla="*/ 142875 h 142934"/>
                  <a:gd name="connsiteX2" fmla="*/ 176183 w 182394"/>
                  <a:gd name="connsiteY2" fmla="*/ 0 h 142934"/>
                  <a:gd name="connsiteX0" fmla="*/ 923 w 179742"/>
                  <a:gd name="connsiteY0" fmla="*/ 5715 h 143184"/>
                  <a:gd name="connsiteX1" fmla="*/ 90458 w 179742"/>
                  <a:gd name="connsiteY1" fmla="*/ 142875 h 143184"/>
                  <a:gd name="connsiteX2" fmla="*/ 176183 w 179742"/>
                  <a:gd name="connsiteY2" fmla="*/ 0 h 143184"/>
                  <a:gd name="connsiteX0" fmla="*/ 923 w 176742"/>
                  <a:gd name="connsiteY0" fmla="*/ 5715 h 143184"/>
                  <a:gd name="connsiteX1" fmla="*/ 90458 w 176742"/>
                  <a:gd name="connsiteY1" fmla="*/ 142875 h 143184"/>
                  <a:gd name="connsiteX2" fmla="*/ 176183 w 176742"/>
                  <a:gd name="connsiteY2" fmla="*/ 0 h 143184"/>
                  <a:gd name="connsiteX0" fmla="*/ 923 w 176370"/>
                  <a:gd name="connsiteY0" fmla="*/ 5715 h 142934"/>
                  <a:gd name="connsiteX1" fmla="*/ 90458 w 176370"/>
                  <a:gd name="connsiteY1" fmla="*/ 142875 h 142934"/>
                  <a:gd name="connsiteX2" fmla="*/ 176183 w 176370"/>
                  <a:gd name="connsiteY2" fmla="*/ 0 h 142934"/>
                  <a:gd name="connsiteX0" fmla="*/ 923 w 176518"/>
                  <a:gd name="connsiteY0" fmla="*/ 5715 h 143019"/>
                  <a:gd name="connsiteX1" fmla="*/ 90458 w 176518"/>
                  <a:gd name="connsiteY1" fmla="*/ 142875 h 143019"/>
                  <a:gd name="connsiteX2" fmla="*/ 176183 w 176518"/>
                  <a:gd name="connsiteY2" fmla="*/ 0 h 143019"/>
                  <a:gd name="connsiteX0" fmla="*/ 923 w 176294"/>
                  <a:gd name="connsiteY0" fmla="*/ 5715 h 143019"/>
                  <a:gd name="connsiteX1" fmla="*/ 90458 w 176294"/>
                  <a:gd name="connsiteY1" fmla="*/ 142875 h 143019"/>
                  <a:gd name="connsiteX2" fmla="*/ 176183 w 176294"/>
                  <a:gd name="connsiteY2" fmla="*/ 0 h 143019"/>
                  <a:gd name="connsiteX0" fmla="*/ 923 w 177278"/>
                  <a:gd name="connsiteY0" fmla="*/ 5715 h 143402"/>
                  <a:gd name="connsiteX1" fmla="*/ 90458 w 177278"/>
                  <a:gd name="connsiteY1" fmla="*/ 142875 h 143402"/>
                  <a:gd name="connsiteX2" fmla="*/ 176183 w 177278"/>
                  <a:gd name="connsiteY2" fmla="*/ 0 h 143402"/>
                  <a:gd name="connsiteX0" fmla="*/ 923 w 176428"/>
                  <a:gd name="connsiteY0" fmla="*/ 5715 h 143184"/>
                  <a:gd name="connsiteX1" fmla="*/ 90458 w 176428"/>
                  <a:gd name="connsiteY1" fmla="*/ 142875 h 143184"/>
                  <a:gd name="connsiteX2" fmla="*/ 176183 w 176428"/>
                  <a:gd name="connsiteY2" fmla="*/ 0 h 143184"/>
                  <a:gd name="connsiteX0" fmla="*/ 1111 w 176616"/>
                  <a:gd name="connsiteY0" fmla="*/ 5715 h 143184"/>
                  <a:gd name="connsiteX1" fmla="*/ 90646 w 176616"/>
                  <a:gd name="connsiteY1" fmla="*/ 142875 h 143184"/>
                  <a:gd name="connsiteX2" fmla="*/ 176371 w 176616"/>
                  <a:gd name="connsiteY2" fmla="*/ 0 h 143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616" h="143184">
                    <a:moveTo>
                      <a:pt x="1111" y="5715"/>
                    </a:moveTo>
                    <a:cubicBezTo>
                      <a:pt x="-5239" y="100965"/>
                      <a:pt x="14455" y="146685"/>
                      <a:pt x="90646" y="142875"/>
                    </a:cubicBezTo>
                    <a:cubicBezTo>
                      <a:pt x="174159" y="148590"/>
                      <a:pt x="177969" y="74295"/>
                      <a:pt x="176371" y="0"/>
                    </a:cubicBez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8" name="同侧圆角矩形 207"/>
              <p:cNvSpPr/>
              <p:nvPr/>
            </p:nvSpPr>
            <p:spPr>
              <a:xfrm flipV="1">
                <a:off x="1774621" y="1818535"/>
                <a:ext cx="108000" cy="90000"/>
              </a:xfrm>
              <a:prstGeom prst="round2SameRect">
                <a:avLst>
                  <a:gd name="adj1" fmla="val 35717"/>
                  <a:gd name="adj2" fmla="val 0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ea typeface="宋体"/>
                  <a:cs typeface="+mn-cs"/>
                </a:endParaRPr>
              </a:p>
            </p:txBody>
          </p:sp>
          <p:cxnSp>
            <p:nvCxnSpPr>
              <p:cNvPr id="209" name="直接连接符 208"/>
              <p:cNvCxnSpPr/>
              <p:nvPr/>
            </p:nvCxnSpPr>
            <p:spPr>
              <a:xfrm flipH="1">
                <a:off x="1828621" y="1958342"/>
                <a:ext cx="0" cy="720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rot="5400000" flipH="1">
                <a:off x="1828621" y="1976342"/>
                <a:ext cx="0" cy="1080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组合 196"/>
            <p:cNvGrpSpPr/>
            <p:nvPr/>
          </p:nvGrpSpPr>
          <p:grpSpPr>
            <a:xfrm>
              <a:off x="3084502" y="4235854"/>
              <a:ext cx="517588" cy="474520"/>
              <a:chOff x="3254682" y="3816913"/>
              <a:chExt cx="432769" cy="396758"/>
            </a:xfrm>
          </p:grpSpPr>
          <p:grpSp>
            <p:nvGrpSpPr>
              <p:cNvPr id="198" name="组合 197"/>
              <p:cNvGrpSpPr/>
              <p:nvPr/>
            </p:nvGrpSpPr>
            <p:grpSpPr>
              <a:xfrm>
                <a:off x="3254682" y="3972683"/>
                <a:ext cx="340689" cy="240988"/>
                <a:chOff x="3271519" y="4367428"/>
                <a:chExt cx="631287" cy="446544"/>
              </a:xfrm>
            </p:grpSpPr>
            <p:grpSp>
              <p:nvGrpSpPr>
                <p:cNvPr id="201" name="组合 200"/>
                <p:cNvGrpSpPr/>
                <p:nvPr/>
              </p:nvGrpSpPr>
              <p:grpSpPr>
                <a:xfrm>
                  <a:off x="3271519" y="4367428"/>
                  <a:ext cx="631287" cy="446544"/>
                  <a:chOff x="3271520" y="4368279"/>
                  <a:chExt cx="289560" cy="204821"/>
                </a:xfrm>
              </p:grpSpPr>
              <p:sp>
                <p:nvSpPr>
                  <p:cNvPr id="204" name="圆角矩形 203"/>
                  <p:cNvSpPr/>
                  <p:nvPr/>
                </p:nvSpPr>
                <p:spPr>
                  <a:xfrm>
                    <a:off x="3271520" y="4483100"/>
                    <a:ext cx="289560" cy="90000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200" b="0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ea typeface="宋体"/>
                      <a:cs typeface="+mn-cs"/>
                    </a:endParaRPr>
                  </a:p>
                </p:txBody>
              </p:sp>
              <p:sp>
                <p:nvSpPr>
                  <p:cNvPr id="205" name="梯形 204"/>
                  <p:cNvSpPr/>
                  <p:nvPr/>
                </p:nvSpPr>
                <p:spPr>
                  <a:xfrm>
                    <a:off x="3275900" y="4368279"/>
                    <a:ext cx="280800" cy="117673"/>
                  </a:xfrm>
                  <a:prstGeom prst="trapezoid">
                    <a:avLst>
                      <a:gd name="adj" fmla="val 33333"/>
                    </a:avLst>
                  </a:prstGeom>
                  <a:noFill/>
                  <a:ln w="2857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zh-CN" altLang="en-US" sz="1200" b="0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ea typeface="宋体"/>
                      <a:cs typeface="+mn-cs"/>
                    </a:endParaRPr>
                  </a:p>
                </p:txBody>
              </p:sp>
            </p:grpSp>
            <p:sp>
              <p:nvSpPr>
                <p:cNvPr id="202" name="椭圆 201"/>
                <p:cNvSpPr/>
                <p:nvPr/>
              </p:nvSpPr>
              <p:spPr>
                <a:xfrm>
                  <a:off x="3650689" y="4689467"/>
                  <a:ext cx="73921" cy="73921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ea typeface="宋体"/>
                    <a:cs typeface="+mn-cs"/>
                  </a:endParaRPr>
                </a:p>
              </p:txBody>
            </p:sp>
            <p:sp>
              <p:nvSpPr>
                <p:cNvPr id="203" name="椭圆 202"/>
                <p:cNvSpPr/>
                <p:nvPr/>
              </p:nvSpPr>
              <p:spPr>
                <a:xfrm>
                  <a:off x="3766852" y="4689467"/>
                  <a:ext cx="73921" cy="73921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ea typeface="宋体"/>
                    <a:cs typeface="+mn-cs"/>
                  </a:endParaRPr>
                </a:p>
              </p:txBody>
            </p:sp>
          </p:grpSp>
          <p:sp>
            <p:nvSpPr>
              <p:cNvPr id="199" name="任意多边形 198"/>
              <p:cNvSpPr/>
              <p:nvPr/>
            </p:nvSpPr>
            <p:spPr>
              <a:xfrm>
                <a:off x="3529246" y="3877429"/>
                <a:ext cx="99060" cy="95250"/>
              </a:xfrm>
              <a:custGeom>
                <a:avLst/>
                <a:gdLst>
                  <a:gd name="connsiteX0" fmla="*/ 0 w 106680"/>
                  <a:gd name="connsiteY0" fmla="*/ 0 h 102870"/>
                  <a:gd name="connsiteX1" fmla="*/ 106680 w 106680"/>
                  <a:gd name="connsiteY1" fmla="*/ 102870 h 102870"/>
                  <a:gd name="connsiteX0" fmla="*/ 0 w 106680"/>
                  <a:gd name="connsiteY0" fmla="*/ 0 h 102870"/>
                  <a:gd name="connsiteX1" fmla="*/ 106680 w 106680"/>
                  <a:gd name="connsiteY1" fmla="*/ 102870 h 102870"/>
                  <a:gd name="connsiteX0" fmla="*/ 0 w 106680"/>
                  <a:gd name="connsiteY0" fmla="*/ 0 h 102870"/>
                  <a:gd name="connsiteX1" fmla="*/ 106680 w 106680"/>
                  <a:gd name="connsiteY1" fmla="*/ 102870 h 102870"/>
                  <a:gd name="connsiteX0" fmla="*/ 0 w 99060"/>
                  <a:gd name="connsiteY0" fmla="*/ 0 h 95250"/>
                  <a:gd name="connsiteX1" fmla="*/ 99060 w 99060"/>
                  <a:gd name="connsiteY1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060" h="95250">
                    <a:moveTo>
                      <a:pt x="0" y="0"/>
                    </a:moveTo>
                    <a:cubicBezTo>
                      <a:pt x="71755" y="7620"/>
                      <a:pt x="92075" y="47625"/>
                      <a:pt x="99060" y="95250"/>
                    </a:cubicBez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任意多边形 199"/>
              <p:cNvSpPr/>
              <p:nvPr/>
            </p:nvSpPr>
            <p:spPr>
              <a:xfrm>
                <a:off x="3528097" y="3816913"/>
                <a:ext cx="159354" cy="153226"/>
              </a:xfrm>
              <a:custGeom>
                <a:avLst/>
                <a:gdLst>
                  <a:gd name="connsiteX0" fmla="*/ 0 w 106680"/>
                  <a:gd name="connsiteY0" fmla="*/ 0 h 102870"/>
                  <a:gd name="connsiteX1" fmla="*/ 106680 w 106680"/>
                  <a:gd name="connsiteY1" fmla="*/ 102870 h 102870"/>
                  <a:gd name="connsiteX0" fmla="*/ 0 w 106680"/>
                  <a:gd name="connsiteY0" fmla="*/ 0 h 102870"/>
                  <a:gd name="connsiteX1" fmla="*/ 106680 w 106680"/>
                  <a:gd name="connsiteY1" fmla="*/ 102870 h 102870"/>
                  <a:gd name="connsiteX0" fmla="*/ 0 w 106680"/>
                  <a:gd name="connsiteY0" fmla="*/ 0 h 102870"/>
                  <a:gd name="connsiteX1" fmla="*/ 106680 w 106680"/>
                  <a:gd name="connsiteY1" fmla="*/ 102870 h 102870"/>
                  <a:gd name="connsiteX0" fmla="*/ 0 w 99060"/>
                  <a:gd name="connsiteY0" fmla="*/ 0 h 95250"/>
                  <a:gd name="connsiteX1" fmla="*/ 99060 w 99060"/>
                  <a:gd name="connsiteY1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9060" h="95250">
                    <a:moveTo>
                      <a:pt x="0" y="0"/>
                    </a:moveTo>
                    <a:cubicBezTo>
                      <a:pt x="71755" y="7620"/>
                      <a:pt x="92075" y="47625"/>
                      <a:pt x="99060" y="95250"/>
                    </a:cubicBez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85" y="253499"/>
            <a:ext cx="1217515" cy="279425"/>
          </a:xfrm>
          <a:prstGeom prst="rect">
            <a:avLst/>
          </a:prstGeom>
        </p:spPr>
      </p:pic>
      <p:sp>
        <p:nvSpPr>
          <p:cNvPr id="65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70700" y="1229271"/>
            <a:ext cx="6944940" cy="98488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0" kern="1200" spc="-15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spc="0" dirty="0">
                <a:solidFill>
                  <a:schemeClr val="tx1"/>
                </a:solidFill>
                <a:latin typeface="+mn-ea"/>
                <a:ea typeface="+mn-ea"/>
                <a:cs typeface="Segoe UI Semilight" panose="020B0402040204020203" pitchFamily="34" charset="0"/>
              </a:rPr>
              <a:t>开发</a:t>
            </a:r>
            <a:r>
              <a:rPr lang="zh-CN" altLang="en-US" b="1" spc="0" dirty="0" smtClean="0">
                <a:solidFill>
                  <a:schemeClr val="tx1"/>
                </a:solidFill>
                <a:latin typeface="+mn-ea"/>
                <a:ea typeface="+mn-ea"/>
                <a:cs typeface="Segoe UI Semilight" panose="020B0402040204020203" pitchFamily="34" charset="0"/>
              </a:rPr>
              <a:t>质量保障</a:t>
            </a:r>
            <a:endParaRPr lang="en-US" b="1" spc="0" dirty="0">
              <a:solidFill>
                <a:schemeClr val="tx1"/>
              </a:solidFill>
              <a:latin typeface="+mn-ea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6" name="文本占位符 9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70700" y="2826431"/>
            <a:ext cx="5602754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smtClean="0">
                <a:solidFill>
                  <a:schemeClr val="tx1"/>
                </a:solidFill>
                <a:latin typeface="Gill Sans MT" panose="020B0502020104020203" pitchFamily="34" charset="0"/>
                <a:cs typeface="Segoe UI Semilight" panose="020B0402040204020203" pitchFamily="34" charset="0"/>
              </a:rPr>
              <a:t>Aug, </a:t>
            </a:r>
            <a:r>
              <a:rPr lang="en-US" altLang="zh-CN" sz="1800" dirty="0" smtClean="0">
                <a:solidFill>
                  <a:schemeClr val="tx1"/>
                </a:solidFill>
                <a:latin typeface="Gill Sans MT" panose="020B0502020104020203" pitchFamily="34" charset="0"/>
                <a:cs typeface="Segoe UI Semilight" panose="020B0402040204020203" pitchFamily="34" charset="0"/>
              </a:rPr>
              <a:t>2017    Luke Shen</a:t>
            </a:r>
            <a:endParaRPr lang="zh-CN" altLang="en-US" sz="1800" dirty="0">
              <a:solidFill>
                <a:schemeClr val="tx1"/>
              </a:solidFill>
              <a:latin typeface="Gill Sans MT" panose="020B05020201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4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>
                <a:latin typeface="Arial Black" panose="020B0A04020102020204" pitchFamily="34" charset="0"/>
              </a:rPr>
              <a:t>C </a:t>
            </a:r>
            <a:r>
              <a:rPr lang="zh-CN" altLang="en-US" dirty="0" smtClean="0"/>
              <a:t>单元测试（</a:t>
            </a:r>
            <a:r>
              <a:rPr lang="en-US" altLang="zh-CN" dirty="0" smtClean="0"/>
              <a:t>Sonar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Picture 6" descr="http://wiki.mbalib.com/w/images/d/dc/%E7%BB%A9%E6%95%88%E7%AE%A1%E7%90%86PDCA%E5%BE%AA%E7%8E%AF%E5%9B%B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6" y="184590"/>
            <a:ext cx="1549847" cy="4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64" y="797404"/>
            <a:ext cx="4635773" cy="24804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84" y="1949651"/>
            <a:ext cx="3562827" cy="22426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6090" y="3614313"/>
            <a:ext cx="3052118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noProof="0" dirty="0" smtClean="0">
                <a:solidFill>
                  <a:schemeClr val="tx2"/>
                </a:solidFill>
              </a:rPr>
              <a:t>在持续集成过程中，随时监控代码质量</a:t>
            </a:r>
            <a:endParaRPr lang="en-US" altLang="zh-CN" sz="1400" kern="0" noProof="0" dirty="0" smtClean="0">
              <a:solidFill>
                <a:schemeClr val="tx2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静态扫描发现代码隐藏</a:t>
            </a:r>
            <a:r>
              <a:rPr lang="zh-CN" altLang="en-US" sz="1400" kern="0" dirty="0">
                <a:solidFill>
                  <a:schemeClr val="tx2"/>
                </a:solidFill>
              </a:rPr>
              <a:t>问题</a:t>
            </a:r>
            <a:endParaRPr kumimoji="0" lang="en-US" altLang="zh-CN" sz="1400" i="0" u="none" strike="noStrike" kern="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noProof="0" dirty="0">
              <a:solidFill>
                <a:schemeClr val="tx2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（注意：复杂的设计问题难以发现）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5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>
                <a:latin typeface="Arial Black" panose="020B0A04020102020204" pitchFamily="34" charset="0"/>
              </a:rPr>
              <a:t>C </a:t>
            </a:r>
            <a:r>
              <a:rPr lang="zh-CN" altLang="en-US" dirty="0" smtClean="0">
                <a:latin typeface="Arial Black" panose="020B0A04020102020204" pitchFamily="34" charset="0"/>
              </a:rPr>
              <a:t>质量目标</a:t>
            </a:r>
            <a:endParaRPr lang="zh-CN" altLang="en-US" dirty="0"/>
          </a:p>
        </p:txBody>
      </p:sp>
      <p:pic>
        <p:nvPicPr>
          <p:cNvPr id="6" name="Picture 6" descr="http://wiki.mbalib.com/w/images/d/dc/%E7%BB%A9%E6%95%88%E7%AE%A1%E7%90%86PDCA%E5%BE%AA%E7%8E%AF%E5%9B%B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6" y="184590"/>
            <a:ext cx="1549847" cy="4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934167" y="4126982"/>
            <a:ext cx="37292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zh-CN" altLang="en-US" sz="1400" kern="0" dirty="0" smtClean="0">
                <a:solidFill>
                  <a:srgbClr val="FF0000"/>
                </a:solidFill>
              </a:rPr>
              <a:t>重要</a:t>
            </a:r>
            <a:r>
              <a:rPr lang="zh-CN" altLang="en-US" sz="1400" kern="0" dirty="0" smtClean="0">
                <a:solidFill>
                  <a:srgbClr val="FF0000"/>
                </a:solidFill>
              </a:rPr>
              <a:t>：重构前请先按</a:t>
            </a:r>
            <a:r>
              <a:rPr lang="en-US" altLang="zh-CN" sz="1400" kern="0" dirty="0" smtClean="0">
                <a:solidFill>
                  <a:srgbClr val="FF0000"/>
                </a:solidFill>
              </a:rPr>
              <a:t>TDD</a:t>
            </a:r>
            <a:r>
              <a:rPr lang="zh-CN" altLang="en-US" sz="1400" kern="0" dirty="0" smtClean="0">
                <a:solidFill>
                  <a:srgbClr val="FF0000"/>
                </a:solidFill>
              </a:rPr>
              <a:t>准备单元测试</a:t>
            </a:r>
            <a:r>
              <a:rPr lang="en-US" altLang="zh-CN" sz="1400" kern="0" dirty="0">
                <a:solidFill>
                  <a:srgbClr val="FF0000"/>
                </a:solidFill>
              </a:rPr>
              <a:t>C</a:t>
            </a:r>
            <a:r>
              <a:rPr lang="en-US" altLang="zh-CN" sz="1400" kern="0" dirty="0" smtClean="0">
                <a:solidFill>
                  <a:srgbClr val="FF0000"/>
                </a:solidFill>
              </a:rPr>
              <a:t>ase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7052" y="816108"/>
            <a:ext cx="28460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kern="0" dirty="0" smtClean="0"/>
              <a:t>http</a:t>
            </a:r>
            <a:r>
              <a:rPr lang="en-US" altLang="zh-CN" sz="1400" kern="0" dirty="0"/>
              <a:t>://</a:t>
            </a:r>
            <a:r>
              <a:rPr lang="en-US" altLang="zh-CN" sz="1400" kern="0" dirty="0" smtClean="0"/>
              <a:t>10.172.10.160:9000/projects </a:t>
            </a:r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667" y="939367"/>
            <a:ext cx="2752733" cy="3181524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48150"/>
              </p:ext>
            </p:extLst>
          </p:nvPr>
        </p:nvGraphicFramePr>
        <p:xfrm>
          <a:off x="725648" y="1444634"/>
          <a:ext cx="445875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435"/>
                <a:gridCol w="296131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检查项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检查目标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zh-CN" sz="14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Bug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0" dirty="0" smtClean="0">
                          <a:solidFill>
                            <a:schemeClr val="tx2"/>
                          </a:solidFill>
                        </a:rPr>
                        <a:t>Vulnerability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0" dirty="0" smtClean="0">
                          <a:solidFill>
                            <a:schemeClr val="tx2"/>
                          </a:solidFill>
                        </a:rPr>
                        <a:t>Code Smell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新增代码 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，遗留代码逐步消除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zh-CN" altLang="en-US" sz="1400" kern="0" dirty="0" smtClean="0">
                          <a:solidFill>
                            <a:schemeClr val="tx2"/>
                          </a:solidFill>
                        </a:rPr>
                        <a:t>单元测试覆盖率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0" dirty="0" smtClean="0">
                          <a:solidFill>
                            <a:schemeClr val="tx1"/>
                          </a:solidFill>
                        </a:rPr>
                        <a:t>&gt;80%  </a:t>
                      </a:r>
                      <a:r>
                        <a:rPr kumimoji="0" lang="en-US" altLang="zh-CN" sz="14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除</a:t>
                      </a:r>
                      <a:r>
                        <a:rPr lang="en-US" altLang="zh-CN" sz="1400" kern="0" dirty="0" smtClean="0">
                          <a:solidFill>
                            <a:schemeClr val="tx1"/>
                          </a:solidFill>
                        </a:rPr>
                        <a:t>Entity</a:t>
                      </a: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与</a:t>
                      </a:r>
                      <a:r>
                        <a:rPr lang="en-US" altLang="zh-CN" sz="1400" kern="0" dirty="0" smtClean="0">
                          <a:solidFill>
                            <a:schemeClr val="tx1"/>
                          </a:solidFill>
                        </a:rPr>
                        <a:t>VO</a:t>
                      </a: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外</a:t>
                      </a:r>
                      <a:r>
                        <a:rPr kumimoji="0" lang="en-US" altLang="zh-CN" sz="14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en-US" altLang="zh-CN" sz="1400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1187">
                <a:tc>
                  <a:txBody>
                    <a:bodyPr/>
                    <a:lstStyle/>
                    <a:p>
                      <a:r>
                        <a:rPr kumimoji="0" lang="zh-CN" altLang="en-US" sz="14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重复代码率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&lt;5%    (</a:t>
                      </a: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除</a:t>
                      </a:r>
                      <a:r>
                        <a:rPr lang="en-US" altLang="zh-CN" sz="1400" kern="0" dirty="0" smtClean="0">
                          <a:solidFill>
                            <a:schemeClr val="tx1"/>
                          </a:solidFill>
                        </a:rPr>
                        <a:t>Entity</a:t>
                      </a: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与</a:t>
                      </a:r>
                      <a:r>
                        <a:rPr lang="en-US" altLang="zh-CN" sz="1400" kern="0" dirty="0" smtClean="0">
                          <a:solidFill>
                            <a:schemeClr val="tx1"/>
                          </a:solidFill>
                        </a:rPr>
                        <a:t>VO</a:t>
                      </a: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外</a:t>
                      </a:r>
                      <a:r>
                        <a:rPr kumimoji="0" lang="en-US" altLang="zh-CN" sz="14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zh-CN" altLang="en-US" sz="1400" kern="0" dirty="0" smtClean="0">
                          <a:solidFill>
                            <a:schemeClr val="tx2"/>
                          </a:solidFill>
                        </a:rPr>
                        <a:t>类复杂度</a:t>
                      </a:r>
                      <a:endParaRPr lang="zh-CN" alt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0" dirty="0" smtClean="0">
                          <a:solidFill>
                            <a:schemeClr val="tx1"/>
                          </a:solidFill>
                        </a:rPr>
                        <a:t>&lt;12     </a:t>
                      </a:r>
                      <a:r>
                        <a:rPr kumimoji="0" lang="en-US" altLang="zh-CN" sz="14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除</a:t>
                      </a:r>
                      <a:r>
                        <a:rPr lang="en-US" altLang="zh-CN" sz="1400" kern="0" dirty="0" smtClean="0">
                          <a:solidFill>
                            <a:schemeClr val="tx1"/>
                          </a:solidFill>
                        </a:rPr>
                        <a:t>Entity</a:t>
                      </a: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与</a:t>
                      </a:r>
                      <a:r>
                        <a:rPr lang="en-US" altLang="zh-CN" sz="1400" kern="0" dirty="0" smtClean="0">
                          <a:solidFill>
                            <a:schemeClr val="tx1"/>
                          </a:solidFill>
                        </a:rPr>
                        <a:t>VO</a:t>
                      </a: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外</a:t>
                      </a:r>
                      <a:r>
                        <a:rPr kumimoji="0" lang="en-US" altLang="zh-CN" sz="14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同侧圆角矩形 8"/>
          <p:cNvSpPr/>
          <p:nvPr>
            <p:custDataLst>
              <p:tags r:id="rId1"/>
            </p:custDataLst>
          </p:nvPr>
        </p:nvSpPr>
        <p:spPr>
          <a:xfrm>
            <a:off x="695684" y="769540"/>
            <a:ext cx="1562884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zh-CN" sz="1400" b="1" kern="0" dirty="0">
                <a:solidFill>
                  <a:schemeClr val="bg1"/>
                </a:solidFill>
              </a:rPr>
              <a:t>Sonar</a:t>
            </a:r>
            <a:r>
              <a:rPr lang="zh-CN" altLang="en-US" sz="1400" b="1" kern="0" dirty="0">
                <a:solidFill>
                  <a:schemeClr val="bg1"/>
                </a:solidFill>
              </a:rPr>
              <a:t>检查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>
                <a:latin typeface="Arial Black" panose="020B0A04020102020204" pitchFamily="34" charset="0"/>
              </a:rPr>
              <a:t>C </a:t>
            </a:r>
            <a:r>
              <a:rPr lang="zh-CN" altLang="en-US" dirty="0" smtClean="0">
                <a:latin typeface="Arial Black" panose="020B0A04020102020204" pitchFamily="34" charset="0"/>
              </a:rPr>
              <a:t>质量目标</a:t>
            </a:r>
            <a:endParaRPr lang="zh-CN" altLang="en-US" dirty="0"/>
          </a:p>
        </p:txBody>
      </p:sp>
      <p:pic>
        <p:nvPicPr>
          <p:cNvPr id="6" name="Picture 6" descr="http://wiki.mbalib.com/w/images/d/dc/%E7%BB%A9%E6%95%88%E7%AE%A1%E7%90%86PDCA%E5%BE%AA%E7%8E%AF%E5%9B%B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6" y="184590"/>
            <a:ext cx="1549847" cy="4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091046" y="1137460"/>
            <a:ext cx="791579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采用</a:t>
            </a:r>
            <a:r>
              <a:rPr kumimoji="0" lang="en-US" altLang="zh-CN" sz="14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Redmine</a:t>
            </a: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记录缺陷，并附加：缺陷严重程度、来源模块、注入阶段、检出阶段、持续天数信息</a:t>
            </a:r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dirty="0" smtClean="0"/>
              <a:t>结合</a:t>
            </a:r>
            <a:r>
              <a:rPr lang="en-US" altLang="zh-CN" sz="1400" kern="0" dirty="0" smtClean="0"/>
              <a:t>Sonar</a:t>
            </a:r>
            <a:r>
              <a:rPr lang="zh-CN" altLang="en-US" sz="1400" kern="0" dirty="0" smtClean="0"/>
              <a:t>计算的代码行数，计算各项目</a:t>
            </a:r>
            <a:r>
              <a:rPr lang="zh-CN" altLang="en-US" sz="1400" kern="0" dirty="0"/>
              <a:t>缺陷</a:t>
            </a:r>
            <a:r>
              <a:rPr lang="zh-CN" altLang="en-US" sz="1400" kern="0" dirty="0" smtClean="0"/>
              <a:t>指标</a:t>
            </a:r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95012"/>
              </p:ext>
            </p:extLst>
          </p:nvPr>
        </p:nvGraphicFramePr>
        <p:xfrm>
          <a:off x="695684" y="1727830"/>
          <a:ext cx="4850517" cy="270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007"/>
                <a:gridCol w="322151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指标项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计算方式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缺陷严重程度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每种级别个数 </a:t>
                      </a:r>
                      <a:r>
                        <a:rPr lang="en-US" altLang="zh-CN" sz="1400" kern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总缺陷数</a:t>
                      </a:r>
                      <a:endParaRPr lang="en-US" altLang="zh-CN" sz="1400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严重缺陷密度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严重缺陷个数 </a:t>
                      </a:r>
                      <a:r>
                        <a:rPr lang="en-US" altLang="zh-CN" sz="1400" kern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总缺陷数</a:t>
                      </a:r>
                      <a:endParaRPr kumimoji="0" lang="en-US" altLang="zh-CN" sz="140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缺陷来源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每子模块缺陷数 </a:t>
                      </a:r>
                      <a:r>
                        <a:rPr lang="en-US" altLang="zh-CN" sz="1400" kern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总缺陷数</a:t>
                      </a:r>
                      <a:endParaRPr lang="en-US" altLang="zh-CN" sz="1400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缺陷注入阶段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每阶段检出数 </a:t>
                      </a:r>
                      <a:r>
                        <a:rPr lang="en-US" altLang="zh-CN" sz="1400" kern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总缺陷数</a:t>
                      </a:r>
                      <a:endParaRPr lang="en-US" altLang="zh-CN" sz="1400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1187">
                <a:tc>
                  <a:txBody>
                    <a:bodyPr/>
                    <a:lstStyle/>
                    <a:p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缺陷检出阶段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每阶段检出数 </a:t>
                      </a:r>
                      <a:r>
                        <a:rPr lang="en-US" altLang="zh-CN" sz="1400" kern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总缺陷数</a:t>
                      </a:r>
                      <a:endParaRPr lang="en-US" altLang="zh-CN" sz="1400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kumimoji="0" lang="zh-CN" altLang="en-US" sz="14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缺陷密度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总缺陷数 </a:t>
                      </a:r>
                      <a:r>
                        <a:rPr kumimoji="0" lang="en-US" altLang="zh-CN" sz="14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/ </a:t>
                      </a:r>
                      <a:r>
                        <a:rPr kumimoji="0" lang="zh-CN" altLang="en-US" sz="140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总行数</a:t>
                      </a:r>
                      <a:endParaRPr kumimoji="0" lang="en-US" altLang="zh-CN" sz="140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缺陷年龄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0" dirty="0" smtClean="0">
                          <a:solidFill>
                            <a:schemeClr val="tx1"/>
                          </a:solidFill>
                        </a:rPr>
                        <a:t>x=</a:t>
                      </a: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天数  </a:t>
                      </a:r>
                      <a:r>
                        <a:rPr lang="en-US" altLang="zh-CN" sz="1400" kern="0" dirty="0" smtClean="0">
                          <a:solidFill>
                            <a:schemeClr val="tx1"/>
                          </a:solidFill>
                        </a:rPr>
                        <a:t>y=</a:t>
                      </a: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持续</a:t>
                      </a:r>
                      <a:r>
                        <a:rPr lang="en-US" altLang="zh-CN" sz="1400" kern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1400" kern="0" dirty="0" smtClean="0">
                          <a:solidFill>
                            <a:schemeClr val="tx1"/>
                          </a:solidFill>
                        </a:rPr>
                        <a:t>天的缺陷个数</a:t>
                      </a:r>
                      <a:endParaRPr kumimoji="0" lang="en-US" altLang="zh-CN" sz="140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同侧圆角矩形 6"/>
          <p:cNvSpPr/>
          <p:nvPr>
            <p:custDataLst>
              <p:tags r:id="rId1"/>
            </p:custDataLst>
          </p:nvPr>
        </p:nvSpPr>
        <p:spPr>
          <a:xfrm>
            <a:off x="695684" y="769540"/>
            <a:ext cx="1562884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400" b="1" kern="0" dirty="0" smtClean="0">
                <a:solidFill>
                  <a:schemeClr val="bg1"/>
                </a:solidFill>
              </a:rPr>
              <a:t>测试组跟踪检查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7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>
                <a:latin typeface="Arial Black" panose="020B0A04020102020204" pitchFamily="34" charset="0"/>
              </a:rPr>
              <a:t>C </a:t>
            </a:r>
            <a:r>
              <a:rPr lang="zh-CN" altLang="en-US" dirty="0" smtClean="0"/>
              <a:t>持续集成（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Picture 6" descr="http://wiki.mbalib.com/w/images/d/dc/%E7%BB%A9%E6%95%88%E7%AE%A1%E7%90%86PDCA%E5%BE%AA%E7%8E%AF%E5%9B%B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6" y="184590"/>
            <a:ext cx="1549847" cy="4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01" y="1047089"/>
            <a:ext cx="5135716" cy="29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>
                <a:latin typeface="Arial Black" panose="020B0A04020102020204" pitchFamily="34" charset="0"/>
              </a:rPr>
              <a:t>A </a:t>
            </a:r>
            <a:r>
              <a:rPr lang="zh-CN" altLang="en-US" dirty="0" smtClean="0">
                <a:latin typeface="Arial Black" panose="020B0A04020102020204" pitchFamily="34" charset="0"/>
              </a:rPr>
              <a:t>质量改进计划</a:t>
            </a:r>
            <a:endParaRPr lang="zh-CN" altLang="en-US" dirty="0"/>
          </a:p>
        </p:txBody>
      </p:sp>
      <p:pic>
        <p:nvPicPr>
          <p:cNvPr id="6" name="Picture 6" descr="http://wiki.mbalib.com/w/images/d/dc/%E7%BB%A9%E6%95%88%E7%AE%A1%E7%90%86PDCA%E5%BE%AA%E7%8E%AF%E5%9B%B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6" y="184590"/>
            <a:ext cx="1549847" cy="4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636777" y="1337316"/>
            <a:ext cx="628012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第一阶段：将全部微服务相关工程纳入</a:t>
            </a: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Jenkins</a:t>
            </a:r>
            <a:r>
              <a:rPr lang="zh-CN" altLang="en-US" sz="1400" kern="0" dirty="0" smtClean="0"/>
              <a:t>自动构建与测试，</a:t>
            </a:r>
            <a:endParaRPr lang="en-US" altLang="zh-CN" sz="1400" kern="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zh-CN" sz="14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            </a:t>
            </a:r>
            <a:r>
              <a:rPr kumimoji="0" lang="zh-CN" altLang="en-US" sz="14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禁止使用 </a:t>
            </a:r>
            <a:r>
              <a:rPr kumimoji="0" lang="en-US" altLang="zh-CN" sz="14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–</a:t>
            </a:r>
            <a:r>
              <a:rPr kumimoji="0" lang="en-US" altLang="zh-CN" sz="140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</a:rPr>
              <a:t>DskipTests</a:t>
            </a:r>
            <a:r>
              <a:rPr kumimoji="0" lang="en-US" altLang="zh-CN" sz="14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=true </a:t>
            </a:r>
            <a:r>
              <a:rPr kumimoji="0" lang="zh-CN" altLang="en-US" sz="14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跳过测试</a:t>
            </a:r>
            <a:endParaRPr kumimoji="0" lang="en-US" altLang="zh-CN" sz="1400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  <a:p>
            <a:pPr defTabSz="914400"/>
            <a:r>
              <a:rPr lang="en-US" altLang="zh-CN" sz="1400" kern="0" baseline="0" dirty="0"/>
              <a:t> </a:t>
            </a:r>
            <a:r>
              <a:rPr lang="en-US" altLang="zh-CN" sz="1400" kern="0" baseline="0" dirty="0" smtClean="0"/>
              <a:t>             </a:t>
            </a:r>
            <a:r>
              <a:rPr lang="zh-CN" altLang="en-US" sz="1400" kern="0" dirty="0" smtClean="0"/>
              <a:t>参照</a:t>
            </a:r>
            <a:r>
              <a:rPr lang="en-US" altLang="zh-CN" sz="1400" kern="0" dirty="0" smtClean="0"/>
              <a:t>Sonar</a:t>
            </a:r>
            <a:r>
              <a:rPr lang="zh-CN" altLang="en-US" sz="1400" kern="0" dirty="0" smtClean="0"/>
              <a:t>配置文档，</a:t>
            </a:r>
            <a:r>
              <a:rPr lang="zh-CN" altLang="en-US" sz="1400" kern="0" baseline="0" dirty="0" smtClean="0"/>
              <a:t>使用统一的</a:t>
            </a:r>
            <a:r>
              <a:rPr lang="en-US" altLang="zh-CN" sz="1400" kern="0" dirty="0"/>
              <a:t>Maven</a:t>
            </a:r>
            <a:r>
              <a:rPr lang="zh-CN" altLang="en-US" sz="1400" kern="0" baseline="0" dirty="0" smtClean="0"/>
              <a:t>构建语句</a:t>
            </a:r>
            <a:endParaRPr lang="en-US" altLang="zh-CN" sz="1400" kern="0" baseline="0" dirty="0" smtClean="0"/>
          </a:p>
          <a:p>
            <a:pPr defTabSz="914400"/>
            <a:r>
              <a:rPr lang="en-US" altLang="zh-CN" sz="1400" kern="0" dirty="0"/>
              <a:t>	</a:t>
            </a:r>
            <a:r>
              <a:rPr lang="zh-CN" altLang="en-US" sz="1400" kern="0" baseline="0" dirty="0" smtClean="0"/>
              <a:t>构建不通过的，补充单元测试或调整代码通过单元测试。</a:t>
            </a:r>
            <a:endParaRPr lang="en-US" altLang="zh-CN" sz="1400" kern="0" baseline="0" dirty="0" smtClean="0"/>
          </a:p>
          <a:p>
            <a:pPr defTabSz="914400"/>
            <a:endParaRPr lang="en-US" altLang="zh-CN" sz="1400" kern="0" baseline="0" dirty="0" smtClean="0"/>
          </a:p>
          <a:p>
            <a:pPr defTabSz="914400"/>
            <a:endParaRPr lang="en-US" altLang="zh-CN" sz="1400" kern="0" baseline="0" dirty="0" smtClean="0"/>
          </a:p>
          <a:p>
            <a:pPr defTabSz="914400"/>
            <a:r>
              <a:rPr kumimoji="0" lang="zh-CN" altLang="en-US" sz="14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第二阶段：补充单元测试至覆盖率</a:t>
            </a:r>
            <a:r>
              <a:rPr kumimoji="0" lang="en-US" altLang="zh-CN" sz="14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&gt;80%</a:t>
            </a:r>
            <a:r>
              <a:rPr kumimoji="0" lang="zh-CN" altLang="en-US" sz="14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， 并修复</a:t>
            </a:r>
            <a:r>
              <a:rPr kumimoji="0" lang="en-US" altLang="zh-CN" sz="14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Sonar</a:t>
            </a:r>
            <a:r>
              <a:rPr kumimoji="0" lang="zh-CN" altLang="en-US" sz="14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中</a:t>
            </a:r>
            <a:r>
              <a:rPr lang="zh-CN" altLang="en-US" sz="1400" kern="0" dirty="0" smtClean="0"/>
              <a:t>全部</a:t>
            </a:r>
            <a:r>
              <a:rPr lang="en-US" altLang="zh-CN" sz="1400" kern="0" dirty="0" smtClean="0"/>
              <a:t>Bug</a:t>
            </a:r>
            <a:r>
              <a:rPr lang="zh-CN" altLang="en-US" sz="1400" kern="0" dirty="0" smtClean="0"/>
              <a:t>和</a:t>
            </a:r>
            <a:r>
              <a:rPr lang="en-US" altLang="zh-CN" sz="1400" kern="0" dirty="0" smtClean="0"/>
              <a:t>Vulnerability</a:t>
            </a:r>
          </a:p>
          <a:p>
            <a:pPr defTabSz="914400"/>
            <a:r>
              <a:rPr lang="en-US" altLang="zh-CN" sz="1400" kern="0" dirty="0" smtClean="0"/>
              <a:t>	</a:t>
            </a:r>
            <a:r>
              <a:rPr lang="zh-CN" altLang="en-US" sz="1400" kern="0" dirty="0" smtClean="0"/>
              <a:t>重构过程中注意：先编写单元测试，保障业务逻辑正确</a:t>
            </a:r>
            <a:endParaRPr lang="en-US" altLang="zh-CN" sz="1400" kern="0" dirty="0"/>
          </a:p>
          <a:p>
            <a:pPr defTabSz="914400"/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defTabSz="914400"/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defTabSz="914400"/>
            <a:r>
              <a:rPr lang="zh-CN" altLang="en-US" sz="1400" kern="0" dirty="0" smtClean="0"/>
              <a:t>第三阶段：在新功能实现过程中，保持不断优化，逐步降低</a:t>
            </a:r>
            <a:r>
              <a:rPr lang="en-US" altLang="zh-CN" sz="1400" kern="0" dirty="0" smtClean="0"/>
              <a:t>Code Smell</a:t>
            </a:r>
            <a:r>
              <a:rPr lang="zh-CN" altLang="en-US" sz="1400" kern="0" dirty="0" smtClean="0"/>
              <a:t>和复杂度</a:t>
            </a:r>
            <a:r>
              <a:rPr lang="en-US" altLang="zh-CN" sz="1400" kern="0" dirty="0" smtClean="0"/>
              <a:t/>
            </a:r>
            <a:br>
              <a:rPr lang="en-US" altLang="zh-CN" sz="1400" kern="0" dirty="0" smtClean="0"/>
            </a:br>
            <a:r>
              <a:rPr lang="en-US" altLang="zh-CN" sz="1400" kern="0" dirty="0" smtClean="0"/>
              <a:t>             </a:t>
            </a:r>
            <a:r>
              <a:rPr lang="zh-CN" altLang="en-US" sz="1400" kern="0" dirty="0" smtClean="0"/>
              <a:t>对于复杂度和重复度高的模块，进一步从设计上进行分析重构</a:t>
            </a:r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同侧圆角矩形 8"/>
          <p:cNvSpPr/>
          <p:nvPr>
            <p:custDataLst>
              <p:tags r:id="rId1"/>
            </p:custDataLst>
          </p:nvPr>
        </p:nvSpPr>
        <p:spPr>
          <a:xfrm>
            <a:off x="695684" y="769540"/>
            <a:ext cx="1562884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CI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与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Sonar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4512" y="1102964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altLang="zh-CN" sz="5400" b="1" i="0" u="none" strike="noStrike" kern="0" cap="none" spc="0" normalizeH="0" baseline="0" noProof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uLnTx/>
                <a:uFillTx/>
              </a:rPr>
              <a:t>1</a:t>
            </a:r>
          </a:p>
        </p:txBody>
      </p:sp>
      <p:sp>
        <p:nvSpPr>
          <p:cNvPr id="10" name="矩形 9"/>
          <p:cNvSpPr/>
          <p:nvPr/>
        </p:nvSpPr>
        <p:spPr>
          <a:xfrm>
            <a:off x="855208" y="2168312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altLang="zh-CN" sz="5400" b="1" i="0" u="none" strike="noStrike" kern="0" cap="none" spc="0" normalizeH="0" baseline="0" noProof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uLnTx/>
                <a:uFillTx/>
              </a:rPr>
              <a:t>2</a:t>
            </a:r>
          </a:p>
        </p:txBody>
      </p:sp>
      <p:sp>
        <p:nvSpPr>
          <p:cNvPr id="11" name="矩形 10"/>
          <p:cNvSpPr/>
          <p:nvPr/>
        </p:nvSpPr>
        <p:spPr>
          <a:xfrm>
            <a:off x="858490" y="3233660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altLang="zh-CN" sz="5400" b="1" i="0" u="none" strike="noStrike" kern="0" cap="none" spc="0" normalizeH="0" baseline="0" noProof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uLnTx/>
                <a:uFillTx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631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>
                <a:latin typeface="Arial Black" panose="020B0A04020102020204" pitchFamily="34" charset="0"/>
              </a:rPr>
              <a:t>A </a:t>
            </a:r>
            <a:r>
              <a:rPr lang="zh-CN" altLang="en-US" dirty="0" smtClean="0">
                <a:latin typeface="Arial Black" panose="020B0A04020102020204" pitchFamily="34" charset="0"/>
              </a:rPr>
              <a:t>质量改进计划</a:t>
            </a:r>
            <a:endParaRPr lang="zh-CN" altLang="en-US" dirty="0"/>
          </a:p>
        </p:txBody>
      </p:sp>
      <p:pic>
        <p:nvPicPr>
          <p:cNvPr id="6" name="Picture 6" descr="http://wiki.mbalib.com/w/images/d/dc/%E7%BB%A9%E6%95%88%E7%AE%A1%E7%90%86PDCA%E5%BE%AA%E7%8E%AF%E5%9B%B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6" y="184590"/>
            <a:ext cx="1549847" cy="4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636776" y="1337316"/>
            <a:ext cx="7141463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第一阶段：调整</a:t>
            </a:r>
            <a:r>
              <a:rPr kumimoji="0" lang="en-US" altLang="zh-CN" sz="14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Redmine</a:t>
            </a:r>
            <a:r>
              <a:rPr lang="zh-CN" altLang="en-US" sz="1400" kern="0" dirty="0"/>
              <a:t>，增加缺陷严重程度、来源模块、注入阶段、检出阶段、持续天数</a:t>
            </a:r>
            <a:r>
              <a:rPr lang="zh-CN" altLang="en-US" sz="1400" kern="0" baseline="0" dirty="0" smtClean="0"/>
              <a:t>。</a:t>
            </a:r>
            <a:endParaRPr lang="en-US" altLang="zh-CN" sz="1400" kern="0" baseline="0" dirty="0" smtClean="0"/>
          </a:p>
          <a:p>
            <a:pPr defTabSz="914400"/>
            <a:r>
              <a:rPr lang="en-US" altLang="zh-CN" sz="1400" kern="0" dirty="0"/>
              <a:t>	</a:t>
            </a:r>
            <a:r>
              <a:rPr lang="zh-CN" altLang="en-US" sz="1400" kern="0" dirty="0" smtClean="0"/>
              <a:t>形成统计所需工具</a:t>
            </a:r>
            <a:r>
              <a:rPr lang="zh-CN" altLang="en-US" sz="1400" kern="0" dirty="0"/>
              <a:t>表格</a:t>
            </a:r>
            <a:endParaRPr lang="en-US" altLang="zh-CN" sz="1400" kern="0" baseline="0" dirty="0" smtClean="0"/>
          </a:p>
          <a:p>
            <a:pPr defTabSz="914400"/>
            <a:endParaRPr lang="en-US" altLang="zh-CN" sz="1400" kern="0" baseline="0" dirty="0" smtClean="0"/>
          </a:p>
          <a:p>
            <a:pPr defTabSz="914400"/>
            <a:endParaRPr lang="en-US" altLang="zh-CN" sz="1400" kern="0" baseline="0" dirty="0" smtClean="0"/>
          </a:p>
          <a:p>
            <a:pPr defTabSz="914400"/>
            <a:endParaRPr lang="en-US" altLang="zh-CN" sz="1400" kern="0" dirty="0"/>
          </a:p>
          <a:p>
            <a:pPr defTabSz="914400"/>
            <a:endParaRPr lang="en-US" altLang="zh-CN" sz="1400" kern="0" baseline="0" dirty="0" smtClean="0"/>
          </a:p>
          <a:p>
            <a:pPr defTabSz="914400"/>
            <a:r>
              <a:rPr kumimoji="0" lang="zh-CN" altLang="en-US" sz="14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第二阶段：清理当前未关闭</a:t>
            </a:r>
            <a:r>
              <a:rPr kumimoji="0" lang="en-US" altLang="zh-CN" sz="14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Bug</a:t>
            </a:r>
            <a:r>
              <a:rPr kumimoji="0" lang="zh-CN" altLang="en-US" sz="14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等信息，跟踪采样；形成工作检查流程。</a:t>
            </a:r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defTabSz="914400"/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defTabSz="914400"/>
            <a:endParaRPr lang="en-US" altLang="zh-CN" sz="1400" kern="0" dirty="0"/>
          </a:p>
          <a:p>
            <a:pPr defTabSz="914400"/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defTabSz="914400"/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defTabSz="914400"/>
            <a:r>
              <a:rPr lang="zh-CN" altLang="en-US" sz="1400" kern="0" dirty="0" smtClean="0"/>
              <a:t>第三阶段：根据缺陷统计信息，反馈促进需求、设计、开发、测试、运维流程的缺陷预消除</a:t>
            </a:r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9" name="同侧圆角矩形 8"/>
          <p:cNvSpPr/>
          <p:nvPr>
            <p:custDataLst>
              <p:tags r:id="rId1"/>
            </p:custDataLst>
          </p:nvPr>
        </p:nvSpPr>
        <p:spPr>
          <a:xfrm>
            <a:off x="695684" y="769540"/>
            <a:ext cx="1562884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测试组统计跟踪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4512" y="1102964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altLang="zh-CN" sz="5400" b="1" i="0" u="none" strike="noStrike" kern="0" cap="none" spc="0" normalizeH="0" baseline="0" noProof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uLnTx/>
                <a:uFillTx/>
              </a:rPr>
              <a:t>1</a:t>
            </a:r>
          </a:p>
        </p:txBody>
      </p:sp>
      <p:sp>
        <p:nvSpPr>
          <p:cNvPr id="10" name="矩形 9"/>
          <p:cNvSpPr/>
          <p:nvPr/>
        </p:nvSpPr>
        <p:spPr>
          <a:xfrm>
            <a:off x="855208" y="2168312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altLang="zh-CN" sz="5400" b="1" i="0" u="none" strike="noStrike" kern="0" cap="none" spc="0" normalizeH="0" baseline="0" noProof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uLnTx/>
                <a:uFillTx/>
              </a:rPr>
              <a:t>2</a:t>
            </a:r>
          </a:p>
        </p:txBody>
      </p:sp>
      <p:sp>
        <p:nvSpPr>
          <p:cNvPr id="11" name="矩形 10"/>
          <p:cNvSpPr/>
          <p:nvPr/>
        </p:nvSpPr>
        <p:spPr>
          <a:xfrm>
            <a:off x="858490" y="3233660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altLang="zh-CN" sz="5400" b="1" i="0" u="none" strike="noStrike" kern="0" cap="none" spc="0" normalizeH="0" baseline="0" noProof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uLnTx/>
                <a:uFillTx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97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>
                <a:latin typeface="Arial Black" panose="020B0A04020102020204" pitchFamily="34" charset="0"/>
              </a:rPr>
              <a:t>A</a:t>
            </a:r>
            <a:r>
              <a:rPr lang="en-US" altLang="zh-CN" dirty="0" smtClean="0">
                <a:latin typeface="Arial Black" panose="020B0A04020102020204" pitchFamily="34" charset="0"/>
              </a:rPr>
              <a:t> </a:t>
            </a:r>
            <a:r>
              <a:rPr lang="zh-CN" altLang="en-US" dirty="0" smtClean="0"/>
              <a:t>知识累积（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Picture 6" descr="http://wiki.mbalib.com/w/images/d/dc/%E7%BB%A9%E6%95%88%E7%AE%A1%E7%90%86PDCA%E5%BE%AA%E7%8E%AF%E5%9B%B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6" y="184590"/>
            <a:ext cx="1549847" cy="4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3" y="919410"/>
            <a:ext cx="4610055" cy="34677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31460" y="1114499"/>
            <a:ext cx="3395807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zh-CN" altLang="en-US" sz="1400" kern="0" dirty="0" smtClean="0">
                <a:solidFill>
                  <a:schemeClr val="tx2"/>
                </a:solidFill>
              </a:rPr>
              <a:t>采用</a:t>
            </a:r>
            <a:r>
              <a:rPr lang="en-US" altLang="zh-CN" sz="1400" kern="0" dirty="0" smtClean="0">
                <a:solidFill>
                  <a:schemeClr val="tx2"/>
                </a:solidFill>
              </a:rPr>
              <a:t>Wiki</a:t>
            </a:r>
            <a:r>
              <a:rPr lang="zh-CN" altLang="en-US" sz="1400" kern="0" dirty="0" smtClean="0">
                <a:solidFill>
                  <a:schemeClr val="tx2"/>
                </a:solidFill>
              </a:rPr>
              <a:t>系统进行文档协作，与知识分享</a:t>
            </a:r>
            <a:endParaRPr lang="en-US" altLang="zh-CN" sz="1400" kern="0" dirty="0" smtClean="0">
              <a:solidFill>
                <a:schemeClr val="tx2"/>
              </a:solidFill>
            </a:endParaRPr>
          </a:p>
          <a:p>
            <a:pPr defTabSz="914400"/>
            <a:r>
              <a:rPr lang="en-US" altLang="zh-CN" sz="1400" kern="0" dirty="0">
                <a:solidFill>
                  <a:schemeClr val="tx2"/>
                </a:solidFill>
              </a:rPr>
              <a:t>http://wiki.bdpro.pateo.com.cn</a:t>
            </a:r>
            <a:r>
              <a:rPr lang="en-US" altLang="zh-CN" sz="1400" kern="0" dirty="0" smtClean="0">
                <a:solidFill>
                  <a:schemeClr val="tx2"/>
                </a:solidFill>
              </a:rPr>
              <a:t>/</a:t>
            </a:r>
          </a:p>
          <a:p>
            <a:pPr defTabSz="914400"/>
            <a:endParaRPr lang="en-US" altLang="zh-CN" sz="1400" kern="0" dirty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400" kern="0" dirty="0" smtClean="0">
                <a:solidFill>
                  <a:schemeClr val="tx2"/>
                </a:solidFill>
              </a:rPr>
              <a:t>使知识保持最新、</a:t>
            </a:r>
            <a:r>
              <a:rPr lang="zh-CN" altLang="en-US" sz="1400" kern="0" dirty="0">
                <a:solidFill>
                  <a:schemeClr val="tx2"/>
                </a:solidFill>
              </a:rPr>
              <a:t>更便于</a:t>
            </a:r>
            <a:r>
              <a:rPr lang="zh-CN" altLang="en-US" sz="1400" kern="0" dirty="0" smtClean="0">
                <a:solidFill>
                  <a:schemeClr val="tx2"/>
                </a:solidFill>
              </a:rPr>
              <a:t>检索</a:t>
            </a:r>
            <a:endParaRPr lang="en-US" altLang="zh-CN" sz="1400" kern="0" dirty="0" smtClean="0">
              <a:solidFill>
                <a:schemeClr val="tx2"/>
              </a:solidFill>
            </a:endParaRPr>
          </a:p>
          <a:p>
            <a:pPr defTabSz="914400"/>
            <a:endParaRPr lang="en-US" altLang="zh-CN" sz="1400" kern="0" dirty="0" smtClean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400" kern="0" dirty="0" smtClean="0">
                <a:solidFill>
                  <a:schemeClr val="tx2"/>
                </a:solidFill>
              </a:rPr>
              <a:t>使完成任务所需的知识更贴近于开发者</a:t>
            </a:r>
            <a:endParaRPr lang="en-US" altLang="zh-CN" sz="1400" kern="0" dirty="0" smtClean="0">
              <a:solidFill>
                <a:schemeClr val="tx2"/>
              </a:solidFill>
            </a:endParaRPr>
          </a:p>
          <a:p>
            <a:pPr defTabSz="914400"/>
            <a:endParaRPr lang="en-US" altLang="zh-CN" sz="1400" kern="0" dirty="0" smtClean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400" kern="0" dirty="0" smtClean="0">
                <a:solidFill>
                  <a:schemeClr val="tx2"/>
                </a:solidFill>
              </a:rPr>
              <a:t>使团队不会丢失知识</a:t>
            </a:r>
            <a:endParaRPr lang="en-US" altLang="zh-CN" dirty="0"/>
          </a:p>
          <a:p>
            <a:pPr defTabSz="914400"/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530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>
                <a:latin typeface="Arial Black" panose="020B0A04020102020204" pitchFamily="34" charset="0"/>
              </a:rPr>
              <a:t>A</a:t>
            </a:r>
            <a:r>
              <a:rPr lang="en-US" altLang="zh-CN" dirty="0" smtClean="0">
                <a:latin typeface="Arial Black" panose="020B0A04020102020204" pitchFamily="34" charset="0"/>
              </a:rPr>
              <a:t> </a:t>
            </a:r>
            <a:r>
              <a:rPr lang="zh-CN" altLang="en-US" dirty="0" smtClean="0"/>
              <a:t>知识累积（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Picture 6" descr="http://wiki.mbalib.com/w/images/d/dc/%E7%BB%A9%E6%95%88%E7%AE%A1%E7%90%86PDCA%E5%BE%AA%E7%8E%AF%E5%9B%B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6" y="184590"/>
            <a:ext cx="1549847" cy="4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02260" y="978628"/>
            <a:ext cx="4042892" cy="40934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endParaRPr lang="en-US" altLang="zh-CN" sz="1400" kern="0" dirty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altLang="zh-CN" sz="1400" kern="0" dirty="0">
                <a:solidFill>
                  <a:schemeClr val="tx2"/>
                </a:solidFill>
              </a:rPr>
              <a:t>Blog</a:t>
            </a:r>
            <a:r>
              <a:rPr lang="zh-CN" altLang="en-US" sz="1400" kern="0" dirty="0">
                <a:solidFill>
                  <a:schemeClr val="tx2"/>
                </a:solidFill>
              </a:rPr>
              <a:t>：知识分享、技术新闻</a:t>
            </a:r>
            <a:r>
              <a:rPr lang="zh-CN" altLang="en-US" sz="1400" kern="0" dirty="0" smtClean="0">
                <a:solidFill>
                  <a:schemeClr val="tx2"/>
                </a:solidFill>
              </a:rPr>
              <a:t>分享等等</a:t>
            </a:r>
            <a:endParaRPr lang="en-US" altLang="zh-CN" sz="1400" kern="0" dirty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altLang="zh-CN" sz="1400" kern="0" dirty="0" smtClean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400" kern="0" dirty="0" smtClean="0">
                <a:solidFill>
                  <a:schemeClr val="tx2"/>
                </a:solidFill>
              </a:rPr>
              <a:t>需求：需求项排序清单、需求描述、中间产物</a:t>
            </a:r>
            <a:endParaRPr lang="en-US" altLang="zh-CN" sz="1400" kern="0" dirty="0" smtClean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altLang="zh-CN" sz="1400" kern="0" dirty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400" kern="0" dirty="0" smtClean="0">
                <a:solidFill>
                  <a:schemeClr val="tx2"/>
                </a:solidFill>
              </a:rPr>
              <a:t>设计：功能清单、功能项描述</a:t>
            </a:r>
            <a:r>
              <a:rPr lang="zh-CN" altLang="en-US" sz="1400" kern="0" dirty="0">
                <a:solidFill>
                  <a:schemeClr val="tx2"/>
                </a:solidFill>
              </a:rPr>
              <a:t>、</a:t>
            </a:r>
            <a:r>
              <a:rPr lang="zh-CN" altLang="en-US" sz="1400" kern="0" dirty="0" smtClean="0">
                <a:solidFill>
                  <a:schemeClr val="tx2"/>
                </a:solidFill>
              </a:rPr>
              <a:t>中间文档、</a:t>
            </a:r>
            <a:endParaRPr lang="en-US" altLang="zh-CN" sz="1400" kern="0" dirty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altLang="zh-CN" sz="1400" kern="0" dirty="0" smtClean="0">
                <a:solidFill>
                  <a:schemeClr val="tx2"/>
                </a:solidFill>
              </a:rPr>
              <a:t>              </a:t>
            </a:r>
            <a:r>
              <a:rPr lang="zh-CN" altLang="en-US" sz="1400" kern="0" dirty="0" smtClean="0">
                <a:solidFill>
                  <a:schemeClr val="tx2"/>
                </a:solidFill>
              </a:rPr>
              <a:t>参考文档等等</a:t>
            </a:r>
            <a:endParaRPr lang="en-US" altLang="zh-CN" sz="1400" kern="0" dirty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altLang="zh-CN" sz="1400" kern="0" dirty="0" smtClean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400" kern="0" dirty="0" smtClean="0">
                <a:solidFill>
                  <a:schemeClr val="tx2"/>
                </a:solidFill>
              </a:rPr>
              <a:t>开发：开发手册、环境资料、帮助性信息、</a:t>
            </a:r>
            <a:endParaRPr lang="en-US" altLang="zh-CN" sz="1400" kern="0" dirty="0" smtClean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altLang="zh-CN" sz="1400" kern="0" dirty="0">
                <a:solidFill>
                  <a:schemeClr val="tx2"/>
                </a:solidFill>
              </a:rPr>
              <a:t> </a:t>
            </a:r>
            <a:r>
              <a:rPr lang="en-US" altLang="zh-CN" sz="1400" kern="0" dirty="0" smtClean="0">
                <a:solidFill>
                  <a:schemeClr val="tx2"/>
                </a:solidFill>
              </a:rPr>
              <a:t>             </a:t>
            </a:r>
            <a:r>
              <a:rPr lang="zh-CN" altLang="en-US" sz="1400" kern="0" dirty="0" smtClean="0">
                <a:solidFill>
                  <a:schemeClr val="tx2"/>
                </a:solidFill>
              </a:rPr>
              <a:t>敏捷团队信息、开发过程信息等等</a:t>
            </a:r>
            <a:endParaRPr lang="en-US" altLang="zh-CN" sz="1400" kern="0" dirty="0" smtClean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altLang="zh-CN" sz="1400" kern="0" dirty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400" kern="0" dirty="0" smtClean="0">
                <a:solidFill>
                  <a:schemeClr val="tx2"/>
                </a:solidFill>
              </a:rPr>
              <a:t>测试：测试计划用例、脚本、执行情况、</a:t>
            </a:r>
            <a:endParaRPr lang="en-US" altLang="zh-CN" sz="1400" kern="0" dirty="0" smtClean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altLang="zh-CN" sz="1400" kern="0" dirty="0">
                <a:solidFill>
                  <a:schemeClr val="tx2"/>
                </a:solidFill>
              </a:rPr>
              <a:t> </a:t>
            </a:r>
            <a:r>
              <a:rPr lang="en-US" altLang="zh-CN" sz="1400" kern="0" dirty="0" smtClean="0">
                <a:solidFill>
                  <a:schemeClr val="tx2"/>
                </a:solidFill>
              </a:rPr>
              <a:t>            </a:t>
            </a:r>
            <a:r>
              <a:rPr lang="zh-CN" altLang="en-US" sz="1400" kern="0" dirty="0" smtClean="0">
                <a:solidFill>
                  <a:schemeClr val="tx2"/>
                </a:solidFill>
              </a:rPr>
              <a:t>环境情况等等</a:t>
            </a:r>
            <a:endParaRPr lang="en-US" altLang="zh-CN" sz="1400" kern="0" dirty="0" smtClean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altLang="zh-CN" sz="1400" kern="0" dirty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400" kern="0" dirty="0" smtClean="0">
                <a:solidFill>
                  <a:schemeClr val="tx2"/>
                </a:solidFill>
              </a:rPr>
              <a:t>运维：运维脚本、运维文档资料等等</a:t>
            </a:r>
            <a:endParaRPr lang="en-US" altLang="zh-CN" sz="1400" kern="0" dirty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altLang="zh-CN" sz="1400" kern="0" dirty="0" smtClean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400" kern="0" dirty="0" smtClean="0">
                <a:solidFill>
                  <a:schemeClr val="tx2"/>
                </a:solidFill>
              </a:rPr>
              <a:t>其他需内部分享或协同编写的资料</a:t>
            </a:r>
            <a:endParaRPr lang="en-US" altLang="zh-CN" sz="1400" kern="0" dirty="0">
              <a:solidFill>
                <a:schemeClr val="tx2"/>
              </a:solidFill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altLang="zh-CN" sz="1400" kern="0" dirty="0" smtClean="0">
              <a:solidFill>
                <a:schemeClr val="tx2"/>
              </a:solidFill>
            </a:endParaRPr>
          </a:p>
          <a:p>
            <a:pPr defTabSz="914400"/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43780" y="995829"/>
            <a:ext cx="3395807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endParaRPr lang="en-US" altLang="zh-CN" sz="1400" kern="0" dirty="0" smtClean="0">
              <a:solidFill>
                <a:schemeClr val="tx2"/>
              </a:solidFill>
            </a:endParaRPr>
          </a:p>
          <a:p>
            <a:pPr defTabSz="914400"/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个人生活隐私、违法违规信息</a:t>
            </a:r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defTabSz="914400"/>
            <a:endParaRPr lang="en-US" altLang="zh-CN" sz="1400" kern="0" dirty="0">
              <a:solidFill>
                <a:schemeClr val="tx2"/>
              </a:solidFill>
            </a:endParaRPr>
          </a:p>
          <a:p>
            <a:pPr defTabSz="914400"/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客户保密资料、各种密码信息</a:t>
            </a:r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defTabSz="914400"/>
            <a:endParaRPr lang="en-US" altLang="zh-CN" sz="1400" kern="0" dirty="0">
              <a:solidFill>
                <a:schemeClr val="tx2"/>
              </a:solidFill>
            </a:endParaRPr>
          </a:p>
          <a:p>
            <a:pPr defTabSz="914400"/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大量附件、</a:t>
            </a:r>
            <a:r>
              <a:rPr lang="zh-CN" altLang="en-US" sz="1400" kern="0" dirty="0">
                <a:solidFill>
                  <a:schemeClr val="tx2"/>
                </a:solidFill>
              </a:rPr>
              <a:t>大尺寸</a:t>
            </a:r>
            <a:r>
              <a:rPr lang="zh-CN" altLang="en-US" sz="1400" kern="0" dirty="0" smtClean="0">
                <a:solidFill>
                  <a:schemeClr val="tx2"/>
                </a:solidFill>
              </a:rPr>
              <a:t>资料（视频等）</a:t>
            </a:r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defTabSz="914400"/>
            <a:endParaRPr lang="en-US" altLang="zh-CN" sz="1400" kern="0" dirty="0">
              <a:solidFill>
                <a:schemeClr val="tx2"/>
              </a:solidFill>
            </a:endParaRPr>
          </a:p>
          <a:p>
            <a:pPr defTabSz="914400"/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8" name="同侧圆角矩形 7"/>
          <p:cNvSpPr/>
          <p:nvPr>
            <p:custDataLst>
              <p:tags r:id="rId1"/>
            </p:custDataLst>
          </p:nvPr>
        </p:nvSpPr>
        <p:spPr>
          <a:xfrm>
            <a:off x="521326" y="690628"/>
            <a:ext cx="2001796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400" b="1" kern="0" dirty="0" smtClean="0">
                <a:solidFill>
                  <a:schemeClr val="bg1"/>
                </a:solidFill>
              </a:rPr>
              <a:t>适合</a:t>
            </a:r>
            <a:r>
              <a:rPr lang="zh-CN" altLang="en-US" sz="1400" b="1" kern="0" dirty="0">
                <a:solidFill>
                  <a:schemeClr val="bg1"/>
                </a:solidFill>
              </a:rPr>
              <a:t>放入</a:t>
            </a:r>
            <a:r>
              <a:rPr lang="en-US" altLang="zh-CN" sz="1400" b="1" kern="0" dirty="0" smtClean="0">
                <a:solidFill>
                  <a:schemeClr val="bg1"/>
                </a:solidFill>
              </a:rPr>
              <a:t>Wiki</a:t>
            </a:r>
            <a:r>
              <a:rPr lang="zh-CN" altLang="en-US" sz="1400" b="1" kern="0" dirty="0" smtClean="0">
                <a:solidFill>
                  <a:schemeClr val="bg1"/>
                </a:solidFill>
              </a:rPr>
              <a:t>的内容</a:t>
            </a:r>
          </a:p>
        </p:txBody>
      </p:sp>
      <p:sp>
        <p:nvSpPr>
          <p:cNvPr id="9" name="同侧圆角矩形 8"/>
          <p:cNvSpPr/>
          <p:nvPr>
            <p:custDataLst>
              <p:tags r:id="rId2"/>
            </p:custDataLst>
          </p:nvPr>
        </p:nvSpPr>
        <p:spPr>
          <a:xfrm>
            <a:off x="4992967" y="707829"/>
            <a:ext cx="2001796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rgbClr val="FF9966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400" b="1" kern="0" dirty="0" smtClean="0">
                <a:solidFill>
                  <a:schemeClr val="bg1"/>
                </a:solidFill>
              </a:rPr>
              <a:t>不适合</a:t>
            </a:r>
            <a:r>
              <a:rPr lang="zh-CN" altLang="en-US" sz="1400" b="1" kern="0" dirty="0">
                <a:solidFill>
                  <a:schemeClr val="bg1"/>
                </a:solidFill>
              </a:rPr>
              <a:t>放入</a:t>
            </a:r>
            <a:r>
              <a:rPr lang="en-US" altLang="zh-CN" sz="1400" b="1" kern="0" dirty="0" smtClean="0">
                <a:solidFill>
                  <a:schemeClr val="bg1"/>
                </a:solidFill>
              </a:rPr>
              <a:t>Wiki</a:t>
            </a:r>
            <a:r>
              <a:rPr lang="zh-CN" altLang="en-US" sz="1400" b="1" kern="0" dirty="0" smtClean="0">
                <a:solidFill>
                  <a:schemeClr val="bg1"/>
                </a:solidFill>
              </a:rPr>
              <a:t>的内容</a:t>
            </a:r>
          </a:p>
        </p:txBody>
      </p:sp>
    </p:spTree>
    <p:extLst>
      <p:ext uri="{BB962C8B-B14F-4D97-AF65-F5344CB8AC3E}">
        <p14:creationId xmlns:p14="http://schemas.microsoft.com/office/powerpoint/2010/main" val="27627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857251" y="1"/>
          <a:ext cx="1289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7" name="think-cell Slide" r:id="rId8" imgW="216" imgH="216" progId="TCLayout.ActiveDocument.1">
                  <p:embed/>
                </p:oleObj>
              </mc:Choice>
              <mc:Fallback>
                <p:oleObj name="think-cell Slide" r:id="rId8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7251" y="1"/>
                        <a:ext cx="12898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zh-CN" altLang="en-US" dirty="0" smtClean="0"/>
              <a:t>议程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2176734"/>
            <a:ext cx="9144000" cy="46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900" kern="0" dirty="0">
              <a:latin typeface="Gill Sans MT" panose="020B0502020104020203" pitchFamily="34" charset="0"/>
              <a:ea typeface="宋体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457200" y="1697764"/>
            <a:ext cx="6687900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zh-CN" altLang="en-US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 开发质量保障</a:t>
            </a:r>
            <a:endParaRPr lang="en-US" altLang="zh-CN" sz="2000" b="1" kern="0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zh-CN" altLang="en-US" sz="2000" b="1" kern="0" dirty="0" smtClean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测试质量保障</a:t>
            </a:r>
            <a:endParaRPr lang="en-US" altLang="zh-CN" sz="2000" b="1" kern="0" dirty="0" smtClean="0">
              <a:solidFill>
                <a:schemeClr val="bg1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zh-CN" altLang="en-US" dirty="0" smtClean="0"/>
              <a:t>测试质量保障</a:t>
            </a:r>
            <a:endParaRPr lang="zh-CN" altLang="en-US" dirty="0"/>
          </a:p>
        </p:txBody>
      </p:sp>
      <p:pic>
        <p:nvPicPr>
          <p:cNvPr id="13" name="Picture 6" descr="http://wiki.mbalib.com/w/images/d/dc/%E7%BB%A9%E6%95%88%E7%AE%A1%E7%90%86PDCA%E5%BE%AA%E7%8E%AF%E5%9B%B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6" y="184590"/>
            <a:ext cx="1549847" cy="4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8" name="Picture 2" descr="软件质量保证体系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30" y="811375"/>
            <a:ext cx="5618940" cy="342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1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857251" y="1"/>
          <a:ext cx="1289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8" name="think-cell Slide" r:id="rId8" imgW="216" imgH="216" progId="TCLayout.ActiveDocument.1">
                  <p:embed/>
                </p:oleObj>
              </mc:Choice>
              <mc:Fallback>
                <p:oleObj name="think-cell Slide" r:id="rId8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7251" y="1"/>
                        <a:ext cx="12898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zh-CN" altLang="en-US" dirty="0" smtClean="0"/>
              <a:t>议程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1623060"/>
            <a:ext cx="9144000" cy="46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900" kern="0" dirty="0">
              <a:latin typeface="Gill Sans MT" panose="020B0502020104020203" pitchFamily="34" charset="0"/>
              <a:ea typeface="宋体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457200" y="1697764"/>
            <a:ext cx="668790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zh-CN" altLang="en-US" sz="2000" b="1" kern="0" dirty="0" smtClean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开发质量保障</a:t>
            </a:r>
            <a:endParaRPr lang="en-US" altLang="zh-CN" sz="2000" b="1" kern="0" dirty="0" smtClean="0">
              <a:solidFill>
                <a:srgbClr val="000000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r>
              <a:rPr lang="zh-CN" altLang="en-US" sz="2000" b="1" kern="0" dirty="0" smtClean="0">
                <a:latin typeface="Gill Sans MT" panose="020B0502020104020203" pitchFamily="34" charset="0"/>
                <a:ea typeface="微软雅黑" panose="020B0503020204020204" pitchFamily="34" charset="-122"/>
              </a:rPr>
              <a:t> 测试质量保障</a:t>
            </a:r>
            <a:endParaRPr lang="en-US" altLang="zh-CN" sz="2000" b="1" kern="0" dirty="0" smtClean="0">
              <a:latin typeface="Gill Sans MT" panose="020B0502020104020203" pitchFamily="34" charset="0"/>
              <a:ea typeface="微软雅黑" panose="020B0503020204020204" pitchFamily="34" charset="-122"/>
            </a:endParaRPr>
          </a:p>
          <a:p>
            <a:pPr marL="257175" indent="-257175" defTabSz="685800">
              <a:spcBef>
                <a:spcPts val="1800"/>
              </a:spcBef>
              <a:buFont typeface="+mj-lt"/>
              <a:buAutoNum type="alphaUcPeriod"/>
              <a:tabLst>
                <a:tab pos="6322219" algn="l"/>
              </a:tabLst>
            </a:pPr>
            <a:endParaRPr lang="zh-CN" altLang="en-US" sz="2000" b="1" kern="0" dirty="0" smtClean="0">
              <a:solidFill>
                <a:srgbClr val="000000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9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zh-CN" altLang="en-US" dirty="0" smtClean="0"/>
              <a:t>测试质量保障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9413" y="1047089"/>
            <a:ext cx="5180987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zh-CN" altLang="en-US" sz="1400" kern="0" dirty="0" smtClean="0">
                <a:solidFill>
                  <a:srgbClr val="000000"/>
                </a:solidFill>
              </a:rPr>
              <a:t>测试</a:t>
            </a:r>
            <a:r>
              <a:rPr lang="zh-CN" altLang="en-US" sz="1400" kern="0" dirty="0">
                <a:solidFill>
                  <a:srgbClr val="000000"/>
                </a:solidFill>
              </a:rPr>
              <a:t>进入时机、测试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验收； </a:t>
            </a:r>
            <a:r>
              <a:rPr lang="zh-CN" altLang="en-US" sz="1400" kern="0" dirty="0">
                <a:solidFill>
                  <a:srgbClr val="000000"/>
                </a:solidFill>
              </a:rPr>
              <a:t>测试计划、测试用例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清单</a:t>
            </a: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defTabSz="914400"/>
            <a:endParaRPr lang="en-US" altLang="zh-CN" sz="1400" kern="0" dirty="0" smtClean="0">
              <a:solidFill>
                <a:srgbClr val="000000"/>
              </a:solidFill>
            </a:endParaRPr>
          </a:p>
          <a:p>
            <a:pPr defTabSz="914400"/>
            <a:endParaRPr lang="en-US" altLang="zh-CN" sz="1400" kern="0" dirty="0">
              <a:solidFill>
                <a:srgbClr val="000000"/>
              </a:solidFill>
            </a:endParaRPr>
          </a:p>
          <a:p>
            <a:pPr defTabSz="914400"/>
            <a:r>
              <a:rPr lang="zh-CN" altLang="en-US" sz="1400" kern="0" dirty="0" smtClean="0">
                <a:solidFill>
                  <a:srgbClr val="000000"/>
                </a:solidFill>
              </a:rPr>
              <a:t>设计、开发、测试、运维各阶段都要有质量意识，应自我改进质量</a:t>
            </a: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defTabSz="914400"/>
            <a:endParaRPr lang="en-US" altLang="zh-CN" sz="1400" kern="0" dirty="0">
              <a:solidFill>
                <a:srgbClr val="000000"/>
              </a:solidFill>
            </a:endParaRPr>
          </a:p>
          <a:p>
            <a:pPr defTabSz="914400"/>
            <a:endParaRPr lang="zh-CN" altLang="en-US" sz="1400" kern="0" dirty="0">
              <a:solidFill>
                <a:srgbClr val="000000"/>
              </a:solidFill>
            </a:endParaRPr>
          </a:p>
          <a:p>
            <a:pPr defTabSz="914400"/>
            <a:r>
              <a:rPr lang="zh-CN" altLang="en-US" sz="1400" kern="0" dirty="0" smtClean="0">
                <a:solidFill>
                  <a:srgbClr val="000000"/>
                </a:solidFill>
              </a:rPr>
              <a:t>测试</a:t>
            </a:r>
            <a:r>
              <a:rPr lang="zh-CN" altLang="en-US" sz="1400" kern="0" dirty="0">
                <a:solidFill>
                  <a:srgbClr val="000000"/>
                </a:solidFill>
              </a:rPr>
              <a:t>执行：</a:t>
            </a:r>
            <a:r>
              <a:rPr lang="en-US" altLang="zh-CN" sz="1400" kern="0" dirty="0" smtClean="0">
                <a:solidFill>
                  <a:srgbClr val="000000"/>
                </a:solidFill>
              </a:rPr>
              <a:t>SIT </a:t>
            </a:r>
            <a:r>
              <a:rPr lang="en-US" altLang="zh-CN" sz="1400" kern="0" dirty="0">
                <a:solidFill>
                  <a:srgbClr val="000000"/>
                </a:solidFill>
              </a:rPr>
              <a:t>-&gt; </a:t>
            </a:r>
            <a:r>
              <a:rPr lang="en-US" altLang="zh-CN" sz="1400" kern="0" dirty="0" smtClean="0">
                <a:solidFill>
                  <a:srgbClr val="000000"/>
                </a:solidFill>
              </a:rPr>
              <a:t>PERF-</a:t>
            </a:r>
            <a:r>
              <a:rPr lang="en-US" altLang="zh-CN" sz="1400" kern="0" dirty="0">
                <a:solidFill>
                  <a:srgbClr val="000000"/>
                </a:solidFill>
              </a:rPr>
              <a:t>&gt; </a:t>
            </a:r>
            <a:r>
              <a:rPr lang="en-US" altLang="zh-CN" sz="1400" kern="0" dirty="0" smtClean="0">
                <a:solidFill>
                  <a:srgbClr val="000000"/>
                </a:solidFill>
              </a:rPr>
              <a:t>UAT </a:t>
            </a:r>
            <a:r>
              <a:rPr lang="en-US" altLang="zh-CN" sz="1400" kern="0" dirty="0">
                <a:solidFill>
                  <a:srgbClr val="000000"/>
                </a:solidFill>
              </a:rPr>
              <a:t>-&gt; </a:t>
            </a:r>
            <a:r>
              <a:rPr lang="en-US" altLang="zh-CN" sz="1400" kern="0" dirty="0" smtClean="0">
                <a:solidFill>
                  <a:srgbClr val="000000"/>
                </a:solidFill>
              </a:rPr>
              <a:t>PRO</a:t>
            </a:r>
          </a:p>
          <a:p>
            <a:pPr defTabSz="914400"/>
            <a:endParaRPr lang="en-US" altLang="zh-CN" sz="1400" kern="0" dirty="0">
              <a:solidFill>
                <a:srgbClr val="000000"/>
              </a:solidFill>
            </a:endParaRPr>
          </a:p>
          <a:p>
            <a:pPr defTabSz="914400"/>
            <a:endParaRPr lang="en-US" altLang="zh-CN" sz="1400" kern="0" dirty="0" smtClean="0">
              <a:solidFill>
                <a:srgbClr val="000000"/>
              </a:solidFill>
            </a:endParaRPr>
          </a:p>
          <a:p>
            <a:pPr defTabSz="914400"/>
            <a:endParaRPr lang="en-US" altLang="zh-CN" sz="1400" kern="0" dirty="0">
              <a:solidFill>
                <a:srgbClr val="000000"/>
              </a:solidFill>
            </a:endParaRPr>
          </a:p>
          <a:p>
            <a:pPr defTabSz="914400"/>
            <a:r>
              <a:rPr lang="zh-CN" altLang="en-US" sz="1400" kern="0" dirty="0" smtClean="0">
                <a:solidFill>
                  <a:srgbClr val="000000"/>
                </a:solidFill>
              </a:rPr>
              <a:t>测试者是把关者，测试通过后才可进行下一步</a:t>
            </a: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defTabSz="914400"/>
            <a:endParaRPr lang="en-US" altLang="zh-CN" sz="1400" kern="0" dirty="0">
              <a:solidFill>
                <a:srgbClr val="000000"/>
              </a:solidFill>
            </a:endParaRPr>
          </a:p>
          <a:p>
            <a:pPr defTabSz="914400"/>
            <a:endParaRPr lang="zh-CN" altLang="en-US" sz="1400" kern="0" dirty="0">
              <a:solidFill>
                <a:srgbClr val="000000"/>
              </a:solidFill>
            </a:endParaRPr>
          </a:p>
          <a:p>
            <a:pPr defTabSz="914400"/>
            <a:r>
              <a:rPr lang="zh-CN" altLang="en-US" sz="1400" kern="0" dirty="0" smtClean="0">
                <a:solidFill>
                  <a:srgbClr val="000000"/>
                </a:solidFill>
              </a:rPr>
              <a:t>新</a:t>
            </a:r>
            <a:r>
              <a:rPr lang="zh-CN" altLang="en-US" sz="1400" kern="0" dirty="0">
                <a:solidFill>
                  <a:srgbClr val="000000"/>
                </a:solidFill>
              </a:rPr>
              <a:t>发现</a:t>
            </a:r>
            <a:r>
              <a:rPr lang="en-US" altLang="zh-CN" sz="1400" kern="0" dirty="0" smtClean="0">
                <a:solidFill>
                  <a:srgbClr val="000000"/>
                </a:solidFill>
              </a:rPr>
              <a:t>Bug</a:t>
            </a:r>
            <a:r>
              <a:rPr lang="zh-CN" altLang="en-US" sz="1400" kern="0" dirty="0">
                <a:solidFill>
                  <a:srgbClr val="000000"/>
                </a:solidFill>
              </a:rPr>
              <a:t>记入</a:t>
            </a:r>
            <a:r>
              <a:rPr lang="en-US" altLang="zh-CN" sz="1400" kern="0" dirty="0" err="1" smtClean="0">
                <a:solidFill>
                  <a:srgbClr val="000000"/>
                </a:solidFill>
              </a:rPr>
              <a:t>Redmine</a:t>
            </a: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defTabSz="914400"/>
            <a:r>
              <a:rPr lang="zh-CN" altLang="en-US" sz="1400" kern="0" dirty="0" smtClean="0">
                <a:solidFill>
                  <a:srgbClr val="000000"/>
                </a:solidFill>
              </a:rPr>
              <a:t>并跟踪修复至</a:t>
            </a:r>
            <a:r>
              <a:rPr lang="zh-CN" altLang="en-US" sz="1400" kern="0" dirty="0">
                <a:solidFill>
                  <a:srgbClr val="000000"/>
                </a:solidFill>
              </a:rPr>
              <a:t>四个环境验证通过关闭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为止</a:t>
            </a:r>
            <a:endParaRPr lang="en-US" altLang="zh-CN" sz="1400" kern="0" dirty="0" smtClean="0">
              <a:solidFill>
                <a:srgbClr val="000000"/>
              </a:solidFill>
            </a:endParaRPr>
          </a:p>
        </p:txBody>
      </p:sp>
      <p:sp>
        <p:nvSpPr>
          <p:cNvPr id="6" name="同侧圆角矩形 5"/>
          <p:cNvSpPr/>
          <p:nvPr>
            <p:custDataLst>
              <p:tags r:id="rId1"/>
            </p:custDataLst>
          </p:nvPr>
        </p:nvSpPr>
        <p:spPr>
          <a:xfrm>
            <a:off x="6353530" y="2377577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D 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测试执行</a:t>
            </a:r>
          </a:p>
        </p:txBody>
      </p:sp>
      <p:sp>
        <p:nvSpPr>
          <p:cNvPr id="11" name="同侧圆角矩形 10"/>
          <p:cNvSpPr/>
          <p:nvPr>
            <p:custDataLst>
              <p:tags r:id="rId2"/>
            </p:custDataLst>
          </p:nvPr>
        </p:nvSpPr>
        <p:spPr>
          <a:xfrm>
            <a:off x="6353530" y="1047089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P</a:t>
            </a:r>
            <a:r>
              <a:rPr kumimoji="0" lang="en-US" altLang="zh-CN" sz="1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测试流程</a:t>
            </a:r>
          </a:p>
        </p:txBody>
      </p:sp>
      <p:sp>
        <p:nvSpPr>
          <p:cNvPr id="12" name="同侧圆角矩形 11"/>
          <p:cNvSpPr/>
          <p:nvPr>
            <p:custDataLst>
              <p:tags r:id="rId3"/>
            </p:custDataLst>
          </p:nvPr>
        </p:nvSpPr>
        <p:spPr>
          <a:xfrm>
            <a:off x="6353530" y="3147437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C 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测试报告</a:t>
            </a:r>
          </a:p>
        </p:txBody>
      </p:sp>
      <p:sp>
        <p:nvSpPr>
          <p:cNvPr id="9" name="同侧圆角矩形 8"/>
          <p:cNvSpPr/>
          <p:nvPr>
            <p:custDataLst>
              <p:tags r:id="rId4"/>
            </p:custDataLst>
          </p:nvPr>
        </p:nvSpPr>
        <p:spPr>
          <a:xfrm>
            <a:off x="6353530" y="3917297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1" kern="0" dirty="0" smtClean="0">
                <a:solidFill>
                  <a:schemeClr val="bg1"/>
                </a:solidFill>
              </a:rPr>
              <a:t>A </a:t>
            </a:r>
            <a:r>
              <a:rPr lang="zh-CN" altLang="en-US" sz="1400" b="1" kern="0" dirty="0">
                <a:solidFill>
                  <a:schemeClr val="bg1"/>
                </a:solidFill>
              </a:rPr>
              <a:t>反馈</a:t>
            </a:r>
            <a:r>
              <a:rPr lang="zh-CN" altLang="en-US" sz="1400" b="1" kern="0" dirty="0" smtClean="0">
                <a:solidFill>
                  <a:schemeClr val="bg1"/>
                </a:solidFill>
              </a:rPr>
              <a:t>跟踪</a:t>
            </a:r>
            <a:endParaRPr lang="en-US" altLang="zh-CN" sz="1400" b="1" kern="0" dirty="0" smtClean="0">
              <a:solidFill>
                <a:schemeClr val="bg1"/>
              </a:solidFill>
            </a:endParaRPr>
          </a:p>
        </p:txBody>
      </p:sp>
      <p:pic>
        <p:nvPicPr>
          <p:cNvPr id="13" name="Picture 6" descr="http://wiki.mbalib.com/w/images/d/dc/%E7%BB%A9%E6%95%88%E7%AE%A1%E7%90%86PDCA%E5%BE%AA%E7%8E%AF%E5%9B%B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6" y="184590"/>
            <a:ext cx="1549847" cy="4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同侧圆角矩形 13"/>
          <p:cNvSpPr/>
          <p:nvPr>
            <p:custDataLst>
              <p:tags r:id="rId5"/>
            </p:custDataLst>
          </p:nvPr>
        </p:nvSpPr>
        <p:spPr>
          <a:xfrm>
            <a:off x="6353530" y="1654205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P </a:t>
            </a:r>
            <a:r>
              <a:rPr lang="zh-CN" altLang="en-US" sz="1400" b="1" kern="0" dirty="0" smtClean="0">
                <a:solidFill>
                  <a:schemeClr val="bg1"/>
                </a:solidFill>
              </a:rPr>
              <a:t>质量改进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2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>
                <a:latin typeface="Arial Black" panose="020B0A04020102020204" pitchFamily="34" charset="0"/>
              </a:rPr>
              <a:t>P </a:t>
            </a:r>
            <a:r>
              <a:rPr lang="zh-CN" altLang="en-US" dirty="0" smtClean="0"/>
              <a:t>测试流程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62308" y="1272092"/>
            <a:ext cx="4129336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lang="zh-CN" altLang="en-US" sz="1400" dirty="0" smtClean="0"/>
              <a:t>测试人员从需求分析设计阶段即参与计划</a:t>
            </a:r>
            <a:endParaRPr lang="en-US" altLang="zh-CN" sz="1400" dirty="0" smtClean="0"/>
          </a:p>
          <a:p>
            <a:pPr defTabSz="914400"/>
            <a:r>
              <a:rPr lang="zh-CN" altLang="en-US" sz="1400" dirty="0" smtClean="0"/>
              <a:t>使用多种方式，尽可能早发现</a:t>
            </a:r>
            <a:r>
              <a:rPr lang="en-US" altLang="zh-CN" sz="1400" dirty="0" smtClean="0"/>
              <a:t>Bug</a:t>
            </a:r>
          </a:p>
          <a:p>
            <a:pPr defTabSz="914400"/>
            <a:r>
              <a:rPr lang="zh-CN" altLang="en-US" sz="1400" dirty="0" smtClean="0"/>
              <a:t>只有通过多个环境的多次测试验证，才允许发布上线</a:t>
            </a:r>
            <a:endParaRPr lang="en-US" altLang="zh-CN" sz="1400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6188149" y="1091813"/>
            <a:ext cx="1733107" cy="488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11578" y="1222843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需求分析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188149" y="1886902"/>
            <a:ext cx="1733107" cy="488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11578" y="2017932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功能设计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188149" y="2694606"/>
            <a:ext cx="1733107" cy="488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11578" y="2825636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代码实现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188149" y="3514925"/>
            <a:ext cx="1733107" cy="488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11578" y="3645955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测试发布</a:t>
            </a:r>
          </a:p>
        </p:txBody>
      </p:sp>
      <p:sp>
        <p:nvSpPr>
          <p:cNvPr id="8" name="等腰三角形 7"/>
          <p:cNvSpPr/>
          <p:nvPr/>
        </p:nvSpPr>
        <p:spPr>
          <a:xfrm>
            <a:off x="8070613" y="1091813"/>
            <a:ext cx="808074" cy="2911252"/>
          </a:xfrm>
          <a:prstGeom prst="triangle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6969638" y="1633118"/>
            <a:ext cx="164805" cy="212650"/>
          </a:xfrm>
          <a:prstGeom prst="downArrow">
            <a:avLst/>
          </a:prstGeom>
          <a:noFill/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6988247" y="2459230"/>
            <a:ext cx="164805" cy="212650"/>
          </a:xfrm>
          <a:prstGeom prst="downArrow">
            <a:avLst/>
          </a:prstGeom>
          <a:noFill/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6988246" y="3260071"/>
            <a:ext cx="164805" cy="212650"/>
          </a:xfrm>
          <a:prstGeom prst="downArrow">
            <a:avLst/>
          </a:prstGeom>
          <a:noFill/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58823" y="4270749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从需求开始保证质量</a:t>
            </a:r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0" name="Picture 2" descr="人  图标 的图像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42" y="1132371"/>
            <a:ext cx="501623" cy="6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/>
          <p:cNvSpPr txBox="1"/>
          <p:nvPr/>
        </p:nvSpPr>
        <p:spPr>
          <a:xfrm>
            <a:off x="1162308" y="2478398"/>
            <a:ext cx="371896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dirty="0" smtClean="0">
                <a:solidFill>
                  <a:srgbClr val="000000"/>
                </a:solidFill>
              </a:rPr>
              <a:t>大量使用</a:t>
            </a:r>
            <a:r>
              <a:rPr lang="en-US" altLang="zh-CN" sz="1400" kern="0" dirty="0" err="1" smtClean="0">
                <a:solidFill>
                  <a:srgbClr val="000000"/>
                </a:solidFill>
              </a:rPr>
              <a:t>JMeter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等自动化测试工具进行功能验证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7590" name="Picture 6" descr="工具 图标 的图像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35" y="2390189"/>
            <a:ext cx="414204" cy="4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://wiki.mbalib.com/w/images/d/dc/%E7%BB%A9%E6%95%88%E7%AE%A1%E7%90%86PDCA%E5%BE%AA%E7%8E%AF%E5%9B%B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6" y="184590"/>
            <a:ext cx="1549847" cy="4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1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>
                <a:latin typeface="Arial Black" panose="020B0A04020102020204" pitchFamily="34" charset="0"/>
              </a:rPr>
              <a:t>P </a:t>
            </a:r>
            <a:r>
              <a:rPr lang="zh-CN" altLang="en-US" dirty="0" smtClean="0"/>
              <a:t>质量改进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71725" y="126821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从需求分析起就保持高质量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缺陷具有高任务优先级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每个迭代都</a:t>
            </a:r>
            <a:r>
              <a:rPr lang="zh-CN" altLang="en-US" dirty="0"/>
              <a:t>安排</a:t>
            </a:r>
            <a:r>
              <a:rPr lang="zh-CN" altLang="en-US" dirty="0" smtClean="0"/>
              <a:t>有</a:t>
            </a:r>
            <a:r>
              <a:rPr lang="zh-CN" altLang="en-US" dirty="0"/>
              <a:t>重构改进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积极研发使用自动化测试、监控工具</a:t>
            </a:r>
            <a:endParaRPr lang="zh-CN" altLang="en-US" dirty="0"/>
          </a:p>
        </p:txBody>
      </p:sp>
      <p:pic>
        <p:nvPicPr>
          <p:cNvPr id="72706" name="Picture 2" descr="Bug 图标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0602"/>
            <a:ext cx="19145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iki.mbalib.com/w/images/d/dc/%E7%BB%A9%E6%95%88%E7%AE%A1%E7%90%86PDCA%E5%BE%AA%E7%8E%AF%E5%9B%B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6" y="184590"/>
            <a:ext cx="1549847" cy="4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3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>
                <a:latin typeface="Arial Black" panose="020B0A04020102020204" pitchFamily="34" charset="0"/>
              </a:rPr>
              <a:t>D</a:t>
            </a:r>
            <a:r>
              <a:rPr lang="en-US" altLang="zh-CN" dirty="0" smtClean="0">
                <a:latin typeface="Arial Black" panose="020B0A04020102020204" pitchFamily="34" charset="0"/>
              </a:rPr>
              <a:t> </a:t>
            </a:r>
            <a:r>
              <a:rPr lang="zh-CN" altLang="en-US" dirty="0" smtClean="0"/>
              <a:t>测试执行</a:t>
            </a:r>
            <a:endParaRPr lang="zh-CN" altLang="en-US" dirty="0"/>
          </a:p>
        </p:txBody>
      </p:sp>
      <p:sp>
        <p:nvSpPr>
          <p:cNvPr id="11" name="同侧圆角矩形 10"/>
          <p:cNvSpPr/>
          <p:nvPr>
            <p:custDataLst>
              <p:tags r:id="rId1"/>
            </p:custDataLst>
          </p:nvPr>
        </p:nvSpPr>
        <p:spPr>
          <a:xfrm>
            <a:off x="457200" y="1243594"/>
            <a:ext cx="1909626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开发集成环境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SIT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9" name="同侧圆角矩形 8"/>
          <p:cNvSpPr/>
          <p:nvPr>
            <p:custDataLst>
              <p:tags r:id="rId2"/>
            </p:custDataLst>
          </p:nvPr>
        </p:nvSpPr>
        <p:spPr>
          <a:xfrm>
            <a:off x="1019932" y="2203122"/>
            <a:ext cx="1909626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性能测试环境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PERF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3" name="同侧圆角矩形 12"/>
          <p:cNvSpPr/>
          <p:nvPr>
            <p:custDataLst>
              <p:tags r:id="rId3"/>
            </p:custDataLst>
          </p:nvPr>
        </p:nvSpPr>
        <p:spPr>
          <a:xfrm>
            <a:off x="1650906" y="3162650"/>
            <a:ext cx="1909626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kern="0" noProof="0" dirty="0" smtClean="0">
                <a:solidFill>
                  <a:schemeClr val="bg1"/>
                </a:solidFill>
              </a:rPr>
              <a:t>上线前验收环境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4" name="同侧圆角矩形 13"/>
          <p:cNvSpPr/>
          <p:nvPr>
            <p:custDataLst>
              <p:tags r:id="rId4"/>
            </p:custDataLst>
          </p:nvPr>
        </p:nvSpPr>
        <p:spPr>
          <a:xfrm>
            <a:off x="2366826" y="4124201"/>
            <a:ext cx="1909626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b="1" kern="0" dirty="0" smtClean="0">
                <a:solidFill>
                  <a:schemeClr val="bg1"/>
                </a:solidFill>
              </a:rPr>
              <a:t>正式环境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78760" y="1352892"/>
            <a:ext cx="5487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noProof="0" dirty="0" smtClean="0">
                <a:solidFill>
                  <a:srgbClr val="000000"/>
                </a:solidFill>
              </a:rPr>
              <a:t>本地缺陷测试，代码质量检查，自动功能检查，测试组复验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49273" y="434100"/>
            <a:ext cx="51167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一行代码从产生到正式使用，至少需要在</a:t>
            </a: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套与正式相同的环境中</a:t>
            </a:r>
            <a:endParaRPr kumimoji="0" lang="en-US" altLang="zh-CN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经过</a:t>
            </a: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轮不同的检查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560531" y="2305416"/>
            <a:ext cx="53066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zh-CN" altLang="en-US" sz="1400" kern="0" dirty="0" smtClean="0">
                <a:solidFill>
                  <a:srgbClr val="000000"/>
                </a:solidFill>
              </a:rPr>
              <a:t>冒烟测试，</a:t>
            </a:r>
            <a:r>
              <a:rPr lang="zh-CN" altLang="en-US" sz="1400" kern="0" dirty="0">
                <a:solidFill>
                  <a:srgbClr val="000000"/>
                </a:solidFill>
              </a:rPr>
              <a:t>多场景联合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测试，集成性能测试</a:t>
            </a:r>
            <a:r>
              <a:rPr lang="zh-CN" altLang="en-US" sz="1400" kern="0" dirty="0">
                <a:solidFill>
                  <a:srgbClr val="000000"/>
                </a:solidFill>
              </a:rPr>
              <a:t>，测试组复验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32765" y="3253425"/>
            <a:ext cx="305211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lang="zh-CN" altLang="en-US" sz="1400" kern="0" dirty="0" smtClean="0">
                <a:solidFill>
                  <a:srgbClr val="000000"/>
                </a:solidFill>
              </a:rPr>
              <a:t>功能集中测试</a:t>
            </a:r>
            <a:r>
              <a:rPr lang="zh-CN" altLang="en-US" sz="1400" kern="0" dirty="0">
                <a:solidFill>
                  <a:srgbClr val="000000"/>
                </a:solidFill>
              </a:rPr>
              <a:t>，测试组复验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，验收测试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88504" y="4201434"/>
            <a:ext cx="41293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kumimoji="0" lang="zh-CN" altLang="en-US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发布上线前检查，发布上线后回测确认</a:t>
            </a:r>
            <a:r>
              <a:rPr lang="zh-CN" altLang="en-US" sz="1400" kern="0" dirty="0">
                <a:solidFill>
                  <a:srgbClr val="000000"/>
                </a:solidFill>
              </a:rPr>
              <a:t>，测试组复验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1286178" y="1661827"/>
            <a:ext cx="251670" cy="411061"/>
          </a:xfrm>
          <a:prstGeom prst="downArrow">
            <a:avLst/>
          </a:prstGeom>
          <a:noFill/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1974745" y="2621355"/>
            <a:ext cx="251670" cy="411061"/>
          </a:xfrm>
          <a:prstGeom prst="downArrow">
            <a:avLst/>
          </a:prstGeom>
          <a:noFill/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2677888" y="3591005"/>
            <a:ext cx="251670" cy="411061"/>
          </a:xfrm>
          <a:prstGeom prst="downArrow">
            <a:avLst/>
          </a:prstGeom>
          <a:noFill/>
          <a:ln w="12700" cap="flat" cmpd="sng" algn="ctr">
            <a:solidFill>
              <a:schemeClr val="bg2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1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>
                <a:latin typeface="Arial Black" panose="020B0A04020102020204" pitchFamily="34" charset="0"/>
              </a:rPr>
              <a:t>C </a:t>
            </a:r>
            <a:r>
              <a:rPr lang="zh-CN" altLang="en-US" dirty="0" smtClean="0"/>
              <a:t>测试报告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8701" y="1114499"/>
            <a:ext cx="68562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测试计划中就包含测试用例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开发人员编写单元测试需先覆盖测试用例，并达到</a:t>
            </a:r>
            <a:r>
              <a:rPr lang="en-US" altLang="zh-CN" dirty="0" smtClean="0"/>
              <a:t>80%</a:t>
            </a:r>
            <a:r>
              <a:rPr lang="zh-CN" altLang="en-US" dirty="0"/>
              <a:t>代码覆盖率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开发人员是质量的第一负责人，测试人员是交付的检查把关者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测试报告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代表完整有效检查</a:t>
            </a:r>
            <a:endParaRPr lang="zh-CN" altLang="en-US" dirty="0"/>
          </a:p>
        </p:txBody>
      </p:sp>
      <p:pic>
        <p:nvPicPr>
          <p:cNvPr id="6" name="Picture 6" descr="http://wiki.mbalib.com/w/images/d/dc/%E7%BB%A9%E6%95%88%E7%AE%A1%E7%90%86PDCA%E5%BE%AA%E7%8E%AF%E5%9B%B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6" y="184590"/>
            <a:ext cx="1549847" cy="4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0" name="Picture 2" descr="把关者 的图像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961" y="2851185"/>
            <a:ext cx="2716881" cy="181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>
                <a:latin typeface="Arial Black" panose="020B0A04020102020204" pitchFamily="34" charset="0"/>
              </a:rPr>
              <a:t>A </a:t>
            </a:r>
            <a:r>
              <a:rPr lang="zh-CN" altLang="en-US" dirty="0" smtClean="0"/>
              <a:t>反馈跟踪</a:t>
            </a:r>
            <a:endParaRPr lang="zh-CN" altLang="en-US" dirty="0"/>
          </a:p>
        </p:txBody>
      </p:sp>
      <p:pic>
        <p:nvPicPr>
          <p:cNvPr id="6" name="Picture 6" descr="http://wiki.mbalib.com/w/images/d/dc/%E7%BB%A9%E6%95%88%E7%AE%A1%E7%90%86PDCA%E5%BE%AA%E7%8E%AF%E5%9B%B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6" y="184590"/>
            <a:ext cx="1549847" cy="4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4" name="Picture 2" descr="千行bug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9" y="3439009"/>
            <a:ext cx="3018817" cy="11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804772" y="1365886"/>
            <a:ext cx="61104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新发现的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，纳入</a:t>
            </a:r>
            <a:r>
              <a:rPr lang="en-US" altLang="zh-CN" dirty="0" err="1" smtClean="0"/>
              <a:t>Redmine</a:t>
            </a:r>
            <a:r>
              <a:rPr lang="zh-CN" altLang="en-US" dirty="0" smtClean="0"/>
              <a:t>进行跟踪至完整修复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的修复仍需经</a:t>
            </a:r>
            <a:r>
              <a:rPr lang="en-US" altLang="zh-CN" kern="0" dirty="0">
                <a:solidFill>
                  <a:srgbClr val="000000"/>
                </a:solidFill>
              </a:rPr>
              <a:t>SIT -&gt; PERF-&gt; UAT -&gt; </a:t>
            </a:r>
            <a:r>
              <a:rPr lang="en-US" altLang="zh-CN" kern="0" dirty="0" smtClean="0">
                <a:solidFill>
                  <a:srgbClr val="000000"/>
                </a:solidFill>
              </a:rPr>
              <a:t>PRO</a:t>
            </a:r>
            <a:r>
              <a:rPr lang="zh-CN" altLang="en-US" kern="0" dirty="0" smtClean="0">
                <a:solidFill>
                  <a:srgbClr val="000000"/>
                </a:solidFill>
              </a:rPr>
              <a:t>的测试过程</a:t>
            </a:r>
            <a:endParaRPr lang="en-US" altLang="zh-CN" kern="0" dirty="0" smtClean="0">
              <a:solidFill>
                <a:srgbClr val="000000"/>
              </a:solidFill>
            </a:endParaRPr>
          </a:p>
          <a:p>
            <a:endParaRPr lang="en-US" altLang="zh-CN" kern="0" dirty="0">
              <a:solidFill>
                <a:srgbClr val="000000"/>
              </a:solidFill>
            </a:endParaRPr>
          </a:p>
          <a:p>
            <a:r>
              <a:rPr lang="zh-CN" altLang="en-US" kern="0" dirty="0" smtClean="0">
                <a:solidFill>
                  <a:srgbClr val="000000"/>
                </a:solidFill>
              </a:rPr>
              <a:t>统计千行</a:t>
            </a:r>
            <a:r>
              <a:rPr lang="en-US" altLang="zh-CN" kern="0" dirty="0" smtClean="0">
                <a:solidFill>
                  <a:srgbClr val="000000"/>
                </a:solidFill>
              </a:rPr>
              <a:t>Bug</a:t>
            </a:r>
            <a:r>
              <a:rPr lang="zh-CN" altLang="en-US" kern="0" dirty="0" smtClean="0">
                <a:solidFill>
                  <a:srgbClr val="000000"/>
                </a:solidFill>
              </a:rPr>
              <a:t>率，对质量不佳的模块进行重构</a:t>
            </a:r>
            <a:endParaRPr lang="en-US" altLang="zh-CN" kern="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4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4474234"/>
              </p:ext>
            </p:extLst>
          </p:nvPr>
        </p:nvGraphicFramePr>
        <p:xfrm>
          <a:off x="857251" y="1"/>
          <a:ext cx="1289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7" name="think-cell Slide" r:id="rId7" imgW="216" imgH="216" progId="TCLayout.ActiveDocument.1">
                  <p:embed/>
                </p:oleObj>
              </mc:Choice>
              <mc:Fallback>
                <p:oleObj name="think-cell Slide" r:id="rId7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7251" y="1"/>
                        <a:ext cx="12898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0" y="2216568"/>
            <a:ext cx="9144000" cy="0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>
            <p:custDataLst>
              <p:tags r:id="rId4"/>
            </p:custDataLst>
          </p:nvPr>
        </p:nvSpPr>
        <p:spPr>
          <a:xfrm>
            <a:off x="3501390" y="1145958"/>
            <a:ext cx="2141220" cy="2141220"/>
          </a:xfrm>
          <a:prstGeom prst="ellipse">
            <a:avLst/>
          </a:prstGeom>
          <a:solidFill>
            <a:schemeClr val="tx2"/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宋体"/>
              <a:cs typeface="+mn-cs"/>
            </a:endParaRPr>
          </a:p>
        </p:txBody>
      </p:sp>
      <p:sp>
        <p:nvSpPr>
          <p:cNvPr id="48" name="Title 1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867936" y="2378058"/>
            <a:ext cx="1408128" cy="246221"/>
          </a:xfrm>
          <a:prstGeom prst="rect">
            <a:avLst/>
          </a:prstGeom>
          <a:noFill/>
        </p:spPr>
        <p:txBody>
          <a:bodyPr vert="horz" wrap="none" lIns="54000" tIns="0" rIns="54000" bIns="0" rtlCol="0" anchor="ctr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200" b="0" kern="1200" spc="-15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spc="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THANK YOU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20" y="1808857"/>
            <a:ext cx="1584960" cy="3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>
                <a:latin typeface="Arial Black" panose="020B0A04020102020204" pitchFamily="34" charset="0"/>
              </a:rPr>
              <a:t>PDCA </a:t>
            </a:r>
            <a:r>
              <a:rPr lang="zh-CN" altLang="en-US" dirty="0" smtClean="0"/>
              <a:t>质量环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09107" y="1114499"/>
            <a:ext cx="4581293" cy="28007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kern="0" dirty="0" smtClean="0">
                <a:solidFill>
                  <a:srgbClr val="000000"/>
                </a:solidFill>
              </a:rPr>
              <a:t>PDCA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循环过程是质量管理的基础</a:t>
            </a: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kern="0" dirty="0" smtClean="0">
                <a:solidFill>
                  <a:srgbClr val="000000"/>
                </a:solidFill>
              </a:rPr>
              <a:t/>
            </a:r>
            <a:br>
              <a:rPr lang="en-US" altLang="zh-CN" sz="1400" kern="0" dirty="0" smtClean="0">
                <a:solidFill>
                  <a:srgbClr val="000000"/>
                </a:solidFill>
              </a:rPr>
            </a:br>
            <a:r>
              <a:rPr lang="en-US" altLang="zh-CN" sz="1400" kern="0" dirty="0" smtClean="0">
                <a:solidFill>
                  <a:srgbClr val="000000"/>
                </a:solidFill>
              </a:rPr>
              <a:t/>
            </a:r>
            <a:br>
              <a:rPr lang="en-US" altLang="zh-CN" sz="1400" kern="0" dirty="0" smtClean="0">
                <a:solidFill>
                  <a:srgbClr val="000000"/>
                </a:solidFill>
              </a:rPr>
            </a:br>
            <a:r>
              <a:rPr lang="en-US" altLang="zh-CN" sz="1400" b="1" kern="0" dirty="0" smtClean="0">
                <a:solidFill>
                  <a:srgbClr val="000000"/>
                </a:solidFill>
              </a:rPr>
              <a:t>Plan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： 凡事预则立，不预则废</a:t>
            </a: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1" kern="0" dirty="0" smtClean="0">
                <a:solidFill>
                  <a:srgbClr val="000000"/>
                </a:solidFill>
              </a:rPr>
              <a:t>Do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： 协同工作，内部小</a:t>
            </a:r>
            <a:r>
              <a:rPr lang="en-US" altLang="zh-CN" sz="1400" kern="0" dirty="0" smtClean="0">
                <a:solidFill>
                  <a:srgbClr val="000000"/>
                </a:solidFill>
              </a:rPr>
              <a:t>PDCA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循环</a:t>
            </a: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1" kern="0" dirty="0" smtClean="0">
                <a:solidFill>
                  <a:srgbClr val="000000"/>
                </a:solidFill>
              </a:rPr>
              <a:t>Check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： 完成评估，评价标准，偏差分析</a:t>
            </a: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1" kern="0" dirty="0" smtClean="0">
                <a:solidFill>
                  <a:srgbClr val="000000"/>
                </a:solidFill>
              </a:rPr>
              <a:t>Action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： 纠偏措施，措施落实</a:t>
            </a:r>
            <a:endParaRPr lang="en-US" altLang="zh-CN" sz="1400" kern="0" dirty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9636" name="Picture 4" descr="http://s8.sinaimg.cn/mw690/001VZn41zy72ZOiCEqr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7" y="1170305"/>
            <a:ext cx="3026769" cy="264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8" name="Picture 6" descr="http://wiki.mbalib.com/w/images/d/dc/%E7%BB%A9%E6%95%88%E7%AE%A1%E7%90%86PDCA%E5%BE%AA%E7%8E%AF%E5%9B%B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6" y="184590"/>
            <a:ext cx="1549847" cy="4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0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zh-CN" altLang="en-US" dirty="0" smtClean="0"/>
              <a:t>开发质量保障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9413" y="1047089"/>
            <a:ext cx="5180987" cy="4524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dirty="0" smtClean="0">
                <a:solidFill>
                  <a:srgbClr val="000000"/>
                </a:solidFill>
              </a:rPr>
              <a:t>开发阶段全部需求任务与问题都进行完整全生命周期跟踪</a:t>
            </a: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dirty="0" smtClean="0">
                <a:solidFill>
                  <a:srgbClr val="000000"/>
                </a:solidFill>
              </a:rPr>
              <a:t>团队依照敏捷开发方法论，进行自组织工作</a:t>
            </a: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dirty="0" smtClean="0">
                <a:solidFill>
                  <a:srgbClr val="000000"/>
                </a:solidFill>
              </a:rPr>
              <a:t>以</a:t>
            </a:r>
            <a:r>
              <a:rPr lang="en-US" altLang="zh-CN" sz="1400" kern="0" dirty="0" smtClean="0">
                <a:solidFill>
                  <a:srgbClr val="000000"/>
                </a:solidFill>
              </a:rPr>
              <a:t>TDD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测试驱动</a:t>
            </a:r>
            <a:r>
              <a:rPr lang="en-US" altLang="zh-CN" sz="1400" kern="0" dirty="0" smtClean="0">
                <a:solidFill>
                  <a:srgbClr val="000000"/>
                </a:solidFill>
              </a:rPr>
              <a:t>/BDD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行为驱动的方式进行单元测试</a:t>
            </a: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dirty="0" smtClean="0">
                <a:solidFill>
                  <a:srgbClr val="000000"/>
                </a:solidFill>
              </a:rPr>
              <a:t>使用</a:t>
            </a:r>
            <a:r>
              <a:rPr lang="en-US" altLang="zh-CN" sz="1400" kern="0" dirty="0" smtClean="0">
                <a:solidFill>
                  <a:srgbClr val="000000"/>
                </a:solidFill>
              </a:rPr>
              <a:t>Sonar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进行代码静态扫描，提高代码质量</a:t>
            </a: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dirty="0" smtClean="0">
                <a:solidFill>
                  <a:srgbClr val="000000"/>
                </a:solidFill>
              </a:rPr>
              <a:t>进行代码同行评审，及时发现代码设计与实现问题</a:t>
            </a: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dirty="0" smtClean="0">
                <a:solidFill>
                  <a:srgbClr val="000000"/>
                </a:solidFill>
              </a:rPr>
              <a:t>开发过程中，任意代码修改都将触发持续集成，隐藏错误将第一时间发现。</a:t>
            </a: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dirty="0" smtClean="0">
                <a:solidFill>
                  <a:srgbClr val="000000"/>
                </a:solidFill>
              </a:rPr>
              <a:t>采用</a:t>
            </a:r>
            <a:r>
              <a:rPr lang="en-US" altLang="zh-CN" sz="1400" kern="0" dirty="0" smtClean="0">
                <a:solidFill>
                  <a:srgbClr val="000000"/>
                </a:solidFill>
              </a:rPr>
              <a:t>Wiki</a:t>
            </a:r>
            <a:r>
              <a:rPr lang="zh-CN" altLang="en-US" sz="1400" kern="0" dirty="0" smtClean="0">
                <a:solidFill>
                  <a:srgbClr val="000000"/>
                </a:solidFill>
              </a:rPr>
              <a:t>进行团队知识累积与协作</a:t>
            </a:r>
            <a:endParaRPr lang="en-US" altLang="zh-CN" sz="1400" kern="0" dirty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400" kern="0" dirty="0" smtClean="0">
              <a:solidFill>
                <a:srgbClr val="000000"/>
              </a:solidFill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同侧圆角矩形 5"/>
          <p:cNvSpPr/>
          <p:nvPr>
            <p:custDataLst>
              <p:tags r:id="rId1"/>
            </p:custDataLst>
          </p:nvPr>
        </p:nvSpPr>
        <p:spPr>
          <a:xfrm>
            <a:off x="6353530" y="2377577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D 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单元测试</a:t>
            </a:r>
          </a:p>
        </p:txBody>
      </p:sp>
      <p:sp>
        <p:nvSpPr>
          <p:cNvPr id="7" name="同侧圆角矩形 6"/>
          <p:cNvSpPr/>
          <p:nvPr>
            <p:custDataLst>
              <p:tags r:id="rId2"/>
            </p:custDataLst>
          </p:nvPr>
        </p:nvSpPr>
        <p:spPr>
          <a:xfrm>
            <a:off x="6353530" y="3083804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D 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代码评审</a:t>
            </a:r>
          </a:p>
        </p:txBody>
      </p:sp>
      <p:sp>
        <p:nvSpPr>
          <p:cNvPr id="10" name="同侧圆角矩形 9"/>
          <p:cNvSpPr/>
          <p:nvPr>
            <p:custDataLst>
              <p:tags r:id="rId3"/>
            </p:custDataLst>
          </p:nvPr>
        </p:nvSpPr>
        <p:spPr>
          <a:xfrm>
            <a:off x="6353530" y="1631022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P 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敏捷开发</a:t>
            </a:r>
          </a:p>
        </p:txBody>
      </p:sp>
      <p:sp>
        <p:nvSpPr>
          <p:cNvPr id="11" name="同侧圆角矩形 10"/>
          <p:cNvSpPr/>
          <p:nvPr>
            <p:custDataLst>
              <p:tags r:id="rId4"/>
            </p:custDataLst>
          </p:nvPr>
        </p:nvSpPr>
        <p:spPr>
          <a:xfrm>
            <a:off x="6353530" y="1047089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P</a:t>
            </a:r>
            <a:r>
              <a:rPr kumimoji="0" lang="en-US" altLang="zh-CN" sz="1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问题跟踪</a:t>
            </a:r>
          </a:p>
        </p:txBody>
      </p:sp>
      <p:sp>
        <p:nvSpPr>
          <p:cNvPr id="12" name="同侧圆角矩形 11"/>
          <p:cNvSpPr/>
          <p:nvPr>
            <p:custDataLst>
              <p:tags r:id="rId5"/>
            </p:custDataLst>
          </p:nvPr>
        </p:nvSpPr>
        <p:spPr>
          <a:xfrm>
            <a:off x="6353530" y="3735849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C 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持续集成</a:t>
            </a:r>
          </a:p>
        </p:txBody>
      </p:sp>
      <p:sp>
        <p:nvSpPr>
          <p:cNvPr id="9" name="同侧圆角矩形 8"/>
          <p:cNvSpPr/>
          <p:nvPr>
            <p:custDataLst>
              <p:tags r:id="rId6"/>
            </p:custDataLst>
          </p:nvPr>
        </p:nvSpPr>
        <p:spPr>
          <a:xfrm>
            <a:off x="6353530" y="4378886"/>
            <a:ext cx="2520000" cy="288000"/>
          </a:xfrm>
          <a:prstGeom prst="round2SameRect">
            <a:avLst>
              <a:gd name="adj1" fmla="val 33204"/>
              <a:gd name="adj2" fmla="val 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1" kern="0" dirty="0" smtClean="0">
                <a:solidFill>
                  <a:schemeClr val="bg1"/>
                </a:solidFill>
              </a:rPr>
              <a:t>A </a:t>
            </a:r>
            <a:r>
              <a:rPr lang="zh-CN" altLang="en-US" sz="1400" b="1" kern="0" dirty="0" smtClean="0">
                <a:solidFill>
                  <a:schemeClr val="bg1"/>
                </a:solidFill>
              </a:rPr>
              <a:t>知识累积</a:t>
            </a:r>
            <a:endParaRPr lang="en-US" altLang="zh-CN" sz="1400" b="1" kern="0" dirty="0" smtClean="0">
              <a:solidFill>
                <a:schemeClr val="bg1"/>
              </a:solidFill>
            </a:endParaRPr>
          </a:p>
        </p:txBody>
      </p:sp>
      <p:pic>
        <p:nvPicPr>
          <p:cNvPr id="13" name="Picture 6" descr="http://wiki.mbalib.com/w/images/d/dc/%E7%BB%A9%E6%95%88%E7%AE%A1%E7%90%86PDCA%E5%BE%AA%E7%8E%AF%E5%9B%B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6" y="184590"/>
            <a:ext cx="1549847" cy="4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0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>
                <a:latin typeface="Arial Black" panose="020B0A04020102020204" pitchFamily="34" charset="0"/>
              </a:rPr>
              <a:t>P</a:t>
            </a:r>
            <a:r>
              <a:rPr lang="en-US" altLang="zh-CN" dirty="0" smtClean="0"/>
              <a:t> </a:t>
            </a:r>
            <a:r>
              <a:rPr lang="zh-CN" altLang="en-US" dirty="0" smtClean="0"/>
              <a:t>敏捷开发方法论（</a:t>
            </a:r>
            <a:r>
              <a:rPr lang="en-US" altLang="zh-CN" dirty="0"/>
              <a:t>Scrum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57200" y="1417320"/>
            <a:ext cx="921013" cy="923187"/>
          </a:xfrm>
          <a:prstGeom prst="roundRect">
            <a:avLst>
              <a:gd name="adj" fmla="val 8669"/>
            </a:avLst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3359" tIns="31679" rIns="63359" bIns="316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kern="0" dirty="0" smtClean="0">
                <a:solidFill>
                  <a:schemeClr val="bg1"/>
                </a:solidFill>
                <a:latin typeface="Gill Sans MT" panose="020B0502020104020203" pitchFamily="34" charset="0"/>
                <a:ea typeface="宋体"/>
              </a:rPr>
              <a:t>角色</a:t>
            </a:r>
            <a:endParaRPr lang="zh-CN" altLang="en-US" sz="1400" b="1" kern="0" dirty="0">
              <a:solidFill>
                <a:schemeClr val="bg1"/>
              </a:solidFill>
              <a:latin typeface="Gill Sans MT" panose="020B0502020104020203" pitchFamily="34" charset="0"/>
              <a:ea typeface="宋体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28645" y="1491628"/>
            <a:ext cx="7161755" cy="77457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Product </a:t>
            </a:r>
            <a:r>
              <a:rPr lang="en-US" altLang="zh-CN" sz="1400" dirty="0" smtClean="0"/>
              <a:t>Owner 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（负责需求描述、优先级定义，确定每个</a:t>
            </a:r>
            <a:r>
              <a:rPr lang="en-US" altLang="zh-CN" sz="1400" dirty="0" smtClean="0"/>
              <a:t>Sprint</a:t>
            </a:r>
            <a:r>
              <a:rPr lang="zh-CN" altLang="en-US" sz="1400" dirty="0" smtClean="0"/>
              <a:t>内容）</a:t>
            </a:r>
            <a:endParaRPr lang="en-US" altLang="zh-CN" sz="1400" dirty="0" smtClean="0"/>
          </a:p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Scrum Master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           </a:t>
            </a:r>
            <a:r>
              <a:rPr lang="zh-CN" altLang="en-US" sz="1400" dirty="0" smtClean="0"/>
              <a:t>（负责保障</a:t>
            </a:r>
            <a:r>
              <a:rPr lang="en-US" altLang="zh-CN" sz="1400" dirty="0" smtClean="0"/>
              <a:t>Team</a:t>
            </a:r>
            <a:r>
              <a:rPr lang="zh-CN" altLang="en-US" sz="1400" dirty="0" smtClean="0"/>
              <a:t>按</a:t>
            </a:r>
            <a:r>
              <a:rPr lang="zh-CN" altLang="en-US" sz="1400" dirty="0"/>
              <a:t>敏捷</a:t>
            </a:r>
            <a:r>
              <a:rPr lang="zh-CN" altLang="en-US" sz="1400" dirty="0" smtClean="0"/>
              <a:t>良好执行，发现过程问题、提出建议）</a:t>
            </a:r>
            <a:endParaRPr lang="en-US" altLang="zh-CN" sz="1400" dirty="0" smtClean="0"/>
          </a:p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Scrum Team	</a:t>
            </a:r>
            <a:r>
              <a:rPr lang="zh-CN" altLang="en-US" sz="1400" dirty="0" smtClean="0"/>
              <a:t>（按质按时交付，全栈全领域工程师）</a:t>
            </a:r>
            <a:endParaRPr lang="zh-CN" altLang="zh-CN" sz="1400" dirty="0">
              <a:solidFill>
                <a:srgbClr val="000000"/>
              </a:solidFill>
              <a:latin typeface="Gill Sans MT" panose="020B05020201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8645" y="2584515"/>
            <a:ext cx="7161755" cy="77457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400" dirty="0"/>
              <a:t>产品</a:t>
            </a:r>
            <a:r>
              <a:rPr lang="en-US" altLang="zh-CN" sz="1400" dirty="0" smtClean="0"/>
              <a:t>Backlog               </a:t>
            </a:r>
            <a:r>
              <a:rPr lang="zh-CN" altLang="en-US" sz="1400" dirty="0" smtClean="0"/>
              <a:t>（整个产品期望的功能列表和优先级）</a:t>
            </a:r>
            <a:endParaRPr lang="en-US" altLang="zh-CN" sz="1400" dirty="0" smtClean="0"/>
          </a:p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Sprint Backlog	</a:t>
            </a:r>
            <a:r>
              <a:rPr lang="zh-CN" altLang="en-US" sz="1400" dirty="0" smtClean="0"/>
              <a:t>（当前</a:t>
            </a:r>
            <a:r>
              <a:rPr lang="en-US" altLang="zh-CN" sz="1400" dirty="0" smtClean="0"/>
              <a:t>Sprint</a:t>
            </a:r>
            <a:r>
              <a:rPr lang="zh-CN" altLang="en-US" sz="1400" dirty="0" smtClean="0"/>
              <a:t>任务列表和优先级）</a:t>
            </a:r>
            <a:endParaRPr lang="en-US" altLang="zh-CN" sz="1400" dirty="0" smtClean="0"/>
          </a:p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Sprint </a:t>
            </a:r>
            <a:r>
              <a:rPr lang="zh-CN" altLang="en-US" sz="1400" dirty="0"/>
              <a:t>燃尽</a:t>
            </a:r>
            <a:r>
              <a:rPr lang="zh-CN" altLang="en-US" sz="1400" dirty="0" smtClean="0"/>
              <a:t>图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（工作量与完成程度的趋势图）</a:t>
            </a:r>
            <a:endParaRPr lang="zh-CN" altLang="zh-CN" sz="1400" dirty="0">
              <a:solidFill>
                <a:srgbClr val="000000"/>
              </a:solidFill>
              <a:latin typeface="Gill Sans MT" panose="020B05020201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528645" y="2425357"/>
            <a:ext cx="71617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528645" y="3518244"/>
            <a:ext cx="71617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528645" y="3537619"/>
            <a:ext cx="7161755" cy="105413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400" dirty="0"/>
              <a:t>Plan </a:t>
            </a:r>
            <a:r>
              <a:rPr lang="en-US" altLang="zh-CN" sz="1400" dirty="0" smtClean="0"/>
              <a:t>Game                </a:t>
            </a:r>
            <a:r>
              <a:rPr lang="zh-CN" altLang="en-US" sz="1400" dirty="0" smtClean="0"/>
              <a:t>（</a:t>
            </a:r>
            <a:r>
              <a:rPr lang="en-US" altLang="zh-CN" sz="1400" dirty="0"/>
              <a:t>2/4/8</a:t>
            </a:r>
            <a:r>
              <a:rPr lang="zh-CN" altLang="en-US" sz="1400" dirty="0"/>
              <a:t>小时，需求实现与规模估计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Daily Meeting            </a:t>
            </a:r>
            <a:r>
              <a:rPr lang="zh-CN" altLang="en-US" sz="1400" dirty="0" smtClean="0"/>
              <a:t>（</a:t>
            </a:r>
            <a:r>
              <a:rPr lang="en-US" altLang="zh-CN" sz="1400" dirty="0"/>
              <a:t>15</a:t>
            </a:r>
            <a:r>
              <a:rPr lang="zh-CN" altLang="en-US" sz="1400" dirty="0"/>
              <a:t>分钟</a:t>
            </a:r>
            <a:r>
              <a:rPr lang="en-US" altLang="zh-CN" sz="1400" dirty="0"/>
              <a:t>, </a:t>
            </a:r>
            <a:r>
              <a:rPr lang="zh-CN" altLang="en-US" sz="1400" dirty="0"/>
              <a:t>团队</a:t>
            </a:r>
            <a:r>
              <a:rPr lang="zh-CN" altLang="en-US" sz="1400" dirty="0" smtClean="0"/>
              <a:t>内状态同步，声明所需支持）</a:t>
            </a:r>
            <a:endParaRPr lang="en-US" altLang="zh-CN" sz="1400" dirty="0" smtClean="0"/>
          </a:p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Demo Meeting           </a:t>
            </a:r>
            <a:r>
              <a:rPr lang="zh-CN" altLang="en-US" sz="1400" dirty="0" smtClean="0"/>
              <a:t>（</a:t>
            </a:r>
            <a:r>
              <a:rPr lang="en-US" altLang="zh-CN" sz="1400" dirty="0"/>
              <a:t>1/2/4</a:t>
            </a:r>
            <a:r>
              <a:rPr lang="zh-CN" altLang="en-US" sz="1400" dirty="0" smtClean="0"/>
              <a:t>小时，按质交付工作项）</a:t>
            </a:r>
            <a:endParaRPr lang="en-US" altLang="zh-CN" sz="1400" dirty="0" smtClean="0"/>
          </a:p>
          <a:p>
            <a:pPr marL="159254" lvl="1" indent="-159254">
              <a:spcBef>
                <a:spcPts val="52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Retrospective Meeting  </a:t>
            </a:r>
            <a:r>
              <a:rPr lang="zh-CN" altLang="en-US" sz="1400" dirty="0" smtClean="0"/>
              <a:t>（</a:t>
            </a:r>
            <a:r>
              <a:rPr lang="en-US" altLang="zh-CN" sz="1400" dirty="0"/>
              <a:t>30</a:t>
            </a:r>
            <a:r>
              <a:rPr lang="zh-CN" altLang="en-US" sz="1400" dirty="0"/>
              <a:t>分钟</a:t>
            </a:r>
            <a:r>
              <a:rPr lang="en-US" altLang="zh-CN" sz="1400" dirty="0"/>
              <a:t>/2</a:t>
            </a:r>
            <a:r>
              <a:rPr lang="zh-CN" altLang="en-US" sz="1400" dirty="0" smtClean="0"/>
              <a:t>小时，团队内部回顾和团队改进）</a:t>
            </a:r>
            <a:endParaRPr lang="zh-CN" altLang="zh-CN" sz="1400" dirty="0">
              <a:solidFill>
                <a:srgbClr val="000000"/>
              </a:solidFill>
              <a:latin typeface="Gill Sans MT" panose="020B05020201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57200" y="2510207"/>
            <a:ext cx="921013" cy="923187"/>
          </a:xfrm>
          <a:prstGeom prst="roundRect">
            <a:avLst>
              <a:gd name="adj" fmla="val 8669"/>
            </a:avLst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3359" tIns="31679" rIns="63359" bIns="316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kern="0" dirty="0" smtClean="0">
                <a:solidFill>
                  <a:schemeClr val="bg1"/>
                </a:solidFill>
                <a:latin typeface="Gill Sans MT" panose="020B0502020104020203" pitchFamily="34" charset="0"/>
                <a:ea typeface="宋体"/>
              </a:rPr>
              <a:t>跟踪</a:t>
            </a:r>
            <a:endParaRPr lang="zh-CN" altLang="en-US" sz="1400" b="1" kern="0" dirty="0">
              <a:solidFill>
                <a:schemeClr val="bg1"/>
              </a:solidFill>
              <a:latin typeface="Gill Sans MT" panose="020B0502020104020203" pitchFamily="34" charset="0"/>
              <a:ea typeface="宋体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7200" y="3603093"/>
            <a:ext cx="921013" cy="923187"/>
          </a:xfrm>
          <a:prstGeom prst="roundRect">
            <a:avLst>
              <a:gd name="adj" fmla="val 8669"/>
            </a:avLst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3359" tIns="31679" rIns="63359" bIns="316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kern="0" dirty="0">
                <a:solidFill>
                  <a:schemeClr val="bg1"/>
                </a:solidFill>
                <a:latin typeface="Gill Sans MT" panose="020B0502020104020203" pitchFamily="34" charset="0"/>
                <a:ea typeface="宋体"/>
              </a:rPr>
              <a:t>会议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51568" y="803502"/>
            <a:ext cx="484748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kern="0" noProof="0" dirty="0" smtClean="0">
                <a:solidFill>
                  <a:schemeClr val="tx2"/>
                </a:solidFill>
              </a:rPr>
              <a:t>将整个开发过程划分为 </a:t>
            </a:r>
            <a:r>
              <a:rPr lang="en-US" altLang="zh-CN" sz="1400" kern="0" noProof="0" dirty="0" smtClean="0">
                <a:solidFill>
                  <a:schemeClr val="tx2"/>
                </a:solidFill>
              </a:rPr>
              <a:t>2-4</a:t>
            </a:r>
            <a:r>
              <a:rPr lang="zh-CN" altLang="en-US" sz="1400" kern="0" noProof="0" dirty="0" smtClean="0">
                <a:solidFill>
                  <a:schemeClr val="tx2"/>
                </a:solidFill>
              </a:rPr>
              <a:t>周的</a:t>
            </a:r>
            <a:r>
              <a:rPr lang="en-US" altLang="zh-CN" sz="1400" kern="0" noProof="0" dirty="0" smtClean="0">
                <a:solidFill>
                  <a:schemeClr val="tx2"/>
                </a:solidFill>
              </a:rPr>
              <a:t>Sprint</a:t>
            </a:r>
            <a:r>
              <a:rPr lang="zh-CN" altLang="en-US" sz="1400" kern="0" noProof="0" dirty="0" smtClean="0">
                <a:solidFill>
                  <a:schemeClr val="tx2"/>
                </a:solidFill>
              </a:rPr>
              <a:t>，小步快跑，持续调整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pic>
        <p:nvPicPr>
          <p:cNvPr id="53250" name="Picture 2" descr="scrum 的图像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04" y="-4325"/>
            <a:ext cx="2427006" cy="144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2" name="Picture 4" descr="scrum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79" y="2043575"/>
            <a:ext cx="1570076" cy="92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0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>
                <a:latin typeface="Arial Black" panose="020B0A04020102020204" pitchFamily="34" charset="0"/>
              </a:rPr>
              <a:t>P </a:t>
            </a:r>
            <a:r>
              <a:rPr lang="zh-CN" altLang="en-US" dirty="0"/>
              <a:t>任务</a:t>
            </a:r>
            <a:r>
              <a:rPr lang="zh-CN" altLang="en-US" dirty="0" smtClean="0"/>
              <a:t>跟踪（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edmine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01" y="959796"/>
            <a:ext cx="4582256" cy="3556781"/>
          </a:xfrm>
          <a:prstGeom prst="rect">
            <a:avLst/>
          </a:prstGeom>
        </p:spPr>
      </p:pic>
      <p:pic>
        <p:nvPicPr>
          <p:cNvPr id="6" name="Picture 6" descr="http://wiki.mbalib.com/w/images/d/dc/%E7%BB%A9%E6%95%88%E7%AE%A1%E7%90%86PDCA%E5%BE%AA%E7%8E%AF%E5%9B%B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6" y="184590"/>
            <a:ext cx="1549847" cy="4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449877" y="1179350"/>
            <a:ext cx="3395807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zh-CN" altLang="en-US" sz="1400" kern="0" dirty="0" smtClean="0"/>
              <a:t>采用</a:t>
            </a:r>
            <a:r>
              <a:rPr lang="en-US" altLang="zh-CN" sz="1400" kern="0" dirty="0" err="1" smtClean="0"/>
              <a:t>Redmine</a:t>
            </a:r>
            <a:r>
              <a:rPr lang="zh-CN" altLang="en-US" sz="1400" kern="0" dirty="0" smtClean="0"/>
              <a:t>系统进行任务跟踪，保障可见性</a:t>
            </a:r>
            <a:endParaRPr lang="en-US" altLang="zh-CN" sz="1400" kern="0" dirty="0" smtClean="0"/>
          </a:p>
          <a:p>
            <a:pPr defTabSz="914400"/>
            <a:endParaRPr lang="en-US" altLang="zh-CN" sz="1400" kern="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400" kern="0" dirty="0" smtClean="0"/>
              <a:t>使任务状态可见</a:t>
            </a:r>
            <a:endParaRPr lang="en-US" altLang="zh-CN" sz="1400" kern="0" dirty="0" smtClean="0"/>
          </a:p>
          <a:p>
            <a:pPr defTabSz="914400"/>
            <a:endParaRPr lang="en-US" altLang="zh-CN" sz="1400" kern="0" dirty="0" smtClean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400" kern="0" dirty="0" smtClean="0"/>
              <a:t>每个人知道什么任务最优先，由谁负责</a:t>
            </a:r>
            <a:endParaRPr lang="en-US" altLang="zh-CN" sz="1400" kern="0" dirty="0" smtClean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n-US" altLang="zh-CN" sz="1400" kern="0" dirty="0" smtClean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zh-CN" altLang="en-US" sz="1400" kern="0" noProof="0" dirty="0" smtClean="0"/>
              <a:t>只有真正完成才关闭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039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 smtClean="0">
                <a:latin typeface="Arial Black" panose="020B0A04020102020204" pitchFamily="34" charset="0"/>
              </a:rPr>
              <a:t>D </a:t>
            </a:r>
            <a:r>
              <a:rPr lang="zh-CN" altLang="en-US" dirty="0" smtClean="0"/>
              <a:t>单元测试（</a:t>
            </a:r>
            <a:r>
              <a:rPr lang="en-US" altLang="zh-CN" dirty="0" smtClean="0"/>
              <a:t>TDD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8610" name="Picture 2" descr="TDD 的图像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90" y="1484130"/>
            <a:ext cx="6205989" cy="27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25996" y="939401"/>
            <a:ext cx="59055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zh-CN" altLang="en-US" sz="1400" kern="0" dirty="0" smtClean="0">
                <a:solidFill>
                  <a:schemeClr val="tx2"/>
                </a:solidFill>
              </a:rPr>
              <a:t>测试驱动开发：  测试先行，调通后重构，持续集成</a:t>
            </a:r>
            <a:endParaRPr kumimoji="0" lang="zh-CN" altLang="en-US" sz="140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pic>
        <p:nvPicPr>
          <p:cNvPr id="68612" name="Picture 4" descr="TDD 的图像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118" y="147586"/>
            <a:ext cx="1054105" cy="89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2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>
                <a:latin typeface="Arial Black" panose="020B0A04020102020204" pitchFamily="34" charset="0"/>
              </a:rPr>
              <a:t>D</a:t>
            </a:r>
            <a:r>
              <a:rPr lang="en-US" altLang="zh-CN" dirty="0" smtClean="0">
                <a:latin typeface="Arial Black" panose="020B0A04020102020204" pitchFamily="34" charset="0"/>
              </a:rPr>
              <a:t> </a:t>
            </a:r>
            <a:r>
              <a:rPr lang="zh-CN" altLang="en-US" dirty="0" smtClean="0"/>
              <a:t>单元测试（</a:t>
            </a:r>
            <a:r>
              <a:rPr lang="en-US" altLang="zh-CN" dirty="0" err="1"/>
              <a:t>Mockito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9634" name="Picture 2" descr="Mockito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69" y="1047089"/>
            <a:ext cx="54102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8" name="Picture 6" descr="http://dl.iteye.com/upload/attachment/0067/5882/02030f95-ba9a-3104-b0f1-d7d8f02029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588" y="649544"/>
            <a:ext cx="2697871" cy="108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40" name="Picture 8" descr="http://dl.iteye.com/upload/attachment/0067/5884/2fab8997-d489-396e-9365-2ae1fe94b6c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710" y="2737776"/>
            <a:ext cx="195208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6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Font typeface="Arial" pitchFamily="34" charset="0"/>
            </a:pPr>
            <a:r>
              <a:rPr lang="en-US" altLang="zh-CN" dirty="0">
                <a:latin typeface="Arial Black" panose="020B0A04020102020204" pitchFamily="34" charset="0"/>
              </a:rPr>
              <a:t>D</a:t>
            </a:r>
            <a:r>
              <a:rPr lang="en-US" altLang="zh-CN" dirty="0" smtClean="0">
                <a:latin typeface="Arial Black" panose="020B0A04020102020204" pitchFamily="34" charset="0"/>
              </a:rPr>
              <a:t> </a:t>
            </a:r>
            <a:r>
              <a:rPr lang="zh-CN" altLang="en-US" dirty="0" smtClean="0"/>
              <a:t>单元测试（</a:t>
            </a:r>
            <a:r>
              <a:rPr lang="en-US" altLang="zh-CN" dirty="0" err="1"/>
              <a:t>Mockito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Picture 6" descr="http://wiki.mbalib.com/w/images/d/dc/%E7%BB%A9%E6%95%88%E7%AE%A1%E7%90%86PDCA%E5%BE%AA%E7%8E%AF%E5%9B%B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6" y="184590"/>
            <a:ext cx="1549847" cy="4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209651" y="1047089"/>
            <a:ext cx="67282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    </a:t>
            </a:r>
            <a:r>
              <a:rPr lang="en-US" altLang="zh-CN" sz="1200" dirty="0">
                <a:solidFill>
                  <a:srgbClr val="646464"/>
                </a:solidFill>
                <a:latin typeface="Monaco"/>
              </a:rPr>
              <a:t>@Test</a:t>
            </a:r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  </a:t>
            </a:r>
            <a:endParaRPr lang="en-US" altLang="zh-CN" sz="1200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    </a:t>
            </a:r>
            <a:r>
              <a:rPr lang="en-US" altLang="zh-CN" sz="12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sz="1200" b="1" dirty="0">
                <a:solidFill>
                  <a:srgbClr val="7F0055"/>
                </a:solidFill>
                <a:latin typeface="Monaco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altLang="zh-CN" sz="1200" dirty="0" err="1">
                <a:solidFill>
                  <a:srgbClr val="000000"/>
                </a:solidFill>
                <a:latin typeface="Monaco"/>
              </a:rPr>
              <a:t>simpleTest</a:t>
            </a:r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(){  </a:t>
            </a:r>
            <a:endParaRPr lang="en-US" altLang="zh-CN" sz="1200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          </a:t>
            </a:r>
            <a:endParaRPr lang="en-US" altLang="zh-CN" sz="1200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sz="1200" dirty="0">
                <a:solidFill>
                  <a:srgbClr val="FFC000"/>
                </a:solidFill>
                <a:latin typeface="Monaco"/>
              </a:rPr>
              <a:t>        </a:t>
            </a:r>
            <a:r>
              <a:rPr lang="en-US" altLang="zh-CN" sz="1200" dirty="0" smtClean="0">
                <a:solidFill>
                  <a:srgbClr val="FFC000"/>
                </a:solidFill>
                <a:latin typeface="Monaco"/>
              </a:rPr>
              <a:t>//</a:t>
            </a:r>
            <a:r>
              <a:rPr lang="zh-CN" altLang="en-US" sz="1200" dirty="0">
                <a:solidFill>
                  <a:srgbClr val="FFC000"/>
                </a:solidFill>
                <a:latin typeface="Monaco"/>
              </a:rPr>
              <a:t>创建</a:t>
            </a:r>
            <a:r>
              <a:rPr lang="en-US" altLang="zh-CN" sz="1200" dirty="0">
                <a:solidFill>
                  <a:srgbClr val="FFC000"/>
                </a:solidFill>
                <a:latin typeface="Monaco"/>
              </a:rPr>
              <a:t>mock</a:t>
            </a:r>
            <a:r>
              <a:rPr lang="zh-CN" altLang="en-US" sz="1200" dirty="0">
                <a:solidFill>
                  <a:srgbClr val="FFC000"/>
                </a:solidFill>
                <a:latin typeface="Monaco"/>
              </a:rPr>
              <a:t>对象，参数可以是类，也可以是接口 </a:t>
            </a:r>
            <a:r>
              <a:rPr lang="zh-CN" altLang="en-US" sz="1200" dirty="0">
                <a:solidFill>
                  <a:srgbClr val="000000"/>
                </a:solidFill>
                <a:latin typeface="Monaco"/>
              </a:rPr>
              <a:t> </a:t>
            </a:r>
            <a:endParaRPr lang="zh-CN" altLang="en-US" sz="1200" dirty="0">
              <a:solidFill>
                <a:srgbClr val="2B91AF"/>
              </a:solidFill>
              <a:latin typeface="Monaco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List&lt;String</a:t>
            </a:r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&gt; list = mock(</a:t>
            </a:r>
            <a:r>
              <a:rPr lang="en-US" altLang="zh-CN" sz="1200" dirty="0" err="1">
                <a:solidFill>
                  <a:srgbClr val="000000"/>
                </a:solidFill>
                <a:latin typeface="Monaco"/>
              </a:rPr>
              <a:t>List.</a:t>
            </a:r>
            <a:r>
              <a:rPr lang="en-US" altLang="zh-CN" sz="1200" b="1" dirty="0" err="1">
                <a:solidFill>
                  <a:srgbClr val="7F0055"/>
                </a:solidFill>
                <a:latin typeface="Monaco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);  </a:t>
            </a:r>
            <a:endParaRPr lang="en-US" altLang="zh-CN" sz="1200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          </a:t>
            </a:r>
            <a:endParaRPr lang="en-US" altLang="zh-CN" sz="1200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sz="1200" dirty="0">
                <a:solidFill>
                  <a:srgbClr val="FFC000"/>
                </a:solidFill>
                <a:latin typeface="Monaco"/>
              </a:rPr>
              <a:t>       </a:t>
            </a:r>
            <a:r>
              <a:rPr lang="en-US" altLang="zh-CN" sz="1200" dirty="0" smtClean="0">
                <a:solidFill>
                  <a:srgbClr val="FFC000"/>
                </a:solidFill>
                <a:latin typeface="Monaco"/>
              </a:rPr>
              <a:t> //</a:t>
            </a:r>
            <a:r>
              <a:rPr lang="zh-CN" altLang="en-US" sz="1200" dirty="0">
                <a:solidFill>
                  <a:srgbClr val="FFC000"/>
                </a:solidFill>
                <a:latin typeface="Monaco"/>
              </a:rPr>
              <a:t>设置方法的预期返回</a:t>
            </a:r>
            <a:r>
              <a:rPr lang="zh-CN" altLang="en-US" sz="1200" dirty="0" smtClean="0">
                <a:solidFill>
                  <a:srgbClr val="FFC000"/>
                </a:solidFill>
                <a:latin typeface="Monaco"/>
              </a:rPr>
              <a:t>值，模拟行为</a:t>
            </a:r>
            <a:r>
              <a:rPr lang="zh-CN" altLang="en-US" sz="1200" dirty="0">
                <a:solidFill>
                  <a:srgbClr val="FFC000"/>
                </a:solidFill>
                <a:latin typeface="Monaco"/>
              </a:rPr>
              <a:t>  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when(</a:t>
            </a:r>
            <a:r>
              <a:rPr lang="en-US" altLang="zh-CN" sz="1200" dirty="0" err="1" smtClean="0">
                <a:solidFill>
                  <a:srgbClr val="000000"/>
                </a:solidFill>
                <a:latin typeface="Monaco"/>
              </a:rPr>
              <a:t>list.get</a:t>
            </a:r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zh-CN" sz="1200" dirty="0" smtClean="0">
                <a:solidFill>
                  <a:srgbClr val="C00000"/>
                </a:solidFill>
                <a:latin typeface="Monaco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)).</a:t>
            </a:r>
            <a:r>
              <a:rPr lang="en-US" altLang="zh-CN" sz="1200" dirty="0" err="1">
                <a:solidFill>
                  <a:srgbClr val="000000"/>
                </a:solidFill>
                <a:latin typeface="Monaco"/>
              </a:rPr>
              <a:t>thenReturn</a:t>
            </a:r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Monaco"/>
              </a:rPr>
              <a:t>"</a:t>
            </a:r>
            <a:r>
              <a:rPr lang="en-US" altLang="zh-CN" sz="1200" dirty="0" err="1">
                <a:solidFill>
                  <a:srgbClr val="0000FF"/>
                </a:solidFill>
                <a:latin typeface="Monaco"/>
              </a:rPr>
              <a:t>helloworld</a:t>
            </a:r>
            <a:r>
              <a:rPr lang="en-US" altLang="zh-CN" sz="1200" dirty="0">
                <a:solidFill>
                  <a:srgbClr val="0000FF"/>
                </a:solidFill>
                <a:latin typeface="Monaco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);  </a:t>
            </a:r>
            <a:endParaRPr lang="en-US" altLang="zh-CN" sz="1200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     </a:t>
            </a:r>
            <a:endParaRPr lang="en-US" altLang="zh-CN" sz="12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1200" dirty="0">
                <a:solidFill>
                  <a:schemeClr val="tx2"/>
                </a:solidFill>
                <a:latin typeface="Monaco"/>
              </a:rPr>
              <a:t>        </a:t>
            </a:r>
            <a:r>
              <a:rPr lang="en-US" altLang="zh-CN" sz="1200" dirty="0" smtClean="0">
                <a:solidFill>
                  <a:schemeClr val="tx2"/>
                </a:solidFill>
                <a:latin typeface="Monaco"/>
              </a:rPr>
              <a:t>//</a:t>
            </a:r>
            <a:r>
              <a:rPr lang="zh-CN" altLang="en-US" sz="1200" dirty="0" smtClean="0">
                <a:solidFill>
                  <a:schemeClr val="tx2"/>
                </a:solidFill>
                <a:latin typeface="Monaco"/>
              </a:rPr>
              <a:t>进行真实调用</a:t>
            </a:r>
            <a:endParaRPr lang="en-US" altLang="zh-CN" sz="1200" dirty="0" smtClean="0">
              <a:solidFill>
                <a:schemeClr val="tx2"/>
              </a:solidFill>
              <a:latin typeface="Monaco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       </a:t>
            </a:r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 String</a:t>
            </a:r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 result = </a:t>
            </a:r>
            <a:r>
              <a:rPr lang="en-US" altLang="zh-CN" sz="1200" dirty="0" err="1">
                <a:solidFill>
                  <a:srgbClr val="000000"/>
                </a:solidFill>
                <a:latin typeface="Monaco"/>
              </a:rPr>
              <a:t>list.get</a:t>
            </a:r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zh-CN" sz="1200" dirty="0">
                <a:solidFill>
                  <a:srgbClr val="C00000"/>
                </a:solidFill>
                <a:latin typeface="Monaco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);  </a:t>
            </a:r>
            <a:endParaRPr lang="en-US" altLang="zh-CN" sz="1200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         </a:t>
            </a:r>
            <a:endParaRPr lang="en-US" altLang="zh-CN" sz="1200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       </a:t>
            </a:r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200" dirty="0" smtClean="0">
                <a:solidFill>
                  <a:srgbClr val="008200"/>
                </a:solidFill>
                <a:latin typeface="Monaco"/>
              </a:rPr>
              <a:t>//</a:t>
            </a:r>
            <a:r>
              <a:rPr lang="zh-CN" altLang="en-US" sz="1200" dirty="0">
                <a:solidFill>
                  <a:srgbClr val="008200"/>
                </a:solidFill>
                <a:latin typeface="Monaco"/>
              </a:rPr>
              <a:t>验证方法调用</a:t>
            </a:r>
            <a:r>
              <a:rPr lang="en-US" altLang="zh-CN" sz="1200" dirty="0">
                <a:solidFill>
                  <a:srgbClr val="008200"/>
                </a:solidFill>
                <a:latin typeface="Monaco"/>
              </a:rPr>
              <a:t>(</a:t>
            </a:r>
            <a:r>
              <a:rPr lang="zh-CN" altLang="en-US" sz="1200" dirty="0">
                <a:solidFill>
                  <a:srgbClr val="008200"/>
                </a:solidFill>
                <a:latin typeface="Monaco"/>
              </a:rPr>
              <a:t>是否调用了</a:t>
            </a:r>
            <a:r>
              <a:rPr lang="en-US" altLang="zh-CN" sz="1200" dirty="0">
                <a:solidFill>
                  <a:srgbClr val="008200"/>
                </a:solidFill>
                <a:latin typeface="Monaco"/>
              </a:rPr>
              <a:t>get(0))</a:t>
            </a:r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  </a:t>
            </a:r>
            <a:endParaRPr lang="en-US" altLang="zh-CN" sz="1200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       </a:t>
            </a:r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 verify(list</a:t>
            </a:r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).get(</a:t>
            </a:r>
            <a:r>
              <a:rPr lang="en-US" altLang="zh-CN" sz="1200" dirty="0">
                <a:solidFill>
                  <a:srgbClr val="C00000"/>
                </a:solidFill>
                <a:latin typeface="Monaco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);  </a:t>
            </a:r>
            <a:endParaRPr lang="en-US" altLang="zh-CN" sz="1200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         </a:t>
            </a:r>
            <a:endParaRPr lang="en-US" altLang="zh-CN" sz="1200" dirty="0">
              <a:solidFill>
                <a:srgbClr val="2B91AF"/>
              </a:solidFill>
              <a:latin typeface="Monaco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       </a:t>
            </a:r>
            <a:r>
              <a:rPr lang="en-US" altLang="zh-CN" sz="12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200" dirty="0" smtClean="0">
                <a:solidFill>
                  <a:srgbClr val="008200"/>
                </a:solidFill>
                <a:latin typeface="Monaco"/>
              </a:rPr>
              <a:t>//</a:t>
            </a:r>
            <a:r>
              <a:rPr lang="en-US" altLang="zh-CN" sz="1200" dirty="0" err="1">
                <a:solidFill>
                  <a:srgbClr val="008200"/>
                </a:solidFill>
                <a:latin typeface="Monaco"/>
              </a:rPr>
              <a:t>junit</a:t>
            </a:r>
            <a:r>
              <a:rPr lang="zh-CN" altLang="en-US" sz="1200" dirty="0">
                <a:solidFill>
                  <a:srgbClr val="008200"/>
                </a:solidFill>
                <a:latin typeface="Monaco"/>
              </a:rPr>
              <a:t>测试</a:t>
            </a:r>
            <a:r>
              <a:rPr lang="zh-CN" altLang="en-US" sz="1200" dirty="0">
                <a:solidFill>
                  <a:srgbClr val="000000"/>
                </a:solidFill>
                <a:latin typeface="Monaco"/>
              </a:rPr>
              <a:t>  </a:t>
            </a:r>
            <a:endParaRPr lang="zh-CN" altLang="en-US" sz="1200" dirty="0">
              <a:solidFill>
                <a:srgbClr val="2B91AF"/>
              </a:solidFill>
              <a:latin typeface="Monaco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onaco"/>
              </a:rPr>
              <a:t>       </a:t>
            </a:r>
            <a:r>
              <a:rPr lang="zh-CN" altLang="en-US" sz="12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200" dirty="0" err="1" smtClean="0">
                <a:solidFill>
                  <a:srgbClr val="000000"/>
                </a:solidFill>
                <a:latin typeface="Monaco"/>
              </a:rPr>
              <a:t>Assert.assertEquals</a:t>
            </a:r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Monaco"/>
              </a:rPr>
              <a:t>"</a:t>
            </a:r>
            <a:r>
              <a:rPr lang="en-US" altLang="zh-CN" sz="1200" dirty="0" err="1">
                <a:solidFill>
                  <a:srgbClr val="0000FF"/>
                </a:solidFill>
                <a:latin typeface="Monaco"/>
              </a:rPr>
              <a:t>helloworld</a:t>
            </a:r>
            <a:r>
              <a:rPr lang="en-US" altLang="zh-CN" sz="1200" dirty="0">
                <a:solidFill>
                  <a:srgbClr val="0000FF"/>
                </a:solidFill>
                <a:latin typeface="Monaco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, result);  </a:t>
            </a:r>
            <a:endParaRPr lang="en-US" altLang="zh-CN" sz="1200" dirty="0" smtClean="0">
              <a:solidFill>
                <a:srgbClr val="2B91AF"/>
              </a:solidFill>
              <a:latin typeface="Monaco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onaco"/>
              </a:rPr>
              <a:t>    }  </a:t>
            </a:r>
            <a:endParaRPr lang="en-US" altLang="zh-CN" sz="1200" b="0" i="0" dirty="0">
              <a:solidFill>
                <a:srgbClr val="2B91AF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502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06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3&quot;&gt;&lt;elem m_fUsage=&quot;4.43894580124526340000E+000&quot;&gt;&lt;m_ppcolschidx val=&quot;0&quot;/&gt;&lt;m_rgb r=&quot;d8&quot; g=&quot;d8&quot; b=&quot;d8&quot;/&gt;&lt;/elem&gt;&lt;elem m_fUsage=&quot;3.67628329657112650000E+000&quot;&gt;&lt;m_ppcolschidx val=&quot;0&quot;/&gt;&lt;m_rgb r=&quot;12&quot; g=&quot;25&quot; b=&quot;4c&quot;/&gt;&lt;/elem&gt;&lt;elem m_fUsage=&quot;9.00000000000000020000E-001&quot;&gt;&lt;m_ppcolschidx val=&quot;0&quot;/&gt;&lt;m_rgb r=&quot;0&quot; g=&quot;b0&quot; b=&quot;f0&quot;/&gt;&lt;/elem&gt;&lt;/m_vecMRU&gt;&lt;/m_mruColor&gt;&lt;m_mapectfillschemeMRU&gt;&lt;key val=&quot;3&quot;/&gt;&lt;elem&gt;&lt;m_nPartnerID val=&quot;530&quot;/&gt;&lt;m_nIndex val=&quot;4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86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nVl0Yr_0aeZpluVvy1C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cNUxoOnUeI5sRrIauZH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Fc7kFi.0aTIV6zYZfCO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VA2nZqgUkqEiRaCliaIz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.HJnVERHUawr5Pra8G9W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8ofQPyyoEST9gBPZBk4J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O0FwWvPJ0q0hljrXghzN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8XATP4Vnkq_BFv9zRH67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82pGfLhK0yuaR8Opup5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Uvfq2JKFES5ftR90L4V.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nVl0Yr_0aeZpluVvy1C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cNUxoOnUeI5sRrIauZH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Fc7kFi.0aTIV6zYZfCOQ"/>
</p:tagLst>
</file>

<file path=ppt/theme/theme1.xml><?xml version="1.0" encoding="utf-8"?>
<a:theme xmlns:a="http://schemas.openxmlformats.org/drawingml/2006/main" name="Office 主题​​">
  <a:themeElements>
    <a:clrScheme name="Pateo">
      <a:dk1>
        <a:srgbClr val="000000"/>
      </a:dk1>
      <a:lt1>
        <a:srgbClr val="FFFFFF"/>
      </a:lt1>
      <a:dk2>
        <a:srgbClr val="018CCF"/>
      </a:dk2>
      <a:lt2>
        <a:srgbClr val="72808A"/>
      </a:lt2>
      <a:accent1>
        <a:srgbClr val="015998"/>
      </a:accent1>
      <a:accent2>
        <a:srgbClr val="394147"/>
      </a:accent2>
      <a:accent3>
        <a:srgbClr val="12254C"/>
      </a:accent3>
      <a:accent4>
        <a:srgbClr val="D8D8D8"/>
      </a:accent4>
      <a:accent5>
        <a:srgbClr val="00B0F0"/>
      </a:accent5>
      <a:accent6>
        <a:srgbClr val="FFFFFF"/>
      </a:accent6>
      <a:hlink>
        <a:srgbClr val="FFFFFF"/>
      </a:hlink>
      <a:folHlink>
        <a:srgbClr val="FFFFFF"/>
      </a:folHlink>
    </a:clrScheme>
    <a:fontScheme name="Pateo">
      <a:majorFont>
        <a:latin typeface="Gill Sans MT"/>
        <a:ea typeface="微软雅黑"/>
        <a:cs typeface=""/>
      </a:majorFont>
      <a:minorFont>
        <a:latin typeface="Gill Sans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chemeClr val="bg2"/>
          </a:solidFill>
          <a:prstDash val="soli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cs typeface="+mn-cs"/>
          </a:defRPr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Scrum</Template>
  <TotalTime>1365</TotalTime>
  <Words>1189</Words>
  <Application>Microsoft Office PowerPoint</Application>
  <PresentationFormat>全屏显示(16:9)</PresentationFormat>
  <Paragraphs>268</Paragraphs>
  <Slides>26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Monaco</vt:lpstr>
      <vt:lpstr>华文细黑</vt:lpstr>
      <vt:lpstr>宋体</vt:lpstr>
      <vt:lpstr>微软雅黑</vt:lpstr>
      <vt:lpstr>Arial</vt:lpstr>
      <vt:lpstr>Arial Black</vt:lpstr>
      <vt:lpstr>Calibri</vt:lpstr>
      <vt:lpstr>Gill Sans MT</vt:lpstr>
      <vt:lpstr>Segoe UI</vt:lpstr>
      <vt:lpstr>Segoe UI Semilight</vt:lpstr>
      <vt:lpstr>Times New Roman</vt:lpstr>
      <vt:lpstr>Office 主题​​</vt:lpstr>
      <vt:lpstr>think-cell Slide</vt:lpstr>
      <vt:lpstr>PowerPoint 演示文稿</vt:lpstr>
      <vt:lpstr>议程 Agenda</vt:lpstr>
      <vt:lpstr>PDCA 质量环</vt:lpstr>
      <vt:lpstr>开发质量保障</vt:lpstr>
      <vt:lpstr>P 敏捷开发方法论（Scrum） </vt:lpstr>
      <vt:lpstr>P 任务跟踪（Redmine）</vt:lpstr>
      <vt:lpstr>D 单元测试（TDD）</vt:lpstr>
      <vt:lpstr>D 单元测试（Mockito）</vt:lpstr>
      <vt:lpstr>D 单元测试（Mockito）</vt:lpstr>
      <vt:lpstr>C 单元测试（Sonar）</vt:lpstr>
      <vt:lpstr>C 质量目标</vt:lpstr>
      <vt:lpstr>C 质量目标</vt:lpstr>
      <vt:lpstr>C 持续集成（Jenkins）</vt:lpstr>
      <vt:lpstr>A 质量改进计划</vt:lpstr>
      <vt:lpstr>A 质量改进计划</vt:lpstr>
      <vt:lpstr>A 知识累积（Wiki）</vt:lpstr>
      <vt:lpstr>A 知识累积（Wiki）</vt:lpstr>
      <vt:lpstr>议程 Agenda</vt:lpstr>
      <vt:lpstr>测试质量保障</vt:lpstr>
      <vt:lpstr>测试质量保障</vt:lpstr>
      <vt:lpstr>P 测试流程</vt:lpstr>
      <vt:lpstr>P 质量改进</vt:lpstr>
      <vt:lpstr>D 测试执行</vt:lpstr>
      <vt:lpstr>C 测试报告</vt:lpstr>
      <vt:lpstr>A 反馈跟踪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Zhelei Shen</dc:creator>
  <cp:lastModifiedBy>shen,zhelei(沈哲磊-SH)</cp:lastModifiedBy>
  <cp:revision>261</cp:revision>
  <cp:lastPrinted>2015-03-18T02:46:18Z</cp:lastPrinted>
  <dcterms:created xsi:type="dcterms:W3CDTF">2017-07-24T23:27:38Z</dcterms:created>
  <dcterms:modified xsi:type="dcterms:W3CDTF">2017-08-18T09:45:29Z</dcterms:modified>
</cp:coreProperties>
</file>