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32"/>
  </p:notesMasterIdLst>
  <p:handoutMasterIdLst>
    <p:handoutMasterId r:id="rId33"/>
  </p:handoutMasterIdLst>
  <p:sldIdLst>
    <p:sldId id="259" r:id="rId7"/>
    <p:sldId id="261" r:id="rId8"/>
    <p:sldId id="267" r:id="rId9"/>
    <p:sldId id="260" r:id="rId10"/>
    <p:sldId id="268" r:id="rId11"/>
    <p:sldId id="269" r:id="rId12"/>
    <p:sldId id="270" r:id="rId13"/>
    <p:sldId id="286" r:id="rId14"/>
    <p:sldId id="271" r:id="rId15"/>
    <p:sldId id="281" r:id="rId16"/>
    <p:sldId id="282" r:id="rId17"/>
    <p:sldId id="285" r:id="rId18"/>
    <p:sldId id="284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346296"/>
    <a:srgbClr val="3B2B46"/>
    <a:srgbClr val="FFFFFF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12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Braid: a Post-PowerShell Shell</a:t>
            </a:r>
          </a:p>
          <a:p>
            <a:r>
              <a:rPr lang="en-US" sz="3600" dirty="0"/>
              <a:t>(An Experiment in Shell Language Experiences)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^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aType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; type literal starts with ^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123i                           ; big integers are supported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12.34 0xDE12 0b1000_23 123_465 ; numeric 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[a-z][0-9]*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; regex literal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Function Definitions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[x] (* x x))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say-number | 1 –&gt;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2 -&gt;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two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other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Class and interface Definitions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pointInterface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(^int x) (^int y))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deftype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^point x y :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defm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print (\ this -&gt;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(.x this) ", " (.y this))))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No Operators Just Functions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(+ 1 2 3 (* 4 5) 6)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fact [n] (* @(range n)))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Quoting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1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‘(+ 2 3) “is” (+ 2 3))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8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Compound symbols </a:t>
            </a:r>
            <a:r>
              <a:rPr lang="en-US" dirty="0"/>
              <a:t>for </a:t>
            </a:r>
            <a:r>
              <a:rPr lang="en-US" dirty="0" err="1"/>
              <a:t>destructuring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 [1 2 3 4 5]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	; f gets 1, r gets [2 3 4 5]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		; f gets 1, r gets 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r:f	; returns [2 1]</a:t>
            </a:r>
          </a:p>
          <a:p>
            <a:r>
              <a:rPr lang="en-US" dirty="0"/>
              <a:t>Conditional assignment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[1 2 3 4 5])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(let? x:xs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x))</a:t>
            </a:r>
          </a:p>
          <a:p>
            <a:r>
              <a:rPr lang="en-US" dirty="0"/>
              <a:t>Property Patterns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(let {: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ProcessName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:Id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(get-process | !! 0))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/>
              <a:t>No Special Keywords, Control Flow Is Done With Functions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(if (&gt; 5 x)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It’s greater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"It’s smaller"))  ; if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(&gt; x 0)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${x}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 (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                  ; while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(foreach f (ls -file | take 5)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(.name f) (.length f))) ; foreach function</a:t>
            </a:r>
          </a:p>
        </p:txBody>
      </p:sp>
    </p:spTree>
    <p:extLst>
      <p:ext uri="{BB962C8B-B14F-4D97-AF65-F5344CB8AC3E}">
        <p14:creationId xmlns:p14="http://schemas.microsoft.com/office/powerpoint/2010/main" val="9599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reduce +)</a:t>
            </a:r>
          </a:p>
          <a:p>
            <a:r>
              <a:rPr lang="en-US" dirty="0"/>
              <a:t>Lexical Scoping and Closures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Make-Counter [n] (\ -&gt;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n))) ; function that makes functions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Tail Recursion</a:t>
            </a:r>
          </a:p>
          <a:p>
            <a:pPr marL="457200" lvl="1" indent="0">
              <a:buNone/>
            </a:pPr>
            <a:r>
              <a:rPr lang="pt-B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(defn rv | x:xs (r nil) -&gt; (recur xs (cons x r)) | nil (r nil) -&gt; r)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rv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(range 10)) ; returns (10 9 8 7 6 5 4 3 2 1)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Strict vs Soft Type Constraints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need-string [(^string s)] s)	; requires a string argument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soft-string [(^string? s)] s)	; converts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string</a:t>
            </a:r>
          </a:p>
        </p:txBody>
      </p:sp>
    </p:spTree>
    <p:extLst>
      <p:ext uri="{BB962C8B-B14F-4D97-AF65-F5344CB8AC3E}">
        <p14:creationId xmlns:p14="http://schemas.microsoft.com/office/powerpoint/2010/main" val="9126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Metaprogramming </a:t>
            </a:r>
            <a:r>
              <a:rPr lang="en-US" dirty="0" err="1"/>
              <a:t>def’n</a:t>
            </a:r>
            <a:r>
              <a:rPr lang="en-US" dirty="0"/>
              <a:t>: ‘programs manipulating programs’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r>
              <a:rPr lang="en-US" dirty="0"/>
              <a:t>Special Forms</a:t>
            </a:r>
          </a:p>
          <a:p>
            <a:pPr lvl="1"/>
            <a:r>
              <a:rPr lang="en-US" dirty="0"/>
              <a:t>Functions where the arguments are passed unevaluated</a:t>
            </a:r>
          </a:p>
          <a:p>
            <a:pPr lvl="1"/>
            <a:r>
              <a:rPr lang="en-US" dirty="0"/>
              <a:t>Examples: </a:t>
            </a:r>
            <a:r>
              <a:rPr lang="en-US" i="1" dirty="0"/>
              <a:t>if</a:t>
            </a:r>
            <a:r>
              <a:rPr lang="en-US" dirty="0"/>
              <a:t>, 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etc.</a:t>
            </a:r>
          </a:p>
          <a:p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Upvar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UpDo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special forms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These functions allow you to manipulate the caller’s context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“dynamic scoping”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 function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Evaluates 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forms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(lists) not strings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Macros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Macros are functions that are evaluated at compile time and should return the code to execute at run time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Example: </a:t>
            </a:r>
            <a:r>
              <a:rPr lang="en-US" sz="3000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0162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Braid has simpler and therefore much faster function dispatch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(fib 20)) ; Braid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75.73826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Time: 59.472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Memory Delta: 0 Mb. Collections: 3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20)) ; PowerShell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1237.09021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In this example, Braid is &gt; 10x faster…</a:t>
            </a:r>
          </a:p>
        </p:txBody>
      </p:sp>
    </p:spTree>
    <p:extLst>
      <p:ext uri="{BB962C8B-B14F-4D97-AF65-F5344CB8AC3E}">
        <p14:creationId xmlns:p14="http://schemas.microsoft.com/office/powerpoint/2010/main" val="31581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Examples: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6750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Count the number of each type of file in a directory: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(\ f -&gt; (.extension f)) (\ n -&gt; (count n))</a:t>
            </a:r>
          </a:p>
          <a:p>
            <a:r>
              <a:rPr lang="en-US" dirty="0"/>
              <a:t> Since methods are functions, it can just be: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.extension .count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Skipping files without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where .extension | group .extension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 just get a list of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 | map .key</a:t>
            </a:r>
          </a:p>
        </p:txBody>
      </p:sp>
    </p:spTree>
    <p:extLst>
      <p:ext uri="{BB962C8B-B14F-4D97-AF65-F5344CB8AC3E}">
        <p14:creationId xmlns:p14="http://schemas.microsoft.com/office/powerpoint/2010/main" val="248015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Processing Files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1"/>
            <a:ext cx="10515600" cy="46363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the number of public classes in a source tree</a:t>
            </a:r>
          </a:p>
          <a:p>
            <a:pPr marL="0" indent="0">
              <a:buNone/>
            </a:pPr>
            <a:r>
              <a:rPr lang="en-US" sz="2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ChildItem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-Recurse '*.cs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map (\ f -&gt; (read-file f #"public.*class" | count))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sum)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Find the names of all the classes and sort them descending: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-rec '*.cs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f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(read-file (.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fullname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 #"public.*class +([a-z][a-z0-9])"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(\ str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  (re/replace str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#"^.*class +([a-z][a-z0-9]*).*$" "$1"))))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sort -descending)</a:t>
            </a:r>
            <a:endParaRPr lang="en-US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Working With Processes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3" y="1568217"/>
            <a:ext cx="10515600" cy="4745865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ea typeface="Cascadia Code" panose="020B0609020000020004" pitchFamily="49" charset="0"/>
                <a:cs typeface="Cascadia Code" panose="020B0609020000020004" pitchFamily="49" charset="0"/>
              </a:rPr>
              <a:t>List the modules (shared libraries) imported by the most processes</a:t>
            </a:r>
          </a:p>
          <a:p>
            <a:pPr marL="0" indent="0">
              <a:buNone/>
            </a:pPr>
            <a:endParaRPr lang="en-US" sz="3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(Get-Process |  ; get all the processes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p -&gt; ; build tuples from module names and process names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(.?Modules p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map (\ m -&gt; (tuple (.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ModuleName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m) (.Name p)))))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 group processes by module name distinctly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group .Item1 (\ e -&gt; (map e .?Item2 | distinct))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; sort by most frequently loaded module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sort -descending (\ p -&gt; (.Value p | count))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take 30)</a:t>
            </a:r>
          </a:p>
        </p:txBody>
      </p:sp>
    </p:spTree>
    <p:extLst>
      <p:ext uri="{BB962C8B-B14F-4D97-AF65-F5344CB8AC3E}">
        <p14:creationId xmlns:p14="http://schemas.microsoft.com/office/powerpoint/2010/main" val="290883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Fibonacci Function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recursive function definition:</a:t>
            </a:r>
          </a:p>
          <a:p>
            <a:pPr marL="457200" lvl="1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 [x] 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(&lt; x 1)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(fib (- x 1) (fib (- x 2))))</a:t>
            </a:r>
          </a:p>
          <a:p>
            <a:pPr marL="1371600" lvl="3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Using Pattern matching:</a:t>
            </a:r>
          </a:p>
          <a:p>
            <a:pPr marL="457200" lvl="1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1 -&gt;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2 -&gt;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n -&gt; (+ (fib (- x 1)) (fib (- x 2))))</a:t>
            </a:r>
          </a:p>
        </p:txBody>
      </p:sp>
    </p:spTree>
    <p:extLst>
      <p:ext uri="{BB962C8B-B14F-4D97-AF65-F5344CB8AC3E}">
        <p14:creationId xmlns:p14="http://schemas.microsoft.com/office/powerpoint/2010/main" val="177961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Windows Forms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9"/>
            <a:ext cx="10515600" cy="4979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System.Windows.Forms.Form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.Text "Hello world"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/Green))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System.Windows.Forms.Button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.Text "Push Me"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.Dock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System.Windows.Forms.DockStyle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/Fill))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add_Click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 (\ _ _ -&gt;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(.Controls f | .add b)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ShowDialog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15763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WinForms “Simplified”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31"/>
            <a:ext cx="10515600" cy="5018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/button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"Push Me"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:Dock "Fill"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_ _ -&gt;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"Hi There"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"Green“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:Controls [ b 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/show f)</a:t>
            </a:r>
          </a:p>
        </p:txBody>
      </p:sp>
    </p:spTree>
    <p:extLst>
      <p:ext uri="{BB962C8B-B14F-4D97-AF65-F5344CB8AC3E}">
        <p14:creationId xmlns:p14="http://schemas.microsoft.com/office/powerpoint/2010/main" val="322161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Async/Await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1577662"/>
            <a:ext cx="11448789" cy="4599301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using-module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await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t -&gt;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alert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"===================") (</a:t>
            </a:r>
            <a:r>
              <a:rPr lang="en-US" sz="1800" b="1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32593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</a:t>
            </a:r>
            <a:r>
              <a:rPr lang="en-US" i="1" dirty="0"/>
              <a:t>map-parallel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01" y="1690688"/>
            <a:ext cx="10959922" cy="4351338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(using-module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map-parallel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site -&gt; (http/get site | re/split | where #"&lt;title"))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each (\ t -&gt; (alert "===================") (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15337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the Project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Prototype quality code</a:t>
            </a:r>
          </a:p>
          <a:p>
            <a:pPr lvl="1"/>
            <a:r>
              <a:rPr lang="en-US" dirty="0"/>
              <a:t>Lots of functionality but also lots of bugs</a:t>
            </a:r>
          </a:p>
          <a:p>
            <a:r>
              <a:rPr lang="en-US" dirty="0"/>
              <a:t>Features are “evolving” aggressively</a:t>
            </a:r>
          </a:p>
          <a:p>
            <a:pPr lvl="1"/>
            <a:r>
              <a:rPr lang="en-US" dirty="0"/>
              <a:t>Need help in whittling the feature set </a:t>
            </a:r>
          </a:p>
          <a:p>
            <a:r>
              <a:rPr lang="en-US" dirty="0"/>
              <a:t>No module/namespace functionality yet</a:t>
            </a:r>
          </a:p>
          <a:p>
            <a:pPr lvl="1"/>
            <a:r>
              <a:rPr lang="en-US" dirty="0"/>
              <a:t>“fake” modules</a:t>
            </a:r>
          </a:p>
          <a:p>
            <a:r>
              <a:rPr lang="en-US" dirty="0"/>
              <a:t>Code is available</a:t>
            </a:r>
          </a:p>
          <a:p>
            <a:pPr lvl="1"/>
            <a:r>
              <a:rPr lang="en-US" dirty="0"/>
              <a:t>https:/github.com/brucepay/</a:t>
            </a:r>
            <a:r>
              <a:rPr lang="en-US" dirty="0" err="1"/>
              <a:t>braidlang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614204" y="1743177"/>
            <a:ext cx="5983843" cy="4493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pPr lvl="1"/>
            <a:r>
              <a:rPr lang="en-US" dirty="0"/>
              <a:t>Wrote a book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Braid work is all personal</a:t>
            </a:r>
          </a:p>
          <a:p>
            <a:pPr lvl="1"/>
            <a:r>
              <a:rPr lang="en-US" dirty="0"/>
              <a:t>Because it’s interesting</a:t>
            </a:r>
          </a:p>
          <a:p>
            <a:pPr lvl="1"/>
            <a:r>
              <a:rPr lang="en-US" dirty="0"/>
              <a:t>Because it’s fun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281248"/>
            <a:ext cx="3217326" cy="3217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C5F661-5093-F6A8-5AAC-A97D5E0E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07" y="3902851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Shells?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63"/>
            <a:ext cx="10515600" cy="438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context, shells are a user interface that wraps kernel functionality.</a:t>
            </a:r>
          </a:p>
          <a:p>
            <a:r>
              <a:rPr lang="en-US" dirty="0"/>
              <a:t>Oh yeah – and they are also a (very) high level </a:t>
            </a:r>
            <a:r>
              <a:rPr lang="en-US" dirty="0" err="1"/>
              <a:t>scripting</a:t>
            </a:r>
            <a:r>
              <a:rPr lang="en-US" i="1" dirty="0" err="1"/>
              <a:t>^h^h^h^h</a:t>
            </a:r>
            <a:r>
              <a:rPr lang="en-US" dirty="0"/>
              <a:t> programming language.</a:t>
            </a:r>
          </a:p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OK, and sometimes other things e.g. </a:t>
            </a:r>
            <a:r>
              <a:rPr lang="en-US" dirty="0" err="1"/>
              <a:t>dtksh</a:t>
            </a:r>
            <a:r>
              <a:rPr lang="en-US" dirty="0"/>
              <a:t>, </a:t>
            </a:r>
            <a:r>
              <a:rPr lang="en-US" dirty="0" err="1"/>
              <a:t>tclsh</a:t>
            </a:r>
            <a:endParaRPr lang="en-US" dirty="0"/>
          </a:p>
          <a:p>
            <a:r>
              <a:rPr lang="en-US" dirty="0"/>
              <a:t>In contrast PowerShell is a cross-platform </a:t>
            </a:r>
            <a:r>
              <a:rPr lang="en-US" i="1" dirty="0"/>
              <a:t>Object-Oriented shell</a:t>
            </a:r>
          </a:p>
          <a:p>
            <a:pPr lvl="1"/>
            <a:r>
              <a:rPr lang="en-US" dirty="0"/>
              <a:t>Passes around (nominally) typed objects with observable structure</a:t>
            </a:r>
          </a:p>
          <a:p>
            <a:pPr lvl="1"/>
            <a:r>
              <a:rPr lang="en-US" dirty="0"/>
              <a:t>PowerShell significantly </a:t>
            </a:r>
            <a:r>
              <a:rPr lang="en-US" b="1" dirty="0"/>
              <a:t>evolved</a:t>
            </a:r>
            <a:r>
              <a:rPr lang="en-US" dirty="0"/>
              <a:t> the shell paradigm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Shells 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99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“Expand and Parse” language processing</a:t>
            </a:r>
          </a:p>
          <a:p>
            <a:pPr lvl="1"/>
            <a:r>
              <a:rPr lang="en-US" dirty="0"/>
              <a:t>Most processing is done with external programs</a:t>
            </a: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typeless</a:t>
            </a:r>
            <a:r>
              <a:rPr lang="en-US" i="1" dirty="0"/>
              <a:t>” </a:t>
            </a:r>
            <a:r>
              <a:rPr lang="en-US" dirty="0"/>
              <a:t>– everything is a string (with some exceptions </a:t>
            </a:r>
            <a:r>
              <a:rPr lang="en-US" i="1" dirty="0" err="1"/>
              <a:t>dtksh</a:t>
            </a:r>
            <a:r>
              <a:rPr lang="en-US" dirty="0"/>
              <a:t>, </a:t>
            </a:r>
            <a:r>
              <a:rPr lang="en-US" i="1" dirty="0" err="1"/>
              <a:t>tclsh</a:t>
            </a:r>
            <a:r>
              <a:rPr lang="en-US" dirty="0"/>
              <a:t>)</a:t>
            </a:r>
          </a:p>
          <a:p>
            <a:r>
              <a:rPr lang="en-US" dirty="0"/>
              <a:t>PowerShell is a cross-platform Object-Oriented shell</a:t>
            </a:r>
          </a:p>
          <a:p>
            <a:pPr lvl="1"/>
            <a:r>
              <a:rPr lang="en-US" dirty="0"/>
              <a:t>Compiled dynamic language </a:t>
            </a:r>
          </a:p>
          <a:p>
            <a:pPr lvl="1"/>
            <a:r>
              <a:rPr lang="en-US" dirty="0"/>
              <a:t>Preserves the type and structure of objects in the pipeline</a:t>
            </a:r>
            <a:endParaRPr lang="en-US" i="1" dirty="0"/>
          </a:p>
          <a:p>
            <a:r>
              <a:rPr lang="en-US" dirty="0"/>
              <a:t>Braid, which builds on PowerShell also passes around objects but…</a:t>
            </a:r>
          </a:p>
        </p:txBody>
      </p:sp>
    </p:spTree>
    <p:extLst>
      <p:ext uri="{BB962C8B-B14F-4D97-AF65-F5344CB8AC3E}">
        <p14:creationId xmlns:p14="http://schemas.microsoft.com/office/powerpoint/2010/main" val="11312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Shell Syntax Structure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</a:t>
            </a:r>
          </a:p>
          <a:p>
            <a:r>
              <a:rPr lang="en-US" dirty="0"/>
              <a:t>Pipelines of commands: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 | &lt;command&gt; &lt;arguments&gt; etc.</a:t>
            </a:r>
          </a:p>
          <a:p>
            <a:r>
              <a:rPr lang="en-US" dirty="0"/>
              <a:t>Nested Commands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&lt;arg1&gt; (&lt;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nestedCommand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nestedArgs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&gt;) &lt;arg2&gt;</a:t>
            </a:r>
          </a:p>
          <a:p>
            <a:r>
              <a:rPr lang="en-US" dirty="0"/>
              <a:t>Multiple Layers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cmd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&lt;cmd1&gt; &lt;narg1&gt;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&lt;cmd3&gt; &lt;nnarg3&gt;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&lt;arg2&gt;</a:t>
            </a:r>
            <a:endParaRPr lang="en-US" b="1" dirty="0">
              <a:solidFill>
                <a:srgbClr val="346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– this looks kind of like </a:t>
            </a:r>
            <a:r>
              <a:rPr lang="en-US" i="1" dirty="0"/>
              <a:t>LISP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LISP (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List Processing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) syntax example:</a:t>
            </a:r>
          </a:p>
          <a:p>
            <a:pPr marL="0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my-var (first (list 1 2 3 (+  4 5))))</a:t>
            </a: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But with object capabilities (from </a:t>
            </a:r>
            <a:r>
              <a:rPr lang="en-US" i="1" dirty="0"/>
              <a:t>Clojure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and properties are </a:t>
            </a:r>
            <a:r>
              <a:rPr lang="en-US" i="1" dirty="0"/>
              <a:t>functions</a:t>
            </a:r>
            <a:endParaRPr lang="en-US" dirty="0"/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(.length "hello world")  ; get the length of a string</a:t>
            </a:r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(.substring "Hello" 2 2) ; method call returns "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732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kind of like </a:t>
            </a:r>
            <a:r>
              <a:rPr lang="en-US" i="1" dirty="0"/>
              <a:t>LISP </a:t>
            </a:r>
            <a:r>
              <a:rPr lang="en-US" dirty="0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application through pipelines greatly simplifies expressions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(sum (map (ls ‘*.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.length)) ; pure LISP syntax</a:t>
            </a:r>
          </a:p>
          <a:p>
            <a:r>
              <a:rPr lang="en-US" sz="2800" dirty="0"/>
              <a:t>becomes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‘*.tl | map .length | sum) ; same thing in Braid with pipelines</a:t>
            </a:r>
          </a:p>
          <a:p>
            <a:r>
              <a:rPr lang="en-US" dirty="0"/>
              <a:t>When interactive, the top-level </a:t>
            </a:r>
            <a:r>
              <a:rPr lang="en-US" dirty="0" err="1"/>
              <a:t>parens</a:t>
            </a:r>
            <a:r>
              <a:rPr lang="en-US" dirty="0"/>
              <a:t> can be omitted: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‘*.tl | map .length | sum  ; sum lengths of 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files in the CWD</a:t>
            </a:r>
          </a:p>
          <a:p>
            <a:r>
              <a:rPr lang="en-US" dirty="0"/>
              <a:t>Add in array and dictionary literals, function literals, higher-order functions, pattern matching, etc. and you have Braid</a:t>
            </a:r>
          </a:p>
        </p:txBody>
      </p:sp>
    </p:spTree>
    <p:extLst>
      <p:ext uri="{BB962C8B-B14F-4D97-AF65-F5344CB8AC3E}">
        <p14:creationId xmlns:p14="http://schemas.microsoft.com/office/powerpoint/2010/main" val="378132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Braid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873"/>
            <a:ext cx="10515600" cy="50440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Object-oriented shell with pipelines</a:t>
            </a:r>
          </a:p>
          <a:p>
            <a:pPr lvl="1"/>
            <a:r>
              <a:rPr lang="en-US" dirty="0"/>
              <a:t>Layered on top of PowerShell and .NET frameworks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–file | sort –descending .length | take 10 ; get 10 largest files</a:t>
            </a:r>
          </a:p>
          <a:p>
            <a:r>
              <a:rPr lang="en-US" i="1" dirty="0"/>
              <a:t>Extended</a:t>
            </a:r>
            <a:r>
              <a:rPr lang="en-US" dirty="0"/>
              <a:t> LISP syntax (see </a:t>
            </a:r>
            <a:r>
              <a:rPr lang="en-US" i="1" dirty="0"/>
              <a:t>Clojure</a:t>
            </a:r>
            <a:r>
              <a:rPr lang="en-US" dirty="0"/>
              <a:t> and </a:t>
            </a:r>
            <a:r>
              <a:rPr lang="en-US" i="1" dirty="0"/>
              <a:t>Shen Lisp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 literals: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3] [1 [2 3] 4 [5 6]]</a:t>
            </a:r>
          </a:p>
          <a:p>
            <a:pPr lvl="1"/>
            <a:r>
              <a:rPr lang="en-US" dirty="0"/>
              <a:t>Dictionary and Set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{:a 1 :b 2 :c 3} #{:a :b :c}</a:t>
            </a:r>
          </a:p>
          <a:p>
            <a:pPr lvl="1"/>
            <a:r>
              <a:rPr lang="en-US" dirty="0"/>
              <a:t>Function literals (lambda’s): 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x y -&gt; (+ x y))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Regular expression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#"[a-z][a-b0-9]+"</a:t>
            </a:r>
          </a:p>
          <a:p>
            <a:pPr lvl="1"/>
            <a:r>
              <a:rPr lang="en-US" dirty="0"/>
              <a:t>*Patterns: 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matchp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| 1 -&gt; "one" | 2 -&gt; "two" | -&gt; "other")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*Everything* is a function including regex and vectors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(\ n -&gt; (re/match n #"[246]")) ; with function literal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#"[246]"                       ; using regex as function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2                                      ; vector as a function</a:t>
            </a:r>
            <a:endParaRPr lang="en-US" sz="17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735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2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14397</TotalTime>
  <Words>2177</Words>
  <Application>Microsoft Office PowerPoint</Application>
  <PresentationFormat>Widescreen</PresentationFormat>
  <Paragraphs>254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are Shells?</vt:lpstr>
      <vt:lpstr>How Do Shells Work</vt:lpstr>
      <vt:lpstr>Review: Shell Syntax Structure</vt:lpstr>
      <vt:lpstr>But wait – this looks kind of like LISP</vt:lpstr>
      <vt:lpstr>Looks kind of like LISP cont’d</vt:lpstr>
      <vt:lpstr>What is Braid</vt:lpstr>
      <vt:lpstr>Features</vt:lpstr>
      <vt:lpstr>Features</vt:lpstr>
      <vt:lpstr>Features</vt:lpstr>
      <vt:lpstr>Metaprogramming</vt:lpstr>
      <vt:lpstr>Performance</vt:lpstr>
      <vt:lpstr>Simple Examples:</vt:lpstr>
      <vt:lpstr>Example: Processing Files</vt:lpstr>
      <vt:lpstr>Example: Working With Processes</vt:lpstr>
      <vt:lpstr>Example: Fibonacci Function</vt:lpstr>
      <vt:lpstr>Example: Windows Forms</vt:lpstr>
      <vt:lpstr>Example: WinForms “Simplified”</vt:lpstr>
      <vt:lpstr>Concurrency with Async/Await</vt:lpstr>
      <vt:lpstr>Concurrency with map-parallel</vt:lpstr>
      <vt:lpstr>Demos</vt:lpstr>
      <vt:lpstr>State of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122</cp:revision>
  <dcterms:created xsi:type="dcterms:W3CDTF">2022-05-02T14:38:43Z</dcterms:created>
  <dcterms:modified xsi:type="dcterms:W3CDTF">2023-06-20T13:10:07Z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