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22"/>
  </p:notesMasterIdLst>
  <p:handoutMasterIdLst>
    <p:handoutMasterId r:id="rId23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60" r:id="rId15"/>
    <p:sldId id="274" r:id="rId16"/>
    <p:sldId id="275" r:id="rId17"/>
    <p:sldId id="276" r:id="rId18"/>
    <p:sldId id="277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60"/>
            <p14:sldId id="274"/>
            <p14:sldId id="275"/>
            <p14:sldId id="276"/>
            <p14:sldId id="27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F3738-05E1-4A10-87CA-4EF506312CC3}" v="2" dt="2024-06-04T20:12:35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0866" autoAdjust="0"/>
  </p:normalViewPr>
  <p:slideViewPr>
    <p:cSldViewPr snapToGrid="0">
      <p:cViewPr>
        <p:scale>
          <a:sx n="89" d="100"/>
          <a:sy n="89" d="100"/>
        </p:scale>
        <p:origin x="5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CCCA1A86-84F6-61BC-265D-986050007E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9" y="6085270"/>
            <a:ext cx="2677091" cy="6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E930E345-9F23-9F70-8149-3EF195727FE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5" y="1147877"/>
            <a:ext cx="1266793" cy="300691"/>
          </a:xfrm>
          <a:prstGeom prst="rect">
            <a:avLst/>
          </a:prstGeom>
        </p:spPr>
      </p:pic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_(computer_science)" TargetMode="External"/><Relationship Id="rId2" Type="http://schemas.openxmlformats.org/officeDocument/2006/relationships/hyperlink" Target="https://en.wikipedia.org/wiki/Record_(computer_science)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_(computer_science)" TargetMode="External"/><Relationship Id="rId2" Type="http://schemas.openxmlformats.org/officeDocument/2006/relationships/hyperlink" Target="https://en.wikipedia.org/wiki/Record_(computer_science)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Bruce Payette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DE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6000" b="1" dirty="0" err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</a:t>
            </a:r>
            <a: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Up:</a:t>
            </a:r>
            <a:endParaRPr lang="en-DE" sz="6000" b="1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r>
              <a:rPr lang="fr-FR" dirty="0"/>
              <a:t> </a:t>
            </a:r>
            <a:r>
              <a:rPr lang="fr-FR" dirty="0" err="1"/>
              <a:t>cont’d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.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Lambda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An </a:t>
            </a:r>
            <a:r>
              <a:rPr lang="fr-FR" dirty="0" err="1"/>
              <a:t>anonymous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in a </a:t>
            </a:r>
            <a:r>
              <a:rPr lang="fr-FR" dirty="0" err="1"/>
              <a:t>programming</a:t>
            </a:r>
            <a:r>
              <a:rPr lang="fr-FR" dirty="0"/>
              <a:t> system.</a:t>
            </a:r>
          </a:p>
          <a:p>
            <a:r>
              <a:rPr lang="fr-FR" dirty="0" err="1"/>
              <a:t>ScriptBlock</a:t>
            </a:r>
            <a:endParaRPr lang="fr-FR" dirty="0"/>
          </a:p>
          <a:p>
            <a:pPr lvl="1"/>
            <a:r>
              <a:rPr lang="fr-FR" dirty="0"/>
              <a:t>A lambda in </a:t>
            </a:r>
            <a:r>
              <a:rPr lang="fr-FR" dirty="0" err="1"/>
              <a:t>in</a:t>
            </a:r>
            <a:r>
              <a:rPr lang="fr-FR" dirty="0"/>
              <a:t> the PowerShell system.</a:t>
            </a:r>
          </a:p>
          <a:p>
            <a:pPr lvl="1"/>
            <a:r>
              <a:rPr lang="fr-FR" dirty="0" err="1"/>
              <a:t>Afinitized</a:t>
            </a:r>
            <a:r>
              <a:rPr lang="fr-FR" dirty="0"/>
              <a:t> to a </a:t>
            </a:r>
            <a:r>
              <a:rPr lang="fr-FR" dirty="0" err="1"/>
              <a:t>SessionState</a:t>
            </a:r>
            <a:r>
              <a:rPr lang="fr-FR" dirty="0"/>
              <a:t>/Module</a:t>
            </a:r>
          </a:p>
          <a:p>
            <a:r>
              <a:rPr lang="en-GB" dirty="0"/>
              <a:t>Closure</a:t>
            </a:r>
          </a:p>
          <a:p>
            <a:pPr lvl="1"/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closure is a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Record (computer science)"/>
              </a:rPr>
              <a:t>record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storing an anonymous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Function (computer science)"/>
              </a:rPr>
              <a:t>function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together with an environment.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11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 </a:t>
            </a:r>
            <a:r>
              <a:rPr lang="fr-FR" dirty="0" err="1"/>
              <a:t>Together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…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0ED6F-D98C-4CD7-CDDD-E0EC9E9006AB}"/>
              </a:ext>
            </a:extLst>
          </p:cNvPr>
          <p:cNvSpPr/>
          <p:nvPr/>
        </p:nvSpPr>
        <p:spPr>
          <a:xfrm>
            <a:off x="1443038" y="1793081"/>
            <a:ext cx="6129337" cy="41933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49C1A-594A-3A84-A2A3-2FE5D895421C}"/>
              </a:ext>
            </a:extLst>
          </p:cNvPr>
          <p:cNvSpPr/>
          <p:nvPr/>
        </p:nvSpPr>
        <p:spPr>
          <a:xfrm>
            <a:off x="1718071" y="2518345"/>
            <a:ext cx="5479255" cy="320680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BF5EF4-DD1B-084E-4F5B-CA71E97AE991}"/>
              </a:ext>
            </a:extLst>
          </p:cNvPr>
          <p:cNvSpPr/>
          <p:nvPr/>
        </p:nvSpPr>
        <p:spPr>
          <a:xfrm>
            <a:off x="2213372" y="2996695"/>
            <a:ext cx="2650330" cy="2387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E98EE-C879-409D-62B0-989601FF15F8}"/>
              </a:ext>
            </a:extLst>
          </p:cNvPr>
          <p:cNvSpPr txBox="1"/>
          <p:nvPr/>
        </p:nvSpPr>
        <p:spPr>
          <a:xfrm>
            <a:off x="1488278" y="1887699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27B08-5864-7F18-82C7-409735E65AEE}"/>
              </a:ext>
            </a:extLst>
          </p:cNvPr>
          <p:cNvSpPr txBox="1"/>
          <p:nvPr/>
        </p:nvSpPr>
        <p:spPr>
          <a:xfrm>
            <a:off x="1840706" y="252497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6FED2-4B4F-79B4-0D9D-662AD5D602AC}"/>
              </a:ext>
            </a:extLst>
          </p:cNvPr>
          <p:cNvSpPr txBox="1"/>
          <p:nvPr/>
        </p:nvSpPr>
        <p:spPr>
          <a:xfrm>
            <a:off x="2343147" y="3074210"/>
            <a:ext cx="257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Runspace SessionState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16F9C-B72B-AF45-A7E8-AC527024EA75}"/>
              </a:ext>
            </a:extLst>
          </p:cNvPr>
          <p:cNvSpPr/>
          <p:nvPr/>
        </p:nvSpPr>
        <p:spPr>
          <a:xfrm>
            <a:off x="2674141" y="3548107"/>
            <a:ext cx="1756172" cy="1531099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8477C-81E1-8C6B-1ACB-CCE3DA0DADDF}"/>
              </a:ext>
            </a:extLst>
          </p:cNvPr>
          <p:cNvSpPr txBox="1"/>
          <p:nvPr/>
        </p:nvSpPr>
        <p:spPr>
          <a:xfrm>
            <a:off x="2701527" y="3643857"/>
            <a:ext cx="175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 Chain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F0147B-E51B-4C57-21CB-BEAF25A0775B}"/>
              </a:ext>
            </a:extLst>
          </p:cNvPr>
          <p:cNvSpPr/>
          <p:nvPr/>
        </p:nvSpPr>
        <p:spPr>
          <a:xfrm>
            <a:off x="5246191" y="2995793"/>
            <a:ext cx="1757363" cy="16276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95FBC-1E6C-2751-98A0-BBE1EE94DCD5}"/>
              </a:ext>
            </a:extLst>
          </p:cNvPr>
          <p:cNvSpPr txBox="1"/>
          <p:nvPr/>
        </p:nvSpPr>
        <p:spPr>
          <a:xfrm>
            <a:off x="5296198" y="2995793"/>
            <a:ext cx="126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D40119-AAFB-9456-A81A-006A50600832}"/>
              </a:ext>
            </a:extLst>
          </p:cNvPr>
          <p:cNvSpPr/>
          <p:nvPr/>
        </p:nvSpPr>
        <p:spPr>
          <a:xfrm>
            <a:off x="5428356" y="3531283"/>
            <a:ext cx="139303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SessionState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A06605-878D-4143-7567-AB00B15A7A77}"/>
              </a:ext>
            </a:extLst>
          </p:cNvPr>
          <p:cNvSpPr/>
          <p:nvPr/>
        </p:nvSpPr>
        <p:spPr>
          <a:xfrm>
            <a:off x="2878930" y="4162689"/>
            <a:ext cx="126444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AADBF2-46C0-017E-32B7-BBF3A696A7D7}"/>
              </a:ext>
            </a:extLst>
          </p:cNvPr>
          <p:cNvSpPr/>
          <p:nvPr/>
        </p:nvSpPr>
        <p:spPr>
          <a:xfrm>
            <a:off x="2878929" y="4564601"/>
            <a:ext cx="126444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27967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Lambda/</a:t>
            </a:r>
            <a:r>
              <a:rPr lang="fr-FR" dirty="0" err="1"/>
              <a:t>ScriptBlock</a:t>
            </a:r>
            <a:r>
              <a:rPr lang="fr-FR" dirty="0"/>
              <a:t>.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Lambda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An </a:t>
            </a:r>
            <a:r>
              <a:rPr lang="fr-FR" dirty="0" err="1"/>
              <a:t>anonymous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in a </a:t>
            </a:r>
            <a:r>
              <a:rPr lang="fr-FR" dirty="0" err="1"/>
              <a:t>programming</a:t>
            </a:r>
            <a:r>
              <a:rPr lang="fr-FR" dirty="0"/>
              <a:t> system.</a:t>
            </a:r>
          </a:p>
          <a:p>
            <a:r>
              <a:rPr lang="fr-FR" dirty="0" err="1"/>
              <a:t>ScriptBlock</a:t>
            </a:r>
            <a:endParaRPr lang="fr-FR" dirty="0"/>
          </a:p>
          <a:p>
            <a:pPr lvl="1"/>
            <a:r>
              <a:rPr lang="fr-FR" dirty="0"/>
              <a:t>A lambda in </a:t>
            </a:r>
            <a:r>
              <a:rPr lang="fr-FR" dirty="0" err="1"/>
              <a:t>in</a:t>
            </a:r>
            <a:r>
              <a:rPr lang="fr-FR" dirty="0"/>
              <a:t> the PowerShell system.</a:t>
            </a:r>
          </a:p>
          <a:p>
            <a:pPr lvl="1"/>
            <a:r>
              <a:rPr lang="fr-FR" dirty="0" err="1"/>
              <a:t>Afinitized</a:t>
            </a:r>
            <a:r>
              <a:rPr lang="fr-FR" dirty="0"/>
              <a:t> to a </a:t>
            </a:r>
            <a:r>
              <a:rPr lang="fr-FR" dirty="0" err="1"/>
              <a:t>SessionState</a:t>
            </a:r>
            <a:r>
              <a:rPr lang="fr-FR" dirty="0"/>
              <a:t>/Module</a:t>
            </a:r>
          </a:p>
          <a:p>
            <a:r>
              <a:rPr lang="en-GB" dirty="0"/>
              <a:t>Closure (</a:t>
            </a:r>
            <a:r>
              <a:rPr lang="en-GB"/>
              <a:t>From Wikipedia)</a:t>
            </a:r>
            <a:endParaRPr lang="en-GB" dirty="0"/>
          </a:p>
          <a:p>
            <a:pPr lvl="1"/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closure is a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Record (computer science)"/>
              </a:rPr>
              <a:t>record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storing an anonymous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Function (computer science)"/>
              </a:rPr>
              <a:t>function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together with an environment.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3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 dirty="0">
                <a:solidFill>
                  <a:srgbClr val="346296"/>
                </a:solidFill>
                <a:latin typeface="+mn-lt"/>
              </a:rPr>
              <a:t>Runspaces and Modules and Closures Oh My!</a:t>
            </a:r>
            <a:endParaRPr lang="en-DE" sz="6000" b="1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0A5C8598-C2B4-AEF3-BCA6-18E8A9AE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66" y="2500447"/>
            <a:ext cx="9288075" cy="230201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Founding member of the PowerShell team</a:t>
            </a:r>
          </a:p>
          <a:p>
            <a:pPr lvl="1"/>
            <a:r>
              <a:rPr lang="en-US" dirty="0"/>
              <a:t>Tech lead/architect on the language and engine design</a:t>
            </a:r>
          </a:p>
          <a:p>
            <a:pPr lvl="1"/>
            <a:r>
              <a:rPr lang="en-US" dirty="0"/>
              <a:t>Invented PowerShell DSC</a:t>
            </a:r>
          </a:p>
          <a:p>
            <a:pPr lvl="1"/>
            <a:r>
              <a:rPr lang="en-US" dirty="0"/>
              <a:t>Wrote a book</a:t>
            </a:r>
          </a:p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1"/>
            <a:r>
              <a:rPr lang="en-US" dirty="0"/>
              <a:t>Principal Software at AWS</a:t>
            </a:r>
          </a:p>
          <a:p>
            <a:pPr lvl="2"/>
            <a:r>
              <a:rPr lang="en-US" dirty="0"/>
              <a:t>Also worked on PowerShell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  <a:endParaRPr lang="en-DE" sz="6600" dirty="0">
              <a:solidFill>
                <a:srgbClr val="34629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7617F002-91F0-B09D-9750-1D70B91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" y="244200"/>
            <a:ext cx="3217326" cy="321732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CFD1F79-3E4F-D0E6-F995-CA04FAA30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22" y="3895416"/>
            <a:ext cx="1753675" cy="219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Runspace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 place to run PowerShell code, local or </a:t>
            </a:r>
            <a:r>
              <a:rPr lang="fr-FR" dirty="0" err="1"/>
              <a:t>remote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Runspaces </a:t>
            </a:r>
            <a:r>
              <a:rPr lang="fr-FR" dirty="0" err="1"/>
              <a:t>contain</a:t>
            </a:r>
            <a:r>
              <a:rPr lang="fr-FR" dirty="0"/>
              <a:t> Modules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fr-FR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RunspaceFactory</a:t>
            </a:r>
            <a:r>
              <a:rPr lang="fr-FR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] </a:t>
            </a:r>
            <a:r>
              <a:rPr lang="fr-FR" dirty="0"/>
              <a:t>class.</a:t>
            </a:r>
          </a:p>
          <a:p>
            <a:r>
              <a:rPr lang="fr-FR" dirty="0"/>
              <a:t>Session</a:t>
            </a:r>
          </a:p>
          <a:p>
            <a:pPr lvl="1"/>
            <a:r>
              <a:rPr lang="fr-FR" dirty="0"/>
              <a:t>Public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Runspaces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« </a:t>
            </a:r>
            <a:r>
              <a:rPr lang="fr-FR" dirty="0" err="1"/>
              <a:t>simpler</a:t>
            </a:r>
            <a:r>
              <a:rPr lang="fr-FR" dirty="0"/>
              <a:t> »</a:t>
            </a:r>
          </a:p>
          <a:p>
            <a:r>
              <a:rPr lang="en-GB" dirty="0" err="1"/>
              <a:t>SessionState</a:t>
            </a:r>
            <a:endParaRPr lang="en-GB" dirty="0"/>
          </a:p>
          <a:p>
            <a:pPr lvl="1"/>
            <a:r>
              <a:rPr lang="en-GB" dirty="0"/>
              <a:t>Part of a Runspace</a:t>
            </a:r>
          </a:p>
          <a:p>
            <a:pPr lvl="1"/>
            <a:r>
              <a:rPr lang="en-GB" dirty="0"/>
              <a:t>Represent a scoped set of bindings within a runspace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r>
              <a:rPr lang="fr-FR" dirty="0"/>
              <a:t> </a:t>
            </a:r>
            <a:r>
              <a:rPr lang="fr-FR" dirty="0" err="1"/>
              <a:t>cont’d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Module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 programmer-</a:t>
            </a:r>
            <a:r>
              <a:rPr lang="fr-FR" dirty="0" err="1"/>
              <a:t>focused</a:t>
            </a:r>
            <a:r>
              <a:rPr lang="fr-FR" dirty="0"/>
              <a:t>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a </a:t>
            </a:r>
            <a:r>
              <a:rPr lang="fr-FR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fr-FR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SessionState</a:t>
            </a:r>
            <a:r>
              <a:rPr lang="fr-FR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] </a:t>
            </a:r>
            <a:r>
              <a:rPr lang="fr-FR" dirty="0" err="1"/>
              <a:t>object</a:t>
            </a:r>
            <a:r>
              <a:rPr lang="fr-F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Modules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</a:t>
            </a:r>
            <a:r>
              <a:rPr lang="fr-FR" dirty="0" err="1"/>
              <a:t>together</a:t>
            </a:r>
            <a:endParaRPr lang="fr-FR" dirty="0"/>
          </a:p>
          <a:p>
            <a:r>
              <a:rPr lang="fr-FR" dirty="0"/>
              <a:t>Scope</a:t>
            </a:r>
          </a:p>
          <a:p>
            <a:pPr lvl="1"/>
            <a:r>
              <a:rPr lang="fr-FR" dirty="0" err="1"/>
              <a:t>Linked</a:t>
            </a:r>
            <a:r>
              <a:rPr lang="fr-FR" dirty="0"/>
              <a:t> data structures </a:t>
            </a:r>
            <a:r>
              <a:rPr lang="fr-FR" dirty="0" err="1"/>
              <a:t>inside</a:t>
            </a:r>
            <a:r>
              <a:rPr lang="fr-FR" dirty="0"/>
              <a:t> a </a:t>
            </a:r>
            <a:r>
              <a:rPr lang="fr-FR" dirty="0" err="1"/>
              <a:t>SessionState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  <a:p>
            <a:pPr lvl="1"/>
            <a:r>
              <a:rPr lang="fr-FR" dirty="0" err="1"/>
              <a:t>Holds</a:t>
            </a:r>
            <a:r>
              <a:rPr lang="fr-FR" dirty="0"/>
              <a:t> the active set of bindings</a:t>
            </a:r>
          </a:p>
          <a:p>
            <a:r>
              <a:rPr lang="en-GB" dirty="0" err="1"/>
              <a:t>SessionState</a:t>
            </a:r>
            <a:endParaRPr lang="en-GB" dirty="0"/>
          </a:p>
          <a:p>
            <a:pPr lvl="1"/>
            <a:r>
              <a:rPr lang="en-GB" dirty="0"/>
              <a:t>Part of a runspace</a:t>
            </a:r>
          </a:p>
          <a:p>
            <a:pPr lvl="1"/>
            <a:r>
              <a:rPr lang="en-GB" dirty="0"/>
              <a:t>Scoped set of bindings within a runspace</a:t>
            </a:r>
          </a:p>
        </p:txBody>
      </p:sp>
    </p:spTree>
    <p:extLst>
      <p:ext uri="{BB962C8B-B14F-4D97-AF65-F5344CB8AC3E}">
        <p14:creationId xmlns:p14="http://schemas.microsoft.com/office/powerpoint/2010/main" val="28198741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209AEF8DBB7418260C2A216A09DE4" ma:contentTypeVersion="13" ma:contentTypeDescription="Crée un document." ma:contentTypeScope="" ma:versionID="aacbea182e442c081ba3c266ed8afaf1">
  <xsd:schema xmlns:xsd="http://www.w3.org/2001/XMLSchema" xmlns:xs="http://www.w3.org/2001/XMLSchema" xmlns:p="http://schemas.microsoft.com/office/2006/metadata/properties" xmlns:ns2="2347cc20-e10c-452d-848a-c18e83138525" xmlns:ns3="85c0ce47-fe9c-4809-bf88-519c39a738e6" targetNamespace="http://schemas.microsoft.com/office/2006/metadata/properties" ma:root="true" ma:fieldsID="fe2d8c2794f7059c45f035c586269f9a" ns2:_="" ns3:_="">
    <xsd:import namespace="2347cc20-e10c-452d-848a-c18e83138525"/>
    <xsd:import namespace="85c0ce47-fe9c-4809-bf88-519c39a738e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7cc20-e10c-452d-848a-c18e8313852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0ce47-fe9c-4809-bf88-519c39a738e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00c35df-3d68-4454-bcf4-f7f3572bf991}" ma:internalName="TaxCatchAll" ma:showField="CatchAllData" ma:web="85c0ce47-fe9c-4809-bf88-519c39a738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47cc20-e10c-452d-848a-c18e83138525">
      <Terms xmlns="http://schemas.microsoft.com/office/infopath/2007/PartnerControls"/>
    </lcf76f155ced4ddcb4097134ff3c332f>
    <TaxCatchAll xmlns="85c0ce47-fe9c-4809-bf88-519c39a738e6" xsi:nil="true"/>
  </documentManagement>
</p:properties>
</file>

<file path=customXml/itemProps1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AF2C-D145-4497-874A-78CB337234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7cc20-e10c-452d-848a-c18e83138525"/>
    <ds:schemaRef ds:uri="85c0ce47-fe9c-4809-bf88-519c39a73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Widescreen</PresentationFormat>
  <Paragraphs>71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Cascadia Code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</vt:lpstr>
      <vt:lpstr>3</vt:lpstr>
      <vt:lpstr>2</vt:lpstr>
      <vt:lpstr>1</vt:lpstr>
      <vt:lpstr>Runspaces and Modules and Closures Oh My!</vt:lpstr>
      <vt:lpstr>Many thanks to our sponsors:</vt:lpstr>
      <vt:lpstr>Bruce Payette</vt:lpstr>
      <vt:lpstr>Definitions</vt:lpstr>
      <vt:lpstr>Definitions cont’d</vt:lpstr>
      <vt:lpstr>Definitions cont’d again.</vt:lpstr>
      <vt:lpstr>All Together Now…</vt:lpstr>
      <vt:lpstr>Lambda/ScriptBlock.</vt:lpstr>
      <vt:lpstr>Demos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2024-03-26T13:08:23Z</dcterms:created>
  <dcterms:modified xsi:type="dcterms:W3CDTF">2024-06-20T15:39:16Z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0x010100465209AEF8DBB7418260C2A216A09DE4</vt:lpwstr>
  </property>
</Properties>
</file>