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6"/>
  </p:notesMasterIdLst>
  <p:handoutMasterIdLst>
    <p:handoutMasterId r:id="rId27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8" r:id="rId16"/>
    <p:sldId id="279" r:id="rId17"/>
    <p:sldId id="274" r:id="rId18"/>
    <p:sldId id="275" r:id="rId19"/>
    <p:sldId id="276" r:id="rId20"/>
    <p:sldId id="280" r:id="rId21"/>
    <p:sldId id="282" r:id="rId22"/>
    <p:sldId id="281" r:id="rId23"/>
    <p:sldId id="283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8"/>
            <p14:sldId id="279"/>
            <p14:sldId id="274"/>
            <p14:sldId id="275"/>
            <p14:sldId id="276"/>
            <p14:sldId id="280"/>
            <p14:sldId id="282"/>
            <p14:sldId id="281"/>
            <p14:sldId id="28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F3738-05E1-4A10-87CA-4EF506312CC3}" v="2" dt="2024-06-04T20:12:3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0866" autoAdjust="0"/>
  </p:normalViewPr>
  <p:slideViewPr>
    <p:cSldViewPr snapToGrid="0">
      <p:cViewPr>
        <p:scale>
          <a:sx n="89" d="100"/>
          <a:sy n="89" d="100"/>
        </p:scale>
        <p:origin x="5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Bruce Payette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Session</a:t>
            </a:r>
          </a:p>
          <a:p>
            <a:pPr lvl="1"/>
            <a:r>
              <a:rPr lang="fr-FR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System.Management.Automation.Runspaces.PSSession</a:t>
            </a:r>
            <a:endParaRPr lang="fr-FR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fr-FR" dirty="0"/>
              <a:t>A </a:t>
            </a:r>
            <a:r>
              <a:rPr lang="fr-FR" dirty="0" err="1"/>
              <a:t>connection</a:t>
            </a:r>
            <a:r>
              <a:rPr lang="fr-FR" dirty="0"/>
              <a:t> to a Runspace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Runspaces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« </a:t>
            </a:r>
            <a:r>
              <a:rPr lang="fr-FR" dirty="0" err="1"/>
              <a:t>simpler</a:t>
            </a:r>
            <a:r>
              <a:rPr lang="fr-FR" dirty="0"/>
              <a:t> »</a:t>
            </a:r>
          </a:p>
          <a:p>
            <a:r>
              <a:rPr lang="en-GB" dirty="0"/>
              <a:t>SessionState</a:t>
            </a:r>
          </a:p>
          <a:p>
            <a:pPr lvl="1"/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System.Management.Automation.SessionState</a:t>
            </a: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GB" dirty="0"/>
              <a:t>Is part of a Runspace/</a:t>
            </a:r>
            <a:r>
              <a:rPr lang="en-GB" dirty="0" err="1"/>
              <a:t>ExecutionContext</a:t>
            </a:r>
            <a:endParaRPr lang="en-GB" dirty="0"/>
          </a:p>
          <a:p>
            <a:pPr lvl="1"/>
            <a:r>
              <a:rPr lang="en-GB" dirty="0"/>
              <a:t>Represent a scoped set of bindings within a runspace</a:t>
            </a:r>
          </a:p>
        </p:txBody>
      </p:sp>
    </p:spTree>
    <p:extLst>
      <p:ext uri="{BB962C8B-B14F-4D97-AF65-F5344CB8AC3E}">
        <p14:creationId xmlns:p14="http://schemas.microsoft.com/office/powerpoint/2010/main" val="245078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r>
              <a:rPr lang="fr-FR" dirty="0"/>
              <a:t> </a:t>
            </a:r>
            <a:r>
              <a:rPr lang="fr-FR" dirty="0" err="1"/>
              <a:t>again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Scope</a:t>
            </a:r>
          </a:p>
          <a:p>
            <a:pPr lvl="1"/>
            <a:r>
              <a:rPr lang="fr-FR" dirty="0" err="1"/>
              <a:t>Linked</a:t>
            </a:r>
            <a:r>
              <a:rPr lang="fr-FR" dirty="0"/>
              <a:t> data structures </a:t>
            </a:r>
            <a:r>
              <a:rPr lang="fr-FR" dirty="0" err="1"/>
              <a:t>inside</a:t>
            </a:r>
            <a:r>
              <a:rPr lang="fr-FR" dirty="0"/>
              <a:t> a SessionState </a:t>
            </a:r>
            <a:r>
              <a:rPr lang="fr-FR" dirty="0" err="1"/>
              <a:t>object</a:t>
            </a:r>
            <a:endParaRPr lang="fr-FR" dirty="0"/>
          </a:p>
          <a:p>
            <a:pPr lvl="1"/>
            <a:r>
              <a:rPr lang="fr-FR" dirty="0" err="1"/>
              <a:t>Holds</a:t>
            </a:r>
            <a:r>
              <a:rPr lang="fr-FR" dirty="0"/>
              <a:t> the active set of bindings in a </a:t>
            </a:r>
            <a:r>
              <a:rPr lang="fr-FR" dirty="0" err="1"/>
              <a:t>function</a:t>
            </a:r>
            <a:r>
              <a:rPr lang="fr-FR" dirty="0"/>
              <a:t> call.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Module</a:t>
            </a:r>
          </a:p>
          <a:p>
            <a:pPr lvl="1"/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fr-FR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System.Management.Automation.PSModuleInfo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 programmer-</a:t>
            </a:r>
            <a:r>
              <a:rPr lang="fr-FR" dirty="0" err="1"/>
              <a:t>focused</a:t>
            </a:r>
            <a:r>
              <a:rPr lang="fr-FR" dirty="0"/>
              <a:t>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a </a:t>
            </a:r>
            <a:r>
              <a:rPr lang="fr-FR" sz="2200" dirty="0">
                <a:latin typeface="Cascadia Code" panose="020B0609020000020004" pitchFamily="49" charset="0"/>
                <a:cs typeface="Cascadia Code" panose="020B0609020000020004" pitchFamily="49" charset="0"/>
              </a:rPr>
              <a:t>[SessionState]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acts</a:t>
            </a:r>
            <a:r>
              <a:rPr lang="fr-FR" dirty="0"/>
              <a:t> like a </a:t>
            </a:r>
            <a:r>
              <a:rPr lang="fr-FR" i="1" dirty="0" err="1"/>
              <a:t>lens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Modules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</a:t>
            </a:r>
            <a:r>
              <a:rPr lang="fr-FR" dirty="0" err="1"/>
              <a:t>together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8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cont’d</a:t>
            </a:r>
            <a:r>
              <a:rPr lang="fr-FR" dirty="0"/>
              <a:t> last time.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167"/>
            <a:ext cx="10515600" cy="4975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An </a:t>
            </a:r>
            <a:r>
              <a:rPr lang="fr-FR" i="1" dirty="0" err="1"/>
              <a:t>anonymous</a:t>
            </a:r>
            <a:r>
              <a:rPr lang="fr-FR" i="1" dirty="0"/>
              <a:t> </a:t>
            </a:r>
            <a:r>
              <a:rPr lang="fr-FR" i="1" dirty="0" err="1"/>
              <a:t>function</a:t>
            </a:r>
            <a:r>
              <a:rPr lang="fr-FR" i="1" dirty="0"/>
              <a:t> </a:t>
            </a:r>
            <a:r>
              <a:rPr lang="fr-FR" dirty="0"/>
              <a:t>in a </a:t>
            </a:r>
            <a:r>
              <a:rPr lang="fr-FR" dirty="0" err="1"/>
              <a:t>programming</a:t>
            </a:r>
            <a:r>
              <a:rPr lang="fr-FR" dirty="0"/>
              <a:t> system.</a:t>
            </a:r>
          </a:p>
          <a:p>
            <a:r>
              <a:rPr lang="en-US" dirty="0"/>
              <a:t>Closure (from Wikipedia)</a:t>
            </a:r>
          </a:p>
          <a:p>
            <a:pPr lvl="1"/>
            <a:r>
              <a:rPr lang="en-US" dirty="0"/>
              <a:t>A closure is a record storing an </a:t>
            </a:r>
            <a:r>
              <a:rPr lang="en-US" i="1" dirty="0"/>
              <a:t>anonymous function </a:t>
            </a:r>
            <a:r>
              <a:rPr lang="en-US" dirty="0"/>
              <a:t>together with an </a:t>
            </a:r>
            <a:r>
              <a:rPr lang="en-US" i="1" dirty="0"/>
              <a:t>environment</a:t>
            </a:r>
            <a:r>
              <a:rPr lang="en-US" dirty="0"/>
              <a:t>.</a:t>
            </a:r>
          </a:p>
          <a:p>
            <a:r>
              <a:rPr lang="fr-FR" dirty="0" err="1"/>
              <a:t>ScriptBlock</a:t>
            </a:r>
            <a:endParaRPr lang="fr-FR" dirty="0"/>
          </a:p>
          <a:p>
            <a:pPr lvl="1"/>
            <a:r>
              <a:rPr lang="fr-FR" dirty="0"/>
              <a:t>A lambda in </a:t>
            </a:r>
            <a:r>
              <a:rPr lang="fr-FR" dirty="0" err="1"/>
              <a:t>in</a:t>
            </a:r>
            <a:r>
              <a:rPr lang="fr-FR" dirty="0"/>
              <a:t> the PowerShell system.</a:t>
            </a:r>
          </a:p>
          <a:p>
            <a:pPr lvl="1"/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afinitized</a:t>
            </a:r>
            <a:r>
              <a:rPr lang="fr-FR" dirty="0"/>
              <a:t> to a SessionState/Module in </a:t>
            </a:r>
            <a:r>
              <a:rPr lang="fr-FR" dirty="0" err="1"/>
              <a:t>which</a:t>
            </a:r>
            <a:r>
              <a:rPr lang="fr-FR" dirty="0"/>
              <a:t> case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closure</a:t>
            </a:r>
            <a:r>
              <a:rPr lang="fr-FR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11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Together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…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0ED6F-D98C-4CD7-CDDD-E0EC9E9006AB}"/>
              </a:ext>
            </a:extLst>
          </p:cNvPr>
          <p:cNvSpPr/>
          <p:nvPr/>
        </p:nvSpPr>
        <p:spPr>
          <a:xfrm>
            <a:off x="1443038" y="1793081"/>
            <a:ext cx="6129337" cy="41933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49C1A-594A-3A84-A2A3-2FE5D895421C}"/>
              </a:ext>
            </a:extLst>
          </p:cNvPr>
          <p:cNvSpPr/>
          <p:nvPr/>
        </p:nvSpPr>
        <p:spPr>
          <a:xfrm>
            <a:off x="1718071" y="2518345"/>
            <a:ext cx="5479255" cy="32068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F5EF4-DD1B-084E-4F5B-CA71E97AE991}"/>
              </a:ext>
            </a:extLst>
          </p:cNvPr>
          <p:cNvSpPr/>
          <p:nvPr/>
        </p:nvSpPr>
        <p:spPr>
          <a:xfrm>
            <a:off x="2213372" y="2996695"/>
            <a:ext cx="2650330" cy="2387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E98EE-C879-409D-62B0-989601FF15F8}"/>
              </a:ext>
            </a:extLst>
          </p:cNvPr>
          <p:cNvSpPr txBox="1"/>
          <p:nvPr/>
        </p:nvSpPr>
        <p:spPr>
          <a:xfrm>
            <a:off x="1488278" y="1887699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PSSession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27B08-5864-7F18-82C7-409735E65AEE}"/>
              </a:ext>
            </a:extLst>
          </p:cNvPr>
          <p:cNvSpPr txBox="1"/>
          <p:nvPr/>
        </p:nvSpPr>
        <p:spPr>
          <a:xfrm>
            <a:off x="1840705" y="2524970"/>
            <a:ext cx="301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Runspace/</a:t>
            </a:r>
            <a:r>
              <a:rPr lang="en-US" dirty="0" err="1">
                <a:solidFill>
                  <a:schemeClr val="bg1"/>
                </a:solidFill>
              </a:rPr>
              <a:t>ExecutionContext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6FED2-4B4F-79B4-0D9D-662AD5D602AC}"/>
              </a:ext>
            </a:extLst>
          </p:cNvPr>
          <p:cNvSpPr txBox="1"/>
          <p:nvPr/>
        </p:nvSpPr>
        <p:spPr>
          <a:xfrm>
            <a:off x="2343147" y="3074210"/>
            <a:ext cx="257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16F9C-B72B-AF45-A7E8-AC527024EA75}"/>
              </a:ext>
            </a:extLst>
          </p:cNvPr>
          <p:cNvSpPr/>
          <p:nvPr/>
        </p:nvSpPr>
        <p:spPr>
          <a:xfrm>
            <a:off x="2674141" y="3548107"/>
            <a:ext cx="1756172" cy="1531099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8477C-81E1-8C6B-1ACB-CCE3DA0DADDF}"/>
              </a:ext>
            </a:extLst>
          </p:cNvPr>
          <p:cNvSpPr txBox="1"/>
          <p:nvPr/>
        </p:nvSpPr>
        <p:spPr>
          <a:xfrm>
            <a:off x="2701527" y="3643857"/>
            <a:ext cx="175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Chain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0147B-E51B-4C57-21CB-BEAF25A0775B}"/>
              </a:ext>
            </a:extLst>
          </p:cNvPr>
          <p:cNvSpPr/>
          <p:nvPr/>
        </p:nvSpPr>
        <p:spPr>
          <a:xfrm>
            <a:off x="5246191" y="2995793"/>
            <a:ext cx="1757363" cy="16276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95FBC-1E6C-2751-98A0-BBE1EE94DCD5}"/>
              </a:ext>
            </a:extLst>
          </p:cNvPr>
          <p:cNvSpPr txBox="1"/>
          <p:nvPr/>
        </p:nvSpPr>
        <p:spPr>
          <a:xfrm>
            <a:off x="5296198" y="2995793"/>
            <a:ext cx="126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40119-AAFB-9456-A81A-006A50600832}"/>
              </a:ext>
            </a:extLst>
          </p:cNvPr>
          <p:cNvSpPr/>
          <p:nvPr/>
        </p:nvSpPr>
        <p:spPr>
          <a:xfrm>
            <a:off x="5428356" y="3531283"/>
            <a:ext cx="139303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SessionState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A06605-878D-4143-7567-AB00B15A7A77}"/>
              </a:ext>
            </a:extLst>
          </p:cNvPr>
          <p:cNvSpPr/>
          <p:nvPr/>
        </p:nvSpPr>
        <p:spPr>
          <a:xfrm>
            <a:off x="2878930" y="4162689"/>
            <a:ext cx="12644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AADBF2-46C0-017E-32B7-BBF3A696A7D7}"/>
              </a:ext>
            </a:extLst>
          </p:cNvPr>
          <p:cNvSpPr/>
          <p:nvPr/>
        </p:nvSpPr>
        <p:spPr>
          <a:xfrm>
            <a:off x="2878929" y="4564601"/>
            <a:ext cx="126444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796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ScriptBlock</a:t>
            </a:r>
            <a:r>
              <a:rPr lang="fr-FR" dirty="0"/>
              <a:t> </a:t>
            </a:r>
            <a:r>
              <a:rPr lang="fr-FR" dirty="0" err="1"/>
              <a:t>Redux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ScriptBlock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en-US" sz="3000" dirty="0">
                <a:solidFill>
                  <a:srgbClr val="202122"/>
                </a:solidFill>
                <a:highlight>
                  <a:srgbClr val="FF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3000" dirty="0" err="1">
                <a:solidFill>
                  <a:srgbClr val="202122"/>
                </a:solidFill>
                <a:highlight>
                  <a:srgbClr val="FF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System.Management.Automation.ScriptBlock</a:t>
            </a:r>
            <a:r>
              <a:rPr lang="en-US" sz="3000" dirty="0">
                <a:solidFill>
                  <a:srgbClr val="202122"/>
                </a:solidFill>
                <a:highlight>
                  <a:srgbClr val="FF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fr-FR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Has an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Module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. If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$</a:t>
            </a:r>
            <a:r>
              <a:rPr lang="fr-FR" dirty="0" err="1"/>
              <a:t>null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a </a:t>
            </a:r>
            <a:r>
              <a:rPr lang="fr-FR" i="1" dirty="0" err="1"/>
              <a:t>bound</a:t>
            </a:r>
            <a:r>
              <a:rPr lang="fr-FR" dirty="0"/>
              <a:t> </a:t>
            </a:r>
            <a:r>
              <a:rPr lang="fr-FR" dirty="0" err="1"/>
              <a:t>scriptblock</a:t>
            </a:r>
            <a:r>
              <a:rPr lang="fr-FR" dirty="0"/>
              <a:t> i.e. a </a:t>
            </a:r>
            <a:r>
              <a:rPr lang="fr-FR" dirty="0" err="1"/>
              <a:t>closure</a:t>
            </a:r>
            <a:endParaRPr lang="fr-FR" dirty="0"/>
          </a:p>
          <a:p>
            <a:r>
              <a:rPr lang="en-US" dirty="0"/>
              <a:t>Active engine bindings are maintained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using 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hread-local storage</a:t>
            </a:r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On entry to a function with an environment, the current environment is saved and the new environment is assigned to thread-local storage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24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ScriptBlock</a:t>
            </a:r>
            <a:r>
              <a:rPr lang="fr-FR" dirty="0"/>
              <a:t> APIs.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PSModuleInfo.NewBoundScriptBlock</a:t>
            </a:r>
            <a:r>
              <a:rPr lang="fr-FR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Clones a </a:t>
            </a:r>
            <a:r>
              <a:rPr lang="fr-FR" dirty="0" err="1"/>
              <a:t>ScriptBlock</a:t>
            </a:r>
            <a:r>
              <a:rPr lang="fr-FR" dirty="0"/>
              <a:t> and sets the </a:t>
            </a:r>
            <a:r>
              <a:rPr lang="fr-FR" dirty="0" err="1"/>
              <a:t>ExecutionContext</a:t>
            </a:r>
            <a:r>
              <a:rPr lang="fr-FR" dirty="0"/>
              <a:t> of the </a:t>
            </a:r>
            <a:r>
              <a:rPr lang="fr-FR" dirty="0" err="1"/>
              <a:t>ScriptBlock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to the </a:t>
            </a:r>
            <a:r>
              <a:rPr lang="fr-FR" dirty="0" err="1"/>
              <a:t>current</a:t>
            </a:r>
            <a:r>
              <a:rPr lang="fr-FR" dirty="0"/>
              <a:t> exécution </a:t>
            </a:r>
            <a:r>
              <a:rPr lang="fr-FR" dirty="0" err="1"/>
              <a:t>context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public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NewBoundScriptBlock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scriptBlockToBind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var context =     			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		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LocalPipeline.GetExecutionContextFromTLS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return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NewBoundScriptBlock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scriptBlockToBind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, context);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0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ScriptBlock</a:t>
            </a:r>
            <a:r>
              <a:rPr lang="fr-FR" dirty="0"/>
              <a:t> APIs.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GetNewClosure</a:t>
            </a:r>
            <a:r>
              <a:rPr lang="fr-FR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Creates</a:t>
            </a:r>
            <a:r>
              <a:rPr lang="fr-FR" dirty="0"/>
              <a:t> a new </a:t>
            </a:r>
            <a:r>
              <a:rPr lang="fr-FR" dirty="0" err="1"/>
              <a:t>bound</a:t>
            </a:r>
            <a:r>
              <a:rPr lang="fr-FR" dirty="0"/>
              <a:t> </a:t>
            </a:r>
            <a:r>
              <a:rPr lang="fr-FR" dirty="0" err="1"/>
              <a:t>ScriptBlock</a:t>
            </a:r>
            <a:r>
              <a:rPr lang="fr-FR" dirty="0"/>
              <a:t> </a:t>
            </a:r>
            <a:r>
              <a:rPr lang="fr-FR" dirty="0" err="1"/>
              <a:t>copying</a:t>
            </a:r>
            <a:r>
              <a:rPr lang="fr-FR" dirty="0"/>
              <a:t> the variables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scope </a:t>
            </a:r>
            <a:r>
              <a:rPr lang="fr-FR" dirty="0" err="1"/>
              <a:t>into</a:t>
            </a:r>
            <a:r>
              <a:rPr lang="fr-FR" dirty="0"/>
              <a:t> the session state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ScriptBlock</a:t>
            </a:r>
            <a:endParaRPr lang="fr-FR" dirty="0"/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	public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ScriptBlock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GetNewClosure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PSModuleInfo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m = new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PSModuleInfo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m.CaptureLocals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   return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m.NewBoundScriptBlock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</a:rPr>
              <a:t>     }</a:t>
            </a:r>
            <a:endParaRPr lang="en-GB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1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closures</a:t>
            </a:r>
            <a:r>
              <a:rPr lang="fr-FR" dirty="0"/>
              <a:t> good for?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Stateful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/>
            <a:r>
              <a:rPr lang="fr-FR" dirty="0" err="1"/>
              <a:t>Encapsulate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state in a </a:t>
            </a:r>
            <a:r>
              <a:rPr lang="fr-FR" dirty="0" err="1"/>
              <a:t>function</a:t>
            </a:r>
            <a:r>
              <a:rPr lang="fr-FR" dirty="0"/>
              <a:t>: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generators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/>
              <a:t>New-Counter </a:t>
            </a:r>
            <a:r>
              <a:rPr lang="fr-FR" dirty="0" err="1"/>
              <a:t>example</a:t>
            </a:r>
            <a:r>
              <a:rPr lang="fr-FR" dirty="0"/>
              <a:t>.</a:t>
            </a:r>
          </a:p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concurrency</a:t>
            </a:r>
            <a:endParaRPr lang="fr-FR" dirty="0"/>
          </a:p>
          <a:p>
            <a:pPr lvl="1"/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$</a:t>
            </a:r>
            <a:r>
              <a:rPr lang="fr-FR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using:foo</a:t>
            </a:r>
            <a:r>
              <a:rPr lang="fr-F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dirty="0" err="1"/>
              <a:t>just</a:t>
            </a:r>
            <a:r>
              <a:rPr lang="fr-FR" dirty="0"/>
              <a:t> use a </a:t>
            </a:r>
            <a:r>
              <a:rPr lang="fr-FR" dirty="0" err="1"/>
              <a:t>closure</a:t>
            </a:r>
            <a:r>
              <a:rPr lang="fr-FR" dirty="0"/>
              <a:t>: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$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"Hi 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there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Start-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ThreadJob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start-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sleep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1;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[console]::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writeline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("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foo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: $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foo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}.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GetNewClosure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fr-FR" i="1" dirty="0"/>
              <a:t>But </a:t>
            </a:r>
            <a:r>
              <a:rPr lang="fr-FR" i="1" dirty="0" err="1"/>
              <a:t>unfortunately</a:t>
            </a:r>
            <a:r>
              <a:rPr lang="fr-FR" i="1" dirty="0"/>
              <a:t> </a:t>
            </a:r>
            <a:r>
              <a:rPr lang="fr-FR" i="1" dirty="0" err="1"/>
              <a:t>this</a:t>
            </a:r>
            <a:r>
              <a:rPr lang="fr-FR" i="1" dirty="0"/>
              <a:t> </a:t>
            </a:r>
            <a:r>
              <a:rPr lang="fr-FR" i="1" dirty="0" err="1"/>
              <a:t>doesn’t</a:t>
            </a:r>
            <a:r>
              <a:rPr lang="fr-FR" i="1" dirty="0"/>
              <a:t> </a:t>
            </a:r>
            <a:r>
              <a:rPr lang="fr-FR" i="1" dirty="0" err="1"/>
              <a:t>work</a:t>
            </a:r>
            <a:r>
              <a:rPr lang="fr-FR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22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Runspaces and Modules and Closures Oh My!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Inventor of PowerShell DSC</a:t>
            </a:r>
          </a:p>
          <a:p>
            <a:pPr lvl="1"/>
            <a:r>
              <a:rPr lang="en-US" dirty="0"/>
              <a:t>Wrote some books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Engineer at Amazon AWS</a:t>
            </a:r>
          </a:p>
          <a:p>
            <a:pPr lvl="2"/>
            <a:r>
              <a:rPr lang="en-US" dirty="0"/>
              <a:t>Where I also worked on PowerShell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" y="244200"/>
            <a:ext cx="3217326" cy="32173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CFD1F79-3E4F-D0E6-F995-CA04FAA3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2" y="3895416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Goals…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Definitions : what are we talking about anyway?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Examine how script state is managed/implemented/exposed in PowerShell</a:t>
            </a:r>
          </a:p>
          <a:p>
            <a:pPr lvl="1"/>
            <a:r>
              <a:rPr lang="en-US" dirty="0"/>
              <a:t>Look at the types used</a:t>
            </a:r>
          </a:p>
          <a:p>
            <a:pPr lvl="1"/>
            <a:r>
              <a:rPr lang="en-US" dirty="0"/>
              <a:t>Look at how things fit together</a:t>
            </a:r>
          </a:p>
          <a:p>
            <a:pPr lvl="1"/>
            <a:r>
              <a:rPr lang="en-US" dirty="0"/>
              <a:t>Look at some of the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can you do with closures…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69"/>
            <a:ext cx="10515600" cy="459819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Runspace</a:t>
            </a:r>
          </a:p>
          <a:p>
            <a:pPr lvl="1"/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System.Management.Automation.Runspaces.Runspace</a:t>
            </a:r>
            <a:r>
              <a:rPr lang="fr-FR" dirty="0"/>
              <a:t>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 place to run PowerShell code, local or </a:t>
            </a:r>
            <a:r>
              <a:rPr lang="fr-FR" dirty="0" err="1"/>
              <a:t>remote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RunspaceFactory</a:t>
            </a:r>
            <a:r>
              <a:rPr lang="fr-FR" sz="2600" dirty="0">
                <a:latin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fr-FR" dirty="0"/>
              <a:t>class.</a:t>
            </a:r>
          </a:p>
          <a:p>
            <a:r>
              <a:rPr lang="fr-FR" dirty="0" err="1"/>
              <a:t>ICommandRuntime</a:t>
            </a:r>
            <a:endParaRPr lang="fr-FR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346297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System.Management.Automation.ICommandRuntime</a:t>
            </a:r>
            <a:endParaRPr lang="fr-FR" dirty="0"/>
          </a:p>
          <a:p>
            <a:pPr lvl="1"/>
            <a:r>
              <a:rPr lang="fr-FR" dirty="0"/>
              <a:t>A </a:t>
            </a:r>
            <a:r>
              <a:rPr lang="fr-FR" i="1" dirty="0" err="1"/>
              <a:t>shim</a:t>
            </a:r>
            <a:r>
              <a:rPr lang="fr-FR" dirty="0"/>
              <a:t> layer </a:t>
            </a:r>
            <a:r>
              <a:rPr lang="fr-FR" dirty="0" err="1"/>
              <a:t>that</a:t>
            </a:r>
            <a:r>
              <a:rPr lang="fr-FR" dirty="0"/>
              <a:t> directs how output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streamed</a:t>
            </a:r>
            <a:endParaRPr lang="fr-FR" dirty="0"/>
          </a:p>
          <a:p>
            <a:pPr lvl="1"/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standalone </a:t>
            </a:r>
            <a:r>
              <a:rPr lang="fr-FR" sz="2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Cmdlet</a:t>
            </a:r>
            <a:r>
              <a:rPr lang="fr-FR" dirty="0"/>
              <a:t> </a:t>
            </a:r>
            <a:r>
              <a:rPr lang="fr-FR" dirty="0" err="1"/>
              <a:t>cmdlets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An API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Political</a:t>
            </a:r>
            <a:r>
              <a:rPr lang="fr-FR" dirty="0"/>
              <a:t> Layer</a:t>
            </a:r>
          </a:p>
          <a:p>
            <a:r>
              <a:rPr lang="fr-FR" dirty="0" err="1"/>
              <a:t>ExecutionContext</a:t>
            </a:r>
            <a:r>
              <a:rPr lang="fr-FR" dirty="0"/>
              <a:t> (not public)</a:t>
            </a:r>
          </a:p>
          <a:p>
            <a:pPr lvl="1"/>
            <a:r>
              <a:rPr lang="fr-FR" dirty="0" err="1"/>
              <a:t>Inner</a:t>
            </a:r>
            <a:r>
              <a:rPr lang="fr-FR" dirty="0"/>
              <a:t> class </a:t>
            </a:r>
            <a:r>
              <a:rPr lang="fr-FR" dirty="0" err="1"/>
              <a:t>wrapped</a:t>
            </a:r>
            <a:r>
              <a:rPr lang="fr-FR" dirty="0"/>
              <a:t> by </a:t>
            </a:r>
            <a:r>
              <a:rPr lang="fr-FR" dirty="0" err="1"/>
              <a:t>RunSpace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24953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Props1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115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Cascadia Code</vt:lpstr>
      <vt:lpstr>Cascadia Mono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Runspaces and Modules and Closures Oh My!</vt:lpstr>
      <vt:lpstr>Many thanks to our sponsors:</vt:lpstr>
      <vt:lpstr>Bruce Payette</vt:lpstr>
      <vt:lpstr>Goals…</vt:lpstr>
      <vt:lpstr>Definitions</vt:lpstr>
      <vt:lpstr>Definitions cont’d</vt:lpstr>
      <vt:lpstr>Definitions cont’d again</vt:lpstr>
      <vt:lpstr>Definitions cont’d last time.</vt:lpstr>
      <vt:lpstr>All Together Now…</vt:lpstr>
      <vt:lpstr>ScriptBlock Redux.</vt:lpstr>
      <vt:lpstr>ScriptBlock APIs.</vt:lpstr>
      <vt:lpstr>ScriptBlock APIs.</vt:lpstr>
      <vt:lpstr>What are closures good for?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2024-06-23T15:57:31Z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</Properties>
</file>