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  <p:sldMasterId id="2147483697" r:id="rId5"/>
    <p:sldMasterId id="2147483695" r:id="rId6"/>
    <p:sldMasterId id="2147483684" r:id="rId7"/>
  </p:sldMasterIdLst>
  <p:notesMasterIdLst>
    <p:notesMasterId r:id="rId22"/>
  </p:notesMasterIdLst>
  <p:handoutMasterIdLst>
    <p:handoutMasterId r:id="rId23"/>
  </p:handoutMasterIdLst>
  <p:sldIdLst>
    <p:sldId id="272" r:id="rId8"/>
    <p:sldId id="259" r:id="rId9"/>
    <p:sldId id="269" r:id="rId10"/>
    <p:sldId id="270" r:id="rId11"/>
    <p:sldId id="273" r:id="rId12"/>
    <p:sldId id="261" r:id="rId13"/>
    <p:sldId id="267" r:id="rId14"/>
    <p:sldId id="260" r:id="rId15"/>
    <p:sldId id="274" r:id="rId16"/>
    <p:sldId id="275" r:id="rId17"/>
    <p:sldId id="277" r:id="rId18"/>
    <p:sldId id="264" r:id="rId19"/>
    <p:sldId id="276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fore the session" id="{9248E0E9-B469-42C5-B521-34DBB63F9E0C}">
          <p14:sldIdLst>
            <p14:sldId id="272"/>
            <p14:sldId id="259"/>
            <p14:sldId id="269"/>
            <p14:sldId id="270"/>
          </p14:sldIdLst>
        </p14:section>
        <p14:section name="The session" id="{9BCE8471-468A-4538-82B3-E4E62B0A593E}">
          <p14:sldIdLst>
            <p14:sldId id="273"/>
            <p14:sldId id="261"/>
            <p14:sldId id="267"/>
            <p14:sldId id="260"/>
            <p14:sldId id="274"/>
            <p14:sldId id="275"/>
            <p14:sldId id="277"/>
            <p14:sldId id="264"/>
            <p14:sldId id="27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297"/>
    <a:srgbClr val="000000"/>
    <a:srgbClr val="3B2B46"/>
    <a:srgbClr val="FFFFFF"/>
    <a:srgbClr val="346296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AF3738-05E1-4A10-87CA-4EF506312CC3}" v="2" dt="2024-06-04T20:12:35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80866" autoAdjust="0"/>
  </p:normalViewPr>
  <p:slideViewPr>
    <p:cSldViewPr snapToGrid="0">
      <p:cViewPr>
        <p:scale>
          <a:sx n="81" d="100"/>
          <a:sy n="81" d="100"/>
        </p:scale>
        <p:origin x="896" y="2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1392" y="1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26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534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7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7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4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ue">
    <p:bg>
      <p:bgPr>
        <a:solidFill>
          <a:srgbClr val="3462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61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66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65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6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B6AA1A-3151-3AC2-83FB-1C6A4D626C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8E8CAF-D224-9556-511F-8D65E9383F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1" y="137310"/>
            <a:ext cx="4166241" cy="1426795"/>
          </a:xfrm>
          <a:prstGeom prst="rect">
            <a:avLst/>
          </a:prstGeom>
        </p:spPr>
      </p:pic>
      <p:pic>
        <p:nvPicPr>
          <p:cNvPr id="6" name="Image 5" descr="Une image contenant Graphique, graphisme, Police, conception&#10;&#10;Description générée automatiquement">
            <a:extLst>
              <a:ext uri="{FF2B5EF4-FFF2-40B4-BE49-F238E27FC236}">
                <a16:creationId xmlns:a16="http://schemas.microsoft.com/office/drawing/2014/main" id="{CCCA1A86-84F6-61BC-265D-986050007E3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59" y="6085270"/>
            <a:ext cx="2677091" cy="63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27B60B6-58D4-7B9F-C29A-CE66AF93F596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5000">
                <a:latin typeface="Stencil" panose="040409050D0802020404" pitchFamily="82" charset="0"/>
              </a:rPr>
              <a:t> </a:t>
            </a:r>
            <a:endParaRPr lang="en-DE" sz="2500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@brucepayette</a:t>
            </a:r>
          </a:p>
        </p:txBody>
      </p:sp>
      <p:pic>
        <p:nvPicPr>
          <p:cNvPr id="2" name="Image 1" descr="Une image contenant capture d’écran, ligne, Graphique, Bleu électrique&#10;&#10;Description générée automatiquement">
            <a:extLst>
              <a:ext uri="{FF2B5EF4-FFF2-40B4-BE49-F238E27FC236}">
                <a16:creationId xmlns:a16="http://schemas.microsoft.com/office/drawing/2014/main" id="{EC42AD5F-B6B5-8DD5-EE15-B684945B572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43" y="6367194"/>
            <a:ext cx="342783" cy="35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122872C-58E4-4D8E-43AD-82C6D51A6C2A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@brucepayette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59BD5C5E-FB1B-A32E-1927-AB6A3C9A666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2738" y="196674"/>
            <a:ext cx="1062038" cy="904875"/>
          </a:xfrm>
          <a:prstGeom prst="rect">
            <a:avLst/>
          </a:prstGeom>
        </p:spPr>
      </p:pic>
      <p:pic>
        <p:nvPicPr>
          <p:cNvPr id="6" name="Image 5" descr="Une image contenant Graphique, graphisme, Police, conception&#10;&#10;Description générée automatiquement">
            <a:extLst>
              <a:ext uri="{FF2B5EF4-FFF2-40B4-BE49-F238E27FC236}">
                <a16:creationId xmlns:a16="http://schemas.microsoft.com/office/drawing/2014/main" id="{E930E345-9F23-9F70-8149-3EF195727FE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25" y="1147877"/>
            <a:ext cx="1266793" cy="300691"/>
          </a:xfrm>
          <a:prstGeom prst="rect">
            <a:avLst/>
          </a:prstGeom>
        </p:spPr>
      </p:pic>
      <p:pic>
        <p:nvPicPr>
          <p:cNvPr id="11" name="Image 10" descr="Une image contenant capture d’écran, ligne, Graphique, Bleu électrique&#10;&#10;Description générée automatiquement">
            <a:extLst>
              <a:ext uri="{FF2B5EF4-FFF2-40B4-BE49-F238E27FC236}">
                <a16:creationId xmlns:a16="http://schemas.microsoft.com/office/drawing/2014/main" id="{8F580B04-0A71-F403-17DA-BF3F734827E2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43" y="6367194"/>
            <a:ext cx="342783" cy="35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12BD2B3-5213-AE89-B245-3E2067844782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Bruce Payette</a:t>
            </a:r>
            <a:endParaRPr lang="en-GB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Connecteur droit 5">
            <a:extLst>
              <a:ext uri="{FF2B5EF4-FFF2-40B4-BE49-F238E27FC236}">
                <a16:creationId xmlns:a16="http://schemas.microsoft.com/office/drawing/2014/main" id="{E9631884-5100-1BA8-2365-47609B2977D7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4">
            <a:extLst>
              <a:ext uri="{FF2B5EF4-FFF2-40B4-BE49-F238E27FC236}">
                <a16:creationId xmlns:a16="http://schemas.microsoft.com/office/drawing/2014/main" id="{EC34FE26-AFCF-2A09-DB2E-84FFA4D454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63600" y="2672840"/>
            <a:ext cx="10515600" cy="1325563"/>
          </a:xfrm>
          <a:prstGeom prst="rect">
            <a:avLst/>
          </a:prstGeom>
        </p:spPr>
        <p:txBody>
          <a:bodyPr anchor="b" anchorCtr="0"/>
          <a:lstStyle/>
          <a:p>
            <a:pPr algn="ctr"/>
            <a:r>
              <a:rPr lang="en-DE" sz="6000" b="1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6000" b="1" dirty="0" err="1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ext</a:t>
            </a:r>
            <a:r>
              <a:rPr lang="en-US" sz="6000" b="1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Up: </a:t>
            </a:r>
            <a:r>
              <a:rPr lang="en-US" sz="6000" b="1" dirty="0">
                <a:solidFill>
                  <a:srgbClr val="346296"/>
                </a:solidFill>
                <a:latin typeface="+mn-lt"/>
              </a:rPr>
              <a:t>Braid: One Year In</a:t>
            </a:r>
            <a:endParaRPr lang="en-DE" sz="6000" b="1" dirty="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886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Status</a:t>
            </a:r>
            <a:r>
              <a:rPr lang="fr-FR" dirty="0"/>
              <a:t> 2024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Validated runtime semantics</a:t>
            </a:r>
          </a:p>
          <a:p>
            <a:pPr lvl="1"/>
            <a:r>
              <a:rPr lang="en-US" dirty="0"/>
              <a:t>Explored many functional scenarios</a:t>
            </a:r>
          </a:p>
          <a:p>
            <a:r>
              <a:rPr lang="en-US" dirty="0"/>
              <a:t> Number of users: </a:t>
            </a:r>
            <a:r>
              <a:rPr lang="en-US" dirty="0">
                <a:solidFill>
                  <a:srgbClr val="C00000"/>
                </a:solidFill>
              </a:rPr>
              <a:t>1.5</a:t>
            </a:r>
          </a:p>
          <a:p>
            <a:r>
              <a:rPr lang="en-US" dirty="0"/>
              <a:t>Have a PR for a ci/cd setup</a:t>
            </a:r>
          </a:p>
          <a:p>
            <a:r>
              <a:rPr lang="en-US" dirty="0"/>
              <a:t>Once the ci/cd pipeline we will have binary releases</a:t>
            </a:r>
          </a:p>
          <a:p>
            <a:r>
              <a:rPr lang="en-US" dirty="0"/>
              <a:t>Still no high-level documentation</a:t>
            </a:r>
          </a:p>
          <a:p>
            <a:pPr lvl="1"/>
            <a:r>
              <a:rPr lang="en-US" dirty="0"/>
              <a:t>There’s so much to document!</a:t>
            </a:r>
          </a:p>
        </p:txBody>
      </p:sp>
    </p:spTree>
    <p:extLst>
      <p:ext uri="{BB962C8B-B14F-4D97-AF65-F5344CB8AC3E}">
        <p14:creationId xmlns:p14="http://schemas.microsoft.com/office/powerpoint/2010/main" val="378805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B4C2D-F36A-3132-DE9B-92FA6B46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Braid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AFC8D-0AFC-5604-FCF4-CDDCCF637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248"/>
            <a:ext cx="10515600" cy="50976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Minimal “language”</a:t>
            </a:r>
          </a:p>
          <a:p>
            <a:pPr lvl="1"/>
            <a:r>
              <a:rPr lang="en-US" dirty="0"/>
              <a:t>No expression-mode. Only command mode. No keywords, no operators, only functions)</a:t>
            </a:r>
          </a:p>
          <a:p>
            <a:pPr lvl="2"/>
            <a:r>
              <a:rPr lang="en-US" dirty="0"/>
              <a:t>So yes – it is a LISP </a:t>
            </a:r>
            <a:r>
              <a:rPr lang="en-US" dirty="0" err="1"/>
              <a:t>varient</a:t>
            </a:r>
            <a:endParaRPr lang="en-US" dirty="0"/>
          </a:p>
          <a:p>
            <a:pPr lvl="1"/>
            <a:r>
              <a:rPr lang="en-US" dirty="0"/>
              <a:t>Syntax</a:t>
            </a:r>
          </a:p>
          <a:p>
            <a:pPr marL="914400" lvl="2" indent="0">
              <a:buNone/>
            </a:pP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“The sum is” (+ 2 3)       “so there”)</a:t>
            </a:r>
          </a:p>
          <a:p>
            <a:pPr marL="914400" lvl="2" indent="0">
              <a:buNone/>
            </a:pP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400" i="1" dirty="0">
                <a:latin typeface="Cascadia Code" panose="020B0609020000020004" pitchFamily="49" charset="0"/>
                <a:cs typeface="Cascadia Code" panose="020B0609020000020004" pitchFamily="49" charset="0"/>
              </a:rPr>
              <a:t>function arg1        (nested call) arg3)            </a:t>
            </a:r>
          </a:p>
          <a:p>
            <a:r>
              <a:rPr lang="en-US" dirty="0"/>
              <a:t>Essentially a LISP </a:t>
            </a:r>
            <a:r>
              <a:rPr lang="en-US" dirty="0" err="1"/>
              <a:t>varient</a:t>
            </a:r>
            <a:endParaRPr lang="en-US" dirty="0"/>
          </a:p>
          <a:p>
            <a:r>
              <a:rPr lang="en-US" dirty="0"/>
              <a:t>Lexically scoped with closures</a:t>
            </a:r>
          </a:p>
          <a:p>
            <a:r>
              <a:rPr lang="en-US" dirty="0"/>
              <a:t>Macros (e.g. for loop)</a:t>
            </a:r>
          </a:p>
          <a:p>
            <a:r>
              <a:rPr lang="en-US" dirty="0"/>
              <a:t>Mix of lazy and strict semantics (perf, experience)</a:t>
            </a:r>
          </a:p>
          <a:p>
            <a:r>
              <a:rPr lang="en-US" dirty="0"/>
              <a:t>Internally uses slices for deconstructing list (perf)</a:t>
            </a:r>
          </a:p>
        </p:txBody>
      </p:sp>
    </p:spTree>
    <p:extLst>
      <p:ext uri="{BB962C8B-B14F-4D97-AF65-F5344CB8AC3E}">
        <p14:creationId xmlns:p14="http://schemas.microsoft.com/office/powerpoint/2010/main" val="776108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/>
              <a:t>Demos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CAFC7-78CB-98F9-FEF3-D3E8C9FF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53758"/>
            <a:ext cx="10515600" cy="1500187"/>
          </a:xfrm>
        </p:spPr>
        <p:txBody>
          <a:bodyPr/>
          <a:lstStyle/>
          <a:p>
            <a:r>
              <a:rPr lang="en-GB"/>
              <a:t>We love Demos!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76AC288-703A-8014-23CA-E040CDD7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91" y="615392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25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Enhancements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Can use a dictionary in assignments</a:t>
            </a:r>
          </a:p>
          <a:p>
            <a:pPr marL="457200" lvl="1" indent="0">
              <a:buNone/>
            </a:pPr>
            <a:r>
              <a:rPr lang="en-US" sz="2600" dirty="0">
                <a:latin typeface="Cascadia Code" panose="020B0609020000020004" pitchFamily="49" charset="0"/>
                <a:cs typeface="Cascadia Code" panose="020B0609020000020004" pitchFamily="49" charset="0"/>
              </a:rPr>
              <a:t>(let { “extension” “txt” “length </a:t>
            </a:r>
            <a:r>
              <a:rPr lang="en-US" sz="2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2600" dirty="0">
                <a:latin typeface="Cascadia Code" panose="020B0609020000020004" pitchFamily="49" charset="0"/>
                <a:cs typeface="Cascadia Code" panose="020B0609020000020004" pitchFamily="49" charset="0"/>
              </a:rPr>
              <a:t>} (ls | !! 1))</a:t>
            </a:r>
          </a:p>
          <a:p>
            <a:r>
              <a:rPr lang="en-US" sz="3000" dirty="0">
                <a:latin typeface="Cascadia Code" panose="020B0609020000020004" pitchFamily="49" charset="0"/>
                <a:cs typeface="Cascadia Code" panose="020B0609020000020004" pitchFamily="49" charset="0"/>
              </a:rPr>
              <a:t>with</a:t>
            </a:r>
            <a:r>
              <a:rPr lang="en-US" dirty="0"/>
              <a:t> function</a:t>
            </a:r>
          </a:p>
          <a:p>
            <a:pPr marL="457200" lvl="1" indent="0">
              <a:buNone/>
            </a:pPr>
            <a:r>
              <a:rPr lang="en-US" dirty="0"/>
              <a:t>(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with [x 1 y 2] (</a:t>
            </a:r>
            <a:r>
              <a:rPr lang="en-US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“Hi”) (+ x y))</a:t>
            </a:r>
          </a:p>
          <a:p>
            <a:r>
              <a:rPr lang="en-US" dirty="0"/>
              <a:t>Dictionary in </a:t>
            </a:r>
            <a:r>
              <a:rPr lang="en-US" sz="2800" dirty="0">
                <a:latin typeface="Cascadia Code" panose="020B0609020000020004" pitchFamily="49" charset="0"/>
                <a:cs typeface="Cascadia Code" panose="020B0609020000020004" pitchFamily="49" charset="0"/>
              </a:rPr>
              <a:t>foreach</a:t>
            </a:r>
            <a:r>
              <a:rPr lang="en-US" dirty="0"/>
              <a:t> loop</a:t>
            </a:r>
          </a:p>
          <a:p>
            <a:pPr marL="457200" lvl="1" indent="0">
              <a:buNone/>
            </a:pPr>
            <a:r>
              <a:rPr lang="en-US" sz="2600" dirty="0">
                <a:latin typeface="Cascadia Code" panose="020B0609020000020004" pitchFamily="49" charset="0"/>
                <a:cs typeface="Cascadia Code" panose="020B0609020000020004" pitchFamily="49" charset="0"/>
              </a:rPr>
              <a:t>(foreach {"extension" #"text" "length" </a:t>
            </a:r>
            <a:r>
              <a:rPr lang="en-US" sz="2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2600" dirty="0">
                <a:latin typeface="Cascadia Code" panose="020B0609020000020004" pitchFamily="49" charset="0"/>
                <a:cs typeface="Cascadia Code" panose="020B0609020000020004" pitchFamily="49" charset="0"/>
              </a:rPr>
              <a:t>} (ls)</a:t>
            </a:r>
          </a:p>
          <a:p>
            <a:pPr marL="457200" lvl="1" indent="0">
              <a:buNone/>
            </a:pPr>
            <a:r>
              <a:rPr lang="en-US" sz="2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(print </a:t>
            </a:r>
            <a:r>
              <a:rPr lang="en-US" sz="2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26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6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dirty="0"/>
          </a:p>
          <a:p>
            <a:r>
              <a:rPr lang="en-US" dirty="0"/>
              <a:t>Also some new functions, bug fixes, some performance for</a:t>
            </a:r>
          </a:p>
        </p:txBody>
      </p:sp>
    </p:spTree>
    <p:extLst>
      <p:ext uri="{BB962C8B-B14F-4D97-AF65-F5344CB8AC3E}">
        <p14:creationId xmlns:p14="http://schemas.microsoft.com/office/powerpoint/2010/main" val="1460595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63F7B61-5334-421F-9456-A905D333F4B3}"/>
              </a:ext>
            </a:extLst>
          </p:cNvPr>
          <p:cNvSpPr txBox="1">
            <a:spLocks/>
          </p:cNvSpPr>
          <p:nvPr/>
        </p:nvSpPr>
        <p:spPr>
          <a:xfrm>
            <a:off x="831850" y="529389"/>
            <a:ext cx="10515600" cy="1004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Q&amp;A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7911686-C4FE-022C-2490-99F4F5BFDF39}"/>
              </a:ext>
            </a:extLst>
          </p:cNvPr>
          <p:cNvSpPr txBox="1">
            <a:spLocks/>
          </p:cNvSpPr>
          <p:nvPr/>
        </p:nvSpPr>
        <p:spPr>
          <a:xfrm>
            <a:off x="831850" y="1653758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15 minutes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697E65-3DA9-6EF3-472C-734FB98C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70873"/>
            <a:ext cx="6729046" cy="3591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84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82643D59-896E-68AE-5BCA-3F8558F198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3</a:t>
            </a:r>
            <a:endParaRPr lang="en-GB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solidFill>
                  <a:schemeClr val="bg1"/>
                </a:solidFill>
                <a:latin typeface="Stencil" panose="040409050D0802020404" pitchFamily="82" charset="0"/>
              </a:rPr>
              <a:t>3</a:t>
            </a:r>
            <a:endParaRPr lang="en-DE" sz="2500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  <p:transition spd="slow" advTm="100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solidFill>
                  <a:schemeClr val="bg1"/>
                </a:solidFill>
                <a:latin typeface="Stencil" panose="040409050D0802020404" pitchFamily="82" charset="0"/>
              </a:rPr>
              <a:t>2</a:t>
            </a:r>
            <a:endParaRPr lang="en-DE" sz="2500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12733"/>
      </p:ext>
    </p:extLst>
  </p:cSld>
  <p:clrMapOvr>
    <a:masterClrMapping/>
  </p:clrMapOvr>
  <p:transition spd="slow" advTm="100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latin typeface="Stencil" panose="040409050D0802020404" pitchFamily="82" charset="0"/>
              </a:rPr>
              <a:t>1</a:t>
            </a:r>
            <a:endParaRPr lang="en-DE" sz="2500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1530"/>
      </p:ext>
    </p:extLst>
  </p:cSld>
  <p:clrMapOvr>
    <a:masterClrMapping/>
  </p:clrMapOvr>
  <p:transition spd="slow" advTm="10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FB22B504-146E-1966-17CE-BB797BC6083D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/>
              <a:t>Bruce Payette</a:t>
            </a:r>
            <a:endParaRPr lang="en-GB" b="1" i="1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69C0FB-08C4-E3EC-573C-91852880EBAA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>
            <a:extLst>
              <a:ext uri="{FF2B5EF4-FFF2-40B4-BE49-F238E27FC236}">
                <a16:creationId xmlns:a16="http://schemas.microsoft.com/office/drawing/2014/main" id="{0E2348EB-2258-5792-670F-322202E630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666707"/>
            <a:ext cx="10515600" cy="1325563"/>
          </a:xfrm>
          <a:prstGeom prst="rect">
            <a:avLst/>
          </a:prstGeom>
        </p:spPr>
        <p:txBody>
          <a:bodyPr anchor="b" anchorCtr="0"/>
          <a:lstStyle/>
          <a:p>
            <a:pPr algn="ctr"/>
            <a:r>
              <a:rPr lang="en-US" sz="6000" b="1" dirty="0">
                <a:solidFill>
                  <a:srgbClr val="346296"/>
                </a:solidFill>
                <a:latin typeface="+mn-lt"/>
              </a:rPr>
              <a:t>Braid: One Year In</a:t>
            </a:r>
            <a:endParaRPr lang="en-DE" sz="6000" b="1" dirty="0">
              <a:solidFill>
                <a:srgbClr val="34629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3816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0A5C8598-C2B4-AEF3-BCA6-18E8A9AE4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266" y="2500447"/>
            <a:ext cx="9288075" cy="2302011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D531CB4D-40EE-4CEA-4C1F-A86C158A8A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9061" y="630961"/>
            <a:ext cx="9733280" cy="1325563"/>
          </a:xfrm>
        </p:spPr>
        <p:txBody>
          <a:bodyPr/>
          <a:lstStyle/>
          <a:p>
            <a:pPr rtl="0" eaLnBrk="1" latinLnBrk="0" hangingPunct="1"/>
            <a:r>
              <a:rPr lang="fr-FR" sz="4000" b="1" kern="1200">
                <a:solidFill>
                  <a:srgbClr val="346296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Many thanks to our sponsors: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12970-1382-905E-DF3A-5D367E6E7736}"/>
              </a:ext>
            </a:extLst>
          </p:cNvPr>
          <p:cNvSpPr txBox="1">
            <a:spLocks/>
          </p:cNvSpPr>
          <p:nvPr/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Founding member of the PowerShell team</a:t>
            </a:r>
          </a:p>
          <a:p>
            <a:pPr lvl="1"/>
            <a:r>
              <a:rPr lang="en-US" dirty="0"/>
              <a:t>Tech lead/architect on the language and engine design</a:t>
            </a:r>
          </a:p>
          <a:p>
            <a:pPr lvl="1"/>
            <a:r>
              <a:rPr lang="en-US" dirty="0"/>
              <a:t>Invented PowerShell DSC</a:t>
            </a:r>
          </a:p>
          <a:p>
            <a:pPr lvl="1"/>
            <a:r>
              <a:rPr lang="en-US" dirty="0"/>
              <a:t>Wrote a book</a:t>
            </a:r>
          </a:p>
          <a:p>
            <a:r>
              <a:rPr lang="en-US" dirty="0"/>
              <a:t>Formerly:</a:t>
            </a:r>
          </a:p>
          <a:p>
            <a:pPr lvl="1"/>
            <a:r>
              <a:rPr lang="en-US" dirty="0"/>
              <a:t>Principal Software Engineer at Microsoft</a:t>
            </a:r>
          </a:p>
          <a:p>
            <a:pPr lvl="1"/>
            <a:r>
              <a:rPr lang="en-US" dirty="0"/>
              <a:t>Principal Software at AWS</a:t>
            </a:r>
          </a:p>
          <a:p>
            <a:pPr lvl="2"/>
            <a:r>
              <a:rPr lang="en-US" dirty="0"/>
              <a:t>Also worked on PowerShell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3F84C9-7486-D81C-EDE7-12CE856D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2" y="324852"/>
            <a:ext cx="7886485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346296"/>
                </a:solidFill>
                <a:latin typeface="+mn-lt"/>
                <a:ea typeface="+mn-ea"/>
                <a:cs typeface="+mn-cs"/>
              </a:rPr>
              <a:t>Bruce Payette</a:t>
            </a:r>
            <a:endParaRPr lang="en-DE" sz="6600" dirty="0">
              <a:solidFill>
                <a:srgbClr val="346296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A person in a black shirt&#10;&#10;Description automatically generated with low confidence">
            <a:extLst>
              <a:ext uri="{FF2B5EF4-FFF2-40B4-BE49-F238E27FC236}">
                <a16:creationId xmlns:a16="http://schemas.microsoft.com/office/drawing/2014/main" id="{7617F002-91F0-B09D-9750-1D70B9148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8" y="244200"/>
            <a:ext cx="3217326" cy="3217326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CFD1F79-3E4F-D0E6-F995-CA04FAA30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22" y="3895416"/>
            <a:ext cx="1753675" cy="219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09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Status</a:t>
            </a:r>
            <a:r>
              <a:rPr lang="fr-FR" dirty="0"/>
              <a:t> last </a:t>
            </a:r>
            <a:r>
              <a:rPr lang="fr-FR" dirty="0" err="1"/>
              <a:t>year</a:t>
            </a:r>
            <a:r>
              <a:rPr lang="fr-FR" dirty="0"/>
              <a:t>…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5400" i="1" dirty="0"/>
              <a:t>Braid: a Post-PowerShell Shell</a:t>
            </a:r>
          </a:p>
          <a:p>
            <a:pPr lvl="1"/>
            <a:r>
              <a:rPr lang="en-US" dirty="0"/>
              <a:t>An Experiment in Shell Language Experiences</a:t>
            </a:r>
          </a:p>
          <a:p>
            <a:pPr lvl="1"/>
            <a:r>
              <a:rPr lang="en-US" i="1" dirty="0"/>
              <a:t>Function-oriented</a:t>
            </a:r>
            <a:r>
              <a:rPr lang="en-US" dirty="0"/>
              <a:t> shell</a:t>
            </a:r>
          </a:p>
          <a:p>
            <a:r>
              <a:rPr lang="en-US" dirty="0"/>
              <a:t>A new shell language that builds on the themes pioneered by PowerShell</a:t>
            </a:r>
          </a:p>
          <a:p>
            <a:pPr lvl="1"/>
            <a:r>
              <a:rPr lang="en-US" dirty="0"/>
              <a:t>Object-oriented pipelines</a:t>
            </a:r>
          </a:p>
          <a:p>
            <a:pPr lvl="1"/>
            <a:r>
              <a:rPr lang="en-US" dirty="0"/>
              <a:t>“real” programmability</a:t>
            </a:r>
          </a:p>
          <a:p>
            <a:pPr lvl="1"/>
            <a:r>
              <a:rPr lang="en-US" dirty="0"/>
              <a:t> direct support for functional idioms</a:t>
            </a:r>
          </a:p>
        </p:txBody>
      </p:sp>
    </p:spTree>
    <p:extLst>
      <p:ext uri="{BB962C8B-B14F-4D97-AF65-F5344CB8AC3E}">
        <p14:creationId xmlns:p14="http://schemas.microsoft.com/office/powerpoint/2010/main" val="110136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Status</a:t>
            </a:r>
            <a:r>
              <a:rPr lang="fr-FR" dirty="0"/>
              <a:t> 2023 (last </a:t>
            </a:r>
            <a:r>
              <a:rPr lang="fr-FR" dirty="0" err="1"/>
              <a:t>year</a:t>
            </a:r>
            <a:r>
              <a:rPr lang="fr-FR" dirty="0"/>
              <a:t>)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Runtime needs semantic validation</a:t>
            </a:r>
          </a:p>
          <a:p>
            <a:pPr lvl="1"/>
            <a:r>
              <a:rPr lang="en-US" dirty="0"/>
              <a:t>Do I have the right idiom?</a:t>
            </a:r>
          </a:p>
          <a:p>
            <a:r>
              <a:rPr lang="en-US" dirty="0"/>
              <a:t> Number of users: 1</a:t>
            </a:r>
          </a:p>
          <a:p>
            <a:r>
              <a:rPr lang="en-US" dirty="0"/>
              <a:t>No ci/cd setup</a:t>
            </a:r>
          </a:p>
          <a:p>
            <a:r>
              <a:rPr lang="en-US" dirty="0"/>
              <a:t>No binary releases</a:t>
            </a:r>
          </a:p>
          <a:p>
            <a:r>
              <a:rPr lang="en-US" dirty="0"/>
              <a:t>No high-level documentation</a:t>
            </a:r>
          </a:p>
          <a:p>
            <a:r>
              <a:rPr lang="en-US" dirty="0"/>
              <a:t>Only builds with .NET desktop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7879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5209AEF8DBB7418260C2A216A09DE4" ma:contentTypeVersion="13" ma:contentTypeDescription="Crée un document." ma:contentTypeScope="" ma:versionID="aacbea182e442c081ba3c266ed8afaf1">
  <xsd:schema xmlns:xsd="http://www.w3.org/2001/XMLSchema" xmlns:xs="http://www.w3.org/2001/XMLSchema" xmlns:p="http://schemas.microsoft.com/office/2006/metadata/properties" xmlns:ns2="2347cc20-e10c-452d-848a-c18e83138525" xmlns:ns3="85c0ce47-fe9c-4809-bf88-519c39a738e6" targetNamespace="http://schemas.microsoft.com/office/2006/metadata/properties" ma:root="true" ma:fieldsID="fe2d8c2794f7059c45f035c586269f9a" ns2:_="" ns3:_="">
    <xsd:import namespace="2347cc20-e10c-452d-848a-c18e83138525"/>
    <xsd:import namespace="85c0ce47-fe9c-4809-bf88-519c39a738e6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47cc20-e10c-452d-848a-c18e83138525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alises d’image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c0ce47-fe9c-4809-bf88-519c39a738e6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b00c35df-3d68-4454-bcf4-f7f3572bf991}" ma:internalName="TaxCatchAll" ma:showField="CatchAllData" ma:web="85c0ce47-fe9c-4809-bf88-519c39a738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47cc20-e10c-452d-848a-c18e83138525">
      <Terms xmlns="http://schemas.microsoft.com/office/infopath/2007/PartnerControls"/>
    </lcf76f155ced4ddcb4097134ff3c332f>
    <TaxCatchAll xmlns="85c0ce47-fe9c-4809-bf88-519c39a738e6" xsi:nil="true"/>
  </documentManagement>
</p:properties>
</file>

<file path=customXml/itemProps1.xml><?xml version="1.0" encoding="utf-8"?>
<ds:datastoreItem xmlns:ds="http://schemas.openxmlformats.org/officeDocument/2006/customXml" ds:itemID="{57D9B22B-F436-4FE5-B6C0-65AB2260F5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49AF2C-D145-4497-874A-78CB337234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47cc20-e10c-452d-848a-c18e83138525"/>
    <ds:schemaRef ds:uri="85c0ce47-fe9c-4809-bf88-519c39a738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9C06E3-346E-408E-B352-32E922A070CE}">
  <ds:schemaRefs>
    <ds:schemaRef ds:uri="http://schemas.microsoft.com/office/2006/metadata/properties"/>
    <ds:schemaRef ds:uri="http://schemas.microsoft.com/office/infopath/2007/PartnerControls"/>
    <ds:schemaRef ds:uri="2347cc20-e10c-452d-848a-c18e83138525"/>
    <ds:schemaRef ds:uri="85c0ce47-fe9c-4809-bf88-519c39a738e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Widescreen</PresentationFormat>
  <Paragraphs>72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Cascadia Code</vt:lpstr>
      <vt:lpstr>Segoe UI</vt:lpstr>
      <vt:lpstr>Segoe UI Light</vt:lpstr>
      <vt:lpstr>Stencil</vt:lpstr>
      <vt:lpstr>Wingdings</vt:lpstr>
      <vt:lpstr>Title</vt:lpstr>
      <vt:lpstr>Blank</vt:lpstr>
      <vt:lpstr>Speaker's slide</vt:lpstr>
      <vt:lpstr>Content</vt:lpstr>
      <vt:lpstr>Next Up: Braid: One Year In</vt:lpstr>
      <vt:lpstr>3</vt:lpstr>
      <vt:lpstr>2</vt:lpstr>
      <vt:lpstr>1</vt:lpstr>
      <vt:lpstr>Braid: One Year In</vt:lpstr>
      <vt:lpstr>Many thanks to our sponsors:</vt:lpstr>
      <vt:lpstr>Bruce Payette</vt:lpstr>
      <vt:lpstr>Status last year…</vt:lpstr>
      <vt:lpstr>Status 2023 (last year)</vt:lpstr>
      <vt:lpstr>Status 2024</vt:lpstr>
      <vt:lpstr>Braid Basics</vt:lpstr>
      <vt:lpstr>Demos</vt:lpstr>
      <vt:lpstr>Some Enhancements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2024-03-26T13:08:23Z</dcterms:created>
  <dcterms:modified xsi:type="dcterms:W3CDTF">2024-06-25T07:55:53Z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0x010100465209AEF8DBB7418260C2A216A09DE4</vt:lpwstr>
  </property>
</Properties>
</file>