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5"/>
  </p:notesMasterIdLst>
  <p:handoutMasterIdLst>
    <p:handoutMasterId r:id="rId26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4" r:id="rId16"/>
    <p:sldId id="275" r:id="rId17"/>
    <p:sldId id="277" r:id="rId18"/>
    <p:sldId id="279" r:id="rId19"/>
    <p:sldId id="280" r:id="rId20"/>
    <p:sldId id="264" r:id="rId21"/>
    <p:sldId id="276" r:id="rId22"/>
    <p:sldId id="278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4"/>
            <p14:sldId id="275"/>
            <p14:sldId id="277"/>
            <p14:sldId id="279"/>
            <p14:sldId id="280"/>
            <p14:sldId id="264"/>
            <p14:sldId id="276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F3738-05E1-4A10-87CA-4EF506312CC3}" v="2" dt="2024-06-04T20:12:3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66" autoAdjust="0"/>
  </p:normalViewPr>
  <p:slideViewPr>
    <p:cSldViewPr snapToGrid="0">
      <p:cViewPr>
        <p:scale>
          <a:sx n="81" d="100"/>
          <a:sy n="81" d="100"/>
        </p:scale>
        <p:origin x="896" y="2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Bruce Payette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 Braid One Year In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2024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Validated runtime semantics</a:t>
            </a:r>
          </a:p>
          <a:p>
            <a:pPr lvl="1"/>
            <a:r>
              <a:rPr lang="en-US" dirty="0"/>
              <a:t>Explored many functional scenarios</a:t>
            </a:r>
          </a:p>
          <a:p>
            <a:r>
              <a:rPr lang="en-US" dirty="0"/>
              <a:t> Number of users: </a:t>
            </a:r>
            <a:r>
              <a:rPr lang="en-US" b="1" dirty="0">
                <a:solidFill>
                  <a:srgbClr val="C00000"/>
                </a:solidFill>
              </a:rPr>
              <a:t>1.5</a:t>
            </a:r>
          </a:p>
          <a:p>
            <a:r>
              <a:rPr lang="en-US" dirty="0"/>
              <a:t>Have a PR from </a:t>
            </a:r>
            <a:r>
              <a:rPr lang="en-US" dirty="0" err="1"/>
              <a:t>JamesBru</a:t>
            </a:r>
            <a:r>
              <a:rPr lang="en-US" dirty="0"/>
              <a:t> for a ci/cd setup</a:t>
            </a:r>
          </a:p>
          <a:p>
            <a:r>
              <a:rPr lang="en-US" dirty="0"/>
              <a:t>Once the ci/cd pipeline exists we be able to have binary releases</a:t>
            </a:r>
          </a:p>
          <a:p>
            <a:r>
              <a:rPr lang="en-US" dirty="0"/>
              <a:t>Still no high-level documentation</a:t>
            </a:r>
          </a:p>
          <a:p>
            <a:pPr lvl="1"/>
            <a:r>
              <a:rPr lang="en-US" dirty="0"/>
              <a:t>There’s so much to document!</a:t>
            </a:r>
          </a:p>
        </p:txBody>
      </p:sp>
    </p:spTree>
    <p:extLst>
      <p:ext uri="{BB962C8B-B14F-4D97-AF65-F5344CB8AC3E}">
        <p14:creationId xmlns:p14="http://schemas.microsoft.com/office/powerpoint/2010/main" val="37880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C2D-F36A-3132-DE9B-92FA6B46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FC8D-0AFC-5604-FCF4-CDDCCF6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248"/>
            <a:ext cx="10515600" cy="5097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Minimal “language”</a:t>
            </a:r>
          </a:p>
          <a:p>
            <a:pPr lvl="1"/>
            <a:r>
              <a:rPr lang="en-US" dirty="0"/>
              <a:t>No expression-mode. Only command mode. No keywords, no operators, only prefix functions)</a:t>
            </a:r>
          </a:p>
          <a:p>
            <a:pPr lvl="1"/>
            <a:r>
              <a:rPr lang="en-US" dirty="0"/>
              <a:t>Syntax</a:t>
            </a:r>
          </a:p>
          <a:p>
            <a:pPr marL="914400" lvl="2" indent="0"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“The sum is” (+ 2 3)       “so there”)</a:t>
            </a:r>
          </a:p>
          <a:p>
            <a:pPr marL="914400" lvl="2" indent="0"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arg1        (nested call) arg3) </a:t>
            </a:r>
          </a:p>
          <a:p>
            <a:pPr marL="457200" lvl="1" indent="0">
              <a:buNone/>
            </a:pPr>
            <a:r>
              <a:rPr lang="en-US" sz="2800" dirty="0"/>
              <a:t>So yes – it is a LISP variant…</a:t>
            </a:r>
            <a:r>
              <a:rPr lang="en-US" sz="28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</a:t>
            </a:r>
          </a:p>
          <a:p>
            <a:r>
              <a:rPr lang="en-US" dirty="0"/>
              <a:t>Lexically scoped with Closures and Macros (expressiveness)</a:t>
            </a:r>
          </a:p>
          <a:p>
            <a:r>
              <a:rPr lang="en-US" dirty="0"/>
              <a:t>Mix of lazy and strict semantics (perf, experience)</a:t>
            </a:r>
          </a:p>
          <a:p>
            <a:r>
              <a:rPr lang="en-US" dirty="0"/>
              <a:t>Internally uses slices for deconstructing list (perf)</a:t>
            </a:r>
          </a:p>
        </p:txBody>
      </p:sp>
    </p:spTree>
    <p:extLst>
      <p:ext uri="{BB962C8B-B14F-4D97-AF65-F5344CB8AC3E}">
        <p14:creationId xmlns:p14="http://schemas.microsoft.com/office/powerpoint/2010/main" val="77610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C2D-F36A-3132-DE9B-92FA6B46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Basics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FC8D-0AFC-5604-FCF4-CDDCCF6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248"/>
            <a:ext cx="10515600" cy="5097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literals:</a:t>
            </a:r>
          </a:p>
          <a:p>
            <a:pPr lvl="1"/>
            <a:r>
              <a:rPr lang="en-US" dirty="0"/>
              <a:t>^int				 ; type literal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dirty="0"/>
              <a:t>hello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dirty="0"/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"""</a:t>
            </a:r>
            <a:r>
              <a:rPr lang="en-US" dirty="0"/>
              <a:t>foo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""" </a:t>
            </a:r>
            <a:r>
              <a:rPr lang="en-US" dirty="0"/>
              <a:t>	 ; string literals</a:t>
            </a:r>
          </a:p>
          <a:p>
            <a:pPr lvl="1"/>
            <a:r>
              <a:rPr lang="en-US" dirty="0"/>
              <a:t>#”[a-z][a-z0-9]”		 ; regex literal</a:t>
            </a:r>
          </a:p>
          <a:p>
            <a:pPr lvl="1"/>
            <a:r>
              <a:rPr lang="en-US" dirty="0"/>
              <a:t>123, 1.45, 0xf3_fe		 ; numeric literals</a:t>
            </a:r>
          </a:p>
          <a:p>
            <a:pPr lvl="1"/>
            <a:r>
              <a:rPr lang="en-US" dirty="0"/>
              <a:t>:hello				 ; “keyword”</a:t>
            </a:r>
          </a:p>
          <a:p>
            <a:pPr lvl="1"/>
            <a:r>
              <a:rPr lang="en-US" dirty="0"/>
              <a:t>-path				 ; parameters literal</a:t>
            </a:r>
          </a:p>
          <a:p>
            <a:pPr lvl="1"/>
            <a:r>
              <a:rPr lang="en-US" dirty="0"/>
              <a:t>{ “a” 1 “b” 2}		 ; dictionary literal</a:t>
            </a:r>
          </a:p>
          <a:p>
            <a:pPr lvl="1"/>
            <a:r>
              <a:rPr lang="en-US" dirty="0"/>
              <a:t>#{“red” “blue” “green”}	 ; set literal</a:t>
            </a:r>
          </a:p>
          <a:p>
            <a:pPr lvl="1"/>
            <a:r>
              <a:rPr lang="en-US" dirty="0"/>
              <a:t>[1 2 3]				 ; vector literal</a:t>
            </a:r>
          </a:p>
        </p:txBody>
      </p:sp>
    </p:spTree>
    <p:extLst>
      <p:ext uri="{BB962C8B-B14F-4D97-AF65-F5344CB8AC3E}">
        <p14:creationId xmlns:p14="http://schemas.microsoft.com/office/powerpoint/2010/main" val="71830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C2D-F36A-3132-DE9B-92FA6B46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Braid Basics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FC8D-0AFC-5604-FCF4-CDDCCF6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248"/>
            <a:ext cx="10515600" cy="50976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JSON compatible. The following is a valid Braid script: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"a" : 1,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"b" : 2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},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"foo" : "bar"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},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[1, 2, 3],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4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Enhancements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use a dictionary in assignments (object patterns)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(let {“extension” “txt” “length </a:t>
            </a:r>
            <a:r>
              <a:rPr lang="en-US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} (ls | !! 1))</a:t>
            </a:r>
          </a:p>
          <a:p>
            <a:r>
              <a:rPr lang="en-US" sz="3000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en-US" dirty="0"/>
              <a:t> function (kind of like C# </a:t>
            </a:r>
            <a:r>
              <a:rPr lang="en-US" dirty="0">
                <a:solidFill>
                  <a:schemeClr val="accent5"/>
                </a:solidFill>
              </a:rPr>
              <a:t>using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[x 1 y 2] (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“Hi”) (+ x y))</a:t>
            </a:r>
          </a:p>
          <a:p>
            <a:r>
              <a:rPr lang="en-US" dirty="0"/>
              <a:t>Dictionary in </a:t>
            </a:r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foreach</a:t>
            </a:r>
            <a:r>
              <a:rPr lang="en-US" dirty="0"/>
              <a:t> loop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(foreach {"extension" #"text" "length" </a:t>
            </a:r>
            <a:r>
              <a:rPr lang="en-US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} (ls)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(print </a:t>
            </a:r>
            <a:r>
              <a:rPr lang="en-US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dirty="0"/>
          </a:p>
          <a:p>
            <a:r>
              <a:rPr lang="en-US" dirty="0"/>
              <a:t>Also some new functions, bug fixes, some performance work</a:t>
            </a:r>
          </a:p>
        </p:txBody>
      </p:sp>
    </p:spTree>
    <p:extLst>
      <p:ext uri="{BB962C8B-B14F-4D97-AF65-F5344CB8AC3E}">
        <p14:creationId xmlns:p14="http://schemas.microsoft.com/office/powerpoint/2010/main" val="146059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Braid is a work in progress.</a:t>
            </a:r>
          </a:p>
          <a:p>
            <a:r>
              <a:rPr lang="en-US" dirty="0"/>
              <a:t>What is it good for?</a:t>
            </a:r>
          </a:p>
          <a:p>
            <a:pPr lvl="1"/>
            <a:r>
              <a:rPr lang="en-US" dirty="0"/>
              <a:t>Actually not too concerned about that…</a:t>
            </a:r>
          </a:p>
          <a:p>
            <a:pPr lvl="1"/>
            <a:r>
              <a:rPr lang="en-US" dirty="0"/>
              <a:t>Painters </a:t>
            </a:r>
            <a:r>
              <a:rPr lang="en-US" dirty="0" err="1"/>
              <a:t>gotta</a:t>
            </a:r>
            <a:r>
              <a:rPr lang="en-US" dirty="0"/>
              <a:t> paint, programmers </a:t>
            </a:r>
            <a:r>
              <a:rPr lang="en-US" dirty="0" err="1"/>
              <a:t>gotta</a:t>
            </a:r>
            <a:r>
              <a:rPr lang="en-US" dirty="0"/>
              <a:t> program</a:t>
            </a:r>
          </a:p>
          <a:p>
            <a:r>
              <a:rPr lang="en-US" dirty="0"/>
              <a:t>The code:</a:t>
            </a:r>
          </a:p>
          <a:p>
            <a:pPr marL="457200" lvl="1" indent="0">
              <a:buNone/>
            </a:pPr>
            <a:r>
              <a:rPr lang="en-US" dirty="0"/>
              <a:t>https://github/brucepay/braidlang</a:t>
            </a:r>
          </a:p>
          <a:p>
            <a:r>
              <a:rPr lang="en-US" dirty="0"/>
              <a:t>The talk + examples:</a:t>
            </a:r>
          </a:p>
          <a:p>
            <a:pPr lvl="1"/>
            <a:r>
              <a:rPr lang="en-US" dirty="0"/>
              <a:t>https://github/brucepay/PSConfEU2024</a:t>
            </a:r>
          </a:p>
        </p:txBody>
      </p:sp>
    </p:spTree>
    <p:extLst>
      <p:ext uri="{BB962C8B-B14F-4D97-AF65-F5344CB8AC3E}">
        <p14:creationId xmlns:p14="http://schemas.microsoft.com/office/powerpoint/2010/main" val="42804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Braid: One Year In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Engineer at AWS</a:t>
            </a:r>
          </a:p>
          <a:p>
            <a:pPr lvl="2"/>
            <a:r>
              <a:rPr lang="en-US" dirty="0"/>
              <a:t>Where I also worked on PowerShell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" y="244200"/>
            <a:ext cx="3217326" cy="3217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D1F79-3E4F-D0E6-F995-CA04FAA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3895416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i="1" dirty="0"/>
              <a:t>Braid: a Post-PowerShell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Experiment in Shell Language Experiences</a:t>
            </a:r>
          </a:p>
          <a:p>
            <a:pPr lvl="1"/>
            <a:r>
              <a:rPr lang="en-US" i="1" dirty="0"/>
              <a:t>Function-oriented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Direct support for functional idioms</a:t>
            </a:r>
          </a:p>
          <a:p>
            <a:r>
              <a:rPr lang="en-US" dirty="0"/>
              <a:t>A new shell language that builds on the themes pioneered by PowerShell</a:t>
            </a:r>
          </a:p>
          <a:p>
            <a:pPr lvl="1"/>
            <a:r>
              <a:rPr lang="en-US" dirty="0"/>
              <a:t>Object-based pipelines</a:t>
            </a:r>
          </a:p>
          <a:p>
            <a:pPr lvl="1"/>
            <a:r>
              <a:rPr lang="en-US" dirty="0"/>
              <a:t>“real</a:t>
            </a:r>
            <a:r>
              <a:rPr lang="en-US"/>
              <a:t>” programmability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2023 (last </a:t>
            </a:r>
            <a:r>
              <a:rPr lang="fr-FR" dirty="0" err="1"/>
              <a:t>year</a:t>
            </a:r>
            <a:r>
              <a:rPr lang="fr-FR" dirty="0"/>
              <a:t>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Runtime needs semantic validation</a:t>
            </a:r>
          </a:p>
          <a:p>
            <a:pPr lvl="1"/>
            <a:r>
              <a:rPr lang="en-US" dirty="0"/>
              <a:t>Do I have the right idiom?</a:t>
            </a:r>
          </a:p>
          <a:p>
            <a:r>
              <a:rPr lang="en-US" dirty="0"/>
              <a:t> Number of users: 1</a:t>
            </a:r>
          </a:p>
          <a:p>
            <a:r>
              <a:rPr lang="en-US" dirty="0"/>
              <a:t>No ci/cd setup</a:t>
            </a:r>
          </a:p>
          <a:p>
            <a:r>
              <a:rPr lang="en-US" dirty="0"/>
              <a:t>No binary releases</a:t>
            </a:r>
          </a:p>
          <a:p>
            <a:r>
              <a:rPr lang="en-US" dirty="0"/>
              <a:t>No high-level documentation</a:t>
            </a:r>
          </a:p>
          <a:p>
            <a:r>
              <a:rPr lang="en-US" dirty="0"/>
              <a:t>Only builds with .NET desktop (but it runs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7879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103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Cascadia Code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 Braid One Year In</vt:lpstr>
      <vt:lpstr>3</vt:lpstr>
      <vt:lpstr>2</vt:lpstr>
      <vt:lpstr>1</vt:lpstr>
      <vt:lpstr>Braid: One Year In</vt:lpstr>
      <vt:lpstr>Many thanks to our sponsors:</vt:lpstr>
      <vt:lpstr>Bruce Payette</vt:lpstr>
      <vt:lpstr>Braid: a Post-PowerShell Shell</vt:lpstr>
      <vt:lpstr>Status 2023 (last year)</vt:lpstr>
      <vt:lpstr>Status 2024</vt:lpstr>
      <vt:lpstr>Braid Basics</vt:lpstr>
      <vt:lpstr>Braid Basics cont’d</vt:lpstr>
      <vt:lpstr>Braid Basics cont’d</vt:lpstr>
      <vt:lpstr>Demos</vt:lpstr>
      <vt:lpstr>Some Enhancements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2024-06-25T13:55:16Z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