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showGuides="1">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hyperlink" Target="abc" TargetMode="Externa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1527175"/>
          </a:xfrm>
          <a:prstGeom prst="rect">
            <a:avLst/>
          </a:prstGeom>
        </p:spPr>
        <p:txBody>
          <a:bodyPr vert="horz" wrap="square" lIns="0" tIns="16510" rIns="0" bIns="0" rtlCol="0">
            <a:spAutoFit/>
          </a:bodyPr>
          <a:lstStyle/>
          <a:p>
            <a:pPr marL="12700">
              <a:lnSpc>
                <a:spcPct val="100000"/>
              </a:lnSpc>
              <a:spcBef>
                <a:spcPts val="130"/>
              </a:spcBef>
            </a:pPr>
            <a:r>
              <a:rPr lang="en-US" altLang="en-IN" sz="3200" dirty="0">
                <a:latin typeface="Trebuchet MS" panose="020B0603020202020204"/>
                <a:cs typeface="Trebuchet MS" panose="020B0603020202020204"/>
              </a:rPr>
              <a:t>BRUCE</a:t>
            </a:r>
            <a:endParaRPr lang="en-US" altLang="en-IN" sz="3200" dirty="0">
              <a:latin typeface="Trebuchet MS" panose="020B0603020202020204"/>
              <a:cs typeface="Trebuchet MS" panose="020B0603020202020204"/>
            </a:endParaRPr>
          </a:p>
          <a:p>
            <a:pPr marL="12700">
              <a:lnSpc>
                <a:spcPct val="100000"/>
              </a:lnSpc>
              <a:spcBef>
                <a:spcPts val="130"/>
              </a:spcBef>
            </a:pPr>
            <a:r>
              <a:rPr lang="en-US" altLang="en-IN" sz="3200" dirty="0">
                <a:latin typeface="Trebuchet MS" panose="020B0603020202020204"/>
                <a:cs typeface="Trebuchet MS" panose="020B0603020202020204"/>
              </a:rPr>
              <a:t>SYLVESTER</a:t>
            </a:r>
            <a:endParaRPr lang="en-US" altLang="en-IN" sz="3200" dirty="0">
              <a:latin typeface="Trebuchet MS" panose="020B0603020202020204"/>
              <a:cs typeface="Trebuchet MS" panose="020B0603020202020204"/>
            </a:endParaRPr>
          </a:p>
          <a:p>
            <a:pPr marL="12700">
              <a:lnSpc>
                <a:spcPct val="100000"/>
              </a:lnSpc>
              <a:spcBef>
                <a:spcPts val="130"/>
              </a:spcBef>
            </a:pPr>
            <a:r>
              <a:rPr lang="en-US" altLang="en-IN" sz="3200" dirty="0">
                <a:latin typeface="Trebuchet MS" panose="020B0603020202020204"/>
                <a:cs typeface="Trebuchet MS" panose="020B0603020202020204"/>
              </a:rPr>
              <a:t>REAY</a:t>
            </a:r>
            <a:endParaRPr lang="en-US" altLang="en-IN" sz="32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3" name="TextBox 12"/>
          <p:cNvSpPr txBox="1"/>
          <p:nvPr/>
        </p:nvSpPr>
        <p:spPr>
          <a:xfrm>
            <a:off x="1206050" y="1139963"/>
            <a:ext cx="8468623" cy="923330"/>
          </a:xfrm>
          <a:prstGeom prst="rect">
            <a:avLst/>
          </a:prstGeom>
          <a:noFill/>
        </p:spPr>
        <p:txBody>
          <a:bodyPr wrap="square">
            <a:spAutoFit/>
          </a:bodyPr>
          <a:lstStyle/>
          <a:p>
            <a:r>
              <a:rPr lang="en-US" dirty="0"/>
              <a:t>Our model achieves a test accuracy of 80%, surpassing the target accuracy of 75%. It also demonstrates high precision, recall, and F1-score values across all classes, indicating its robustness and effectiveness in image classification tasks.</a:t>
            </a:r>
            <a:endParaRPr lang="en-IN"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3827650"/>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IMAGE CLASSIFICATION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Box 23"/>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endParaRPr lang="en-IN" dirty="0"/>
          </a:p>
          <a:p>
            <a:endParaRPr lang="en-IN" dirty="0"/>
          </a:p>
          <a:p>
            <a:pPr marL="285750" indent="-285750">
              <a:buFont typeface="Arial" panose="020B0604020202020204" pitchFamily="34" charset="0"/>
              <a:buChar char="•"/>
            </a:pPr>
            <a:r>
              <a:rPr lang="en-IN" dirty="0"/>
              <a:t>PROJECT OVERVIEW</a:t>
            </a:r>
            <a:endParaRPr lang="en-IN" dirty="0"/>
          </a:p>
          <a:p>
            <a:endParaRPr lang="en-IN" dirty="0"/>
          </a:p>
          <a:p>
            <a:pPr marL="285750" indent="-285750">
              <a:buFont typeface="Arial" panose="020B0604020202020204" pitchFamily="34" charset="0"/>
              <a:buChar char="•"/>
            </a:pPr>
            <a:r>
              <a:rPr lang="en-IN" dirty="0"/>
              <a:t>WHO ARE THE END USER?</a:t>
            </a:r>
            <a:endParaRPr lang="en-IN" dirty="0"/>
          </a:p>
          <a:p>
            <a:endParaRPr lang="en-IN" dirty="0"/>
          </a:p>
          <a:p>
            <a:pPr marL="285750" indent="-285750">
              <a:buFont typeface="Arial" panose="020B0604020202020204" pitchFamily="34" charset="0"/>
              <a:buChar char="•"/>
            </a:pPr>
            <a:r>
              <a:rPr lang="en-IN" dirty="0"/>
              <a:t>YOUR SOLUTION AND ITS VALUE PROPOSITION</a:t>
            </a:r>
            <a:endParaRPr lang="en-IN" dirty="0"/>
          </a:p>
          <a:p>
            <a:endParaRPr lang="en-IN" dirty="0"/>
          </a:p>
          <a:p>
            <a:pPr marL="285750" indent="-285750">
              <a:buFont typeface="Arial" panose="020B0604020202020204" pitchFamily="34" charset="0"/>
              <a:buChar char="•"/>
            </a:pPr>
            <a:r>
              <a:rPr lang="en-IN" dirty="0"/>
              <a:t>THE WOW IN YOUR SOLUTION</a:t>
            </a:r>
            <a:endParaRPr lang="en-IN" dirty="0"/>
          </a:p>
          <a:p>
            <a:endParaRPr lang="en-IN" dirty="0"/>
          </a:p>
          <a:p>
            <a:pPr marL="285750" indent="-285750">
              <a:buFont typeface="Arial" panose="020B0604020202020204" pitchFamily="34" charset="0"/>
              <a:buChar char="•"/>
            </a:pPr>
            <a:r>
              <a:rPr lang="en-IN" dirty="0"/>
              <a:t>MODELLING</a:t>
            </a:r>
            <a:endParaRPr lang="en-IN" dirty="0"/>
          </a:p>
          <a:p>
            <a:endParaRPr lang="en-IN" dirty="0"/>
          </a:p>
          <a:p>
            <a:pPr marL="285750" indent="-285750">
              <a:buFont typeface="Arial" panose="020B0604020202020204" pitchFamily="34" charset="0"/>
              <a:buChar char="•"/>
            </a:pPr>
            <a:r>
              <a:rPr lang="en-IN"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639252" y="1990050"/>
            <a:ext cx="6099142" cy="3416320"/>
          </a:xfrm>
          <a:prstGeom prst="rect">
            <a:avLst/>
          </a:prstGeom>
          <a:noFill/>
        </p:spPr>
        <p:txBody>
          <a:bodyPr wrap="square">
            <a:spAutoFit/>
          </a:bodyPr>
          <a:lstStyle/>
          <a:p>
            <a:r>
              <a:rPr lang="en-US" dirty="0"/>
              <a:t>Develop a convolutional neural network (CNN) model using TensorFlow/</a:t>
            </a:r>
            <a:r>
              <a:rPr lang="en-US" dirty="0" err="1"/>
              <a:t>Keras</a:t>
            </a:r>
            <a:r>
              <a:rPr lang="en-US" dirty="0"/>
              <a:t> to classify images from the CIFAR-10 dataset into one of 10 classes. Achieve a test accuracy of at least 75%. Model should be implemented from scratch without using pre-trained models or external datasets.</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4" name="TextBox 13"/>
          <p:cNvSpPr txBox="1"/>
          <p:nvPr/>
        </p:nvSpPr>
        <p:spPr>
          <a:xfrm>
            <a:off x="1747837" y="2210714"/>
            <a:ext cx="6099142" cy="1200329"/>
          </a:xfrm>
          <a:prstGeom prst="rect">
            <a:avLst/>
          </a:prstGeom>
          <a:noFill/>
        </p:spPr>
        <p:txBody>
          <a:bodyPr wrap="square">
            <a:spAutoFit/>
          </a:bodyPr>
          <a:lstStyle/>
          <a:p>
            <a:r>
              <a:rPr lang="en-US" dirty="0"/>
              <a:t>Develop a CNN model using TensorFlow/</a:t>
            </a:r>
            <a:r>
              <a:rPr lang="en-US" dirty="0" err="1"/>
              <a:t>Keras</a:t>
            </a:r>
            <a:r>
              <a:rPr lang="en-US" dirty="0"/>
              <a:t> to classify CIFAR-10 images into 10 classes with a target test accuracy of 75%, implemented without pre-trained models or external datasets.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2133600" y="1798453"/>
            <a:ext cx="6099142" cy="4524315"/>
          </a:xfrm>
          <a:prstGeom prst="rect">
            <a:avLst/>
          </a:prstGeom>
          <a:noFill/>
        </p:spPr>
        <p:txBody>
          <a:bodyPr wrap="square">
            <a:spAutoFit/>
          </a:bodyPr>
          <a:lstStyle/>
          <a:p>
            <a:r>
              <a:rPr lang="en-US" dirty="0"/>
              <a:t>Researchers: Researchers in the field of computer vision and machine learning who are studying image classification algorithms and techniques.</a:t>
            </a:r>
            <a:endParaRPr lang="en-US" dirty="0"/>
          </a:p>
          <a:p>
            <a:endParaRPr lang="en-US" dirty="0"/>
          </a:p>
          <a:p>
            <a:r>
              <a:rPr lang="en-US" dirty="0"/>
              <a:t>Developers: Developers who want to integrate image classification capabilities into their applications, such as image search engines or content moderation systems.</a:t>
            </a:r>
            <a:endParaRPr lang="en-US" dirty="0"/>
          </a:p>
          <a:p>
            <a:endParaRPr lang="en-US" dirty="0"/>
          </a:p>
          <a:p>
            <a:r>
              <a:rPr lang="en-US" dirty="0"/>
              <a:t>Students: Students studying machine learning or computer vision who want to learn about image classification and CNNs through practical projects.</a:t>
            </a:r>
            <a:endParaRPr lang="en-US" dirty="0"/>
          </a:p>
          <a:p>
            <a:endParaRPr lang="en-US" dirty="0"/>
          </a:p>
          <a:p>
            <a:r>
              <a:rPr lang="en-US" dirty="0"/>
              <a:t>Industry Professionals: Professionals working in industries like healthcare, automotive, or robotics, where image classification is used for tasks such as medical image analysis, object detection, or autonomous navigation.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Rectangle 3"/>
          <p:cNvSpPr>
            <a:spLocks noChangeArrowheads="1"/>
          </p:cNvSpPr>
          <p:nvPr/>
        </p:nvSpPr>
        <p:spPr bwMode="auto">
          <a:xfrm>
            <a:off x="558164" y="1256210"/>
            <a:ext cx="9764395"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Our solution is a convolutional neural network (CNN) model developed using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to classify images from the CIFAR-10 dataset into 10 classes. The model is trained on a dataset of 50,000 images and tested on a separate dataset of 10,000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We aim to achieve a test accuracy of at least 75% by designing a robust CNN architecture and optimizing hyperparameters.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Accurate Classification:</a:t>
            </a:r>
            <a:r>
              <a:rPr kumimoji="0" lang="en-US" altLang="en-US" sz="1800" b="0" i="0" u="none" strike="noStrike" cap="none" normalizeH="0" baseline="0" dirty="0">
                <a:ln>
                  <a:noFill/>
                </a:ln>
                <a:solidFill>
                  <a:schemeClr val="tx1"/>
                </a:solidFill>
                <a:effectLst/>
                <a:latin typeface="Arial" panose="020B0604020202020204" pitchFamily="34" charset="0"/>
              </a:rPr>
              <a:t> Our model provides accurate classification of images, enabling users to effectively categorize images into one of 10 classes.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Efficient Training:</a:t>
            </a:r>
            <a:r>
              <a:rPr kumimoji="0" lang="en-US" altLang="en-US" sz="1800" b="0" i="0" u="none" strike="noStrike" cap="none" normalizeH="0" baseline="0" dirty="0">
                <a:ln>
                  <a:noFill/>
                </a:ln>
                <a:solidFill>
                  <a:schemeClr val="tx1"/>
                </a:solidFill>
                <a:effectLst/>
                <a:latin typeface="Arial" panose="020B0604020202020204" pitchFamily="34" charset="0"/>
              </a:rPr>
              <a:t> By leveraging the CIFAR-10 dataset and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our model can be trained efficiently, reducing the time and resources required for model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CNN architecture can be scaled for larger datasets or more complex image classification tasks, making it suitable for a wide range of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Educational Resource:</a:t>
            </a:r>
            <a:r>
              <a:rPr kumimoji="0" lang="en-US" altLang="en-US" sz="1800" b="0" i="0" u="none" strike="noStrike" cap="none" normalizeH="0" baseline="0" dirty="0">
                <a:ln>
                  <a:noFill/>
                </a:ln>
                <a:solidFill>
                  <a:schemeClr val="tx1"/>
                </a:solidFill>
                <a:effectLst/>
                <a:latin typeface="Arial" panose="020B0604020202020204" pitchFamily="34" charset="0"/>
              </a:rPr>
              <a:t> Our project serves as an educational resource for students and developers interested in learning about image classification and CNNs.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Applicability:</a:t>
            </a:r>
            <a:r>
              <a:rPr kumimoji="0" lang="en-US" altLang="en-US" sz="1800" b="0" i="0" u="none" strike="noStrike" cap="none" normalizeH="0" baseline="0" dirty="0">
                <a:ln>
                  <a:noFill/>
                </a:ln>
                <a:solidFill>
                  <a:schemeClr val="tx1"/>
                </a:solidFill>
                <a:effectLst/>
                <a:latin typeface="Arial" panose="020B0604020202020204" pitchFamily="34" charset="0"/>
              </a:rPr>
              <a:t> The model can be applied to various industries and use cases, including healthcare, automotive, and robotics, where image classification is crucial for decision-making processes.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TextBox 12"/>
          <p:cNvSpPr txBox="1"/>
          <p:nvPr/>
        </p:nvSpPr>
        <p:spPr>
          <a:xfrm>
            <a:off x="3050628" y="1451724"/>
            <a:ext cx="6101254" cy="3693319"/>
          </a:xfrm>
          <a:prstGeom prst="rect">
            <a:avLst/>
          </a:prstGeom>
          <a:noFill/>
        </p:spPr>
        <p:txBody>
          <a:bodyPr wrap="square">
            <a:spAutoFit/>
          </a:bodyPr>
          <a:lstStyle/>
          <a:p>
            <a:endParaRPr lang="en-IN" dirty="0"/>
          </a:p>
          <a:p>
            <a:r>
              <a:rPr lang="en-IN" dirty="0"/>
              <a:t>Our solution achieves not only the expected accuracy but exceeds it, reaching a test accuracy of 80% on the CIFAR-10 dataset. This exceptional performance is the result of meticulous model design, hyperparameter tuning, and optimization techniques. Additionally, our solution incorporates advanced data augmentation methods to enhance the model's ability to generalize to unseen data, further boosting its performance. The efficiency of our training process, combined with the model's high accuracy, makes it a standout choice for image classification tasks, setting a new standard for excellence in the field.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3" name="TextBox 12"/>
          <p:cNvSpPr txBox="1"/>
          <p:nvPr/>
        </p:nvSpPr>
        <p:spPr>
          <a:xfrm>
            <a:off x="381000" y="1524000"/>
            <a:ext cx="9979572" cy="4801314"/>
          </a:xfrm>
          <a:prstGeom prst="rect">
            <a:avLst/>
          </a:prstGeom>
          <a:noFill/>
        </p:spPr>
        <p:txBody>
          <a:bodyPr wrap="square">
            <a:spAutoFit/>
          </a:bodyPr>
          <a:lstStyle/>
          <a:p>
            <a:r>
              <a:rPr lang="en-US" dirty="0"/>
              <a:t>Our model consists of several convolutional layers followed by max-pooling layers to extract and reduce features from the input images. We use </a:t>
            </a:r>
            <a:r>
              <a:rPr lang="en-US" dirty="0" err="1"/>
              <a:t>ReLU</a:t>
            </a:r>
            <a:r>
              <a:rPr lang="en-US" dirty="0"/>
              <a:t> activation functions to introduce non-linearity and improve the model's ability to learn complex patterns. Batch normalization is applied to normalize the activations of each layer, improving training speed and stability.</a:t>
            </a:r>
            <a:endParaRPr lang="en-US" dirty="0"/>
          </a:p>
          <a:p>
            <a:endParaRPr lang="en-US" dirty="0"/>
          </a:p>
          <a:p>
            <a:r>
              <a:rPr lang="en-US" dirty="0"/>
              <a:t>Training Process:</a:t>
            </a:r>
            <a:endParaRPr lang="en-US" dirty="0"/>
          </a:p>
          <a:p>
            <a:r>
              <a:rPr lang="en-US" dirty="0"/>
              <a:t>          The model is trained using the Adam optimizer with a learning rate of 0.001 and categorical </a:t>
            </a:r>
            <a:r>
              <a:rPr lang="en-US" dirty="0" err="1"/>
              <a:t>crossentropy</a:t>
            </a:r>
            <a:r>
              <a:rPr lang="en-US" dirty="0"/>
              <a:t> loss function. We train the model for 50 epochs with a batch size of 32, using early stopping to prevent overfitting. Data augmentation techniques such as rotation, width and height shifts, and horizontal flips are applied to the training images to improve generalization.</a:t>
            </a:r>
            <a:endParaRPr lang="en-US" dirty="0"/>
          </a:p>
          <a:p>
            <a:endParaRPr lang="en-US" dirty="0"/>
          </a:p>
          <a:p>
            <a:r>
              <a:rPr lang="en-US" dirty="0"/>
              <a:t>Performance Evaluation:</a:t>
            </a:r>
            <a:endParaRPr lang="en-US" dirty="0"/>
          </a:p>
          <a:p>
            <a:r>
              <a:rPr lang="en-US" dirty="0"/>
              <a:t>          The model is evaluated on a separate test set to assess its performance. We calculate metrics such as accuracy, precision, recall, and F1-score to measure the model's effectiveness in classifying images. Additionally, we analyze the confusion matrix to understand the model's performance on each class.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4750</Words>
  <Application>WPS Presentation</Application>
  <PresentationFormat>Widescreen</PresentationFormat>
  <Paragraphs>106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Söhne</vt:lpstr>
      <vt:lpstr>Microsoft YaHei</vt:lpstr>
      <vt:lpstr>Arial Unicode MS</vt:lpstr>
      <vt:lpstr>Calibri</vt:lpstr>
      <vt:lpstr>Segoe Print</vt:lpstr>
      <vt:lpstr>Office Theme</vt:lpstr>
      <vt:lpstr>PowerPoint 演示文稿</vt:lpstr>
      <vt:lpstr>PROJECT TITLE                    IMAGE CLASSIFICATION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sylve</cp:lastModifiedBy>
  <cp:revision>4</cp:revision>
  <dcterms:created xsi:type="dcterms:W3CDTF">2024-04-03T04:29:00Z</dcterms:created>
  <dcterms:modified xsi:type="dcterms:W3CDTF">2024-04-03T09:37:51Z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224F282FBCF14A619FD50C99672937C9_12</vt:lpwstr>
  </property>
  <property fmtid="{D5CDD505-2E9C-101B-9397-08002B2CF9AE}" pid="5" name="KSOProductBuildVer">
    <vt:lpwstr>1033-12.2.0.13489</vt:lpwstr>
  </property>
</Properties>
</file>