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media/image10.svg" ContentType="image/svg+xml"/>
  <Override PartName="/ppt/media/image13.svg" ContentType="image/svg+xml"/>
  <Override PartName="/ppt/media/image16.svg" ContentType="image/svg+xml"/>
  <Override PartName="/ppt/media/image21.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258" r:id="rId4"/>
    <p:sldId id="262" r:id="rId5"/>
    <p:sldId id="256" r:id="rId6"/>
    <p:sldId id="261" r:id="rId7"/>
    <p:sldId id="260" r:id="rId8"/>
    <p:sldId id="269" r:id="rId9"/>
    <p:sldId id="270" r:id="rId10"/>
    <p:sldId id="268" r:id="rId11"/>
    <p:sldId id="263" r:id="rId12"/>
    <p:sldId id="264" r:id="rId13"/>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2"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9"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5841"/>
    <a:srgbClr val="FF5A43"/>
    <a:srgbClr val="FF563F"/>
    <a:srgbClr val="D9D9D9"/>
    <a:srgbClr val="FFFFFF"/>
    <a:srgbClr val="DCDCDC"/>
    <a:srgbClr val="F0F0F0"/>
    <a:srgbClr val="E6E6E6"/>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82"/>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19.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21T17:51:37.648" idx="1">
    <p:pos x="96" y="37"/>
    <p:text>现在我来向大家介绍这篇论文的实证研究部分，主题是探究香港回归这一政治事件对香港经济是否存在影响。显然这是一篇政策评估类的研究，一般应该使用双重差分模型或者断点回归模型，但是用DID的话我们只有处理组没有控制组，毕竟我们没有办法获得香港没有回归的那个平行时空里的数据，只有香港发生回归的这个世界的数据，而且用RD的话也不好构建准自然实验。所以作者提出了一个新的方法，既然没有控制组那我们就自己造一个，创造出一个违反事实的推断，也就是想办法预测出假设香港不回归的情况下它的经济发展是怎样的，以此作为控制组，再和事实情况进行对比。如果我们预测出的经济是比事实要好的，那就说明香港回归打压了香港经济，vice versa。这就是本文实证研究的topic and intuition.</p:text>
  </p:cm>
</p:cmLst>
</file>

<file path=ppt/comments/comment10.xml><?xml version="1.0" encoding="utf-8"?>
<p:cmLst xmlns:a="http://schemas.openxmlformats.org/drawingml/2006/main" xmlns:r="http://schemas.openxmlformats.org/officeDocument/2006/relationships" xmlns:p="http://schemas.openxmlformats.org/presentationml/2006/main">
  <p:cm authorId="1" dt="2022-12-21T20:06:25.112" idx="8">
    <p:pos x="10" y="10"/>
    <p:text>使用相同的方法，作者还探究了大陆与香港一体化政策对香港经济的影响。这来自于2003年6月内地与香港签署的《关于建立更紧密经贸关系的安排》，即CEPA，于2004年1月1日开始实施。对比事实与反事实结果，我们可以明显的看到AIC准则和AICC准则情况下影响都是非常显著的，即这个政策促进了香港经济增长，大约促进了4%。对于这个研究作者在附录给出了一阶段自回归模型的检验结果，t统计量高达8.9，说明这一影响是非常显著的。</p:text>
  </p:cm>
</p:cmLst>
</file>

<file path=ppt/comments/comment11.xml><?xml version="1.0" encoding="utf-8"?>
<p:cmLst xmlns:a="http://schemas.openxmlformats.org/drawingml/2006/main" xmlns:r="http://schemas.openxmlformats.org/officeDocument/2006/relationships" xmlns:p="http://schemas.openxmlformats.org/presentationml/2006/main">
  <p:cm authorId="1" dt="2022-12-22T23:36:17.250" idx="9">
    <p:pos x="-7" y="10"/>
    <p:text>受到这篇论文的启发，我们在网上查阅并综合了大量资料，借鉴网上的方法成功复现了这个研究。由于我们还不太懂其中的很多东西，所以控制组以及结果和原文有一些差别。从左边反映事实与反事实情况的图可以看出，香港回归和CEPA都对香港的经济发展有促进作用。然后将反事实与事实做差，即右图，也可以发现在刚回归时香港经济的恐慌情绪，在此之后基本上反事实减去事实的结果都是负值，似乎说明对香港经济都是有促进作用的，但这个结果还需要检验。我们模仿Abadie在2010年做的加州烟草税研究里的安慰剂检验，但是由于目前我们能力所限，还不能很好的理解和解释我们的这个模型和安慰剂检验的结果。也许在未来我们充分掌握了理论知识之后，能够再推进这个研究并有更广阔的应用。</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2-12-21T17:58:10.098" idx="3">
    <p:pos x="49" y="50"/>
    <p:text>现在来介绍实证部分的主体框架，第一部分是刚才我们讲的确定研究主题，探究香港回归是否对香港经济有影响；第二部分就是测度研究对象，我们要用什么经济指标来描述香港经济发展情况；第三部分是模型的设计与解释，我们要用什么方法和模型来解决问题；第四部分是检验我们的模型和结果。这个是老师在曾给我们讲的，做计量经济学实证研究的四个步骤。Acoordingly，I will present my part in this order。</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2-12-21T17:44:45.566" idx="2">
    <p:pos x="98" y="59"/>
    <p:text>First of all, let's consider how to measure the research object. As we know, there are a mound of 经济指标可以描述区域经济发展情况，但是哪一个最符合研究的需求呢？考虑到the collected data are quarterly，and different seasons have different numbers of working days，moreover，不同地区的生产与消费也受到季节的影响，也就是seasonal effect。For instance，香港每年春季都要过春节，期间股票停市商家歇业，但是其他地区除了中国大陆和中国台湾，基本上都不会有全区域性的经济影响。所以最终采用每个季度的增长率，computed by measuring the change conpared with the corresponding quarter in the previous year. </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2-12-21T19:36:37.276" idx="1">
    <p:pos x="36" y="-15"/>
    <p:text>在对这篇论文进行拜读的过程中，我们发现实证研究部分最重要的一个点就是：作者假设香港回归这一事件及其后来的所有事情，都对其他国家地区不会有任何影响。基于这一假设，就可以使用事实情况下的其他国家或地区的经济发展情况，使用OLS确定这些国家或地区的权重，从而回归预测反事实情况下香港的经济发展情况。于是预测出1998-2008年的反事实情况，从而推断香港回归这一事件对香港经济有没有影响。</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2-12-22T23:28:32.289" idx="4">
    <p:pos x="10" y="10"/>
    <p:text>在知道这个研究要使用其他国家和地区的经济发展数据之后，不免想到一个问题，就是世界上有那么多的国家和地区，用哪些呢？对于这个问题，作者主要采取了两个信息量准则，AIC和AICC，通过这两个准则选取出有最佳拟合优度的模型，它们的计算公式如右图，where p is the number of countries included。最终选取结果为：日本，韩国，美国，台湾和菲律宾，AICC是对AIC小样本情况下的矫正版本，少了个菲律宾。</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22-12-21T19:53:30.759" idx="5">
    <p:pos x="10" y="10"/>
    <p:text>在确定好要用来做反事实推断的国家和地区之后，下一个问题就是，如何确定他们的权重。这里我们先介绍合成控制法，这是由Abadie在2003年提出的，用来研究恐怖主义行为对经济发展的影响，在2010年他又做了加州香烟消费税的研究，这两个研究都是老师上课提到过的。在Abadie的基础上，本文的作者对这个方法进行改进，采用OLS来确定权重，这样更有外推性和经济意义。</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22-12-21T18:41:37.635" idx="6">
    <p:pos x="10" y="10"/>
    <p:text>根据回归控制法，对AIC准则和AICC准则下的国家和地区计算出权重，也就是图中的贝塔。我们可以看到拟合度R方式很高的，说明作者的这一方法对目标具有很高的解释度。</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22-12-21T19:33:46.717" idx="7">
    <p:pos x="10" y="10"/>
    <p:text>找好了数据，确定了控制组和权重，进行回归预测就能得出反事实推断的结果。在AICC准则下，也就是使用日本韩国美国台湾来预测。我们可以看到，97年以前事实与反事实结果还是很接近的。香港刚回归之后，即1997年第3季度以后出现了较大差异，我们推断这可能是由刚回归时香港社会中存在的恐慌情绪导致的。然而，使用二阶段自回归模型，即AR（2）模型进行检验，发现结果并不显著。考虑到AR（2）模型是我们时间序列的内容，目前还没学到，就不把自回归的图放出来了。我们可以认为，这个模型表示的是事实与反事实的差距，不显著意味着香港回归对香港经济发展没有显著影响。</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22-12-21T19:34:26.257" idx="7">
    <p:pos x="30" y="0"/>
    <p:text>同样的，在AIC准则下，也就是使用日本韩国美国台湾菲律宾来预测。由于预测过程中只相差了菲律宾这一个变量，所以我们看到AIC准则构建的反事实推断和AICC准则下的基本一致。使用AR（2）模型再进行检验，也发现结果并不显著。因此，我们可以得出结论，香港回归这一政治事件，对香港自身的经济发展影响是不显著的，即便显著也仅仅发生在刚回归的那两年。</p:text>
  </p:cm>
</p:cmLst>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comments" Target="../comments/comment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image" Target="../media/image1.png"/><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14.xml"/><Relationship Id="rId7" Type="http://schemas.openxmlformats.org/officeDocument/2006/relationships/image" Target="../media/image30.png"/><Relationship Id="rId6" Type="http://schemas.openxmlformats.org/officeDocument/2006/relationships/tags" Target="../tags/tag113.xml"/><Relationship Id="rId5" Type="http://schemas.openxmlformats.org/officeDocument/2006/relationships/image" Target="../media/image29.png"/><Relationship Id="rId4" Type="http://schemas.openxmlformats.org/officeDocument/2006/relationships/tags" Target="../tags/tag112.xml"/><Relationship Id="rId3" Type="http://schemas.openxmlformats.org/officeDocument/2006/relationships/image" Target="../media/image28.jpeg"/><Relationship Id="rId2" Type="http://schemas.openxmlformats.org/officeDocument/2006/relationships/tags" Target="../tags/tag111.xml"/><Relationship Id="rId10" Type="http://schemas.openxmlformats.org/officeDocument/2006/relationships/comments" Target="../comments/comment10.xml"/><Relationship Id="rId1" Type="http://schemas.openxmlformats.org/officeDocument/2006/relationships/tags" Target="../tags/tag110.xml"/></Relationships>
</file>

<file path=ppt/slides/_rels/slide11.xml.rels><?xml version="1.0" encoding="UTF-8" standalone="yes"?>
<Relationships xmlns="http://schemas.openxmlformats.org/package/2006/relationships"><Relationship Id="rId8" Type="http://schemas.openxmlformats.org/officeDocument/2006/relationships/comments" Target="../comments/comment11.xml"/><Relationship Id="rId7" Type="http://schemas.openxmlformats.org/officeDocument/2006/relationships/slideLayout" Target="../slideLayouts/slideLayout2.xml"/><Relationship Id="rId6" Type="http://schemas.openxmlformats.org/officeDocument/2006/relationships/tags" Target="../tags/tag118.xml"/><Relationship Id="rId5" Type="http://schemas.openxmlformats.org/officeDocument/2006/relationships/image" Target="../media/image32.png"/><Relationship Id="rId4" Type="http://schemas.openxmlformats.org/officeDocument/2006/relationships/tags" Target="../tags/tag117.xml"/><Relationship Id="rId3" Type="http://schemas.openxmlformats.org/officeDocument/2006/relationships/image" Target="../media/image31.png"/><Relationship Id="rId2" Type="http://schemas.openxmlformats.org/officeDocument/2006/relationships/tags" Target="../tags/tag116.xml"/><Relationship Id="rId1" Type="http://schemas.openxmlformats.org/officeDocument/2006/relationships/tags" Target="../tags/tag115.xml"/></Relationships>
</file>

<file path=ppt/slides/_rels/slide2.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5" Type="http://schemas.openxmlformats.org/officeDocument/2006/relationships/comments" Target="../comments/comment2.xml"/><Relationship Id="rId14" Type="http://schemas.openxmlformats.org/officeDocument/2006/relationships/slideLayout" Target="../slideLayouts/slideLayout2.xml"/><Relationship Id="rId13" Type="http://schemas.openxmlformats.org/officeDocument/2006/relationships/themeOverride" Target="../theme/themeOverride1.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tags" Target="../tags/tag79.xml"/><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tags" Target="../tags/tag78.xml"/><Relationship Id="rId19" Type="http://schemas.openxmlformats.org/officeDocument/2006/relationships/comments" Target="../comments/comment3.xml"/><Relationship Id="rId18" Type="http://schemas.openxmlformats.org/officeDocument/2006/relationships/slideLayout" Target="../slideLayouts/slideLayout2.xml"/><Relationship Id="rId17" Type="http://schemas.openxmlformats.org/officeDocument/2006/relationships/tags" Target="../tags/tag84.xml"/><Relationship Id="rId16" Type="http://schemas.openxmlformats.org/officeDocument/2006/relationships/image" Target="../media/image10.svg"/><Relationship Id="rId15" Type="http://schemas.openxmlformats.org/officeDocument/2006/relationships/image" Target="../media/image9.png"/><Relationship Id="rId14" Type="http://schemas.openxmlformats.org/officeDocument/2006/relationships/tags" Target="../tags/tag83.xml"/><Relationship Id="rId13" Type="http://schemas.openxmlformats.org/officeDocument/2006/relationships/tags" Target="../tags/tag82.xml"/><Relationship Id="rId12" Type="http://schemas.openxmlformats.org/officeDocument/2006/relationships/tags" Target="../tags/tag81.xml"/><Relationship Id="rId11" Type="http://schemas.openxmlformats.org/officeDocument/2006/relationships/image" Target="../media/image8.svg"/><Relationship Id="rId10" Type="http://schemas.openxmlformats.org/officeDocument/2006/relationships/image" Target="../media/image7.png"/><Relationship Id="rId1" Type="http://schemas.openxmlformats.org/officeDocument/2006/relationships/tags" Target="../tags/tag77.xml"/></Relationships>
</file>

<file path=ppt/slides/_rels/slide4.xml.rels><?xml version="1.0" encoding="UTF-8" standalone="yes"?>
<Relationships xmlns="http://schemas.openxmlformats.org/package/2006/relationships"><Relationship Id="rId9" Type="http://schemas.openxmlformats.org/officeDocument/2006/relationships/image" Target="../media/image16.sv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tags" Target="../tags/tag85.xml"/><Relationship Id="rId3" Type="http://schemas.openxmlformats.org/officeDocument/2006/relationships/image" Target="../media/image13.svg"/><Relationship Id="rId2" Type="http://schemas.openxmlformats.org/officeDocument/2006/relationships/image" Target="../media/image12.png"/><Relationship Id="rId12" Type="http://schemas.openxmlformats.org/officeDocument/2006/relationships/comments" Target="../comments/comment4.xml"/><Relationship Id="rId11" Type="http://schemas.openxmlformats.org/officeDocument/2006/relationships/slideLayout" Target="../slideLayouts/slideLayout1.xml"/><Relationship Id="rId10" Type="http://schemas.openxmlformats.org/officeDocument/2006/relationships/tags" Target="../tags/tag86.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5" Type="http://schemas.openxmlformats.org/officeDocument/2006/relationships/comments" Target="../comments/comment5.xml"/><Relationship Id="rId4" Type="http://schemas.openxmlformats.org/officeDocument/2006/relationships/slideLayout" Target="../slideLayouts/slideLayout2.xml"/><Relationship Id="rId3" Type="http://schemas.openxmlformats.org/officeDocument/2006/relationships/tags" Target="../tags/tag88.xml"/><Relationship Id="rId2" Type="http://schemas.openxmlformats.org/officeDocument/2006/relationships/image" Target="../media/image17.png"/><Relationship Id="rId1" Type="http://schemas.openxmlformats.org/officeDocument/2006/relationships/tags" Target="../tags/tag87.xml"/></Relationships>
</file>

<file path=ppt/slides/_rels/slide6.xml.rels><?xml version="1.0" encoding="UTF-8" standalone="yes"?>
<Relationships xmlns="http://schemas.openxmlformats.org/package/2006/relationships"><Relationship Id="rId4" Type="http://schemas.openxmlformats.org/officeDocument/2006/relationships/comments" Target="../comments/comment6.xml"/><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tags" Target="../tags/tag89.xml"/></Relationships>
</file>

<file path=ppt/slides/_rels/slide7.xml.rels><?xml version="1.0" encoding="UTF-8" standalone="yes"?>
<Relationships xmlns="http://schemas.openxmlformats.org/package/2006/relationships"><Relationship Id="rId8" Type="http://schemas.openxmlformats.org/officeDocument/2006/relationships/comments" Target="../comments/comment7.xml"/><Relationship Id="rId7" Type="http://schemas.openxmlformats.org/officeDocument/2006/relationships/slideLayout" Target="../slideLayouts/slideLayout2.xml"/><Relationship Id="rId6" Type="http://schemas.openxmlformats.org/officeDocument/2006/relationships/tags" Target="../tags/tag94.xml"/><Relationship Id="rId5" Type="http://schemas.openxmlformats.org/officeDocument/2006/relationships/image" Target="../media/image19.png"/><Relationship Id="rId4" Type="http://schemas.openxmlformats.org/officeDocument/2006/relationships/tags" Target="../tags/tag93.xml"/><Relationship Id="rId3" Type="http://schemas.openxmlformats.org/officeDocument/2006/relationships/image" Target="../media/image18.png"/><Relationship Id="rId2" Type="http://schemas.openxmlformats.org/officeDocument/2006/relationships/tags" Target="../tags/tag92.xml"/><Relationship Id="rId1" Type="http://schemas.openxmlformats.org/officeDocument/2006/relationships/tags" Target="../tags/tag91.xml"/></Relationships>
</file>

<file path=ppt/slides/_rels/slide8.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tags" Target="../tags/tag96.xml"/><Relationship Id="rId19" Type="http://schemas.openxmlformats.org/officeDocument/2006/relationships/comments" Target="../comments/comment8.xml"/><Relationship Id="rId18" Type="http://schemas.openxmlformats.org/officeDocument/2006/relationships/slideLayout" Target="../slideLayouts/slideLayout2.xml"/><Relationship Id="rId17" Type="http://schemas.openxmlformats.org/officeDocument/2006/relationships/tags" Target="../tags/tag104.xml"/><Relationship Id="rId16" Type="http://schemas.openxmlformats.org/officeDocument/2006/relationships/image" Target="../media/image24.png"/><Relationship Id="rId15" Type="http://schemas.openxmlformats.org/officeDocument/2006/relationships/tags" Target="../tags/tag103.xml"/><Relationship Id="rId14" Type="http://schemas.openxmlformats.org/officeDocument/2006/relationships/image" Target="../media/image23.png"/><Relationship Id="rId13" Type="http://schemas.openxmlformats.org/officeDocument/2006/relationships/tags" Target="../tags/tag102.xml"/><Relationship Id="rId12" Type="http://schemas.openxmlformats.org/officeDocument/2006/relationships/image" Target="../media/image22.png"/><Relationship Id="rId11" Type="http://schemas.openxmlformats.org/officeDocument/2006/relationships/tags" Target="../tags/tag101.xml"/><Relationship Id="rId10" Type="http://schemas.openxmlformats.org/officeDocument/2006/relationships/image" Target="../media/image21.svg"/><Relationship Id="rId1" Type="http://schemas.openxmlformats.org/officeDocument/2006/relationships/tags" Target="../tags/tag95.xml"/></Relationships>
</file>

<file path=ppt/slides/_rels/slide9.xml.rels><?xml version="1.0" encoding="UTF-8" standalone="yes"?>
<Relationships xmlns="http://schemas.openxmlformats.org/package/2006/relationships"><Relationship Id="rId9" Type="http://schemas.openxmlformats.org/officeDocument/2006/relationships/image" Target="../media/image21.svg"/><Relationship Id="rId8" Type="http://schemas.openxmlformats.org/officeDocument/2006/relationships/image" Target="../media/image20.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26.png"/><Relationship Id="rId4" Type="http://schemas.openxmlformats.org/officeDocument/2006/relationships/tags" Target="../tags/tag107.xml"/><Relationship Id="rId3" Type="http://schemas.openxmlformats.org/officeDocument/2006/relationships/image" Target="../media/image25.png"/><Relationship Id="rId2" Type="http://schemas.openxmlformats.org/officeDocument/2006/relationships/tags" Target="../tags/tag106.xml"/><Relationship Id="rId14" Type="http://schemas.openxmlformats.org/officeDocument/2006/relationships/comments" Target="../comments/comment9.xml"/><Relationship Id="rId13" Type="http://schemas.openxmlformats.org/officeDocument/2006/relationships/slideLayout" Target="../slideLayouts/slideLayout2.xml"/><Relationship Id="rId12" Type="http://schemas.openxmlformats.org/officeDocument/2006/relationships/tags" Target="../tags/tag109.xml"/><Relationship Id="rId11" Type="http://schemas.openxmlformats.org/officeDocument/2006/relationships/image" Target="../media/image27.png"/><Relationship Id="rId10" Type="http://schemas.openxmlformats.org/officeDocument/2006/relationships/tags" Target="../tags/tag108.xml"/><Relationship Id="rId1" Type="http://schemas.openxmlformats.org/officeDocument/2006/relationships/tags" Target="../tags/tag105.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1586356" y="422069"/>
            <a:ext cx="9019289" cy="669731"/>
          </a:xfrm>
          <a:prstGeom prst="rect">
            <a:avLst/>
          </a:prstGeom>
          <a:noFill/>
        </p:spPr>
        <p:txBody>
          <a:bodyPr wrap="square" rtlCol="0" anchor="ctr">
            <a:noAutofit/>
          </a:bodyPr>
          <a:p>
            <a:pPr algn="ctr">
              <a:lnSpc>
                <a:spcPct val="150000"/>
              </a:lnSpc>
            </a:pPr>
            <a:r>
              <a:rPr lang="en-US" altLang="zh-CN" sz="3200" dirty="0">
                <a:latin typeface="+mj-lt"/>
                <a:ea typeface="宋体" panose="02010600030101010101" pitchFamily="2" charset="-122"/>
                <a:cs typeface="+mj-lt"/>
                <a:sym typeface="Arial" panose="020B0604020202020204" pitchFamily="34" charset="0"/>
              </a:rPr>
              <a:t>The Empirical Research Topic &amp; Intuition</a:t>
            </a:r>
            <a:endParaRPr lang="en-US" altLang="zh-CN" sz="3200" dirty="0">
              <a:latin typeface="+mj-lt"/>
              <a:ea typeface="宋体" panose="02010600030101010101" pitchFamily="2" charset="-122"/>
              <a:cs typeface="+mj-lt"/>
              <a:sym typeface="Arial" panose="020B0604020202020204" pitchFamily="34" charset="0"/>
            </a:endParaRPr>
          </a:p>
        </p:txBody>
      </p:sp>
      <p:sp>
        <p:nvSpPr>
          <p:cNvPr id="2" name="文本框 1"/>
          <p:cNvSpPr txBox="1"/>
          <p:nvPr/>
        </p:nvSpPr>
        <p:spPr>
          <a:xfrm>
            <a:off x="6104890" y="1597025"/>
            <a:ext cx="6043930" cy="4523105"/>
          </a:xfrm>
          <a:prstGeom prst="rect">
            <a:avLst/>
          </a:prstGeom>
          <a:noFill/>
        </p:spPr>
        <p:txBody>
          <a:bodyPr wrap="square" rtlCol="0">
            <a:spAutoFit/>
          </a:bodyPr>
          <a:p>
            <a:r>
              <a:rPr lang="zh-CN" altLang="en-US" sz="2400" b="1">
                <a:latin typeface="微软雅黑" panose="020B0503020204020204" charset="-122"/>
                <a:ea typeface="微软雅黑" panose="020B0503020204020204" charset="-122"/>
              </a:rPr>
              <a:t>香港回归对香港经济有影响吗？</a:t>
            </a:r>
            <a:endParaRPr lang="zh-CN" altLang="en-US" sz="2400" b="1">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solidFill>
                  <a:srgbClr val="FF0000"/>
                </a:solidFill>
                <a:latin typeface="微软雅黑" panose="020B0503020204020204" charset="-122"/>
                <a:ea typeface="微软雅黑" panose="020B0503020204020204" charset="-122"/>
              </a:rPr>
              <a:t>政策评估</a:t>
            </a:r>
            <a:r>
              <a:rPr lang="zh-CN" altLang="en-US" sz="2400">
                <a:latin typeface="微软雅黑" panose="020B0503020204020204" charset="-122"/>
                <a:ea typeface="微软雅黑" panose="020B0503020204020204" charset="-122"/>
              </a:rPr>
              <a:t>类研究：常用</a:t>
            </a:r>
            <a:r>
              <a:rPr lang="en-US" altLang="zh-CN" sz="2400">
                <a:latin typeface="微软雅黑" panose="020B0503020204020204" charset="-122"/>
                <a:ea typeface="微软雅黑" panose="020B0503020204020204" charset="-122"/>
              </a:rPr>
              <a:t>DID</a:t>
            </a:r>
            <a:r>
              <a:rPr lang="zh-CN" altLang="en-US" sz="2400">
                <a:latin typeface="微软雅黑" panose="020B0503020204020204" charset="-122"/>
                <a:ea typeface="微软雅黑" panose="020B0503020204020204" charset="-122"/>
              </a:rPr>
              <a:t>与</a:t>
            </a:r>
            <a:r>
              <a:rPr lang="en-US" altLang="zh-CN" sz="2400">
                <a:latin typeface="微软雅黑" panose="020B0503020204020204" charset="-122"/>
                <a:ea typeface="微软雅黑" panose="020B0503020204020204" charset="-122"/>
              </a:rPr>
              <a:t>RD</a:t>
            </a:r>
            <a:r>
              <a:rPr lang="zh-CN" altLang="en-US" sz="2400">
                <a:latin typeface="微软雅黑" panose="020B0503020204020204" charset="-122"/>
                <a:ea typeface="微软雅黑" panose="020B0503020204020204" charset="-122"/>
              </a:rPr>
              <a:t>模型</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en-US" altLang="zh-CN" sz="2400">
                <a:latin typeface="微软雅黑" panose="020B0503020204020204" charset="-122"/>
                <a:ea typeface="微软雅黑" panose="020B0503020204020204" charset="-122"/>
              </a:rPr>
              <a:t>DID</a:t>
            </a:r>
            <a:r>
              <a:rPr lang="zh-CN" altLang="en-US" sz="2400">
                <a:latin typeface="微软雅黑" panose="020B0503020204020204" charset="-122"/>
                <a:ea typeface="微软雅黑" panose="020B0503020204020204" charset="-122"/>
              </a:rPr>
              <a:t>：处理组</a:t>
            </a:r>
            <a:r>
              <a:rPr lang="en-US" altLang="zh-CN" sz="2400">
                <a:latin typeface="微软雅黑" panose="020B0503020204020204" charset="-122"/>
                <a:ea typeface="微软雅黑" panose="020B0503020204020204" charset="-122"/>
              </a:rPr>
              <a:t> √  </a:t>
            </a:r>
            <a:r>
              <a:rPr lang="zh-CN" altLang="en-US" sz="2400">
                <a:latin typeface="微软雅黑" panose="020B0503020204020204" charset="-122"/>
                <a:ea typeface="微软雅黑" panose="020B0503020204020204" charset="-122"/>
              </a:rPr>
              <a:t>控制组</a:t>
            </a:r>
            <a:r>
              <a:rPr lang="en-US" altLang="zh-CN" sz="2400">
                <a:latin typeface="微软雅黑" panose="020B0503020204020204" charset="-122"/>
                <a:ea typeface="微软雅黑" panose="020B0503020204020204" charset="-122"/>
              </a:rPr>
              <a:t> </a:t>
            </a:r>
            <a:r>
              <a:rPr lang="zh-CN" altLang="en-US" sz="2400">
                <a:latin typeface="微软雅黑" panose="020B0503020204020204" charset="-122"/>
                <a:ea typeface="微软雅黑" panose="020B0503020204020204" charset="-122"/>
              </a:rPr>
              <a:t>×</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en-US" altLang="zh-CN" sz="2400">
                <a:latin typeface="微软雅黑" panose="020B0503020204020204" charset="-122"/>
                <a:ea typeface="微软雅黑" panose="020B0503020204020204" charset="-122"/>
              </a:rPr>
              <a:t>RD</a:t>
            </a:r>
            <a:r>
              <a:rPr lang="zh-CN" altLang="en-US" sz="2400">
                <a:latin typeface="微软雅黑" panose="020B0503020204020204" charset="-122"/>
                <a:ea typeface="微软雅黑" panose="020B0503020204020204" charset="-122"/>
              </a:rPr>
              <a:t>：</a:t>
            </a:r>
            <a:r>
              <a:rPr lang="en-US" altLang="zh-CN" sz="2400">
                <a:latin typeface="微软雅黑" panose="020B0503020204020204" charset="-122"/>
                <a:ea typeface="微软雅黑" panose="020B0503020204020204" charset="-122"/>
              </a:rPr>
              <a:t> </a:t>
            </a:r>
            <a:r>
              <a:rPr lang="zh-CN" altLang="en-US" sz="2400">
                <a:latin typeface="微软雅黑" panose="020B0503020204020204" charset="-122"/>
                <a:ea typeface="微软雅黑" panose="020B0503020204020204" charset="-122"/>
              </a:rPr>
              <a:t>准自然实验</a:t>
            </a:r>
            <a:r>
              <a:rPr lang="en-US" altLang="zh-CN" sz="2400">
                <a:latin typeface="微软雅黑" panose="020B0503020204020204" charset="-122"/>
                <a:ea typeface="微软雅黑" panose="020B0503020204020204" charset="-122"/>
              </a:rPr>
              <a:t> </a:t>
            </a:r>
            <a:r>
              <a:rPr lang="zh-CN" altLang="en-US" sz="2400">
                <a:latin typeface="微软雅黑" panose="020B0503020204020204" charset="-122"/>
                <a:ea typeface="微软雅黑" panose="020B0503020204020204" charset="-122"/>
              </a:rPr>
              <a:t>×</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提出新方法：构建</a:t>
            </a:r>
            <a:r>
              <a:rPr lang="zh-CN" altLang="en-US" sz="2400">
                <a:solidFill>
                  <a:srgbClr val="FF0000"/>
                </a:solidFill>
                <a:latin typeface="微软雅黑" panose="020B0503020204020204" charset="-122"/>
                <a:ea typeface="微软雅黑" panose="020B0503020204020204" charset="-122"/>
              </a:rPr>
              <a:t>控制组：反事实推断</a:t>
            </a:r>
            <a:r>
              <a:rPr lang="zh-CN" altLang="en-US" sz="2400">
                <a:latin typeface="微软雅黑" panose="020B0503020204020204" charset="-122"/>
                <a:ea typeface="微软雅黑" panose="020B0503020204020204" charset="-122"/>
              </a:rPr>
              <a:t>！</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即：假设香港不回归，预测香港的经济情况，以此作为控制组</a:t>
            </a:r>
            <a:endParaRPr lang="zh-CN" altLang="en-US" sz="2400">
              <a:latin typeface="微软雅黑" panose="020B0503020204020204" charset="-122"/>
              <a:ea typeface="微软雅黑" panose="020B0503020204020204" charset="-122"/>
            </a:endParaRPr>
          </a:p>
        </p:txBody>
      </p:sp>
      <p:pic>
        <p:nvPicPr>
          <p:cNvPr id="3" name="图片 2" descr="p1 香港回归"/>
          <p:cNvPicPr>
            <a:picLocks noChangeAspect="1"/>
          </p:cNvPicPr>
          <p:nvPr/>
        </p:nvPicPr>
        <p:blipFill>
          <a:blip r:embed="rId2"/>
          <a:stretch>
            <a:fillRect/>
          </a:stretch>
        </p:blipFill>
        <p:spPr>
          <a:xfrm>
            <a:off x="634365" y="1869440"/>
            <a:ext cx="4968690" cy="3240000"/>
          </a:xfrm>
          <a:prstGeom prst="rect">
            <a:avLst/>
          </a:prstGeom>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8" name="文本框 7"/>
          <p:cNvSpPr txBox="1"/>
          <p:nvPr>
            <p:custDataLst>
              <p:tags r:id="rId1"/>
            </p:custDataLst>
          </p:nvPr>
        </p:nvSpPr>
        <p:spPr>
          <a:xfrm>
            <a:off x="1586356" y="422069"/>
            <a:ext cx="9019289" cy="669731"/>
          </a:xfrm>
          <a:prstGeom prst="rect">
            <a:avLst/>
          </a:prstGeom>
          <a:noFill/>
        </p:spPr>
        <p:txBody>
          <a:bodyPr wrap="square" rtlCol="0" anchor="ctr">
            <a:noAutofit/>
          </a:bodyPr>
          <a:p>
            <a:pPr algn="ctr">
              <a:lnSpc>
                <a:spcPct val="150000"/>
              </a:lnSpc>
            </a:pPr>
            <a:r>
              <a:rPr lang="en-US" altLang="zh-CN" sz="3200" dirty="0">
                <a:latin typeface="+mj-lt"/>
                <a:ea typeface="宋体" panose="02010600030101010101" pitchFamily="2" charset="-122"/>
                <a:cs typeface="+mj-lt"/>
                <a:sym typeface="Arial" panose="020B0604020202020204" pitchFamily="34" charset="0"/>
              </a:rPr>
              <a:t>Test: Further Outcomes</a:t>
            </a:r>
            <a:endParaRPr lang="zh-CN" altLang="en-US" sz="3200" dirty="0">
              <a:latin typeface="+mj-lt"/>
              <a:ea typeface="宋体" panose="02010600030101010101" pitchFamily="2" charset="-122"/>
              <a:cs typeface="+mj-lt"/>
              <a:sym typeface="Arial" panose="020B0604020202020204" pitchFamily="34" charset="0"/>
            </a:endParaRPr>
          </a:p>
        </p:txBody>
      </p:sp>
      <p:grpSp>
        <p:nvGrpSpPr>
          <p:cNvPr id="4" name="组合 3"/>
          <p:cNvGrpSpPr/>
          <p:nvPr/>
        </p:nvGrpSpPr>
        <p:grpSpPr>
          <a:xfrm>
            <a:off x="240030" y="1091565"/>
            <a:ext cx="11146155" cy="5715000"/>
            <a:chOff x="378" y="1719"/>
            <a:chExt cx="17553" cy="9000"/>
          </a:xfrm>
        </p:grpSpPr>
        <p:pic>
          <p:nvPicPr>
            <p:cNvPr id="101" name="图片 100"/>
            <p:cNvPicPr/>
            <p:nvPr>
              <p:custDataLst>
                <p:tags r:id="rId2"/>
              </p:custDataLst>
            </p:nvPr>
          </p:nvPicPr>
          <p:blipFill>
            <a:blip r:embed="rId3"/>
            <a:stretch>
              <a:fillRect/>
            </a:stretch>
          </p:blipFill>
          <p:spPr>
            <a:xfrm>
              <a:off x="378" y="2655"/>
              <a:ext cx="10489" cy="6996"/>
            </a:xfrm>
            <a:prstGeom prst="rect">
              <a:avLst/>
            </a:prstGeom>
            <a:noFill/>
            <a:ln w="9525">
              <a:noFill/>
            </a:ln>
          </p:spPr>
        </p:pic>
        <p:pic>
          <p:nvPicPr>
            <p:cNvPr id="2" name="图片 1"/>
            <p:cNvPicPr>
              <a:picLocks noChangeAspect="1"/>
            </p:cNvPicPr>
            <p:nvPr>
              <p:custDataLst>
                <p:tags r:id="rId4"/>
              </p:custDataLst>
            </p:nvPr>
          </p:nvPicPr>
          <p:blipFill>
            <a:blip r:embed="rId5"/>
            <a:stretch>
              <a:fillRect/>
            </a:stretch>
          </p:blipFill>
          <p:spPr>
            <a:xfrm>
              <a:off x="10867" y="1719"/>
              <a:ext cx="6990" cy="4410"/>
            </a:xfrm>
            <a:prstGeom prst="rect">
              <a:avLst/>
            </a:prstGeom>
          </p:spPr>
        </p:pic>
        <p:pic>
          <p:nvPicPr>
            <p:cNvPr id="3" name="图片 2"/>
            <p:cNvPicPr>
              <a:picLocks noChangeAspect="1"/>
            </p:cNvPicPr>
            <p:nvPr>
              <p:custDataLst>
                <p:tags r:id="rId6"/>
              </p:custDataLst>
            </p:nvPr>
          </p:nvPicPr>
          <p:blipFill>
            <a:blip r:embed="rId7"/>
            <a:stretch>
              <a:fillRect/>
            </a:stretch>
          </p:blipFill>
          <p:spPr>
            <a:xfrm>
              <a:off x="10867" y="6129"/>
              <a:ext cx="7065" cy="4590"/>
            </a:xfrm>
            <a:prstGeom prst="rect">
              <a:avLst/>
            </a:prstGeom>
          </p:spPr>
        </p:pic>
      </p:grpSp>
    </p:spTree>
    <p:custDataLst>
      <p:tags r:id="rId8"/>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8" name="文本框 7"/>
          <p:cNvSpPr txBox="1"/>
          <p:nvPr>
            <p:custDataLst>
              <p:tags r:id="rId1"/>
            </p:custDataLst>
          </p:nvPr>
        </p:nvSpPr>
        <p:spPr>
          <a:xfrm>
            <a:off x="1586356" y="422069"/>
            <a:ext cx="9019289" cy="669731"/>
          </a:xfrm>
          <a:prstGeom prst="rect">
            <a:avLst/>
          </a:prstGeom>
          <a:noFill/>
        </p:spPr>
        <p:txBody>
          <a:bodyPr wrap="square" rtlCol="0" anchor="ctr">
            <a:noAutofit/>
          </a:bodyPr>
          <a:p>
            <a:pPr algn="ctr">
              <a:lnSpc>
                <a:spcPct val="150000"/>
              </a:lnSpc>
            </a:pPr>
            <a:r>
              <a:rPr lang="en-US" altLang="zh-CN" sz="3200" dirty="0">
                <a:latin typeface="+mj-lt"/>
                <a:ea typeface="宋体" panose="02010600030101010101" pitchFamily="2" charset="-122"/>
                <a:cs typeface="+mj-lt"/>
                <a:sym typeface="Arial" panose="020B0604020202020204" pitchFamily="34" charset="0"/>
              </a:rPr>
              <a:t>Test: Try Yourselves</a:t>
            </a:r>
            <a:r>
              <a:rPr lang="zh-CN" altLang="en-US" sz="3200" dirty="0">
                <a:latin typeface="+mj-lt"/>
                <a:ea typeface="宋体" panose="02010600030101010101" pitchFamily="2" charset="-122"/>
                <a:cs typeface="+mj-lt"/>
                <a:sym typeface="Arial" panose="020B0604020202020204" pitchFamily="34" charset="0"/>
              </a:rPr>
              <a:t>！</a:t>
            </a:r>
            <a:endParaRPr lang="zh-CN" altLang="en-US" sz="3200" dirty="0">
              <a:latin typeface="+mj-lt"/>
              <a:ea typeface="宋体" panose="02010600030101010101" pitchFamily="2" charset="-122"/>
              <a:cs typeface="+mj-lt"/>
              <a:sym typeface="Arial" panose="020B0604020202020204" pitchFamily="34" charset="0"/>
            </a:endParaRPr>
          </a:p>
        </p:txBody>
      </p:sp>
      <p:grpSp>
        <p:nvGrpSpPr>
          <p:cNvPr id="4" name="组合 3"/>
          <p:cNvGrpSpPr/>
          <p:nvPr/>
        </p:nvGrpSpPr>
        <p:grpSpPr>
          <a:xfrm>
            <a:off x="215900" y="1436370"/>
            <a:ext cx="11976100" cy="4866640"/>
            <a:chOff x="340" y="2262"/>
            <a:chExt cx="18860" cy="7664"/>
          </a:xfrm>
        </p:grpSpPr>
        <p:pic>
          <p:nvPicPr>
            <p:cNvPr id="2" name="图片 1"/>
            <p:cNvPicPr>
              <a:picLocks noChangeAspect="1"/>
            </p:cNvPicPr>
            <p:nvPr>
              <p:custDataLst>
                <p:tags r:id="rId2"/>
              </p:custDataLst>
            </p:nvPr>
          </p:nvPicPr>
          <p:blipFill>
            <a:blip r:embed="rId3"/>
            <a:stretch>
              <a:fillRect/>
            </a:stretch>
          </p:blipFill>
          <p:spPr>
            <a:xfrm>
              <a:off x="340" y="2262"/>
              <a:ext cx="10695" cy="7665"/>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9450" y="2703"/>
              <a:ext cx="9750" cy="6783"/>
            </a:xfrm>
            <a:prstGeom prst="rect">
              <a:avLst/>
            </a:prstGeom>
          </p:spPr>
        </p:pic>
      </p:grpSp>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5" name="组合 4"/>
          <p:cNvGrpSpPr/>
          <p:nvPr>
            <p:custDataLst>
              <p:tags r:id="rId1"/>
            </p:custDataLst>
          </p:nvPr>
        </p:nvGrpSpPr>
        <p:grpSpPr>
          <a:xfrm>
            <a:off x="3501147" y="1385139"/>
            <a:ext cx="4999260" cy="5050792"/>
            <a:chOff x="3474207" y="1614888"/>
            <a:chExt cx="4999260" cy="5050792"/>
          </a:xfrm>
        </p:grpSpPr>
        <p:grpSp>
          <p:nvGrpSpPr>
            <p:cNvPr id="6" name="组合 5"/>
            <p:cNvGrpSpPr/>
            <p:nvPr>
              <p:custDataLst>
                <p:tags r:id="rId2"/>
              </p:custDataLst>
            </p:nvPr>
          </p:nvGrpSpPr>
          <p:grpSpPr>
            <a:xfrm>
              <a:off x="3474207" y="3466691"/>
              <a:ext cx="2712047" cy="1791970"/>
              <a:chOff x="2897271" y="3570428"/>
              <a:chExt cx="2032942" cy="1343256"/>
            </a:xfrm>
          </p:grpSpPr>
          <p:sp>
            <p:nvSpPr>
              <p:cNvPr id="16" name="任意多边形 15"/>
              <p:cNvSpPr/>
              <p:nvPr>
                <p:custDataLst>
                  <p:tags r:id="rId3"/>
                </p:custDataLst>
              </p:nvPr>
            </p:nvSpPr>
            <p:spPr>
              <a:xfrm rot="9480000">
                <a:off x="2897271" y="3570428"/>
                <a:ext cx="2032942" cy="1296600"/>
              </a:xfrm>
              <a:custGeom>
                <a:avLst/>
                <a:gdLst>
                  <a:gd name="connsiteX0" fmla="*/ 1162228 w 1706393"/>
                  <a:gd name="connsiteY0" fmla="*/ 0 h 1088330"/>
                  <a:gd name="connsiteX1" fmla="*/ 1706393 w 1706393"/>
                  <a:gd name="connsiteY1" fmla="*/ 544165 h 1088330"/>
                  <a:gd name="connsiteX2" fmla="*/ 1162228 w 1706393"/>
                  <a:gd name="connsiteY2" fmla="*/ 1088330 h 1088330"/>
                  <a:gd name="connsiteX3" fmla="*/ 857980 w 1706393"/>
                  <a:gd name="connsiteY3" fmla="*/ 995395 h 1088330"/>
                  <a:gd name="connsiteX4" fmla="*/ 846750 w 1706393"/>
                  <a:gd name="connsiteY4" fmla="*/ 986129 h 1088330"/>
                  <a:gd name="connsiteX5" fmla="*/ 846666 w 1706393"/>
                  <a:gd name="connsiteY5" fmla="*/ 986732 h 1088330"/>
                  <a:gd name="connsiteX6" fmla="*/ 843033 w 1706393"/>
                  <a:gd name="connsiteY6" fmla="*/ 983063 h 1088330"/>
                  <a:gd name="connsiteX7" fmla="*/ 777445 w 1706393"/>
                  <a:gd name="connsiteY7" fmla="*/ 928948 h 1088330"/>
                  <a:gd name="connsiteX8" fmla="*/ 717405 w 1706393"/>
                  <a:gd name="connsiteY8" fmla="*/ 856178 h 1088330"/>
                  <a:gd name="connsiteX9" fmla="*/ 0 w 1706393"/>
                  <a:gd name="connsiteY9" fmla="*/ 131599 h 1088330"/>
                  <a:gd name="connsiteX10" fmla="*/ 641747 w 1706393"/>
                  <a:gd name="connsiteY10" fmla="*/ 353056 h 1088330"/>
                  <a:gd name="connsiteX11" fmla="*/ 656166 w 1706393"/>
                  <a:gd name="connsiteY11" fmla="*/ 347363 h 1088330"/>
                  <a:gd name="connsiteX12" fmla="*/ 660826 w 1706393"/>
                  <a:gd name="connsiteY12" fmla="*/ 332352 h 1088330"/>
                  <a:gd name="connsiteX13" fmla="*/ 1162228 w 1706393"/>
                  <a:gd name="connsiteY13" fmla="*/ 0 h 108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06393" h="1088330">
                    <a:moveTo>
                      <a:pt x="1162228" y="0"/>
                    </a:moveTo>
                    <a:cubicBezTo>
                      <a:pt x="1462762" y="0"/>
                      <a:pt x="1706393" y="243631"/>
                      <a:pt x="1706393" y="544165"/>
                    </a:cubicBezTo>
                    <a:cubicBezTo>
                      <a:pt x="1706393" y="844699"/>
                      <a:pt x="1462762" y="1088330"/>
                      <a:pt x="1162228" y="1088330"/>
                    </a:cubicBezTo>
                    <a:cubicBezTo>
                      <a:pt x="1049528" y="1088330"/>
                      <a:pt x="944830" y="1054070"/>
                      <a:pt x="857980" y="995395"/>
                    </a:cubicBezTo>
                    <a:lnTo>
                      <a:pt x="846750" y="986129"/>
                    </a:lnTo>
                    <a:lnTo>
                      <a:pt x="846666" y="986732"/>
                    </a:lnTo>
                    <a:lnTo>
                      <a:pt x="843033" y="983063"/>
                    </a:lnTo>
                    <a:lnTo>
                      <a:pt x="777445" y="928948"/>
                    </a:lnTo>
                    <a:lnTo>
                      <a:pt x="717405" y="856178"/>
                    </a:lnTo>
                    <a:lnTo>
                      <a:pt x="0" y="131599"/>
                    </a:lnTo>
                    <a:cubicBezTo>
                      <a:pt x="203200" y="169699"/>
                      <a:pt x="363538" y="436399"/>
                      <a:pt x="641747" y="353056"/>
                    </a:cubicBezTo>
                    <a:lnTo>
                      <a:pt x="656166" y="347363"/>
                    </a:lnTo>
                    <a:lnTo>
                      <a:pt x="660826" y="332352"/>
                    </a:lnTo>
                    <a:cubicBezTo>
                      <a:pt x="743435" y="137043"/>
                      <a:pt x="936828" y="0"/>
                      <a:pt x="1162228" y="0"/>
                    </a:cubicBezTo>
                    <a:close/>
                  </a:path>
                </a:pathLst>
              </a:custGeom>
              <a:solidFill>
                <a:srgbClr val="72C5EA"/>
              </a:solidFill>
              <a:ln>
                <a:noFill/>
              </a:ln>
            </p:spPr>
            <p:style>
              <a:lnRef idx="2">
                <a:srgbClr val="72C5EA">
                  <a:shade val="50000"/>
                </a:srgbClr>
              </a:lnRef>
              <a:fillRef idx="1">
                <a:srgbClr val="72C5EA"/>
              </a:fillRef>
              <a:effectRef idx="0">
                <a:srgbClr val="72C5EA"/>
              </a:effectRef>
              <a:fontRef idx="minor">
                <a:srgbClr val="FFFFFF"/>
              </a:fontRef>
            </p:style>
            <p:txBody>
              <a:bodyPr rtlCol="0" anchor="ctr">
                <a:normAutofit/>
              </a:bodyPr>
              <a:p>
                <a:pPr algn="ctr"/>
                <a:endParaRPr lang="zh-CN" altLang="en-US">
                  <a:solidFill>
                    <a:srgbClr val="3F3F40"/>
                  </a:solidFill>
                  <a:sym typeface="Arial" panose="020B0604020202020204" pitchFamily="34" charset="0"/>
                </a:endParaRPr>
              </a:p>
            </p:txBody>
          </p:sp>
          <p:sp>
            <p:nvSpPr>
              <p:cNvPr id="2" name="任意多边形 1"/>
              <p:cNvSpPr/>
              <p:nvPr>
                <p:custDataLst>
                  <p:tags r:id="rId4"/>
                </p:custDataLst>
              </p:nvPr>
            </p:nvSpPr>
            <p:spPr>
              <a:xfrm>
                <a:off x="2921547" y="3790337"/>
                <a:ext cx="1210929" cy="1123347"/>
              </a:xfrm>
              <a:custGeom>
                <a:avLst/>
                <a:gdLst>
                  <a:gd name="connsiteX0" fmla="*/ 570509 w 1123348"/>
                  <a:gd name="connsiteY0" fmla="*/ 73 h 1123348"/>
                  <a:gd name="connsiteX1" fmla="*/ 1082311 w 1123348"/>
                  <a:gd name="connsiteY1" fmla="*/ 351323 h 1123348"/>
                  <a:gd name="connsiteX2" fmla="*/ 772025 w 1123348"/>
                  <a:gd name="connsiteY2" fmla="*/ 1082312 h 1123348"/>
                  <a:gd name="connsiteX3" fmla="*/ 41037 w 1123348"/>
                  <a:gd name="connsiteY3" fmla="*/ 772026 h 1123348"/>
                  <a:gd name="connsiteX4" fmla="*/ 9221 w 1123348"/>
                  <a:gd name="connsiteY4" fmla="*/ 662825 h 1123348"/>
                  <a:gd name="connsiteX5" fmla="*/ 351323 w 1123348"/>
                  <a:gd name="connsiteY5" fmla="*/ 41037 h 1123348"/>
                  <a:gd name="connsiteX6" fmla="*/ 570509 w 1123348"/>
                  <a:gd name="connsiteY6" fmla="*/ 73 h 112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348" h="1123348">
                    <a:moveTo>
                      <a:pt x="570509" y="73"/>
                    </a:moveTo>
                    <a:cubicBezTo>
                      <a:pt x="789307" y="3612"/>
                      <a:pt x="995181" y="135668"/>
                      <a:pt x="1082311" y="351323"/>
                    </a:cubicBezTo>
                    <a:cubicBezTo>
                      <a:pt x="1198485" y="638864"/>
                      <a:pt x="1059566" y="966138"/>
                      <a:pt x="772025" y="1082312"/>
                    </a:cubicBezTo>
                    <a:cubicBezTo>
                      <a:pt x="484485" y="1198485"/>
                      <a:pt x="157211" y="1059566"/>
                      <a:pt x="41037" y="772026"/>
                    </a:cubicBezTo>
                    <a:cubicBezTo>
                      <a:pt x="26516" y="736084"/>
                      <a:pt x="15979" y="699519"/>
                      <a:pt x="9221" y="662825"/>
                    </a:cubicBezTo>
                    <a:cubicBezTo>
                      <a:pt x="-38084" y="405966"/>
                      <a:pt x="99726" y="142689"/>
                      <a:pt x="351323" y="41037"/>
                    </a:cubicBezTo>
                    <a:cubicBezTo>
                      <a:pt x="423208" y="11994"/>
                      <a:pt x="497576" y="-1106"/>
                      <a:pt x="570509" y="73"/>
                    </a:cubicBezTo>
                    <a:close/>
                  </a:path>
                </a:pathLst>
              </a:custGeom>
              <a:solidFill>
                <a:srgbClr val="FEFFFF"/>
              </a:solidFill>
              <a:ln>
                <a:noFill/>
              </a:ln>
            </p:spPr>
            <p:style>
              <a:lnRef idx="2">
                <a:srgbClr val="72C5EA">
                  <a:shade val="50000"/>
                </a:srgbClr>
              </a:lnRef>
              <a:fillRef idx="1">
                <a:srgbClr val="72C5EA"/>
              </a:fillRef>
              <a:effectRef idx="0">
                <a:srgbClr val="72C5EA"/>
              </a:effectRef>
              <a:fontRef idx="minor">
                <a:srgbClr val="FFFFFF"/>
              </a:fontRef>
            </p:style>
            <p:txBody>
              <a:bodyPr rtlCol="0" anchor="ctr">
                <a:normAutofit/>
              </a:bodyPr>
              <a:p>
                <a:pPr algn="ctr"/>
                <a:r>
                  <a:rPr lang="en-US" altLang="zh-CN" sz="3600" smtClean="0">
                    <a:solidFill>
                      <a:srgbClr val="3F4143"/>
                    </a:solidFill>
                    <a:sym typeface="Arial" panose="020B0604020202020204" pitchFamily="34" charset="0"/>
                  </a:rPr>
                  <a:t>Data</a:t>
                </a:r>
                <a:endParaRPr lang="en-US" altLang="zh-CN" sz="3600" smtClean="0">
                  <a:solidFill>
                    <a:srgbClr val="3F4143"/>
                  </a:solidFill>
                  <a:sym typeface="Arial" panose="020B0604020202020204" pitchFamily="34" charset="0"/>
                </a:endParaRPr>
              </a:p>
            </p:txBody>
          </p:sp>
        </p:grpSp>
        <p:grpSp>
          <p:nvGrpSpPr>
            <p:cNvPr id="7" name="组合 6"/>
            <p:cNvGrpSpPr/>
            <p:nvPr>
              <p:custDataLst>
                <p:tags r:id="rId5"/>
              </p:custDataLst>
            </p:nvPr>
          </p:nvGrpSpPr>
          <p:grpSpPr>
            <a:xfrm>
              <a:off x="6257698" y="1614888"/>
              <a:ext cx="1927861" cy="2712046"/>
              <a:chOff x="4596350" y="2033317"/>
              <a:chExt cx="1445118" cy="2032942"/>
            </a:xfrm>
          </p:grpSpPr>
          <p:sp>
            <p:nvSpPr>
              <p:cNvPr id="3" name="任意多边形 2"/>
              <p:cNvSpPr/>
              <p:nvPr>
                <p:custDataLst>
                  <p:tags r:id="rId6"/>
                </p:custDataLst>
              </p:nvPr>
            </p:nvSpPr>
            <p:spPr>
              <a:xfrm rot="16680000">
                <a:off x="4241983" y="2401488"/>
                <a:ext cx="2032942" cy="1296600"/>
              </a:xfrm>
              <a:custGeom>
                <a:avLst/>
                <a:gdLst>
                  <a:gd name="connsiteX0" fmla="*/ 1162228 w 1706393"/>
                  <a:gd name="connsiteY0" fmla="*/ 0 h 1088330"/>
                  <a:gd name="connsiteX1" fmla="*/ 1706393 w 1706393"/>
                  <a:gd name="connsiteY1" fmla="*/ 544165 h 1088330"/>
                  <a:gd name="connsiteX2" fmla="*/ 1162228 w 1706393"/>
                  <a:gd name="connsiteY2" fmla="*/ 1088330 h 1088330"/>
                  <a:gd name="connsiteX3" fmla="*/ 857980 w 1706393"/>
                  <a:gd name="connsiteY3" fmla="*/ 995395 h 1088330"/>
                  <a:gd name="connsiteX4" fmla="*/ 846750 w 1706393"/>
                  <a:gd name="connsiteY4" fmla="*/ 986129 h 1088330"/>
                  <a:gd name="connsiteX5" fmla="*/ 846666 w 1706393"/>
                  <a:gd name="connsiteY5" fmla="*/ 986732 h 1088330"/>
                  <a:gd name="connsiteX6" fmla="*/ 843033 w 1706393"/>
                  <a:gd name="connsiteY6" fmla="*/ 983063 h 1088330"/>
                  <a:gd name="connsiteX7" fmla="*/ 777445 w 1706393"/>
                  <a:gd name="connsiteY7" fmla="*/ 928948 h 1088330"/>
                  <a:gd name="connsiteX8" fmla="*/ 717405 w 1706393"/>
                  <a:gd name="connsiteY8" fmla="*/ 856178 h 1088330"/>
                  <a:gd name="connsiteX9" fmla="*/ 0 w 1706393"/>
                  <a:gd name="connsiteY9" fmla="*/ 131599 h 1088330"/>
                  <a:gd name="connsiteX10" fmla="*/ 641747 w 1706393"/>
                  <a:gd name="connsiteY10" fmla="*/ 353056 h 1088330"/>
                  <a:gd name="connsiteX11" fmla="*/ 656166 w 1706393"/>
                  <a:gd name="connsiteY11" fmla="*/ 347363 h 1088330"/>
                  <a:gd name="connsiteX12" fmla="*/ 660826 w 1706393"/>
                  <a:gd name="connsiteY12" fmla="*/ 332352 h 1088330"/>
                  <a:gd name="connsiteX13" fmla="*/ 1162228 w 1706393"/>
                  <a:gd name="connsiteY13" fmla="*/ 0 h 108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06393" h="1088330">
                    <a:moveTo>
                      <a:pt x="1162228" y="0"/>
                    </a:moveTo>
                    <a:cubicBezTo>
                      <a:pt x="1462762" y="0"/>
                      <a:pt x="1706393" y="243631"/>
                      <a:pt x="1706393" y="544165"/>
                    </a:cubicBezTo>
                    <a:cubicBezTo>
                      <a:pt x="1706393" y="844699"/>
                      <a:pt x="1462762" y="1088330"/>
                      <a:pt x="1162228" y="1088330"/>
                    </a:cubicBezTo>
                    <a:cubicBezTo>
                      <a:pt x="1049528" y="1088330"/>
                      <a:pt x="944830" y="1054070"/>
                      <a:pt x="857980" y="995395"/>
                    </a:cubicBezTo>
                    <a:lnTo>
                      <a:pt x="846750" y="986129"/>
                    </a:lnTo>
                    <a:lnTo>
                      <a:pt x="846666" y="986732"/>
                    </a:lnTo>
                    <a:lnTo>
                      <a:pt x="843033" y="983063"/>
                    </a:lnTo>
                    <a:lnTo>
                      <a:pt x="777445" y="928948"/>
                    </a:lnTo>
                    <a:lnTo>
                      <a:pt x="717405" y="856178"/>
                    </a:lnTo>
                    <a:lnTo>
                      <a:pt x="0" y="131599"/>
                    </a:lnTo>
                    <a:cubicBezTo>
                      <a:pt x="203200" y="169699"/>
                      <a:pt x="363538" y="436399"/>
                      <a:pt x="641747" y="353056"/>
                    </a:cubicBezTo>
                    <a:lnTo>
                      <a:pt x="656166" y="347363"/>
                    </a:lnTo>
                    <a:lnTo>
                      <a:pt x="660826" y="332352"/>
                    </a:lnTo>
                    <a:cubicBezTo>
                      <a:pt x="743435" y="137043"/>
                      <a:pt x="936828" y="0"/>
                      <a:pt x="1162228" y="0"/>
                    </a:cubicBezTo>
                    <a:close/>
                  </a:path>
                </a:pathLst>
              </a:custGeom>
              <a:solidFill>
                <a:srgbClr val="72C5EA"/>
              </a:solidFill>
              <a:ln>
                <a:noFill/>
              </a:ln>
            </p:spPr>
            <p:style>
              <a:lnRef idx="2">
                <a:srgbClr val="72C5EA">
                  <a:shade val="50000"/>
                </a:srgbClr>
              </a:lnRef>
              <a:fillRef idx="1">
                <a:srgbClr val="72C5EA"/>
              </a:fillRef>
              <a:effectRef idx="0">
                <a:srgbClr val="72C5EA"/>
              </a:effectRef>
              <a:fontRef idx="minor">
                <a:srgbClr val="FFFFFF"/>
              </a:fontRef>
            </p:style>
            <p:txBody>
              <a:bodyPr rtlCol="0" anchor="ctr">
                <a:normAutofit/>
              </a:bodyPr>
              <a:p>
                <a:pPr algn="ctr"/>
                <a:endParaRPr lang="zh-CN" altLang="en-US">
                  <a:solidFill>
                    <a:srgbClr val="3F3F40"/>
                  </a:solidFill>
                  <a:sym typeface="Arial" panose="020B0604020202020204" pitchFamily="34" charset="0"/>
                </a:endParaRPr>
              </a:p>
            </p:txBody>
          </p:sp>
          <p:sp>
            <p:nvSpPr>
              <p:cNvPr id="39" name="任意多边形 38"/>
              <p:cNvSpPr/>
              <p:nvPr>
                <p:custDataLst>
                  <p:tags r:id="rId7"/>
                </p:custDataLst>
              </p:nvPr>
            </p:nvSpPr>
            <p:spPr>
              <a:xfrm>
                <a:off x="4596350" y="2124708"/>
                <a:ext cx="1445118" cy="1123346"/>
              </a:xfrm>
              <a:custGeom>
                <a:avLst/>
                <a:gdLst>
                  <a:gd name="connsiteX0" fmla="*/ 526092 w 1123191"/>
                  <a:gd name="connsiteY0" fmla="*/ 1082 h 1123190"/>
                  <a:gd name="connsiteX1" fmla="*/ 639745 w 1123191"/>
                  <a:gd name="connsiteY1" fmla="*/ 5535 h 1123190"/>
                  <a:gd name="connsiteX2" fmla="*/ 750223 w 1123191"/>
                  <a:gd name="connsiteY2" fmla="*/ 32582 h 1123190"/>
                  <a:gd name="connsiteX3" fmla="*/ 1117657 w 1123191"/>
                  <a:gd name="connsiteY3" fmla="*/ 639745 h 1123190"/>
                  <a:gd name="connsiteX4" fmla="*/ 483447 w 1123191"/>
                  <a:gd name="connsiteY4" fmla="*/ 1117656 h 1123190"/>
                  <a:gd name="connsiteX5" fmla="*/ 5535 w 1123191"/>
                  <a:gd name="connsiteY5" fmla="*/ 483446 h 1123190"/>
                  <a:gd name="connsiteX6" fmla="*/ 526092 w 1123191"/>
                  <a:gd name="connsiteY6" fmla="*/ 1082 h 112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191" h="1123190">
                    <a:moveTo>
                      <a:pt x="526092" y="1082"/>
                    </a:moveTo>
                    <a:cubicBezTo>
                      <a:pt x="563331" y="-1238"/>
                      <a:pt x="601357" y="140"/>
                      <a:pt x="639745" y="5535"/>
                    </a:cubicBezTo>
                    <a:cubicBezTo>
                      <a:pt x="678132" y="10930"/>
                      <a:pt x="715066" y="20088"/>
                      <a:pt x="750223" y="32582"/>
                    </a:cubicBezTo>
                    <a:cubicBezTo>
                      <a:pt x="996323" y="120045"/>
                      <a:pt x="1155422" y="371029"/>
                      <a:pt x="1117657" y="639745"/>
                    </a:cubicBezTo>
                    <a:cubicBezTo>
                      <a:pt x="1074496" y="946849"/>
                      <a:pt x="790551" y="1160817"/>
                      <a:pt x="483447" y="1117656"/>
                    </a:cubicBezTo>
                    <a:cubicBezTo>
                      <a:pt x="176343" y="1074495"/>
                      <a:pt x="-37626" y="790550"/>
                      <a:pt x="5535" y="483446"/>
                    </a:cubicBezTo>
                    <a:cubicBezTo>
                      <a:pt x="43301" y="214730"/>
                      <a:pt x="265417" y="17321"/>
                      <a:pt x="526092" y="1082"/>
                    </a:cubicBezTo>
                    <a:close/>
                  </a:path>
                </a:pathLst>
              </a:custGeom>
              <a:solidFill>
                <a:srgbClr val="FEFFFF"/>
              </a:solidFill>
              <a:ln>
                <a:noFill/>
              </a:ln>
            </p:spPr>
            <p:style>
              <a:lnRef idx="2">
                <a:srgbClr val="72C5EA">
                  <a:shade val="50000"/>
                </a:srgbClr>
              </a:lnRef>
              <a:fillRef idx="1">
                <a:srgbClr val="72C5EA"/>
              </a:fillRef>
              <a:effectRef idx="0">
                <a:srgbClr val="72C5EA"/>
              </a:effectRef>
              <a:fontRef idx="minor">
                <a:srgbClr val="FFFFFF"/>
              </a:fontRef>
            </p:style>
            <p:txBody>
              <a:bodyPr rtlCol="0" anchor="ctr">
                <a:normAutofit/>
              </a:bodyPr>
              <a:p>
                <a:pPr algn="ctr"/>
                <a:r>
                  <a:rPr lang="en-US" altLang="zh-CN" sz="3600" smtClean="0">
                    <a:solidFill>
                      <a:srgbClr val="3F4143"/>
                    </a:solidFill>
                    <a:cs typeface="+mn-lt"/>
                    <a:sym typeface="Arial" panose="020B0604020202020204" pitchFamily="34" charset="0"/>
                  </a:rPr>
                  <a:t>Method</a:t>
                </a:r>
                <a:endParaRPr lang="en-US" altLang="zh-CN" sz="3600" smtClean="0">
                  <a:solidFill>
                    <a:srgbClr val="3F4143"/>
                  </a:solidFill>
                  <a:cs typeface="+mn-lt"/>
                  <a:sym typeface="Arial" panose="020B0604020202020204" pitchFamily="34" charset="0"/>
                </a:endParaRPr>
              </a:p>
            </p:txBody>
          </p:sp>
        </p:grpSp>
        <p:grpSp>
          <p:nvGrpSpPr>
            <p:cNvPr id="9" name="组合 8"/>
            <p:cNvGrpSpPr/>
            <p:nvPr>
              <p:custDataLst>
                <p:tags r:id="rId8"/>
              </p:custDataLst>
            </p:nvPr>
          </p:nvGrpSpPr>
          <p:grpSpPr>
            <a:xfrm>
              <a:off x="5761420" y="4744135"/>
              <a:ext cx="2712047" cy="1921545"/>
              <a:chOff x="4581959" y="4150513"/>
              <a:chExt cx="2032942" cy="1440385"/>
            </a:xfrm>
          </p:grpSpPr>
          <p:sp>
            <p:nvSpPr>
              <p:cNvPr id="4" name="任意多边形 3"/>
              <p:cNvSpPr/>
              <p:nvPr>
                <p:custDataLst>
                  <p:tags r:id="rId9"/>
                </p:custDataLst>
              </p:nvPr>
            </p:nvSpPr>
            <p:spPr>
              <a:xfrm rot="2280000">
                <a:off x="4581959" y="4150513"/>
                <a:ext cx="2032942" cy="1296600"/>
              </a:xfrm>
              <a:custGeom>
                <a:avLst/>
                <a:gdLst>
                  <a:gd name="connsiteX0" fmla="*/ 1162228 w 1706393"/>
                  <a:gd name="connsiteY0" fmla="*/ 0 h 1088330"/>
                  <a:gd name="connsiteX1" fmla="*/ 1706393 w 1706393"/>
                  <a:gd name="connsiteY1" fmla="*/ 544165 h 1088330"/>
                  <a:gd name="connsiteX2" fmla="*/ 1162228 w 1706393"/>
                  <a:gd name="connsiteY2" fmla="*/ 1088330 h 1088330"/>
                  <a:gd name="connsiteX3" fmla="*/ 857980 w 1706393"/>
                  <a:gd name="connsiteY3" fmla="*/ 995395 h 1088330"/>
                  <a:gd name="connsiteX4" fmla="*/ 846750 w 1706393"/>
                  <a:gd name="connsiteY4" fmla="*/ 986129 h 1088330"/>
                  <a:gd name="connsiteX5" fmla="*/ 846666 w 1706393"/>
                  <a:gd name="connsiteY5" fmla="*/ 986732 h 1088330"/>
                  <a:gd name="connsiteX6" fmla="*/ 843033 w 1706393"/>
                  <a:gd name="connsiteY6" fmla="*/ 983063 h 1088330"/>
                  <a:gd name="connsiteX7" fmla="*/ 777445 w 1706393"/>
                  <a:gd name="connsiteY7" fmla="*/ 928948 h 1088330"/>
                  <a:gd name="connsiteX8" fmla="*/ 717405 w 1706393"/>
                  <a:gd name="connsiteY8" fmla="*/ 856178 h 1088330"/>
                  <a:gd name="connsiteX9" fmla="*/ 0 w 1706393"/>
                  <a:gd name="connsiteY9" fmla="*/ 131599 h 1088330"/>
                  <a:gd name="connsiteX10" fmla="*/ 641747 w 1706393"/>
                  <a:gd name="connsiteY10" fmla="*/ 353056 h 1088330"/>
                  <a:gd name="connsiteX11" fmla="*/ 656166 w 1706393"/>
                  <a:gd name="connsiteY11" fmla="*/ 347363 h 1088330"/>
                  <a:gd name="connsiteX12" fmla="*/ 660826 w 1706393"/>
                  <a:gd name="connsiteY12" fmla="*/ 332352 h 1088330"/>
                  <a:gd name="connsiteX13" fmla="*/ 1162228 w 1706393"/>
                  <a:gd name="connsiteY13" fmla="*/ 0 h 108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06393" h="1088330">
                    <a:moveTo>
                      <a:pt x="1162228" y="0"/>
                    </a:moveTo>
                    <a:cubicBezTo>
                      <a:pt x="1462762" y="0"/>
                      <a:pt x="1706393" y="243631"/>
                      <a:pt x="1706393" y="544165"/>
                    </a:cubicBezTo>
                    <a:cubicBezTo>
                      <a:pt x="1706393" y="844699"/>
                      <a:pt x="1462762" y="1088330"/>
                      <a:pt x="1162228" y="1088330"/>
                    </a:cubicBezTo>
                    <a:cubicBezTo>
                      <a:pt x="1049528" y="1088330"/>
                      <a:pt x="944830" y="1054070"/>
                      <a:pt x="857980" y="995395"/>
                    </a:cubicBezTo>
                    <a:lnTo>
                      <a:pt x="846750" y="986129"/>
                    </a:lnTo>
                    <a:lnTo>
                      <a:pt x="846666" y="986732"/>
                    </a:lnTo>
                    <a:lnTo>
                      <a:pt x="843033" y="983063"/>
                    </a:lnTo>
                    <a:lnTo>
                      <a:pt x="777445" y="928948"/>
                    </a:lnTo>
                    <a:lnTo>
                      <a:pt x="717405" y="856178"/>
                    </a:lnTo>
                    <a:lnTo>
                      <a:pt x="0" y="131599"/>
                    </a:lnTo>
                    <a:cubicBezTo>
                      <a:pt x="203200" y="169699"/>
                      <a:pt x="363538" y="436399"/>
                      <a:pt x="641747" y="353056"/>
                    </a:cubicBezTo>
                    <a:lnTo>
                      <a:pt x="656166" y="347363"/>
                    </a:lnTo>
                    <a:lnTo>
                      <a:pt x="660826" y="332352"/>
                    </a:lnTo>
                    <a:cubicBezTo>
                      <a:pt x="743435" y="137043"/>
                      <a:pt x="936828" y="0"/>
                      <a:pt x="1162228" y="0"/>
                    </a:cubicBezTo>
                    <a:close/>
                  </a:path>
                </a:pathLst>
              </a:custGeom>
              <a:solidFill>
                <a:srgbClr val="72C5EA"/>
              </a:solidFill>
              <a:ln>
                <a:noFill/>
              </a:ln>
            </p:spPr>
            <p:style>
              <a:lnRef idx="2">
                <a:srgbClr val="72C5EA">
                  <a:shade val="50000"/>
                </a:srgbClr>
              </a:lnRef>
              <a:fillRef idx="1">
                <a:srgbClr val="72C5EA"/>
              </a:fillRef>
              <a:effectRef idx="0">
                <a:srgbClr val="72C5EA"/>
              </a:effectRef>
              <a:fontRef idx="minor">
                <a:srgbClr val="FFFFFF"/>
              </a:fontRef>
            </p:style>
            <p:txBody>
              <a:bodyPr rtlCol="0" anchor="ctr">
                <a:normAutofit/>
              </a:bodyPr>
              <a:p>
                <a:pPr algn="ctr"/>
                <a:endParaRPr lang="zh-CN" altLang="en-US">
                  <a:solidFill>
                    <a:srgbClr val="3F3F40"/>
                  </a:solidFill>
                  <a:sym typeface="Arial" panose="020B0604020202020204" pitchFamily="34" charset="0"/>
                </a:endParaRPr>
              </a:p>
            </p:txBody>
          </p:sp>
          <p:sp>
            <p:nvSpPr>
              <p:cNvPr id="31" name="任意多边形 30"/>
              <p:cNvSpPr/>
              <p:nvPr>
                <p:custDataLst>
                  <p:tags r:id="rId10"/>
                </p:custDataLst>
              </p:nvPr>
            </p:nvSpPr>
            <p:spPr>
              <a:xfrm>
                <a:off x="5323664" y="4467798"/>
                <a:ext cx="1123101" cy="1123100"/>
              </a:xfrm>
              <a:custGeom>
                <a:avLst/>
                <a:gdLst>
                  <a:gd name="connsiteX0" fmla="*/ 600819 w 1123101"/>
                  <a:gd name="connsiteY0" fmla="*/ 1343 h 1123100"/>
                  <a:gd name="connsiteX1" fmla="*/ 907260 w 1123101"/>
                  <a:gd name="connsiteY1" fmla="*/ 119062 h 1123100"/>
                  <a:gd name="connsiteX2" fmla="*/ 1004039 w 1123101"/>
                  <a:gd name="connsiteY2" fmla="*/ 907259 h 1123100"/>
                  <a:gd name="connsiteX3" fmla="*/ 925376 w 1123101"/>
                  <a:gd name="connsiteY3" fmla="*/ 989413 h 1123100"/>
                  <a:gd name="connsiteX4" fmla="*/ 215841 w 1123101"/>
                  <a:gd name="connsiteY4" fmla="*/ 1004038 h 1123100"/>
                  <a:gd name="connsiteX5" fmla="*/ 119063 w 1123101"/>
                  <a:gd name="connsiteY5" fmla="*/ 215841 h 1123100"/>
                  <a:gd name="connsiteX6" fmla="*/ 600819 w 1123101"/>
                  <a:gd name="connsiteY6" fmla="*/ 1343 h 112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101" h="1123100">
                    <a:moveTo>
                      <a:pt x="600819" y="1343"/>
                    </a:moveTo>
                    <a:cubicBezTo>
                      <a:pt x="708717" y="8807"/>
                      <a:pt x="815618" y="47463"/>
                      <a:pt x="907260" y="119062"/>
                    </a:cubicBezTo>
                    <a:cubicBezTo>
                      <a:pt x="1151640" y="309993"/>
                      <a:pt x="1194969" y="662880"/>
                      <a:pt x="1004039" y="907259"/>
                    </a:cubicBezTo>
                    <a:cubicBezTo>
                      <a:pt x="980173" y="937806"/>
                      <a:pt x="953775" y="965213"/>
                      <a:pt x="925376" y="989413"/>
                    </a:cubicBezTo>
                    <a:cubicBezTo>
                      <a:pt x="726582" y="1158810"/>
                      <a:pt x="429673" y="1171102"/>
                      <a:pt x="215841" y="1004038"/>
                    </a:cubicBezTo>
                    <a:cubicBezTo>
                      <a:pt x="-28538" y="813108"/>
                      <a:pt x="-71868" y="460220"/>
                      <a:pt x="119063" y="215841"/>
                    </a:cubicBezTo>
                    <a:cubicBezTo>
                      <a:pt x="238395" y="63104"/>
                      <a:pt x="420991" y="-11098"/>
                      <a:pt x="600819" y="1343"/>
                    </a:cubicBezTo>
                    <a:close/>
                  </a:path>
                </a:pathLst>
              </a:custGeom>
              <a:solidFill>
                <a:srgbClr val="FEFFFF"/>
              </a:solidFill>
              <a:ln>
                <a:noFill/>
              </a:ln>
            </p:spPr>
            <p:style>
              <a:lnRef idx="2">
                <a:srgbClr val="72C5EA">
                  <a:shade val="50000"/>
                </a:srgbClr>
              </a:lnRef>
              <a:fillRef idx="1">
                <a:srgbClr val="72C5EA"/>
              </a:fillRef>
              <a:effectRef idx="0">
                <a:srgbClr val="72C5EA"/>
              </a:effectRef>
              <a:fontRef idx="minor">
                <a:srgbClr val="FFFFFF"/>
              </a:fontRef>
            </p:style>
            <p:txBody>
              <a:bodyPr rtlCol="0" anchor="ctr">
                <a:normAutofit/>
              </a:bodyPr>
              <a:p>
                <a:pPr algn="ctr"/>
                <a:r>
                  <a:rPr lang="en-US" altLang="zh-CN" sz="3600" smtClean="0">
                    <a:solidFill>
                      <a:srgbClr val="3F4143"/>
                    </a:solidFill>
                    <a:cs typeface="+mn-lt"/>
                    <a:sym typeface="Arial" panose="020B0604020202020204" pitchFamily="34" charset="0"/>
                  </a:rPr>
                  <a:t>Test</a:t>
                </a:r>
                <a:endParaRPr lang="en-US" altLang="zh-CN" sz="3600" smtClean="0">
                  <a:solidFill>
                    <a:srgbClr val="3F4143"/>
                  </a:solidFill>
                  <a:cs typeface="+mn-lt"/>
                  <a:sym typeface="Arial" panose="020B0604020202020204" pitchFamily="34" charset="0"/>
                </a:endParaRPr>
              </a:p>
            </p:txBody>
          </p:sp>
        </p:grpSp>
      </p:grpSp>
      <p:sp>
        <p:nvSpPr>
          <p:cNvPr id="8" name="文本框 7"/>
          <p:cNvSpPr txBox="1"/>
          <p:nvPr>
            <p:custDataLst>
              <p:tags r:id="rId11"/>
            </p:custDataLst>
          </p:nvPr>
        </p:nvSpPr>
        <p:spPr>
          <a:xfrm>
            <a:off x="1586356" y="422069"/>
            <a:ext cx="9019289" cy="669731"/>
          </a:xfrm>
          <a:prstGeom prst="rect">
            <a:avLst/>
          </a:prstGeom>
          <a:noFill/>
        </p:spPr>
        <p:txBody>
          <a:bodyPr wrap="square" rtlCol="0" anchor="ctr">
            <a:noAutofit/>
          </a:bodyPr>
          <a:p>
            <a:pPr algn="ctr">
              <a:lnSpc>
                <a:spcPct val="150000"/>
              </a:lnSpc>
            </a:pPr>
            <a:r>
              <a:rPr lang="en-US" altLang="zh-CN" sz="3200" dirty="0">
                <a:latin typeface="+mj-lt"/>
                <a:ea typeface="宋体" panose="02010600030101010101" pitchFamily="2" charset="-122"/>
                <a:cs typeface="+mj-lt"/>
                <a:sym typeface="Arial" panose="020B0604020202020204" pitchFamily="34" charset="0"/>
              </a:rPr>
              <a:t>How to Conduct the Empirical Research?</a:t>
            </a:r>
            <a:endParaRPr lang="en-US" altLang="zh-CN" sz="3200" dirty="0">
              <a:latin typeface="+mj-lt"/>
              <a:ea typeface="宋体" panose="02010600030101010101" pitchFamily="2" charset="-122"/>
              <a:cs typeface="+mj-lt"/>
              <a:sym typeface="Arial" panose="020B0604020202020204" pitchFamily="34" charset="0"/>
            </a:endParaRPr>
          </a:p>
        </p:txBody>
      </p:sp>
      <p:sp>
        <p:nvSpPr>
          <p:cNvPr id="20" name="文本框 19"/>
          <p:cNvSpPr txBox="1"/>
          <p:nvPr/>
        </p:nvSpPr>
        <p:spPr>
          <a:xfrm>
            <a:off x="7896860" y="1506855"/>
            <a:ext cx="4174490" cy="1753235"/>
          </a:xfrm>
          <a:prstGeom prst="rect">
            <a:avLst/>
          </a:prstGeom>
          <a:noFill/>
        </p:spPr>
        <p:txBody>
          <a:bodyPr wrap="square" rtlCol="0">
            <a:spAutoFit/>
          </a:bodyPr>
          <a:p>
            <a:pPr algn="ctr"/>
            <a:r>
              <a:rPr lang="en-US" altLang="zh-CN" sz="3600">
                <a:latin typeface="等线" panose="02010600030101010101" charset="-122"/>
                <a:ea typeface="等线" panose="02010600030101010101" charset="-122"/>
              </a:rPr>
              <a:t>Model Design </a:t>
            </a:r>
            <a:endParaRPr lang="en-US" altLang="zh-CN" sz="3600">
              <a:latin typeface="等线" panose="02010600030101010101" charset="-122"/>
              <a:ea typeface="等线" panose="02010600030101010101" charset="-122"/>
            </a:endParaRPr>
          </a:p>
          <a:p>
            <a:pPr algn="ctr"/>
            <a:r>
              <a:rPr lang="en-US" altLang="zh-CN" sz="3600">
                <a:latin typeface="等线" panose="02010600030101010101" charset="-122"/>
                <a:ea typeface="等线" panose="02010600030101010101" charset="-122"/>
              </a:rPr>
              <a:t>&amp;</a:t>
            </a:r>
            <a:endParaRPr lang="en-US" altLang="zh-CN" sz="3600">
              <a:latin typeface="等线" panose="02010600030101010101" charset="-122"/>
              <a:ea typeface="等线" panose="02010600030101010101" charset="-122"/>
            </a:endParaRPr>
          </a:p>
          <a:p>
            <a:pPr algn="ctr"/>
            <a:r>
              <a:rPr lang="en-US" altLang="zh-CN" sz="3600">
                <a:latin typeface="等线" panose="02010600030101010101" charset="-122"/>
                <a:ea typeface="等线" panose="02010600030101010101" charset="-122"/>
              </a:rPr>
              <a:t>Interpretation</a:t>
            </a:r>
            <a:endParaRPr lang="en-US" altLang="zh-CN" sz="3600">
              <a:latin typeface="等线" panose="02010600030101010101" charset="-122"/>
              <a:ea typeface="等线" panose="02010600030101010101" charset="-122"/>
            </a:endParaRPr>
          </a:p>
        </p:txBody>
      </p:sp>
      <p:sp>
        <p:nvSpPr>
          <p:cNvPr id="10" name="文本框 9"/>
          <p:cNvSpPr txBox="1"/>
          <p:nvPr/>
        </p:nvSpPr>
        <p:spPr>
          <a:xfrm>
            <a:off x="-436880" y="3738880"/>
            <a:ext cx="4174490" cy="1198880"/>
          </a:xfrm>
          <a:prstGeom prst="rect">
            <a:avLst/>
          </a:prstGeom>
          <a:noFill/>
        </p:spPr>
        <p:txBody>
          <a:bodyPr wrap="square" rtlCol="0">
            <a:spAutoFit/>
          </a:bodyPr>
          <a:p>
            <a:pPr algn="ctr"/>
            <a:r>
              <a:rPr lang="en-US" altLang="zh-CN" sz="3600">
                <a:latin typeface="等线" panose="02010600030101010101" charset="-122"/>
                <a:ea typeface="等线" panose="02010600030101010101" charset="-122"/>
              </a:rPr>
              <a:t>Research Object</a:t>
            </a:r>
            <a:endParaRPr lang="en-US" altLang="zh-CN" sz="3600">
              <a:latin typeface="等线" panose="02010600030101010101" charset="-122"/>
              <a:ea typeface="等线" panose="02010600030101010101" charset="-122"/>
            </a:endParaRPr>
          </a:p>
          <a:p>
            <a:pPr algn="ctr"/>
            <a:r>
              <a:rPr lang="en-US" altLang="zh-CN" sz="3600">
                <a:latin typeface="等线" panose="02010600030101010101" charset="-122"/>
                <a:ea typeface="等线" panose="02010600030101010101" charset="-122"/>
              </a:rPr>
              <a:t>Measuring</a:t>
            </a:r>
            <a:endParaRPr lang="en-US" altLang="zh-CN" sz="3600">
              <a:latin typeface="等线" panose="02010600030101010101" charset="-122"/>
              <a:ea typeface="等线" panose="02010600030101010101" charset="-122"/>
            </a:endParaRPr>
          </a:p>
        </p:txBody>
      </p:sp>
      <p:sp>
        <p:nvSpPr>
          <p:cNvPr id="11" name="文本框 10"/>
          <p:cNvSpPr txBox="1"/>
          <p:nvPr/>
        </p:nvSpPr>
        <p:spPr>
          <a:xfrm>
            <a:off x="7896860" y="5029200"/>
            <a:ext cx="4174490" cy="1753235"/>
          </a:xfrm>
          <a:prstGeom prst="rect">
            <a:avLst/>
          </a:prstGeom>
          <a:noFill/>
        </p:spPr>
        <p:txBody>
          <a:bodyPr wrap="square" rtlCol="0">
            <a:spAutoFit/>
          </a:bodyPr>
          <a:p>
            <a:pPr algn="ctr"/>
            <a:r>
              <a:rPr lang="en-US" altLang="zh-CN" sz="3600">
                <a:latin typeface="等线" panose="02010600030101010101" charset="-122"/>
                <a:ea typeface="等线" panose="02010600030101010101" charset="-122"/>
              </a:rPr>
              <a:t>Outcome </a:t>
            </a:r>
            <a:endParaRPr lang="en-US" altLang="zh-CN" sz="3600">
              <a:latin typeface="等线" panose="02010600030101010101" charset="-122"/>
              <a:ea typeface="等线" panose="02010600030101010101" charset="-122"/>
            </a:endParaRPr>
          </a:p>
          <a:p>
            <a:pPr algn="ctr"/>
            <a:r>
              <a:rPr lang="en-US" altLang="zh-CN" sz="3600">
                <a:latin typeface="等线" panose="02010600030101010101" charset="-122"/>
                <a:ea typeface="等线" panose="02010600030101010101" charset="-122"/>
              </a:rPr>
              <a:t>&amp; </a:t>
            </a:r>
            <a:endParaRPr lang="en-US" altLang="zh-CN" sz="3600">
              <a:latin typeface="等线" panose="02010600030101010101" charset="-122"/>
              <a:ea typeface="等线" panose="02010600030101010101" charset="-122"/>
            </a:endParaRPr>
          </a:p>
          <a:p>
            <a:pPr algn="ctr"/>
            <a:r>
              <a:rPr lang="en-US" altLang="zh-CN" sz="3600">
                <a:latin typeface="等线" panose="02010600030101010101" charset="-122"/>
                <a:ea typeface="等线" panose="02010600030101010101" charset="-122"/>
              </a:rPr>
              <a:t>Test</a:t>
            </a:r>
            <a:endParaRPr lang="en-US" altLang="zh-CN" sz="3600">
              <a:latin typeface="等线" panose="02010600030101010101" charset="-122"/>
              <a:ea typeface="等线" panose="02010600030101010101" charset="-122"/>
            </a:endParaRPr>
          </a:p>
        </p:txBody>
      </p:sp>
    </p:spTree>
    <p:custDataLst>
      <p:tags r:id="rId1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8" name="文本框 7"/>
          <p:cNvSpPr txBox="1"/>
          <p:nvPr>
            <p:custDataLst>
              <p:tags r:id="rId1"/>
            </p:custDataLst>
          </p:nvPr>
        </p:nvSpPr>
        <p:spPr>
          <a:xfrm>
            <a:off x="1586356" y="422069"/>
            <a:ext cx="9019289" cy="669731"/>
          </a:xfrm>
          <a:prstGeom prst="rect">
            <a:avLst/>
          </a:prstGeom>
          <a:noFill/>
        </p:spPr>
        <p:txBody>
          <a:bodyPr wrap="square" rtlCol="0" anchor="ctr">
            <a:noAutofit/>
          </a:bodyPr>
          <a:p>
            <a:pPr algn="ctr">
              <a:lnSpc>
                <a:spcPct val="150000"/>
              </a:lnSpc>
            </a:pPr>
            <a:r>
              <a:rPr lang="en-US" altLang="zh-CN" sz="3200" dirty="0">
                <a:latin typeface="+mj-lt"/>
                <a:ea typeface="宋体" panose="02010600030101010101" pitchFamily="2" charset="-122"/>
                <a:cs typeface="+mj-lt"/>
                <a:sym typeface="Arial" panose="020B0604020202020204" pitchFamily="34" charset="0"/>
              </a:rPr>
              <a:t>Data: How to Measure the Research Object?</a:t>
            </a:r>
            <a:endParaRPr lang="zh-CN" altLang="en-US" sz="3200" dirty="0">
              <a:latin typeface="+mj-lt"/>
              <a:ea typeface="宋体" panose="02010600030101010101" pitchFamily="2" charset="-122"/>
              <a:cs typeface="+mj-lt"/>
              <a:sym typeface="Arial" panose="020B0604020202020204" pitchFamily="34" charset="0"/>
            </a:endParaRPr>
          </a:p>
        </p:txBody>
      </p:sp>
      <p:sp>
        <p:nvSpPr>
          <p:cNvPr id="2" name="文本框 1"/>
          <p:cNvSpPr txBox="1"/>
          <p:nvPr/>
        </p:nvSpPr>
        <p:spPr>
          <a:xfrm>
            <a:off x="375285" y="1679575"/>
            <a:ext cx="6856730" cy="1383665"/>
          </a:xfrm>
          <a:prstGeom prst="rect">
            <a:avLst/>
          </a:prstGeom>
          <a:noFill/>
        </p:spPr>
        <p:txBody>
          <a:bodyPr wrap="square" rtlCol="0">
            <a:spAutoFit/>
          </a:bodyPr>
          <a:p>
            <a:r>
              <a:rPr lang="zh-CN" altLang="en-US" sz="2800">
                <a:latin typeface="微软雅黑" panose="020B0503020204020204" charset="-122"/>
                <a:ea typeface="微软雅黑" panose="020B0503020204020204" charset="-122"/>
              </a:rPr>
              <a:t>用什么经济指标来</a:t>
            </a:r>
            <a:r>
              <a:rPr lang="zh-CN" altLang="en-US" sz="2800">
                <a:solidFill>
                  <a:srgbClr val="FF0000"/>
                </a:solidFill>
                <a:latin typeface="微软雅黑" panose="020B0503020204020204" charset="-122"/>
                <a:ea typeface="微软雅黑" panose="020B0503020204020204" charset="-122"/>
              </a:rPr>
              <a:t>测度</a:t>
            </a:r>
            <a:r>
              <a:rPr lang="zh-CN" altLang="en-US" sz="2800">
                <a:latin typeface="微软雅黑" panose="020B0503020204020204" charset="-122"/>
                <a:ea typeface="微软雅黑" panose="020B0503020204020204" charset="-122"/>
              </a:rPr>
              <a:t>区域经济发展情况？</a:t>
            </a:r>
            <a:endParaRPr lang="zh-CN" altLang="en-US" sz="2800">
              <a:latin typeface="微软雅黑" panose="020B0503020204020204" charset="-122"/>
              <a:ea typeface="微软雅黑" panose="020B0503020204020204" charset="-122"/>
            </a:endParaRPr>
          </a:p>
          <a:p>
            <a:pPr algn="ctr"/>
            <a:r>
              <a:rPr lang="en-US" altLang="zh-CN" sz="2800">
                <a:latin typeface="微软雅黑" panose="020B0503020204020204" charset="-122"/>
                <a:ea typeface="微软雅黑" panose="020B0503020204020204" charset="-122"/>
              </a:rPr>
              <a:t>Real GDP?  Nominal GDP?  CPI?</a:t>
            </a:r>
            <a:endParaRPr lang="en-US" altLang="zh-CN" sz="2800">
              <a:latin typeface="微软雅黑" panose="020B0503020204020204" charset="-122"/>
              <a:ea typeface="微软雅黑" panose="020B0503020204020204" charset="-122"/>
            </a:endParaRPr>
          </a:p>
          <a:p>
            <a:pPr algn="ctr"/>
            <a:r>
              <a:rPr lang="en-US" altLang="zh-CN" sz="2800">
                <a:latin typeface="微软雅黑" panose="020B0503020204020204" charset="-122"/>
                <a:ea typeface="微软雅黑" panose="020B0503020204020204" charset="-122"/>
              </a:rPr>
              <a:t>Annualy?  Quarterly?  Monthly?</a:t>
            </a:r>
            <a:endParaRPr lang="zh-CN" altLang="en-US" sz="2800">
              <a:latin typeface="微软雅黑" panose="020B0503020204020204" charset="-122"/>
              <a:ea typeface="微软雅黑" panose="020B0503020204020204" charset="-122"/>
            </a:endParaRPr>
          </a:p>
        </p:txBody>
      </p:sp>
      <p:pic>
        <p:nvPicPr>
          <p:cNvPr id="100" name="图片 99"/>
          <p:cNvPicPr/>
          <p:nvPr>
            <p:custDataLst>
              <p:tags r:id="rId2"/>
            </p:custDataLst>
          </p:nvPr>
        </p:nvPicPr>
        <p:blipFill>
          <a:blip r:embed="rId3"/>
          <a:stretch>
            <a:fillRect/>
          </a:stretch>
        </p:blipFill>
        <p:spPr>
          <a:xfrm>
            <a:off x="1112520" y="3159125"/>
            <a:ext cx="5182235" cy="3455035"/>
          </a:xfrm>
          <a:prstGeom prst="rect">
            <a:avLst/>
          </a:prstGeom>
          <a:noFill/>
          <a:ln w="9525">
            <a:noFill/>
          </a:ln>
        </p:spPr>
      </p:pic>
      <p:grpSp>
        <p:nvGrpSpPr>
          <p:cNvPr id="14" name="组合 13"/>
          <p:cNvGrpSpPr/>
          <p:nvPr/>
        </p:nvGrpSpPr>
        <p:grpSpPr>
          <a:xfrm>
            <a:off x="7543165" y="1300480"/>
            <a:ext cx="6595745" cy="2163445"/>
            <a:chOff x="11879" y="2048"/>
            <a:chExt cx="10387" cy="3407"/>
          </a:xfrm>
        </p:grpSpPr>
        <p:pic>
          <p:nvPicPr>
            <p:cNvPr id="4" name="图片 3" descr="templates\docerresourceshop\icons\\343439383330393b343439383334343bb4babdda"/>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879" y="3240"/>
              <a:ext cx="1440" cy="1440"/>
            </a:xfrm>
            <a:prstGeom prst="rect">
              <a:avLst/>
            </a:prstGeom>
          </p:spPr>
        </p:pic>
        <p:grpSp>
          <p:nvGrpSpPr>
            <p:cNvPr id="6" name="组合 5"/>
            <p:cNvGrpSpPr/>
            <p:nvPr/>
          </p:nvGrpSpPr>
          <p:grpSpPr>
            <a:xfrm>
              <a:off x="15365" y="2048"/>
              <a:ext cx="6846" cy="1560"/>
              <a:chOff x="15262" y="3240"/>
              <a:chExt cx="6846" cy="1560"/>
            </a:xfrm>
          </p:grpSpPr>
          <p:pic>
            <p:nvPicPr>
              <p:cNvPr id="13" name="图片 12" descr="templates\docerresourceshop\icons\\31393935333436363b31393936333531383bd2b5bca8"/>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15262" y="3240"/>
                <a:ext cx="1440" cy="1440"/>
              </a:xfrm>
              <a:prstGeom prst="rect">
                <a:avLst/>
              </a:prstGeom>
            </p:spPr>
          </p:pic>
          <p:sp>
            <p:nvSpPr>
              <p:cNvPr id="5" name="文本框 4"/>
              <p:cNvSpPr txBox="1"/>
              <p:nvPr/>
            </p:nvSpPr>
            <p:spPr>
              <a:xfrm>
                <a:off x="15708" y="4220"/>
                <a:ext cx="6400" cy="580"/>
              </a:xfrm>
              <a:prstGeom prst="rect">
                <a:avLst/>
              </a:prstGeom>
              <a:noFill/>
            </p:spPr>
            <p:txBody>
              <a:bodyPr wrap="square" rtlCol="0">
                <a:spAutoFit/>
              </a:bodyPr>
              <a:p>
                <a:r>
                  <a:rPr lang="zh-CN" altLang="en-US">
                    <a:latin typeface="等线" panose="02010600030101010101" charset="-122"/>
                    <a:ea typeface="等线" panose="02010600030101010101" charset="-122"/>
                  </a:rPr>
                  <a:t>香港经济</a:t>
                </a:r>
                <a:endParaRPr lang="zh-CN" altLang="en-US">
                  <a:latin typeface="等线" panose="02010600030101010101" charset="-122"/>
                  <a:ea typeface="等线" panose="02010600030101010101" charset="-122"/>
                </a:endParaRPr>
              </a:p>
            </p:txBody>
          </p:sp>
        </p:grpSp>
        <p:pic>
          <p:nvPicPr>
            <p:cNvPr id="24" name="图片 23" descr="templates\docerresourceshop\icons\\343435383138323b333633373633323bbcfdcdb7"/>
            <p:cNvPicPr>
              <a:picLocks noChangeAspect="1"/>
            </p:cNvPicPr>
            <p:nvPr>
              <p:custDataLst>
                <p:tags r:id="rId9"/>
              </p:custDataLst>
            </p:nvPr>
          </p:nvPicPr>
          <p:blipFill>
            <a:blip r:embed="rId10">
              <a:extLst>
                <a:ext uri="{96DAC541-7B7A-43D3-8B79-37D633B846F1}">
                  <asvg:svgBlip xmlns:asvg="http://schemas.microsoft.com/office/drawing/2016/SVG/main" r:embed="rId11"/>
                </a:ext>
              </a:extLst>
            </a:blip>
            <a:stretch>
              <a:fillRect/>
            </a:stretch>
          </p:blipFill>
          <p:spPr>
            <a:xfrm rot="20460000">
              <a:off x="13370" y="2675"/>
              <a:ext cx="1440" cy="1440"/>
            </a:xfrm>
            <a:prstGeom prst="rect">
              <a:avLst/>
            </a:prstGeom>
          </p:spPr>
        </p:pic>
        <p:pic>
          <p:nvPicPr>
            <p:cNvPr id="7" name="图片 6" descr="templates\docerresourceshop\icons\\343435383138323b333633373633323bbcfdcdb7"/>
            <p:cNvPicPr>
              <a:picLocks noChangeAspect="1"/>
            </p:cNvPicPr>
            <p:nvPr>
              <p:custDataLst>
                <p:tags r:id="rId12"/>
              </p:custDataLst>
            </p:nvPr>
          </p:nvPicPr>
          <p:blipFill>
            <a:blip r:embed="rId10">
              <a:extLst>
                <a:ext uri="{96DAC541-7B7A-43D3-8B79-37D633B846F1}">
                  <asvg:svgBlip xmlns:asvg="http://schemas.microsoft.com/office/drawing/2016/SVG/main" r:embed="rId11"/>
                </a:ext>
              </a:extLst>
            </a:blip>
            <a:stretch>
              <a:fillRect/>
            </a:stretch>
          </p:blipFill>
          <p:spPr>
            <a:xfrm rot="480000">
              <a:off x="13412" y="3826"/>
              <a:ext cx="1440" cy="1440"/>
            </a:xfrm>
            <a:prstGeom prst="rect">
              <a:avLst/>
            </a:prstGeom>
          </p:spPr>
        </p:pic>
        <p:grpSp>
          <p:nvGrpSpPr>
            <p:cNvPr id="9" name="组合 8"/>
            <p:cNvGrpSpPr/>
            <p:nvPr/>
          </p:nvGrpSpPr>
          <p:grpSpPr>
            <a:xfrm>
              <a:off x="15420" y="3895"/>
              <a:ext cx="6846" cy="1560"/>
              <a:chOff x="15262" y="3240"/>
              <a:chExt cx="6846" cy="1560"/>
            </a:xfrm>
          </p:grpSpPr>
          <p:pic>
            <p:nvPicPr>
              <p:cNvPr id="10" name="图片 9" descr="templates\docerresourceshop\icons\\31393935333436363b31393936333531383bd2b5bca8"/>
              <p:cNvPicPr>
                <a:picLocks noChangeAspect="1"/>
              </p:cNvPicPr>
              <p:nvPr>
                <p:custDataLst>
                  <p:tags r:id="rId13"/>
                </p:custDataLst>
              </p:nvPr>
            </p:nvPicPr>
            <p:blipFill>
              <a:blip r:embed="rId7">
                <a:extLst>
                  <a:ext uri="{96DAC541-7B7A-43D3-8B79-37D633B846F1}">
                    <asvg:svgBlip xmlns:asvg="http://schemas.microsoft.com/office/drawing/2016/SVG/main" r:embed="rId8"/>
                  </a:ext>
                </a:extLst>
              </a:blip>
              <a:stretch>
                <a:fillRect/>
              </a:stretch>
            </p:blipFill>
            <p:spPr>
              <a:xfrm>
                <a:off x="15262" y="3240"/>
                <a:ext cx="1440" cy="1440"/>
              </a:xfrm>
              <a:prstGeom prst="rect">
                <a:avLst/>
              </a:prstGeom>
            </p:spPr>
          </p:pic>
          <p:sp>
            <p:nvSpPr>
              <p:cNvPr id="11" name="文本框 10"/>
              <p:cNvSpPr txBox="1"/>
              <p:nvPr>
                <p:custDataLst>
                  <p:tags r:id="rId14"/>
                </p:custDataLst>
              </p:nvPr>
            </p:nvSpPr>
            <p:spPr>
              <a:xfrm>
                <a:off x="15708" y="4220"/>
                <a:ext cx="6400" cy="580"/>
              </a:xfrm>
              <a:prstGeom prst="rect">
                <a:avLst/>
              </a:prstGeom>
              <a:noFill/>
            </p:spPr>
            <p:txBody>
              <a:bodyPr wrap="square" rtlCol="0">
                <a:spAutoFit/>
              </a:bodyPr>
              <a:p>
                <a:r>
                  <a:rPr lang="zh-CN" altLang="en-US">
                    <a:latin typeface="等线" panose="02010600030101010101" charset="-122"/>
                    <a:ea typeface="等线" panose="02010600030101010101" charset="-122"/>
                  </a:rPr>
                  <a:t>其他地区经济</a:t>
                </a:r>
                <a:endParaRPr lang="zh-CN" altLang="en-US">
                  <a:latin typeface="等线" panose="02010600030101010101" charset="-122"/>
                  <a:ea typeface="等线" panose="02010600030101010101" charset="-122"/>
                </a:endParaRPr>
              </a:p>
            </p:txBody>
          </p:sp>
        </p:grpSp>
        <p:pic>
          <p:nvPicPr>
            <p:cNvPr id="12" name="图片 11" descr="templates\docerresourceshop\icons\\303b32303134303434303bcecabac5"/>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3492" y="3895"/>
              <a:ext cx="1096" cy="1096"/>
            </a:xfrm>
            <a:prstGeom prst="rect">
              <a:avLst/>
            </a:prstGeom>
          </p:spPr>
        </p:pic>
      </p:grpSp>
      <p:sp>
        <p:nvSpPr>
          <p:cNvPr id="15" name="文本框 14"/>
          <p:cNvSpPr txBox="1"/>
          <p:nvPr/>
        </p:nvSpPr>
        <p:spPr>
          <a:xfrm>
            <a:off x="6712585" y="3826510"/>
            <a:ext cx="4984115" cy="2306955"/>
          </a:xfrm>
          <a:prstGeom prst="rect">
            <a:avLst/>
          </a:prstGeom>
          <a:noFill/>
        </p:spPr>
        <p:txBody>
          <a:bodyPr wrap="square" rtlCol="0">
            <a:spAutoFit/>
          </a:bodyPr>
          <a:p>
            <a:r>
              <a:rPr lang="en-US" altLang="zh-CN" sz="2400">
                <a:solidFill>
                  <a:srgbClr val="FF0000"/>
                </a:solidFill>
                <a:latin typeface="微软雅黑" panose="020B0503020204020204" charset="-122"/>
                <a:ea typeface="微软雅黑" panose="020B0503020204020204" charset="-122"/>
                <a:cs typeface="微软雅黑" panose="020B0503020204020204" charset="-122"/>
              </a:rPr>
              <a:t>Quarterly Real GDP Growth Rate</a:t>
            </a:r>
            <a:r>
              <a:rPr lang="zh-CN" altLang="en-US" sz="2400">
                <a:solidFill>
                  <a:srgbClr val="FF0000"/>
                </a:solidFill>
                <a:latin typeface="微软雅黑" panose="020B0503020204020204" charset="-122"/>
                <a:ea typeface="微软雅黑" panose="020B0503020204020204" charset="-122"/>
                <a:cs typeface="微软雅黑" panose="020B0503020204020204" charset="-122"/>
              </a:rPr>
              <a:t>：</a:t>
            </a:r>
            <a:endParaRPr lang="zh-CN" altLang="en-US" sz="2400">
              <a:solidFill>
                <a:srgbClr val="FF0000"/>
              </a:solidFill>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“We compute the quarterly growth rate by measuring the change compared with the corresponding quarter in the previous year.”</a:t>
            </a:r>
            <a:endParaRPr lang="en-US" altLang="zh-CN" sz="2400">
              <a:latin typeface="微软雅黑" panose="020B0503020204020204" charset="-122"/>
              <a:ea typeface="微软雅黑" panose="020B0503020204020204" charset="-122"/>
              <a:cs typeface="微软雅黑" panose="020B0503020204020204" charset="-122"/>
            </a:endParaRPr>
          </a:p>
        </p:txBody>
      </p:sp>
    </p:spTree>
    <p:custDataLst>
      <p:tags r:id="rId1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图片 5" descr="香港"/>
          <p:cNvPicPr>
            <a:picLocks noChangeAspect="1"/>
          </p:cNvPicPr>
          <p:nvPr/>
        </p:nvPicPr>
        <p:blipFill>
          <a:blip r:embed="rId1"/>
          <a:stretch>
            <a:fillRect/>
          </a:stretch>
        </p:blipFill>
        <p:spPr>
          <a:xfrm>
            <a:off x="17780" y="2746375"/>
            <a:ext cx="6096000" cy="3505200"/>
          </a:xfrm>
          <a:prstGeom prst="rect">
            <a:avLst/>
          </a:prstGeom>
        </p:spPr>
      </p:pic>
      <p:sp>
        <p:nvSpPr>
          <p:cNvPr id="7" name="文本框 6"/>
          <p:cNvSpPr txBox="1"/>
          <p:nvPr/>
        </p:nvSpPr>
        <p:spPr>
          <a:xfrm>
            <a:off x="0" y="1412240"/>
            <a:ext cx="5186680" cy="953135"/>
          </a:xfrm>
          <a:prstGeom prst="rect">
            <a:avLst/>
          </a:prstGeom>
          <a:noFill/>
        </p:spPr>
        <p:txBody>
          <a:bodyPr wrap="square" rtlCol="0">
            <a:spAutoFit/>
          </a:bodyPr>
          <a:p>
            <a:r>
              <a:rPr lang="en-US" altLang="zh-CN" sz="2800">
                <a:latin typeface="+mj-lt"/>
                <a:ea typeface="等线" panose="02010600030101010101" charset="-122"/>
                <a:cs typeface="+mj-lt"/>
              </a:rPr>
              <a:t>“Small city, having </a:t>
            </a:r>
            <a:r>
              <a:rPr lang="en-US" altLang="zh-CN" sz="2800">
                <a:latin typeface="+mj-lt"/>
                <a:ea typeface="等线" panose="02010600030101010101" charset="-122"/>
                <a:cs typeface="+mj-lt"/>
              </a:rPr>
              <a:t>no bearing on other countries and regions”  </a:t>
            </a:r>
            <a:endParaRPr lang="en-US" altLang="zh-CN" sz="2800">
              <a:latin typeface="+mj-lt"/>
              <a:ea typeface="等线" panose="02010600030101010101" charset="-122"/>
              <a:cs typeface="+mj-lt"/>
            </a:endParaRPr>
          </a:p>
        </p:txBody>
      </p:sp>
      <p:sp>
        <p:nvSpPr>
          <p:cNvPr id="20" name="文本框 19"/>
          <p:cNvSpPr txBox="1"/>
          <p:nvPr/>
        </p:nvSpPr>
        <p:spPr>
          <a:xfrm>
            <a:off x="7353300" y="1597025"/>
            <a:ext cx="4174490" cy="521970"/>
          </a:xfrm>
          <a:prstGeom prst="rect">
            <a:avLst/>
          </a:prstGeom>
          <a:noFill/>
        </p:spPr>
        <p:txBody>
          <a:bodyPr wrap="square" rtlCol="0">
            <a:spAutoFit/>
          </a:bodyPr>
          <a:p>
            <a:r>
              <a:rPr lang="en-US" altLang="zh-CN" sz="2800"/>
              <a:t>Assumption 5 Applied</a:t>
            </a:r>
            <a:r>
              <a:rPr lang="zh-CN" altLang="en-US" sz="2800"/>
              <a:t>：</a:t>
            </a:r>
            <a:endParaRPr lang="zh-CN" altLang="en-US" sz="2800"/>
          </a:p>
        </p:txBody>
      </p:sp>
      <p:pic>
        <p:nvPicPr>
          <p:cNvPr id="25" name="图片 24" descr="templates\docerresourceshop\icons\\343435383138323b333633373633323bbcfdcdb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1412240"/>
            <a:ext cx="914400" cy="914400"/>
          </a:xfrm>
          <a:prstGeom prst="rect">
            <a:avLst/>
          </a:prstGeom>
        </p:spPr>
      </p:pic>
      <p:sp>
        <p:nvSpPr>
          <p:cNvPr id="27" name="文本框 26"/>
          <p:cNvSpPr txBox="1"/>
          <p:nvPr>
            <p:custDataLst>
              <p:tags r:id="rId4"/>
            </p:custDataLst>
          </p:nvPr>
        </p:nvSpPr>
        <p:spPr>
          <a:xfrm>
            <a:off x="1586356" y="422069"/>
            <a:ext cx="9019289" cy="669731"/>
          </a:xfrm>
          <a:prstGeom prst="rect">
            <a:avLst/>
          </a:prstGeom>
          <a:noFill/>
        </p:spPr>
        <p:txBody>
          <a:bodyPr wrap="square" rtlCol="0" anchor="ctr">
            <a:noAutofit/>
          </a:bodyPr>
          <a:p>
            <a:pPr algn="ctr">
              <a:lnSpc>
                <a:spcPct val="150000"/>
              </a:lnSpc>
            </a:pPr>
            <a:r>
              <a:rPr lang="en-US" altLang="zh-CN" sz="3200" dirty="0">
                <a:latin typeface="+mj-lt"/>
                <a:ea typeface="宋体" panose="02010600030101010101" pitchFamily="2" charset="-122"/>
                <a:cs typeface="+mj-lt"/>
                <a:sym typeface="Arial" panose="020B0604020202020204" pitchFamily="34" charset="0"/>
              </a:rPr>
              <a:t>Method: the Most Vital Assumption &amp; Key Point</a:t>
            </a:r>
            <a:endParaRPr lang="en-US" altLang="zh-CN" sz="3200" dirty="0">
              <a:latin typeface="+mj-lt"/>
              <a:ea typeface="宋体" panose="02010600030101010101" pitchFamily="2" charset="-122"/>
              <a:cs typeface="+mj-lt"/>
              <a:sym typeface="Arial" panose="020B0604020202020204" pitchFamily="34" charset="0"/>
            </a:endParaRPr>
          </a:p>
        </p:txBody>
      </p:sp>
      <p:grpSp>
        <p:nvGrpSpPr>
          <p:cNvPr id="36" name="组合 35"/>
          <p:cNvGrpSpPr/>
          <p:nvPr/>
        </p:nvGrpSpPr>
        <p:grpSpPr>
          <a:xfrm>
            <a:off x="6600190" y="2155825"/>
            <a:ext cx="5591810" cy="3519805"/>
            <a:chOff x="10394" y="3395"/>
            <a:chExt cx="8806" cy="5543"/>
          </a:xfrm>
        </p:grpSpPr>
        <p:sp>
          <p:nvSpPr>
            <p:cNvPr id="21" name="文本框 20"/>
            <p:cNvSpPr txBox="1"/>
            <p:nvPr/>
          </p:nvSpPr>
          <p:spPr>
            <a:xfrm>
              <a:off x="11247" y="5886"/>
              <a:ext cx="1353" cy="3052"/>
            </a:xfrm>
            <a:prstGeom prst="rect">
              <a:avLst/>
            </a:prstGeom>
            <a:noFill/>
          </p:spPr>
          <p:txBody>
            <a:bodyPr wrap="square" rtlCol="0">
              <a:spAutoFit/>
            </a:bodyPr>
            <a:p>
              <a:r>
                <a:rPr lang="en-US" altLang="zh-CN" sz="2400">
                  <a:latin typeface="等线" panose="02010600030101010101" charset="-122"/>
                  <a:ea typeface="等线" panose="02010600030101010101" charset="-122"/>
                </a:rPr>
                <a:t>1998</a:t>
              </a:r>
              <a:endParaRPr lang="en-US" altLang="zh-CN" sz="2400">
                <a:latin typeface="等线" panose="02010600030101010101" charset="-122"/>
                <a:ea typeface="等线" panose="02010600030101010101" charset="-122"/>
              </a:endParaRPr>
            </a:p>
            <a:p>
              <a:r>
                <a:rPr lang="en-US" altLang="zh-CN" sz="2400">
                  <a:latin typeface="等线" panose="02010600030101010101" charset="-122"/>
                  <a:ea typeface="等线" panose="02010600030101010101" charset="-122"/>
                </a:rPr>
                <a:t>1999</a:t>
              </a:r>
              <a:endParaRPr lang="en-US" altLang="zh-CN" sz="2400">
                <a:latin typeface="等线" panose="02010600030101010101" charset="-122"/>
                <a:ea typeface="等线" panose="02010600030101010101" charset="-122"/>
              </a:endParaRPr>
            </a:p>
            <a:p>
              <a:r>
                <a:rPr lang="en-US" altLang="zh-CN" sz="2400">
                  <a:latin typeface="等线" panose="02010600030101010101" charset="-122"/>
                  <a:ea typeface="等线" panose="02010600030101010101" charset="-122"/>
                </a:rPr>
                <a:t> … …</a:t>
              </a:r>
              <a:endParaRPr lang="en-US" altLang="zh-CN" sz="2400">
                <a:latin typeface="等线" panose="02010600030101010101" charset="-122"/>
                <a:ea typeface="等线" panose="02010600030101010101" charset="-122"/>
              </a:endParaRPr>
            </a:p>
            <a:p>
              <a:r>
                <a:rPr lang="en-US" altLang="zh-CN" sz="2400">
                  <a:latin typeface="等线" panose="02010600030101010101" charset="-122"/>
                  <a:ea typeface="等线" panose="02010600030101010101" charset="-122"/>
                </a:rPr>
                <a:t>2007</a:t>
              </a:r>
              <a:endParaRPr lang="en-US" altLang="zh-CN" sz="2400">
                <a:latin typeface="等线" panose="02010600030101010101" charset="-122"/>
                <a:ea typeface="等线" panose="02010600030101010101" charset="-122"/>
              </a:endParaRPr>
            </a:p>
            <a:p>
              <a:r>
                <a:rPr lang="en-US" altLang="zh-CN" sz="2400">
                  <a:latin typeface="等线" panose="02010600030101010101" charset="-122"/>
                  <a:ea typeface="等线" panose="02010600030101010101" charset="-122"/>
                </a:rPr>
                <a:t>2008</a:t>
              </a:r>
              <a:endParaRPr lang="en-US" altLang="zh-CN" sz="2400">
                <a:latin typeface="等线" panose="02010600030101010101" charset="-122"/>
                <a:ea typeface="等线" panose="02010600030101010101" charset="-122"/>
              </a:endParaRPr>
            </a:p>
          </p:txBody>
        </p:sp>
        <p:sp>
          <p:nvSpPr>
            <p:cNvPr id="22" name="文本框 21"/>
            <p:cNvSpPr txBox="1"/>
            <p:nvPr/>
          </p:nvSpPr>
          <p:spPr>
            <a:xfrm>
              <a:off x="16140" y="5878"/>
              <a:ext cx="1353" cy="3052"/>
            </a:xfrm>
            <a:prstGeom prst="rect">
              <a:avLst/>
            </a:prstGeom>
            <a:noFill/>
          </p:spPr>
          <p:txBody>
            <a:bodyPr wrap="square" rtlCol="0">
              <a:spAutoFit/>
            </a:bodyPr>
            <a:p>
              <a:r>
                <a:rPr lang="en-US" altLang="zh-CN" sz="2400">
                  <a:latin typeface="等线" panose="02010600030101010101" charset="-122"/>
                  <a:ea typeface="等线" panose="02010600030101010101" charset="-122"/>
                </a:rPr>
                <a:t>1998</a:t>
              </a:r>
              <a:endParaRPr lang="en-US" altLang="zh-CN" sz="2400">
                <a:latin typeface="等线" panose="02010600030101010101" charset="-122"/>
                <a:ea typeface="等线" panose="02010600030101010101" charset="-122"/>
              </a:endParaRPr>
            </a:p>
            <a:p>
              <a:r>
                <a:rPr lang="en-US" altLang="zh-CN" sz="2400">
                  <a:latin typeface="等线" panose="02010600030101010101" charset="-122"/>
                  <a:ea typeface="等线" panose="02010600030101010101" charset="-122"/>
                </a:rPr>
                <a:t>1999</a:t>
              </a:r>
              <a:endParaRPr lang="en-US" altLang="zh-CN" sz="2400">
                <a:latin typeface="等线" panose="02010600030101010101" charset="-122"/>
                <a:ea typeface="等线" panose="02010600030101010101" charset="-122"/>
              </a:endParaRPr>
            </a:p>
            <a:p>
              <a:r>
                <a:rPr lang="en-US" altLang="zh-CN" sz="2400">
                  <a:latin typeface="等线" panose="02010600030101010101" charset="-122"/>
                  <a:ea typeface="等线" panose="02010600030101010101" charset="-122"/>
                </a:rPr>
                <a:t> … …</a:t>
              </a:r>
              <a:endParaRPr lang="en-US" altLang="zh-CN" sz="2400">
                <a:latin typeface="等线" panose="02010600030101010101" charset="-122"/>
                <a:ea typeface="等线" panose="02010600030101010101" charset="-122"/>
              </a:endParaRPr>
            </a:p>
            <a:p>
              <a:r>
                <a:rPr lang="en-US" altLang="zh-CN" sz="2400">
                  <a:latin typeface="等线" panose="02010600030101010101" charset="-122"/>
                  <a:ea typeface="等线" panose="02010600030101010101" charset="-122"/>
                </a:rPr>
                <a:t>2007</a:t>
              </a:r>
              <a:endParaRPr lang="en-US" altLang="zh-CN" sz="2400">
                <a:latin typeface="等线" panose="02010600030101010101" charset="-122"/>
                <a:ea typeface="等线" panose="02010600030101010101" charset="-122"/>
              </a:endParaRPr>
            </a:p>
            <a:p>
              <a:r>
                <a:rPr lang="en-US" altLang="zh-CN" sz="2400">
                  <a:latin typeface="等线" panose="02010600030101010101" charset="-122"/>
                  <a:ea typeface="等线" panose="02010600030101010101" charset="-122"/>
                </a:rPr>
                <a:t>2008</a:t>
              </a:r>
              <a:endParaRPr lang="en-US" altLang="zh-CN" sz="2400">
                <a:latin typeface="等线" panose="02010600030101010101" charset="-122"/>
                <a:ea typeface="等线" panose="02010600030101010101" charset="-122"/>
              </a:endParaRPr>
            </a:p>
          </p:txBody>
        </p:sp>
        <p:pic>
          <p:nvPicPr>
            <p:cNvPr id="24" name="图片 23" descr="templates\docerresourceshop\icons\\343435383138323b333633373633323bbcfdcdb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573" y="6538"/>
              <a:ext cx="1440" cy="1440"/>
            </a:xfrm>
            <a:prstGeom prst="rect">
              <a:avLst/>
            </a:prstGeom>
          </p:spPr>
        </p:pic>
        <p:sp>
          <p:nvSpPr>
            <p:cNvPr id="32" name="文本框 31"/>
            <p:cNvSpPr txBox="1"/>
            <p:nvPr/>
          </p:nvSpPr>
          <p:spPr>
            <a:xfrm>
              <a:off x="12653" y="6614"/>
              <a:ext cx="2718" cy="628"/>
            </a:xfrm>
            <a:prstGeom prst="rect">
              <a:avLst/>
            </a:prstGeom>
            <a:noFill/>
          </p:spPr>
          <p:txBody>
            <a:bodyPr wrap="square" rtlCol="0">
              <a:spAutoFit/>
            </a:bodyPr>
            <a:p>
              <a:pPr algn="ctr"/>
              <a:r>
                <a:rPr lang="en-US" altLang="zh-CN" sz="2000">
                  <a:latin typeface="+mj-lt"/>
                  <a:cs typeface="+mj-lt"/>
                </a:rPr>
                <a:t>HCW</a:t>
              </a:r>
              <a:endParaRPr lang="en-US" altLang="zh-CN" sz="2000">
                <a:latin typeface="+mj-lt"/>
                <a:cs typeface="+mj-lt"/>
              </a:endParaRPr>
            </a:p>
          </p:txBody>
        </p:sp>
        <p:grpSp>
          <p:nvGrpSpPr>
            <p:cNvPr id="35" name="组合 34"/>
            <p:cNvGrpSpPr/>
            <p:nvPr/>
          </p:nvGrpSpPr>
          <p:grpSpPr>
            <a:xfrm>
              <a:off x="10394" y="3395"/>
              <a:ext cx="8806" cy="2426"/>
              <a:chOff x="10394" y="3395"/>
              <a:chExt cx="8806" cy="2426"/>
            </a:xfrm>
          </p:grpSpPr>
          <p:grpSp>
            <p:nvGrpSpPr>
              <p:cNvPr id="28" name="组合 27"/>
              <p:cNvGrpSpPr/>
              <p:nvPr/>
            </p:nvGrpSpPr>
            <p:grpSpPr>
              <a:xfrm>
                <a:off x="10394" y="3395"/>
                <a:ext cx="8276" cy="2426"/>
                <a:chOff x="5563" y="1435"/>
                <a:chExt cx="8276" cy="2426"/>
              </a:xfrm>
            </p:grpSpPr>
            <p:pic>
              <p:nvPicPr>
                <p:cNvPr id="29" name="图片 28"/>
                <p:cNvPicPr>
                  <a:picLocks noChangeAspect="1"/>
                </p:cNvPicPr>
                <p:nvPr/>
              </p:nvPicPr>
              <p:blipFill>
                <a:blip r:embed="rId7"/>
                <a:srcRect r="65986"/>
                <a:stretch>
                  <a:fillRect/>
                </a:stretch>
              </p:blipFill>
              <p:spPr>
                <a:xfrm>
                  <a:off x="5563" y="1435"/>
                  <a:ext cx="2897" cy="2426"/>
                </a:xfrm>
                <a:prstGeom prst="rect">
                  <a:avLst/>
                </a:prstGeom>
              </p:spPr>
            </p:pic>
            <p:pic>
              <p:nvPicPr>
                <p:cNvPr id="30" name="图片 29"/>
                <p:cNvPicPr>
                  <a:picLocks noChangeAspect="1"/>
                </p:cNvPicPr>
                <p:nvPr/>
              </p:nvPicPr>
              <p:blipFill>
                <a:blip r:embed="rId7"/>
                <a:srcRect l="59646" r="704"/>
                <a:stretch>
                  <a:fillRect/>
                </a:stretch>
              </p:blipFill>
              <p:spPr>
                <a:xfrm>
                  <a:off x="10463" y="1435"/>
                  <a:ext cx="3377" cy="2426"/>
                </a:xfrm>
                <a:prstGeom prst="rect">
                  <a:avLst/>
                </a:prstGeom>
              </p:spPr>
            </p:pic>
            <p:pic>
              <p:nvPicPr>
                <p:cNvPr id="31" name="图片 30" descr="templates\docerresourceshop\icons\\343435383138323b333633373633323bbcfdcdb7"/>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41" y="1928"/>
                  <a:ext cx="1440" cy="1440"/>
                </a:xfrm>
                <a:prstGeom prst="rect">
                  <a:avLst/>
                </a:prstGeom>
              </p:spPr>
            </p:pic>
          </p:grpSp>
          <p:sp>
            <p:nvSpPr>
              <p:cNvPr id="33" name="文本框 32"/>
              <p:cNvSpPr txBox="1"/>
              <p:nvPr/>
            </p:nvSpPr>
            <p:spPr>
              <a:xfrm>
                <a:off x="11662" y="4125"/>
                <a:ext cx="1598" cy="725"/>
              </a:xfrm>
              <a:prstGeom prst="rect">
                <a:avLst/>
              </a:prstGeom>
              <a:noFill/>
            </p:spPr>
            <p:txBody>
              <a:bodyPr wrap="square" rtlCol="0">
                <a:spAutoFit/>
              </a:bodyPr>
              <a:p>
                <a:r>
                  <a:rPr lang="en-US" altLang="zh-CN" sz="2400">
                    <a:latin typeface="等线" panose="02010600030101010101" charset="-122"/>
                    <a:ea typeface="等线" panose="02010600030101010101" charset="-122"/>
                    <a:cs typeface="Tekton Pro Cond" panose="020F0606020208020904" charset="0"/>
                  </a:rPr>
                  <a:t>Fact</a:t>
                </a:r>
                <a:endParaRPr lang="en-US" altLang="zh-CN" sz="2400">
                  <a:latin typeface="等线" panose="02010600030101010101" charset="-122"/>
                  <a:ea typeface="等线" panose="02010600030101010101" charset="-122"/>
                  <a:cs typeface="Tekton Pro Cond" panose="020F0606020208020904" charset="0"/>
                </a:endParaRPr>
              </a:p>
            </p:txBody>
          </p:sp>
          <p:sp>
            <p:nvSpPr>
              <p:cNvPr id="34" name="文本框 33"/>
              <p:cNvSpPr txBox="1"/>
              <p:nvPr/>
            </p:nvSpPr>
            <p:spPr>
              <a:xfrm>
                <a:off x="16322" y="4150"/>
                <a:ext cx="2878" cy="725"/>
              </a:xfrm>
              <a:prstGeom prst="rect">
                <a:avLst/>
              </a:prstGeom>
              <a:noFill/>
            </p:spPr>
            <p:txBody>
              <a:bodyPr wrap="square" rtlCol="0">
                <a:spAutoFit/>
              </a:bodyPr>
              <a:p>
                <a:r>
                  <a:rPr lang="en-US" altLang="zh-CN" sz="2400">
                    <a:latin typeface="等线" panose="02010600030101010101" charset="-122"/>
                    <a:ea typeface="等线" panose="02010600030101010101" charset="-122"/>
                    <a:cs typeface="Tekton Pro Cond" panose="020F0606020208020904" charset="0"/>
                  </a:rPr>
                  <a:t>Counterfact</a:t>
                </a:r>
                <a:endParaRPr lang="en-US" altLang="zh-CN" sz="2400">
                  <a:latin typeface="等线" panose="02010600030101010101" charset="-122"/>
                  <a:ea typeface="等线" panose="02010600030101010101" charset="-122"/>
                  <a:cs typeface="Tekton Pro Cond" panose="020F0606020208020904" charset="0"/>
                </a:endParaRPr>
              </a:p>
            </p:txBody>
          </p:sp>
        </p:grpSp>
      </p:grpSp>
    </p:spTree>
    <p:custDataLst>
      <p:tags r:id="rId10"/>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 name="文本框 9"/>
          <p:cNvSpPr txBox="1"/>
          <p:nvPr>
            <p:custDataLst>
              <p:tags r:id="rId1"/>
            </p:custDataLst>
          </p:nvPr>
        </p:nvSpPr>
        <p:spPr>
          <a:xfrm>
            <a:off x="1586356" y="422069"/>
            <a:ext cx="9019289" cy="669731"/>
          </a:xfrm>
          <a:prstGeom prst="rect">
            <a:avLst/>
          </a:prstGeom>
          <a:noFill/>
        </p:spPr>
        <p:txBody>
          <a:bodyPr wrap="square" rtlCol="0" anchor="ctr">
            <a:noAutofit/>
          </a:bodyPr>
          <a:p>
            <a:pPr algn="ctr">
              <a:lnSpc>
                <a:spcPct val="150000"/>
              </a:lnSpc>
            </a:pPr>
            <a:r>
              <a:rPr lang="en-US" altLang="zh-CN" sz="3200" dirty="0">
                <a:latin typeface="+mj-lt"/>
                <a:ea typeface="宋体" panose="02010600030101010101" pitchFamily="2" charset="-122"/>
                <a:cs typeface="+mj-lt"/>
                <a:sym typeface="Arial" panose="020B0604020202020204" pitchFamily="34" charset="0"/>
              </a:rPr>
              <a:t>Method: How to Choose Controlled Group?</a:t>
            </a:r>
            <a:endParaRPr lang="en-US" altLang="zh-CN" sz="3200" dirty="0">
              <a:latin typeface="+mj-lt"/>
              <a:ea typeface="宋体" panose="02010600030101010101" pitchFamily="2" charset="-122"/>
              <a:cs typeface="+mj-lt"/>
              <a:sym typeface="Arial" panose="020B0604020202020204" pitchFamily="34" charset="0"/>
            </a:endParaRPr>
          </a:p>
        </p:txBody>
      </p:sp>
      <p:sp>
        <p:nvSpPr>
          <p:cNvPr id="11" name="文本框 10"/>
          <p:cNvSpPr txBox="1"/>
          <p:nvPr/>
        </p:nvSpPr>
        <p:spPr>
          <a:xfrm>
            <a:off x="0" y="1595755"/>
            <a:ext cx="9982200" cy="4399915"/>
          </a:xfrm>
          <a:prstGeom prst="rect">
            <a:avLst/>
          </a:prstGeom>
          <a:noFill/>
        </p:spPr>
        <p:txBody>
          <a:bodyPr wrap="square" rtlCol="0">
            <a:spAutoFit/>
          </a:bodyPr>
          <a:p>
            <a:r>
              <a:rPr lang="zh-CN" altLang="en-US" sz="2800">
                <a:latin typeface="微软雅黑" panose="020B0503020204020204" charset="-122"/>
                <a:ea typeface="微软雅黑" panose="020B0503020204020204" charset="-122"/>
              </a:rPr>
              <a:t>选取控制组：</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①</a:t>
            </a:r>
            <a:r>
              <a:rPr lang="en-US" altLang="zh-CN" sz="2800">
                <a:solidFill>
                  <a:srgbClr val="FF0000"/>
                </a:solidFill>
                <a:latin typeface="微软雅黑" panose="020B0503020204020204" charset="-122"/>
                <a:ea typeface="微软雅黑" panose="020B0503020204020204" charset="-122"/>
              </a:rPr>
              <a:t>AIC  </a:t>
            </a:r>
            <a:r>
              <a:rPr lang="en-US" altLang="zh-CN" sz="2800">
                <a:latin typeface="微软雅黑" panose="020B0503020204020204" charset="-122"/>
                <a:ea typeface="微软雅黑" panose="020B0503020204020204" charset="-122"/>
              </a:rPr>
              <a:t>(Akaike information criterion)</a:t>
            </a:r>
            <a:r>
              <a:rPr lang="zh-CN" altLang="en-US" sz="2800">
                <a:latin typeface="微软雅黑" panose="020B0503020204020204" charset="-122"/>
                <a:ea typeface="微软雅黑" panose="020B0503020204020204" charset="-122"/>
              </a:rPr>
              <a:t>：</a:t>
            </a:r>
            <a:endParaRPr lang="zh-CN" altLang="en-US" sz="2800">
              <a:latin typeface="微软雅黑" panose="020B0503020204020204" charset="-122"/>
              <a:ea typeface="微软雅黑" panose="020B0503020204020204" charset="-122"/>
            </a:endParaRPr>
          </a:p>
          <a:p>
            <a:r>
              <a:rPr lang="en-US" altLang="zh-CN" sz="2800">
                <a:latin typeface="微软雅黑" panose="020B0503020204020204" charset="-122"/>
                <a:ea typeface="微软雅黑" panose="020B0503020204020204" charset="-122"/>
              </a:rPr>
              <a:t>           (Akaike, 1973, 1974)</a:t>
            </a:r>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②</a:t>
            </a:r>
            <a:r>
              <a:rPr lang="en-US" altLang="zh-CN" sz="2800">
                <a:solidFill>
                  <a:srgbClr val="FF0000"/>
                </a:solidFill>
                <a:latin typeface="微软雅黑" panose="020B0503020204020204" charset="-122"/>
                <a:ea typeface="微软雅黑" panose="020B0503020204020204" charset="-122"/>
              </a:rPr>
              <a:t>AICC</a:t>
            </a:r>
            <a:r>
              <a:rPr lang="en-US" altLang="zh-CN" sz="2800">
                <a:latin typeface="微软雅黑" panose="020B0503020204020204" charset="-122"/>
                <a:ea typeface="微软雅黑" panose="020B0503020204020204" charset="-122"/>
              </a:rPr>
              <a:t>(a Corrected version):</a:t>
            </a:r>
            <a:endParaRPr lang="en-US" altLang="zh-CN" sz="2800">
              <a:latin typeface="微软雅黑" panose="020B0503020204020204" charset="-122"/>
              <a:ea typeface="微软雅黑" panose="020B0503020204020204" charset="-122"/>
            </a:endParaRPr>
          </a:p>
          <a:p>
            <a:r>
              <a:rPr lang="en-US" altLang="zh-CN" sz="2800">
                <a:latin typeface="微软雅黑" panose="020B0503020204020204" charset="-122"/>
                <a:ea typeface="微软雅黑" panose="020B0503020204020204" charset="-122"/>
                <a:sym typeface="+mn-ea"/>
              </a:rPr>
              <a:t>           (Hurvich &amp; Tsai, 1989)</a:t>
            </a:r>
            <a:endParaRPr lang="en-US" altLang="zh-CN" sz="2800">
              <a:latin typeface="微软雅黑" panose="020B0503020204020204" charset="-122"/>
              <a:ea typeface="微软雅黑" panose="020B0503020204020204" charset="-122"/>
              <a:sym typeface="+mn-ea"/>
            </a:endParaRPr>
          </a:p>
          <a:p>
            <a:endParaRPr lang="en-US" altLang="zh-CN"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选取结果：</a:t>
            </a:r>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①</a:t>
            </a:r>
            <a:r>
              <a:rPr lang="en-US" altLang="zh-CN" sz="2800">
                <a:solidFill>
                  <a:srgbClr val="FF0000"/>
                </a:solidFill>
                <a:latin typeface="微软雅黑" panose="020B0503020204020204" charset="-122"/>
                <a:ea typeface="微软雅黑" panose="020B0503020204020204" charset="-122"/>
              </a:rPr>
              <a:t>AIC</a:t>
            </a:r>
            <a:r>
              <a:rPr lang="zh-CN" altLang="en-US" sz="2800">
                <a:latin typeface="微软雅黑" panose="020B0503020204020204" charset="-122"/>
                <a:ea typeface="微软雅黑" panose="020B0503020204020204" charset="-122"/>
              </a:rPr>
              <a:t>：</a:t>
            </a:r>
            <a:r>
              <a:rPr lang="en-US" altLang="zh-CN" sz="2800">
                <a:latin typeface="微软雅黑" panose="020B0503020204020204" charset="-122"/>
                <a:ea typeface="微软雅黑" panose="020B0503020204020204" charset="-122"/>
              </a:rPr>
              <a:t>  Japan</a:t>
            </a:r>
            <a:r>
              <a:rPr lang="zh-CN" altLang="en-US" sz="2800">
                <a:latin typeface="微软雅黑" panose="020B0503020204020204" charset="-122"/>
                <a:ea typeface="微软雅黑" panose="020B0503020204020204" charset="-122"/>
              </a:rPr>
              <a:t>，</a:t>
            </a:r>
            <a:r>
              <a:rPr lang="en-US" altLang="zh-CN" sz="2800">
                <a:latin typeface="微软雅黑" panose="020B0503020204020204" charset="-122"/>
                <a:ea typeface="微软雅黑" panose="020B0503020204020204" charset="-122"/>
              </a:rPr>
              <a:t>Korea</a:t>
            </a:r>
            <a:r>
              <a:rPr lang="zh-CN" altLang="en-US" sz="2800">
                <a:latin typeface="微软雅黑" panose="020B0503020204020204" charset="-122"/>
                <a:ea typeface="微软雅黑" panose="020B0503020204020204" charset="-122"/>
              </a:rPr>
              <a:t>，</a:t>
            </a:r>
            <a:r>
              <a:rPr lang="en-US" altLang="zh-CN" sz="2800">
                <a:latin typeface="微软雅黑" panose="020B0503020204020204" charset="-122"/>
                <a:ea typeface="微软雅黑" panose="020B0503020204020204" charset="-122"/>
              </a:rPr>
              <a:t>the USA</a:t>
            </a:r>
            <a:r>
              <a:rPr lang="zh-CN" altLang="en-US" sz="2800">
                <a:latin typeface="微软雅黑" panose="020B0503020204020204" charset="-122"/>
                <a:ea typeface="微软雅黑" panose="020B0503020204020204" charset="-122"/>
              </a:rPr>
              <a:t>，</a:t>
            </a:r>
            <a:r>
              <a:rPr lang="en-US" altLang="zh-CN" sz="2800">
                <a:latin typeface="微软雅黑" panose="020B0503020204020204" charset="-122"/>
                <a:ea typeface="微软雅黑" panose="020B0503020204020204" charset="-122"/>
              </a:rPr>
              <a:t>Taiwan &amp; Philippines</a:t>
            </a:r>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②</a:t>
            </a:r>
            <a:r>
              <a:rPr lang="en-US" altLang="zh-CN" sz="2800">
                <a:solidFill>
                  <a:srgbClr val="FF0000"/>
                </a:solidFill>
                <a:latin typeface="微软雅黑" panose="020B0503020204020204" charset="-122"/>
                <a:ea typeface="微软雅黑" panose="020B0503020204020204" charset="-122"/>
              </a:rPr>
              <a:t>AICC</a:t>
            </a:r>
            <a:r>
              <a:rPr lang="zh-CN" altLang="en-US" sz="2800">
                <a:latin typeface="微软雅黑" panose="020B0503020204020204" charset="-122"/>
                <a:ea typeface="微软雅黑" panose="020B0503020204020204" charset="-122"/>
              </a:rPr>
              <a:t>：</a:t>
            </a:r>
            <a:r>
              <a:rPr lang="en-US" altLang="zh-CN" sz="2800">
                <a:latin typeface="微软雅黑" panose="020B0503020204020204" charset="-122"/>
                <a:ea typeface="微软雅黑" panose="020B0503020204020204" charset="-122"/>
              </a:rPr>
              <a:t>Japan</a:t>
            </a:r>
            <a:r>
              <a:rPr lang="zh-CN" altLang="en-US" sz="2800">
                <a:latin typeface="微软雅黑" panose="020B0503020204020204" charset="-122"/>
                <a:ea typeface="微软雅黑" panose="020B0503020204020204" charset="-122"/>
              </a:rPr>
              <a:t>，</a:t>
            </a:r>
            <a:r>
              <a:rPr lang="en-US" altLang="zh-CN" sz="2800">
                <a:latin typeface="微软雅黑" panose="020B0503020204020204" charset="-122"/>
                <a:ea typeface="微软雅黑" panose="020B0503020204020204" charset="-122"/>
              </a:rPr>
              <a:t>Korea</a:t>
            </a:r>
            <a:r>
              <a:rPr lang="zh-CN" altLang="en-US" sz="2800">
                <a:latin typeface="微软雅黑" panose="020B0503020204020204" charset="-122"/>
                <a:ea typeface="微软雅黑" panose="020B0503020204020204" charset="-122"/>
              </a:rPr>
              <a:t>，</a:t>
            </a:r>
            <a:r>
              <a:rPr lang="en-US" altLang="zh-CN" sz="2800">
                <a:latin typeface="微软雅黑" panose="020B0503020204020204" charset="-122"/>
                <a:ea typeface="微软雅黑" panose="020B0503020204020204" charset="-122"/>
              </a:rPr>
              <a:t>the USA &amp; Taiwan</a:t>
            </a:r>
            <a:endParaRPr lang="en-US" altLang="zh-CN" sz="2800">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2"/>
          <a:srcRect r="39310"/>
          <a:stretch>
            <a:fillRect/>
          </a:stretch>
        </p:blipFill>
        <p:spPr>
          <a:xfrm>
            <a:off x="6440170" y="2489200"/>
            <a:ext cx="4670425" cy="1535430"/>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 name="文本框 9"/>
          <p:cNvSpPr txBox="1"/>
          <p:nvPr>
            <p:custDataLst>
              <p:tags r:id="rId1"/>
            </p:custDataLst>
          </p:nvPr>
        </p:nvSpPr>
        <p:spPr>
          <a:xfrm>
            <a:off x="1586356" y="422069"/>
            <a:ext cx="9019289" cy="669731"/>
          </a:xfrm>
          <a:prstGeom prst="rect">
            <a:avLst/>
          </a:prstGeom>
          <a:noFill/>
        </p:spPr>
        <p:txBody>
          <a:bodyPr wrap="square" rtlCol="0" anchor="ctr">
            <a:noAutofit/>
          </a:bodyPr>
          <a:p>
            <a:pPr algn="ctr">
              <a:lnSpc>
                <a:spcPct val="150000"/>
              </a:lnSpc>
            </a:pPr>
            <a:r>
              <a:rPr lang="en-US" altLang="zh-CN" sz="3200" dirty="0">
                <a:latin typeface="+mj-lt"/>
                <a:ea typeface="宋体" panose="02010600030101010101" pitchFamily="2" charset="-122"/>
                <a:cs typeface="+mj-lt"/>
                <a:sym typeface="Arial" panose="020B0604020202020204" pitchFamily="34" charset="0"/>
              </a:rPr>
              <a:t>Method: How to Determine Weights?</a:t>
            </a:r>
            <a:endParaRPr lang="zh-CN" altLang="en-US" sz="3200" dirty="0">
              <a:latin typeface="+mj-lt"/>
              <a:ea typeface="宋体" panose="02010600030101010101" pitchFamily="2" charset="-122"/>
              <a:cs typeface="+mj-lt"/>
              <a:sym typeface="Arial" panose="020B0604020202020204" pitchFamily="34" charset="0"/>
            </a:endParaRPr>
          </a:p>
        </p:txBody>
      </p:sp>
      <p:sp>
        <p:nvSpPr>
          <p:cNvPr id="11" name="文本框 10"/>
          <p:cNvSpPr txBox="1"/>
          <p:nvPr/>
        </p:nvSpPr>
        <p:spPr>
          <a:xfrm>
            <a:off x="4789170" y="1329055"/>
            <a:ext cx="6983730" cy="48926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rPr>
              <a:t>合成控制法</a:t>
            </a:r>
            <a:r>
              <a:rPr lang="en-US" altLang="zh-CN" sz="2400">
                <a:latin typeface="微软雅黑" panose="020B0503020204020204" charset="-122"/>
                <a:ea typeface="微软雅黑" panose="020B0503020204020204" charset="-122"/>
              </a:rPr>
              <a:t>(SCM, </a:t>
            </a:r>
            <a:r>
              <a:rPr lang="zh-CN" altLang="en-US" sz="2400">
                <a:latin typeface="微软雅黑" panose="020B0503020204020204" charset="-122"/>
                <a:ea typeface="微软雅黑" panose="020B0503020204020204" charset="-122"/>
              </a:rPr>
              <a:t>Abadie</a:t>
            </a:r>
            <a:r>
              <a:rPr lang="en-US" altLang="zh-CN" sz="2400">
                <a:latin typeface="微软雅黑" panose="020B0503020204020204" charset="-122"/>
                <a:ea typeface="微软雅黑" panose="020B0503020204020204" charset="-122"/>
              </a:rPr>
              <a:t> et al. 2003)</a:t>
            </a:r>
            <a:r>
              <a:rPr lang="zh-CN" altLang="en-US" sz="2400">
                <a:latin typeface="微软雅黑" panose="020B0503020204020204" charset="-122"/>
                <a:ea typeface="微软雅黑" panose="020B0503020204020204" charset="-122"/>
              </a:rPr>
              <a:t>：</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 </a:t>
            </a:r>
            <a:r>
              <a:rPr lang="en-US" altLang="zh-CN" sz="2400">
                <a:latin typeface="微软雅黑" panose="020B0503020204020204" charset="-122"/>
                <a:ea typeface="微软雅黑" panose="020B0503020204020204" charset="-122"/>
              </a:rPr>
              <a:t>      </a:t>
            </a:r>
            <a:r>
              <a:rPr lang="zh-CN" altLang="en-US" sz="2400">
                <a:latin typeface="微软雅黑" panose="020B0503020204020204" charset="-122"/>
                <a:ea typeface="微软雅黑" panose="020B0503020204020204" charset="-122"/>
              </a:rPr>
              <a:t>借助</a:t>
            </a:r>
            <a:r>
              <a:rPr lang="zh-CN" altLang="en-US" sz="2400">
                <a:solidFill>
                  <a:srgbClr val="FF0000"/>
                </a:solidFill>
                <a:latin typeface="微软雅黑" panose="020B0503020204020204" charset="-122"/>
                <a:ea typeface="微软雅黑" panose="020B0503020204020204" charset="-122"/>
              </a:rPr>
              <a:t>香港以外的国家和地区经济发展情况</a:t>
            </a:r>
            <a:r>
              <a:rPr lang="zh-CN" altLang="en-US" sz="2400">
                <a:latin typeface="微软雅黑" panose="020B0503020204020204" charset="-122"/>
                <a:ea typeface="微软雅黑" panose="020B0503020204020204" charset="-122"/>
              </a:rPr>
              <a:t>来构建一个</a:t>
            </a:r>
            <a:r>
              <a:rPr lang="en-US" altLang="zh-CN" sz="2400">
                <a:latin typeface="微软雅黑" panose="020B0503020204020204" charset="-122"/>
                <a:ea typeface="微软雅黑" panose="020B0503020204020204" charset="-122"/>
              </a:rPr>
              <a:t>“</a:t>
            </a:r>
            <a:r>
              <a:rPr lang="zh-CN" altLang="en-US" sz="2400">
                <a:latin typeface="微软雅黑" panose="020B0503020204020204" charset="-122"/>
                <a:ea typeface="微软雅黑" panose="020B0503020204020204" charset="-122"/>
              </a:rPr>
              <a:t>合成控制组</a:t>
            </a:r>
            <a:r>
              <a:rPr lang="en-US" altLang="zh-CN" sz="2400">
                <a:latin typeface="微软雅黑" panose="020B0503020204020204" charset="-122"/>
                <a:ea typeface="微软雅黑" panose="020B0503020204020204" charset="-122"/>
              </a:rPr>
              <a:t>”</a:t>
            </a:r>
            <a:r>
              <a:rPr lang="zh-CN" altLang="en-US" sz="2400">
                <a:latin typeface="微软雅黑" panose="020B0503020204020204" charset="-122"/>
                <a:ea typeface="微软雅黑" panose="020B0503020204020204" charset="-122"/>
              </a:rPr>
              <a:t>，以凸组合计算确定权重。</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回归控制法</a:t>
            </a:r>
            <a:r>
              <a:rPr lang="en-US" altLang="zh-CN" sz="2400">
                <a:latin typeface="微软雅黑" panose="020B0503020204020204" charset="-122"/>
                <a:ea typeface="微软雅黑" panose="020B0503020204020204" charset="-122"/>
              </a:rPr>
              <a:t>(RCM, Hsiao et al. 2012):</a:t>
            </a:r>
            <a:endParaRPr lang="en-US" altLang="zh-CN" sz="2400">
              <a:latin typeface="微软雅黑" panose="020B0503020204020204" charset="-122"/>
              <a:ea typeface="微软雅黑" panose="020B0503020204020204" charset="-122"/>
            </a:endParaRPr>
          </a:p>
          <a:p>
            <a:r>
              <a:rPr lang="en-US" altLang="zh-CN" sz="2400">
                <a:latin typeface="微软雅黑" panose="020B0503020204020204" charset="-122"/>
                <a:ea typeface="微软雅黑" panose="020B0503020204020204" charset="-122"/>
              </a:rPr>
              <a:t>       </a:t>
            </a:r>
            <a:r>
              <a:rPr lang="zh-CN" altLang="en-US" sz="2400">
                <a:latin typeface="微软雅黑" panose="020B0503020204020204" charset="-122"/>
                <a:ea typeface="微软雅黑" panose="020B0503020204020204" charset="-122"/>
              </a:rPr>
              <a:t>是对合成控制法的</a:t>
            </a:r>
            <a:r>
              <a:rPr lang="zh-CN" altLang="en-US" sz="2400">
                <a:solidFill>
                  <a:srgbClr val="FF0000"/>
                </a:solidFill>
                <a:latin typeface="微软雅黑" panose="020B0503020204020204" charset="-122"/>
                <a:ea typeface="微软雅黑" panose="020B0503020204020204" charset="-122"/>
              </a:rPr>
              <a:t>改进</a:t>
            </a:r>
            <a:r>
              <a:rPr lang="zh-CN" altLang="en-US" sz="2400">
                <a:latin typeface="微软雅黑" panose="020B0503020204020204" charset="-122"/>
                <a:ea typeface="微软雅黑" panose="020B0503020204020204" charset="-122"/>
              </a:rPr>
              <a:t>，区别在于使用回归构建合成控制组，以</a:t>
            </a:r>
            <a:r>
              <a:rPr lang="en-US" altLang="zh-CN" sz="2400">
                <a:solidFill>
                  <a:srgbClr val="FF0000"/>
                </a:solidFill>
                <a:latin typeface="微软雅黑" panose="020B0503020204020204" charset="-122"/>
                <a:ea typeface="微软雅黑" panose="020B0503020204020204" charset="-122"/>
              </a:rPr>
              <a:t>OLS</a:t>
            </a:r>
            <a:r>
              <a:rPr lang="zh-CN" altLang="en-US" sz="2400">
                <a:latin typeface="微软雅黑" panose="020B0503020204020204" charset="-122"/>
                <a:ea typeface="微软雅黑" panose="020B0503020204020204" charset="-122"/>
              </a:rPr>
              <a:t>确定权重。</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创新之处在于：</a:t>
            </a:r>
            <a:endParaRPr lang="zh-CN" altLang="en-US" sz="2400">
              <a:latin typeface="微软雅黑" panose="020B0503020204020204" charset="-122"/>
              <a:ea typeface="微软雅黑" panose="020B0503020204020204" charset="-122"/>
            </a:endParaRPr>
          </a:p>
          <a:p>
            <a:pPr indent="457200"/>
            <a:r>
              <a:rPr lang="zh-CN" altLang="en-US" sz="2400">
                <a:latin typeface="微软雅黑" panose="020B0503020204020204" charset="-122"/>
                <a:ea typeface="微软雅黑" panose="020B0503020204020204" charset="-122"/>
              </a:rPr>
              <a:t> </a:t>
            </a:r>
            <a:r>
              <a:rPr lang="en-US" altLang="zh-CN" sz="2400">
                <a:latin typeface="微软雅黑" panose="020B0503020204020204" charset="-122"/>
                <a:ea typeface="微软雅黑" panose="020B0503020204020204" charset="-122"/>
              </a:rPr>
              <a:t> </a:t>
            </a:r>
            <a:r>
              <a:rPr lang="zh-CN" altLang="en-US" sz="2400">
                <a:latin typeface="微软雅黑" panose="020B0503020204020204" charset="-122"/>
                <a:ea typeface="微软雅黑" panose="020B0503020204020204" charset="-122"/>
              </a:rPr>
              <a:t>不再要求数据非负，更有外推性和经济意义。</a:t>
            </a:r>
            <a:endParaRPr lang="zh-CN" altLang="en-US" sz="2400">
              <a:latin typeface="微软雅黑" panose="020B0503020204020204" charset="-122"/>
              <a:ea typeface="微软雅黑" panose="020B0503020204020204" charset="-122"/>
            </a:endParaRPr>
          </a:p>
          <a:p>
            <a:pPr indent="457200"/>
            <a:endParaRPr lang="zh-CN" altLang="en-US" sz="2400">
              <a:latin typeface="微软雅黑" panose="020B0503020204020204" charset="-122"/>
              <a:ea typeface="微软雅黑" panose="020B0503020204020204" charset="-122"/>
            </a:endParaRPr>
          </a:p>
          <a:p>
            <a:pPr marL="0" lvl="0" indent="0">
              <a:buNone/>
            </a:pPr>
            <a:r>
              <a:rPr lang="zh-CN" altLang="en-US" sz="2400">
                <a:solidFill>
                  <a:schemeClr val="tx1"/>
                </a:solidFill>
                <a:latin typeface="微软雅黑" panose="020B0503020204020204" charset="-122"/>
                <a:ea typeface="微软雅黑" panose="020B0503020204020204" charset="-122"/>
              </a:rPr>
              <a:t>确定权重之后，</a:t>
            </a:r>
            <a:r>
              <a:rPr lang="zh-CN" altLang="en-US" sz="2400">
                <a:solidFill>
                  <a:srgbClr val="FF0000"/>
                </a:solidFill>
                <a:latin typeface="微软雅黑" panose="020B0503020204020204" charset="-122"/>
                <a:ea typeface="微软雅黑" panose="020B0503020204020204" charset="-122"/>
              </a:rPr>
              <a:t>回归预测</a:t>
            </a:r>
            <a:r>
              <a:rPr lang="zh-CN" altLang="en-US" sz="2400">
                <a:solidFill>
                  <a:schemeClr val="tx1"/>
                </a:solidFill>
                <a:latin typeface="微软雅黑" panose="020B0503020204020204" charset="-122"/>
                <a:ea typeface="微软雅黑" panose="020B0503020204020204" charset="-122"/>
              </a:rPr>
              <a:t>出反事实情况下香港的经济发展情况。</a:t>
            </a:r>
            <a:endParaRPr lang="zh-CN" altLang="en-US" sz="2400">
              <a:solidFill>
                <a:schemeClr val="tx1"/>
              </a:solidFill>
              <a:latin typeface="微软雅黑" panose="020B0503020204020204" charset="-122"/>
              <a:ea typeface="微软雅黑" panose="020B0503020204020204" charset="-122"/>
            </a:endParaRPr>
          </a:p>
        </p:txBody>
      </p:sp>
      <p:sp>
        <p:nvSpPr>
          <p:cNvPr id="3" name="文本框 2"/>
          <p:cNvSpPr txBox="1"/>
          <p:nvPr/>
        </p:nvSpPr>
        <p:spPr>
          <a:xfrm>
            <a:off x="124460" y="2016125"/>
            <a:ext cx="4556125" cy="3538220"/>
          </a:xfrm>
          <a:prstGeom prst="rect">
            <a:avLst/>
          </a:prstGeom>
          <a:noFill/>
        </p:spPr>
        <p:txBody>
          <a:bodyPr wrap="square" rtlCol="0">
            <a:spAutoFit/>
          </a:bodyPr>
          <a:p>
            <a:r>
              <a:rPr lang="zh-CN" altLang="en-US" sz="2800">
                <a:latin typeface="微软雅黑" panose="020B0503020204020204" charset="-122"/>
                <a:ea typeface="微软雅黑" panose="020B0503020204020204" charset="-122"/>
                <a:sym typeface="+mn-ea"/>
              </a:rPr>
              <a:t>选取结果：</a:t>
            </a:r>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sym typeface="+mn-ea"/>
              </a:rPr>
              <a:t>①</a:t>
            </a:r>
            <a:r>
              <a:rPr lang="en-US" altLang="zh-CN" sz="2800">
                <a:solidFill>
                  <a:srgbClr val="FF0000"/>
                </a:solidFill>
                <a:latin typeface="微软雅黑" panose="020B0503020204020204" charset="-122"/>
                <a:ea typeface="微软雅黑" panose="020B0503020204020204" charset="-122"/>
                <a:sym typeface="+mn-ea"/>
              </a:rPr>
              <a:t>AIC</a:t>
            </a:r>
            <a:r>
              <a:rPr lang="zh-CN" altLang="en-US" sz="2800">
                <a:latin typeface="微软雅黑" panose="020B0503020204020204" charset="-122"/>
                <a:ea typeface="微软雅黑" panose="020B0503020204020204" charset="-122"/>
                <a:sym typeface="+mn-ea"/>
              </a:rPr>
              <a:t>：</a:t>
            </a:r>
            <a:r>
              <a:rPr lang="en-US" altLang="zh-CN" sz="2800">
                <a:latin typeface="微软雅黑" panose="020B0503020204020204" charset="-122"/>
                <a:ea typeface="微软雅黑" panose="020B0503020204020204" charset="-122"/>
                <a:sym typeface="+mn-ea"/>
              </a:rPr>
              <a:t>  </a:t>
            </a:r>
            <a:endParaRPr lang="en-US" altLang="zh-CN" sz="2800">
              <a:latin typeface="微软雅黑" panose="020B0503020204020204" charset="-122"/>
              <a:ea typeface="微软雅黑" panose="020B0503020204020204" charset="-122"/>
              <a:sym typeface="+mn-ea"/>
            </a:endParaRPr>
          </a:p>
          <a:p>
            <a:r>
              <a:rPr lang="en-US" altLang="zh-CN" sz="2800">
                <a:latin typeface="微软雅黑" panose="020B0503020204020204" charset="-122"/>
                <a:ea typeface="微软雅黑" panose="020B0503020204020204" charset="-122"/>
                <a:sym typeface="+mn-ea"/>
              </a:rPr>
              <a:t>Japan</a:t>
            </a:r>
            <a:r>
              <a:rPr lang="zh-CN" altLang="en-US" sz="2800">
                <a:latin typeface="微软雅黑" panose="020B0503020204020204" charset="-122"/>
                <a:ea typeface="微软雅黑" panose="020B0503020204020204" charset="-122"/>
                <a:sym typeface="+mn-ea"/>
              </a:rPr>
              <a:t>，</a:t>
            </a:r>
            <a:r>
              <a:rPr lang="en-US" altLang="zh-CN" sz="2800">
                <a:latin typeface="微软雅黑" panose="020B0503020204020204" charset="-122"/>
                <a:ea typeface="微软雅黑" panose="020B0503020204020204" charset="-122"/>
                <a:sym typeface="+mn-ea"/>
              </a:rPr>
              <a:t>Korea</a:t>
            </a:r>
            <a:r>
              <a:rPr lang="zh-CN" altLang="en-US" sz="2800">
                <a:latin typeface="微软雅黑" panose="020B0503020204020204" charset="-122"/>
                <a:ea typeface="微软雅黑" panose="020B0503020204020204" charset="-122"/>
                <a:sym typeface="+mn-ea"/>
              </a:rPr>
              <a:t>，</a:t>
            </a:r>
            <a:r>
              <a:rPr lang="en-US" altLang="zh-CN" sz="2800">
                <a:latin typeface="微软雅黑" panose="020B0503020204020204" charset="-122"/>
                <a:ea typeface="微软雅黑" panose="020B0503020204020204" charset="-122"/>
                <a:sym typeface="+mn-ea"/>
              </a:rPr>
              <a:t>the USA</a:t>
            </a:r>
            <a:r>
              <a:rPr lang="zh-CN" altLang="en-US" sz="2800">
                <a:latin typeface="微软雅黑" panose="020B0503020204020204" charset="-122"/>
                <a:ea typeface="微软雅黑" panose="020B0503020204020204" charset="-122"/>
                <a:sym typeface="+mn-ea"/>
              </a:rPr>
              <a:t>，</a:t>
            </a:r>
            <a:r>
              <a:rPr lang="en-US" altLang="zh-CN" sz="2800">
                <a:latin typeface="微软雅黑" panose="020B0503020204020204" charset="-122"/>
                <a:ea typeface="微软雅黑" panose="020B0503020204020204" charset="-122"/>
                <a:sym typeface="+mn-ea"/>
              </a:rPr>
              <a:t>Taiwan &amp; Philippines</a:t>
            </a:r>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sym typeface="+mn-ea"/>
              </a:rPr>
              <a:t>②</a:t>
            </a:r>
            <a:r>
              <a:rPr lang="en-US" altLang="zh-CN" sz="2800">
                <a:solidFill>
                  <a:srgbClr val="FF0000"/>
                </a:solidFill>
                <a:latin typeface="微软雅黑" panose="020B0503020204020204" charset="-122"/>
                <a:ea typeface="微软雅黑" panose="020B0503020204020204" charset="-122"/>
                <a:sym typeface="+mn-ea"/>
              </a:rPr>
              <a:t>AICC</a:t>
            </a:r>
            <a:r>
              <a:rPr lang="zh-CN" altLang="en-US" sz="2800">
                <a:latin typeface="微软雅黑" panose="020B0503020204020204" charset="-122"/>
                <a:ea typeface="微软雅黑" panose="020B0503020204020204" charset="-122"/>
                <a:sym typeface="+mn-ea"/>
              </a:rPr>
              <a:t>：</a:t>
            </a:r>
            <a:endParaRPr lang="zh-CN" altLang="en-US" sz="2800">
              <a:latin typeface="微软雅黑" panose="020B0503020204020204" charset="-122"/>
              <a:ea typeface="微软雅黑" panose="020B0503020204020204" charset="-122"/>
              <a:sym typeface="+mn-ea"/>
            </a:endParaRPr>
          </a:p>
          <a:p>
            <a:r>
              <a:rPr lang="en-US" altLang="zh-CN" sz="2800">
                <a:latin typeface="微软雅黑" panose="020B0503020204020204" charset="-122"/>
                <a:ea typeface="微软雅黑" panose="020B0503020204020204" charset="-122"/>
                <a:sym typeface="+mn-ea"/>
              </a:rPr>
              <a:t>Japan</a:t>
            </a:r>
            <a:r>
              <a:rPr lang="zh-CN" altLang="en-US" sz="2800">
                <a:latin typeface="微软雅黑" panose="020B0503020204020204" charset="-122"/>
                <a:ea typeface="微软雅黑" panose="020B0503020204020204" charset="-122"/>
                <a:sym typeface="+mn-ea"/>
              </a:rPr>
              <a:t>，</a:t>
            </a:r>
            <a:r>
              <a:rPr lang="en-US" altLang="zh-CN" sz="2800">
                <a:latin typeface="微软雅黑" panose="020B0503020204020204" charset="-122"/>
                <a:ea typeface="微软雅黑" panose="020B0503020204020204" charset="-122"/>
                <a:sym typeface="+mn-ea"/>
              </a:rPr>
              <a:t>Korea</a:t>
            </a:r>
            <a:r>
              <a:rPr lang="zh-CN" altLang="en-US" sz="2800">
                <a:latin typeface="微软雅黑" panose="020B0503020204020204" charset="-122"/>
                <a:ea typeface="微软雅黑" panose="020B0503020204020204" charset="-122"/>
                <a:sym typeface="+mn-ea"/>
              </a:rPr>
              <a:t>，</a:t>
            </a:r>
            <a:r>
              <a:rPr lang="en-US" altLang="zh-CN" sz="2800">
                <a:latin typeface="微软雅黑" panose="020B0503020204020204" charset="-122"/>
                <a:ea typeface="微软雅黑" panose="020B0503020204020204" charset="-122"/>
                <a:sym typeface="+mn-ea"/>
              </a:rPr>
              <a:t>the USA &amp; Taiwan</a:t>
            </a:r>
            <a:endParaRPr lang="en-US" altLang="zh-CN" sz="2800">
              <a:latin typeface="微软雅黑" panose="020B0503020204020204" charset="-122"/>
              <a:ea typeface="微软雅黑" panose="020B0503020204020204" charset="-122"/>
            </a:endParaRPr>
          </a:p>
          <a:p>
            <a:endParaRPr lang="zh-CN" altLang="en-US" sz="280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 name="文本框 9"/>
          <p:cNvSpPr txBox="1"/>
          <p:nvPr>
            <p:custDataLst>
              <p:tags r:id="rId1"/>
            </p:custDataLst>
          </p:nvPr>
        </p:nvSpPr>
        <p:spPr>
          <a:xfrm>
            <a:off x="1586356" y="422069"/>
            <a:ext cx="9019289" cy="669731"/>
          </a:xfrm>
          <a:prstGeom prst="rect">
            <a:avLst/>
          </a:prstGeom>
          <a:noFill/>
        </p:spPr>
        <p:txBody>
          <a:bodyPr wrap="square" rtlCol="0" anchor="ctr">
            <a:noAutofit/>
          </a:bodyPr>
          <a:p>
            <a:pPr algn="ctr">
              <a:lnSpc>
                <a:spcPct val="150000"/>
              </a:lnSpc>
            </a:pPr>
            <a:r>
              <a:rPr lang="en-US" altLang="zh-CN" sz="3200" dirty="0">
                <a:latin typeface="+mj-lt"/>
                <a:ea typeface="宋体" panose="02010600030101010101" pitchFamily="2" charset="-122"/>
                <a:cs typeface="+mj-lt"/>
                <a:sym typeface="Arial" panose="020B0604020202020204" pitchFamily="34" charset="0"/>
              </a:rPr>
              <a:t>Method: How to Determine Weights?</a:t>
            </a:r>
            <a:endParaRPr lang="zh-CN" altLang="en-US" sz="3200" dirty="0">
              <a:latin typeface="+mj-lt"/>
              <a:ea typeface="宋体" panose="02010600030101010101" pitchFamily="2" charset="-122"/>
              <a:cs typeface="+mj-lt"/>
              <a:sym typeface="Arial" panose="020B0604020202020204" pitchFamily="34" charset="0"/>
            </a:endParaRPr>
          </a:p>
        </p:txBody>
      </p:sp>
      <p:grpSp>
        <p:nvGrpSpPr>
          <p:cNvPr id="4" name="组合 3"/>
          <p:cNvGrpSpPr/>
          <p:nvPr/>
        </p:nvGrpSpPr>
        <p:grpSpPr>
          <a:xfrm>
            <a:off x="873125" y="1091565"/>
            <a:ext cx="9906000" cy="5760085"/>
            <a:chOff x="1375" y="1719"/>
            <a:chExt cx="15600" cy="9071"/>
          </a:xfrm>
        </p:grpSpPr>
        <p:pic>
          <p:nvPicPr>
            <p:cNvPr id="2" name="图片 1"/>
            <p:cNvPicPr>
              <a:picLocks noChangeAspect="1"/>
            </p:cNvPicPr>
            <p:nvPr>
              <p:custDataLst>
                <p:tags r:id="rId2"/>
              </p:custDataLst>
            </p:nvPr>
          </p:nvPicPr>
          <p:blipFill>
            <a:blip r:embed="rId3"/>
            <a:stretch>
              <a:fillRect/>
            </a:stretch>
          </p:blipFill>
          <p:spPr>
            <a:xfrm>
              <a:off x="1375" y="1719"/>
              <a:ext cx="15589" cy="4713"/>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1543" y="6432"/>
              <a:ext cx="15432" cy="4359"/>
            </a:xfrm>
            <a:prstGeom prst="rect">
              <a:avLst/>
            </a:prstGeom>
          </p:spPr>
        </p:pic>
      </p:gr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 name="文本框 9"/>
          <p:cNvSpPr txBox="1"/>
          <p:nvPr>
            <p:custDataLst>
              <p:tags r:id="rId1"/>
            </p:custDataLst>
          </p:nvPr>
        </p:nvSpPr>
        <p:spPr>
          <a:xfrm>
            <a:off x="1586356" y="422069"/>
            <a:ext cx="9019289" cy="669731"/>
          </a:xfrm>
          <a:prstGeom prst="rect">
            <a:avLst/>
          </a:prstGeom>
          <a:noFill/>
        </p:spPr>
        <p:txBody>
          <a:bodyPr wrap="square" rtlCol="0" anchor="ctr">
            <a:noAutofit/>
          </a:bodyPr>
          <a:p>
            <a:pPr algn="ctr">
              <a:lnSpc>
                <a:spcPct val="150000"/>
              </a:lnSpc>
            </a:pPr>
            <a:r>
              <a:rPr lang="en-US" altLang="zh-CN" sz="3200" dirty="0">
                <a:latin typeface="+mj-lt"/>
                <a:ea typeface="宋体" panose="02010600030101010101" pitchFamily="2" charset="-122"/>
                <a:cs typeface="+mj-lt"/>
                <a:sym typeface="Arial" panose="020B0604020202020204" pitchFamily="34" charset="0"/>
              </a:rPr>
              <a:t>Test: What is the Outcome of AICC?</a:t>
            </a:r>
            <a:endParaRPr lang="zh-CN" altLang="en-US" sz="3200" dirty="0">
              <a:latin typeface="+mj-lt"/>
              <a:ea typeface="宋体" panose="02010600030101010101" pitchFamily="2" charset="-122"/>
              <a:cs typeface="+mj-lt"/>
              <a:sym typeface="Arial" panose="020B0604020202020204" pitchFamily="34" charset="0"/>
            </a:endParaRPr>
          </a:p>
        </p:txBody>
      </p:sp>
      <p:grpSp>
        <p:nvGrpSpPr>
          <p:cNvPr id="2" name="组合 1"/>
          <p:cNvGrpSpPr/>
          <p:nvPr/>
        </p:nvGrpSpPr>
        <p:grpSpPr>
          <a:xfrm>
            <a:off x="0" y="1316990"/>
            <a:ext cx="12172950" cy="5541010"/>
            <a:chOff x="0" y="2074"/>
            <a:chExt cx="19170" cy="8726"/>
          </a:xfrm>
        </p:grpSpPr>
        <p:grpSp>
          <p:nvGrpSpPr>
            <p:cNvPr id="7" name="组合 6"/>
            <p:cNvGrpSpPr/>
            <p:nvPr/>
          </p:nvGrpSpPr>
          <p:grpSpPr>
            <a:xfrm>
              <a:off x="670" y="2074"/>
              <a:ext cx="18501" cy="2289"/>
              <a:chOff x="670" y="2074"/>
              <a:chExt cx="18501" cy="2289"/>
            </a:xfrm>
          </p:grpSpPr>
          <p:grpSp>
            <p:nvGrpSpPr>
              <p:cNvPr id="9" name="组合 8"/>
              <p:cNvGrpSpPr/>
              <p:nvPr/>
            </p:nvGrpSpPr>
            <p:grpSpPr>
              <a:xfrm>
                <a:off x="670" y="2074"/>
                <a:ext cx="6355" cy="1656"/>
                <a:chOff x="369" y="2335"/>
                <a:chExt cx="6355" cy="1656"/>
              </a:xfrm>
            </p:grpSpPr>
            <p:grpSp>
              <p:nvGrpSpPr>
                <p:cNvPr id="11" name="组合 10"/>
                <p:cNvGrpSpPr/>
                <p:nvPr/>
              </p:nvGrpSpPr>
              <p:grpSpPr>
                <a:xfrm>
                  <a:off x="369" y="2335"/>
                  <a:ext cx="2878" cy="1656"/>
                  <a:chOff x="369" y="2335"/>
                  <a:chExt cx="2878" cy="1656"/>
                </a:xfrm>
              </p:grpSpPr>
              <p:pic>
                <p:nvPicPr>
                  <p:cNvPr id="18" name="图片 17" descr="templates\docerresourceshop\icons\\31393935333436363b31393936333531383bd2b5bca8"/>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901" y="2335"/>
                    <a:ext cx="1440" cy="1440"/>
                  </a:xfrm>
                  <a:prstGeom prst="rect">
                    <a:avLst/>
                  </a:prstGeom>
                </p:spPr>
              </p:pic>
              <p:sp>
                <p:nvSpPr>
                  <p:cNvPr id="19" name="文本框 18"/>
                  <p:cNvSpPr txBox="1"/>
                  <p:nvPr>
                    <p:custDataLst>
                      <p:tags r:id="rId5"/>
                    </p:custDataLst>
                  </p:nvPr>
                </p:nvSpPr>
                <p:spPr>
                  <a:xfrm>
                    <a:off x="369" y="3267"/>
                    <a:ext cx="2878" cy="725"/>
                  </a:xfrm>
                  <a:prstGeom prst="rect">
                    <a:avLst/>
                  </a:prstGeom>
                  <a:noFill/>
                </p:spPr>
                <p:txBody>
                  <a:bodyPr wrap="square" rtlCol="0">
                    <a:spAutoFit/>
                  </a:bodyPr>
                  <a:p>
                    <a:r>
                      <a:rPr lang="en-US" altLang="zh-CN" sz="2400">
                        <a:latin typeface="等线" panose="02010600030101010101" charset="-122"/>
                        <a:ea typeface="等线" panose="02010600030101010101" charset="-122"/>
                        <a:cs typeface="Tekton Pro Cond" panose="020F0606020208020904" charset="0"/>
                      </a:rPr>
                      <a:t>Counterfact</a:t>
                    </a:r>
                    <a:endParaRPr lang="en-US" altLang="zh-CN" sz="2400">
                      <a:latin typeface="等线" panose="02010600030101010101" charset="-122"/>
                      <a:ea typeface="等线" panose="02010600030101010101" charset="-122"/>
                      <a:cs typeface="Tekton Pro Cond" panose="020F0606020208020904" charset="0"/>
                    </a:endParaRPr>
                  </a:p>
                </p:txBody>
              </p:sp>
            </p:grpSp>
            <p:grpSp>
              <p:nvGrpSpPr>
                <p:cNvPr id="20" name="组合 19"/>
                <p:cNvGrpSpPr/>
                <p:nvPr/>
              </p:nvGrpSpPr>
              <p:grpSpPr>
                <a:xfrm>
                  <a:off x="4728" y="2335"/>
                  <a:ext cx="1997" cy="1656"/>
                  <a:chOff x="4632" y="2335"/>
                  <a:chExt cx="1997" cy="1656"/>
                </a:xfrm>
              </p:grpSpPr>
              <p:sp>
                <p:nvSpPr>
                  <p:cNvPr id="21" name="文本框 20"/>
                  <p:cNvSpPr txBox="1"/>
                  <p:nvPr>
                    <p:custDataLst>
                      <p:tags r:id="rId6"/>
                    </p:custDataLst>
                  </p:nvPr>
                </p:nvSpPr>
                <p:spPr>
                  <a:xfrm>
                    <a:off x="5031" y="3267"/>
                    <a:ext cx="1598" cy="725"/>
                  </a:xfrm>
                  <a:prstGeom prst="rect">
                    <a:avLst/>
                  </a:prstGeom>
                  <a:noFill/>
                </p:spPr>
                <p:txBody>
                  <a:bodyPr wrap="square" rtlCol="0">
                    <a:spAutoFit/>
                  </a:bodyPr>
                  <a:p>
                    <a:r>
                      <a:rPr lang="en-US" altLang="zh-CN" sz="2400">
                        <a:latin typeface="等线" panose="02010600030101010101" charset="-122"/>
                        <a:ea typeface="等线" panose="02010600030101010101" charset="-122"/>
                        <a:cs typeface="Tekton Pro Cond" panose="020F0606020208020904" charset="0"/>
                      </a:rPr>
                      <a:t>Fact</a:t>
                    </a:r>
                    <a:endParaRPr lang="en-US" altLang="zh-CN" sz="2400">
                      <a:latin typeface="等线" panose="02010600030101010101" charset="-122"/>
                      <a:ea typeface="等线" panose="02010600030101010101" charset="-122"/>
                      <a:cs typeface="Tekton Pro Cond" panose="020F0606020208020904" charset="0"/>
                    </a:endParaRPr>
                  </a:p>
                </p:txBody>
              </p:sp>
              <p:pic>
                <p:nvPicPr>
                  <p:cNvPr id="22" name="图片 21" descr="templates\docerresourceshop\icons\\31393935333436363b31393936333531383bd2b5bca8"/>
                  <p:cNvPicPr>
                    <a:picLocks noChangeAspect="1"/>
                  </p:cNvPicPr>
                  <p:nvPr>
                    <p:custDataLst>
                      <p:tags r:id="rId7"/>
                    </p:custDataLst>
                  </p:nvPr>
                </p:nvPicPr>
                <p:blipFill>
                  <a:blip r:embed="rId3">
                    <a:extLst>
                      <a:ext uri="{96DAC541-7B7A-43D3-8B79-37D633B846F1}">
                        <asvg:svgBlip xmlns:asvg="http://schemas.microsoft.com/office/drawing/2016/SVG/main" r:embed="rId4"/>
                      </a:ext>
                    </a:extLst>
                  </a:blip>
                  <a:stretch>
                    <a:fillRect/>
                  </a:stretch>
                </p:blipFill>
                <p:spPr>
                  <a:xfrm>
                    <a:off x="4632" y="2335"/>
                    <a:ext cx="1440" cy="1440"/>
                  </a:xfrm>
                  <a:prstGeom prst="rect">
                    <a:avLst/>
                  </a:prstGeom>
                </p:spPr>
              </p:pic>
            </p:grpSp>
            <p:pic>
              <p:nvPicPr>
                <p:cNvPr id="23" name="图片 22" descr="templates\docerresourceshop\icons\\31393935333439353b363436323639303b5653"/>
                <p:cNvPicPr>
                  <a:picLocks noChangeAspect="1"/>
                </p:cNvPicPr>
                <p:nvPr>
                  <p:custDataLst>
                    <p:tags r:id="rId8"/>
                  </p:custDataLst>
                </p:nvPr>
              </p:nvPicPr>
              <p:blipFill>
                <a:blip r:embed="rId9">
                  <a:extLst>
                    <a:ext uri="{96DAC541-7B7A-43D3-8B79-37D633B846F1}">
                      <asvg:svgBlip xmlns:asvg="http://schemas.microsoft.com/office/drawing/2016/SVG/main" r:embed="rId10"/>
                    </a:ext>
                  </a:extLst>
                </a:blip>
                <a:stretch>
                  <a:fillRect/>
                </a:stretch>
              </p:blipFill>
              <p:spPr>
                <a:xfrm>
                  <a:off x="2966" y="2513"/>
                  <a:ext cx="1440" cy="1440"/>
                </a:xfrm>
                <a:prstGeom prst="rect">
                  <a:avLst/>
                </a:prstGeom>
              </p:spPr>
            </p:pic>
          </p:grpSp>
          <p:pic>
            <p:nvPicPr>
              <p:cNvPr id="25" name="图片 24"/>
              <p:cNvPicPr>
                <a:picLocks noChangeAspect="1"/>
              </p:cNvPicPr>
              <p:nvPr>
                <p:custDataLst>
                  <p:tags r:id="rId11"/>
                </p:custDataLst>
              </p:nvPr>
            </p:nvPicPr>
            <p:blipFill>
              <a:blip r:embed="rId12"/>
              <a:srcRect r="1740"/>
              <a:stretch>
                <a:fillRect/>
              </a:stretch>
            </p:blipFill>
            <p:spPr>
              <a:xfrm>
                <a:off x="6690" y="2158"/>
                <a:ext cx="12481" cy="2205"/>
              </a:xfrm>
              <a:prstGeom prst="rect">
                <a:avLst/>
              </a:prstGeom>
            </p:spPr>
          </p:pic>
        </p:grpSp>
        <p:pic>
          <p:nvPicPr>
            <p:cNvPr id="27" name="图片 26"/>
            <p:cNvPicPr>
              <a:picLocks noChangeAspect="1"/>
            </p:cNvPicPr>
            <p:nvPr>
              <p:custDataLst>
                <p:tags r:id="rId13"/>
              </p:custDataLst>
            </p:nvPr>
          </p:nvPicPr>
          <p:blipFill>
            <a:blip r:embed="rId14"/>
            <a:stretch>
              <a:fillRect/>
            </a:stretch>
          </p:blipFill>
          <p:spPr>
            <a:xfrm>
              <a:off x="0" y="4346"/>
              <a:ext cx="9601" cy="6454"/>
            </a:xfrm>
            <a:prstGeom prst="rect">
              <a:avLst/>
            </a:prstGeom>
          </p:spPr>
        </p:pic>
        <p:pic>
          <p:nvPicPr>
            <p:cNvPr id="28" name="图片 27"/>
            <p:cNvPicPr>
              <a:picLocks noChangeAspect="1"/>
            </p:cNvPicPr>
            <p:nvPr>
              <p:custDataLst>
                <p:tags r:id="rId15"/>
              </p:custDataLst>
            </p:nvPr>
          </p:nvPicPr>
          <p:blipFill>
            <a:blip r:embed="rId16"/>
            <a:stretch>
              <a:fillRect/>
            </a:stretch>
          </p:blipFill>
          <p:spPr>
            <a:xfrm>
              <a:off x="9601" y="4215"/>
              <a:ext cx="9262" cy="6585"/>
            </a:xfrm>
            <a:prstGeom prst="rect">
              <a:avLst/>
            </a:prstGeom>
          </p:spPr>
        </p:pic>
      </p:grpSp>
    </p:spTree>
    <p:custDataLst>
      <p:tags r:id="rId1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 name="文本框 9"/>
          <p:cNvSpPr txBox="1"/>
          <p:nvPr>
            <p:custDataLst>
              <p:tags r:id="rId1"/>
            </p:custDataLst>
          </p:nvPr>
        </p:nvSpPr>
        <p:spPr>
          <a:xfrm>
            <a:off x="1586356" y="422069"/>
            <a:ext cx="9019289" cy="669731"/>
          </a:xfrm>
          <a:prstGeom prst="rect">
            <a:avLst/>
          </a:prstGeom>
          <a:noFill/>
        </p:spPr>
        <p:txBody>
          <a:bodyPr wrap="square" rtlCol="0" anchor="ctr">
            <a:noAutofit/>
          </a:bodyPr>
          <a:p>
            <a:pPr algn="ctr">
              <a:lnSpc>
                <a:spcPct val="150000"/>
              </a:lnSpc>
            </a:pPr>
            <a:r>
              <a:rPr lang="en-US" altLang="zh-CN" sz="3200" dirty="0">
                <a:latin typeface="+mj-lt"/>
                <a:ea typeface="宋体" panose="02010600030101010101" pitchFamily="2" charset="-122"/>
                <a:cs typeface="+mj-lt"/>
                <a:sym typeface="Arial" panose="020B0604020202020204" pitchFamily="34" charset="0"/>
              </a:rPr>
              <a:t>Test: What is the Outcome of AIC?</a:t>
            </a:r>
            <a:endParaRPr lang="zh-CN" altLang="en-US" sz="3200" dirty="0">
              <a:latin typeface="+mj-lt"/>
              <a:ea typeface="宋体" panose="02010600030101010101" pitchFamily="2" charset="-122"/>
              <a:cs typeface="+mj-lt"/>
              <a:sym typeface="Arial" panose="020B0604020202020204" pitchFamily="34" charset="0"/>
            </a:endParaRPr>
          </a:p>
        </p:txBody>
      </p:sp>
      <p:grpSp>
        <p:nvGrpSpPr>
          <p:cNvPr id="7" name="组合 6"/>
          <p:cNvGrpSpPr/>
          <p:nvPr/>
        </p:nvGrpSpPr>
        <p:grpSpPr>
          <a:xfrm>
            <a:off x="0" y="1316990"/>
            <a:ext cx="12169775" cy="5541010"/>
            <a:chOff x="0" y="2074"/>
            <a:chExt cx="19165" cy="8726"/>
          </a:xfrm>
        </p:grpSpPr>
        <p:pic>
          <p:nvPicPr>
            <p:cNvPr id="6" name="图片 5"/>
            <p:cNvPicPr>
              <a:picLocks noChangeAspect="1"/>
            </p:cNvPicPr>
            <p:nvPr>
              <p:custDataLst>
                <p:tags r:id="rId2"/>
              </p:custDataLst>
            </p:nvPr>
          </p:nvPicPr>
          <p:blipFill>
            <a:blip r:embed="rId3"/>
            <a:srcRect r="1660"/>
            <a:stretch>
              <a:fillRect/>
            </a:stretch>
          </p:blipFill>
          <p:spPr>
            <a:xfrm>
              <a:off x="6016" y="2267"/>
              <a:ext cx="13149" cy="1904"/>
            </a:xfrm>
            <a:prstGeom prst="rect">
              <a:avLst/>
            </a:prstGeom>
          </p:spPr>
        </p:pic>
        <p:grpSp>
          <p:nvGrpSpPr>
            <p:cNvPr id="5" name="组合 4"/>
            <p:cNvGrpSpPr/>
            <p:nvPr/>
          </p:nvGrpSpPr>
          <p:grpSpPr>
            <a:xfrm>
              <a:off x="0" y="2074"/>
              <a:ext cx="18385" cy="8726"/>
              <a:chOff x="0" y="2074"/>
              <a:chExt cx="18385" cy="8726"/>
            </a:xfrm>
          </p:grpSpPr>
          <p:pic>
            <p:nvPicPr>
              <p:cNvPr id="3" name="图片 2"/>
              <p:cNvPicPr>
                <a:picLocks noChangeAspect="1"/>
              </p:cNvPicPr>
              <p:nvPr>
                <p:custDataLst>
                  <p:tags r:id="rId4"/>
                </p:custDataLst>
              </p:nvPr>
            </p:nvPicPr>
            <p:blipFill>
              <a:blip r:embed="rId5"/>
              <a:srcRect l="9558"/>
              <a:stretch>
                <a:fillRect/>
              </a:stretch>
            </p:blipFill>
            <p:spPr>
              <a:xfrm>
                <a:off x="9547" y="4244"/>
                <a:ext cx="8838" cy="6556"/>
              </a:xfrm>
              <a:prstGeom prst="rect">
                <a:avLst/>
              </a:prstGeom>
            </p:spPr>
          </p:pic>
          <p:grpSp>
            <p:nvGrpSpPr>
              <p:cNvPr id="17" name="组合 16"/>
              <p:cNvGrpSpPr/>
              <p:nvPr/>
            </p:nvGrpSpPr>
            <p:grpSpPr>
              <a:xfrm>
                <a:off x="670" y="2074"/>
                <a:ext cx="6355" cy="1656"/>
                <a:chOff x="369" y="2335"/>
                <a:chExt cx="6355" cy="1656"/>
              </a:xfrm>
            </p:grpSpPr>
            <p:grpSp>
              <p:nvGrpSpPr>
                <p:cNvPr id="16" name="组合 15"/>
                <p:cNvGrpSpPr/>
                <p:nvPr/>
              </p:nvGrpSpPr>
              <p:grpSpPr>
                <a:xfrm>
                  <a:off x="369" y="2335"/>
                  <a:ext cx="2878" cy="1656"/>
                  <a:chOff x="369" y="2335"/>
                  <a:chExt cx="2878" cy="1656"/>
                </a:xfrm>
              </p:grpSpPr>
              <p:pic>
                <p:nvPicPr>
                  <p:cNvPr id="12" name="图片 11" descr="templates\docerresourceshop\icons\\31393935333436363b31393936333531383bd2b5bca8"/>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1" y="2335"/>
                    <a:ext cx="1440" cy="1440"/>
                  </a:xfrm>
                  <a:prstGeom prst="rect">
                    <a:avLst/>
                  </a:prstGeom>
                </p:spPr>
              </p:pic>
              <p:sp>
                <p:nvSpPr>
                  <p:cNvPr id="34" name="文本框 33"/>
                  <p:cNvSpPr txBox="1"/>
                  <p:nvPr/>
                </p:nvSpPr>
                <p:spPr>
                  <a:xfrm>
                    <a:off x="369" y="3267"/>
                    <a:ext cx="2878" cy="725"/>
                  </a:xfrm>
                  <a:prstGeom prst="rect">
                    <a:avLst/>
                  </a:prstGeom>
                  <a:noFill/>
                </p:spPr>
                <p:txBody>
                  <a:bodyPr wrap="square" rtlCol="0">
                    <a:spAutoFit/>
                  </a:bodyPr>
                  <a:p>
                    <a:r>
                      <a:rPr lang="en-US" altLang="zh-CN" sz="2400">
                        <a:latin typeface="等线" panose="02010600030101010101" charset="-122"/>
                        <a:ea typeface="等线" panose="02010600030101010101" charset="-122"/>
                        <a:cs typeface="Tekton Pro Cond" panose="020F0606020208020904" charset="0"/>
                      </a:rPr>
                      <a:t>Counterfact</a:t>
                    </a:r>
                    <a:endParaRPr lang="en-US" altLang="zh-CN" sz="2400">
                      <a:latin typeface="等线" panose="02010600030101010101" charset="-122"/>
                      <a:ea typeface="等线" panose="02010600030101010101" charset="-122"/>
                      <a:cs typeface="Tekton Pro Cond" panose="020F0606020208020904" charset="0"/>
                    </a:endParaRPr>
                  </a:p>
                </p:txBody>
              </p:sp>
            </p:grpSp>
            <p:grpSp>
              <p:nvGrpSpPr>
                <p:cNvPr id="15" name="组合 14"/>
                <p:cNvGrpSpPr/>
                <p:nvPr/>
              </p:nvGrpSpPr>
              <p:grpSpPr>
                <a:xfrm>
                  <a:off x="4728" y="2335"/>
                  <a:ext cx="1997" cy="1656"/>
                  <a:chOff x="4632" y="2335"/>
                  <a:chExt cx="1997" cy="1656"/>
                </a:xfrm>
              </p:grpSpPr>
              <p:sp>
                <p:nvSpPr>
                  <p:cNvPr id="33" name="文本框 32"/>
                  <p:cNvSpPr txBox="1"/>
                  <p:nvPr/>
                </p:nvSpPr>
                <p:spPr>
                  <a:xfrm>
                    <a:off x="5031" y="3267"/>
                    <a:ext cx="1598" cy="725"/>
                  </a:xfrm>
                  <a:prstGeom prst="rect">
                    <a:avLst/>
                  </a:prstGeom>
                  <a:noFill/>
                </p:spPr>
                <p:txBody>
                  <a:bodyPr wrap="square" rtlCol="0">
                    <a:spAutoFit/>
                  </a:bodyPr>
                  <a:p>
                    <a:r>
                      <a:rPr lang="en-US" altLang="zh-CN" sz="2400">
                        <a:latin typeface="等线" panose="02010600030101010101" charset="-122"/>
                        <a:ea typeface="等线" panose="02010600030101010101" charset="-122"/>
                        <a:cs typeface="Tekton Pro Cond" panose="020F0606020208020904" charset="0"/>
                      </a:rPr>
                      <a:t>Fact</a:t>
                    </a:r>
                    <a:endParaRPr lang="en-US" altLang="zh-CN" sz="2400">
                      <a:latin typeface="等线" panose="02010600030101010101" charset="-122"/>
                      <a:ea typeface="等线" panose="02010600030101010101" charset="-122"/>
                      <a:cs typeface="Tekton Pro Cond" panose="020F0606020208020904" charset="0"/>
                    </a:endParaRPr>
                  </a:p>
                </p:txBody>
              </p:sp>
              <p:pic>
                <p:nvPicPr>
                  <p:cNvPr id="13" name="图片 12" descr="templates\docerresourceshop\icons\\31393935333436363b31393936333531383bd2b5bca8"/>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32" y="2335"/>
                    <a:ext cx="1440" cy="1440"/>
                  </a:xfrm>
                  <a:prstGeom prst="rect">
                    <a:avLst/>
                  </a:prstGeom>
                </p:spPr>
              </p:pic>
            </p:grpSp>
            <p:pic>
              <p:nvPicPr>
                <p:cNvPr id="14" name="图片 13" descr="templates\docerresourceshop\icons\\31393935333439353b363436323639303b5653"/>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66" y="2513"/>
                  <a:ext cx="1440" cy="1440"/>
                </a:xfrm>
                <a:prstGeom prst="rect">
                  <a:avLst/>
                </a:prstGeom>
              </p:spPr>
            </p:pic>
          </p:grpSp>
          <p:pic>
            <p:nvPicPr>
              <p:cNvPr id="2" name="图片 1"/>
              <p:cNvPicPr>
                <a:picLocks noChangeAspect="1"/>
              </p:cNvPicPr>
              <p:nvPr>
                <p:custDataLst>
                  <p:tags r:id="rId10"/>
                </p:custDataLst>
              </p:nvPr>
            </p:nvPicPr>
            <p:blipFill>
              <a:blip r:embed="rId11"/>
              <a:srcRect l="8264"/>
              <a:stretch>
                <a:fillRect/>
              </a:stretch>
            </p:blipFill>
            <p:spPr>
              <a:xfrm>
                <a:off x="0" y="4065"/>
                <a:ext cx="9547" cy="6735"/>
              </a:xfrm>
              <a:prstGeom prst="rect">
                <a:avLst/>
              </a:prstGeom>
            </p:spPr>
          </p:pic>
        </p:grpSp>
      </p:grpSp>
    </p:spTree>
    <p:custDataLst>
      <p:tags r:id="rId1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wm#"/>
  <p:tag name="KSO_WM_TEMPLATE_CATEGORY" val="custom"/>
  <p:tag name="KSO_WM_TEMPLATE_INDEX" val="20205176"/>
</p:tagLst>
</file>

<file path=ppt/tags/tag105.xml><?xml version="1.0" encoding="utf-8"?>
<p:tagLst xmlns:p="http://schemas.openxmlformats.org/presentationml/2006/main">
  <p:tag name="KSO_WM_UNIT_RELATE_UNITID" val="258*q*1"/>
  <p:tag name="KSO_WM_TAG_VERSION" val="1.0"/>
  <p:tag name="KSO_WM_TEMPLATE_CATEGORY" val="diagram"/>
  <p:tag name="KSO_WM_TEMPLATE_INDEX" val="160168"/>
  <p:tag name="KSO_WM_UNIT_TYPE" val="a"/>
  <p:tag name="KSO_WM_UNIT_INDEX" val="1"/>
  <p:tag name="KSO_WM_UNIT_ID" val="diagram160168_3*a*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 name="KSO_WM_BEAUTIFY_FLAG" val="#wm#"/>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wm#"/>
  <p:tag name="KSO_WM_TEMPLATE_CATEGORY" val="custom"/>
  <p:tag name="KSO_WM_TEMPLATE_INDEX" val="2020517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RELATE_UNITID" val="258*q*1"/>
  <p:tag name="KSO_WM_TAG_VERSION" val="1.0"/>
  <p:tag name="KSO_WM_TEMPLATE_CATEGORY" val="diagram"/>
  <p:tag name="KSO_WM_TEMPLATE_INDEX" val="160168"/>
  <p:tag name="KSO_WM_UNIT_TYPE" val="a"/>
  <p:tag name="KSO_WM_UNIT_INDEX" val="1"/>
  <p:tag name="KSO_WM_UNIT_ID" val="diagram160168_3*a*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wm#"/>
  <p:tag name="KSO_WM_TEMPLATE_CATEGORY" val="custom"/>
  <p:tag name="KSO_WM_TEMPLATE_INDEX" val="20205176"/>
</p:tagLst>
</file>

<file path=ppt/tags/tag115.xml><?xml version="1.0" encoding="utf-8"?>
<p:tagLst xmlns:p="http://schemas.openxmlformats.org/presentationml/2006/main">
  <p:tag name="KSO_WM_UNIT_RELATE_UNITID" val="258*q*1"/>
  <p:tag name="KSO_WM_TAG_VERSION" val="1.0"/>
  <p:tag name="KSO_WM_TEMPLATE_CATEGORY" val="diagram"/>
  <p:tag name="KSO_WM_TEMPLATE_INDEX" val="160168"/>
  <p:tag name="KSO_WM_UNIT_TYPE" val="a"/>
  <p:tag name="KSO_WM_UNIT_INDEX" val="1"/>
  <p:tag name="KSO_WM_UNIT_ID" val="diagram160168_3*a*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wm#"/>
  <p:tag name="KSO_WM_TEMPLATE_CATEGORY" val="custom"/>
  <p:tag name="KSO_WM_TEMPLATE_INDEX" val="20205176"/>
</p:tagLst>
</file>

<file path=ppt/tags/tag119.xml><?xml version="1.0" encoding="utf-8"?>
<p:tagLst xmlns:p="http://schemas.openxmlformats.org/presentationml/2006/main">
  <p:tag name="COMMONDATA" val="eyJoZGlkIjoiZTY4YzJjMDU1MmVjM2U3YjUxYzdhZjRkMGE4ZTZkNjcifQ=="/>
  <p:tag name="KSO_WPP_MARK_KEY" val="d681f9cc-e09e-4d1c-a304-019a2c93f373"/>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RELATE_UNITID" val="258*q*1"/>
  <p:tag name="KSO_WM_TAG_VERSION" val="1.0"/>
  <p:tag name="KSO_WM_TEMPLATE_CATEGORY" val="diagram"/>
  <p:tag name="KSO_WM_TEMPLATE_INDEX" val="160168"/>
  <p:tag name="KSO_WM_UNIT_TYPE" val="a"/>
  <p:tag name="KSO_WM_UNIT_INDEX" val="1"/>
  <p:tag name="KSO_WM_UNIT_ID" val="diagram160168_3*a*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TAG_VERSION" val="1.0"/>
  <p:tag name="KSO_WM_BEAUTIFY_FLAG" val="#wm#"/>
  <p:tag name="KSO_WM_UNIT_TYPE" val="i"/>
  <p:tag name="KSO_WM_UNIT_ID" val="diagram160168_3*i*0"/>
  <p:tag name="KSO_WM_TEMPLATE_CATEGORY" val="diagram"/>
  <p:tag name="KSO_WM_TEMPLATE_INDEX" val="160168"/>
  <p:tag name="KSO_WM_UNIT_INDEX" val="0"/>
</p:tagLst>
</file>

<file path=ppt/tags/tag66.xml><?xml version="1.0" encoding="utf-8"?>
<p:tagLst xmlns:p="http://schemas.openxmlformats.org/presentationml/2006/main">
  <p:tag name="KSO_WM_TAG_VERSION" val="1.0"/>
  <p:tag name="KSO_WM_BEAUTIFY_FLAG" val="#wm#"/>
  <p:tag name="KSO_WM_UNIT_TYPE" val="i"/>
  <p:tag name="KSO_WM_UNIT_ID" val="258*i*0"/>
  <p:tag name="KSO_WM_TEMPLATE_CATEGORY" val="diagram"/>
  <p:tag name="KSO_WM_TEMPLATE_INDEX" val="160168"/>
</p:tagLst>
</file>

<file path=ppt/tags/tag67.xml><?xml version="1.0" encoding="utf-8"?>
<p:tagLst xmlns:p="http://schemas.openxmlformats.org/presentationml/2006/main">
  <p:tag name="KSO_WM_TAG_VERSION" val="1.0"/>
  <p:tag name="KSO_WM_TEMPLATE_CATEGORY" val="diagram"/>
  <p:tag name="KSO_WM_TEMPLATE_INDEX" val="160168"/>
  <p:tag name="KSO_WM_UNIT_TYPE" val="q_i"/>
  <p:tag name="KSO_WM_UNIT_INDEX" val="1_1"/>
  <p:tag name="KSO_WM_UNIT_ID" val="diagram160168_3*q_i*1_1"/>
  <p:tag name="KSO_WM_UNIT_CLEAR" val="1"/>
  <p:tag name="KSO_WM_UNIT_LAYERLEVEL" val="1_1"/>
  <p:tag name="KSO_WM_BEAUTIFY_FLAG" val="#wm#"/>
  <p:tag name="KSO_WM_DIAGRAM_GROUP_CODE" val="q1-1"/>
  <p:tag name="KSO_WM_UNIT_FILL_FORE_SCHEMECOLOR_INDEX" val="5"/>
  <p:tag name="KSO_WM_UNIT_FILL_TYPE" val="1"/>
</p:tagLst>
</file>

<file path=ppt/tags/tag68.xml><?xml version="1.0" encoding="utf-8"?>
<p:tagLst xmlns:p="http://schemas.openxmlformats.org/presentationml/2006/main">
  <p:tag name="KSO_WM_TAG_VERSION" val="1.0"/>
  <p:tag name="KSO_WM_TEMPLATE_CATEGORY" val="diagram"/>
  <p:tag name="KSO_WM_TEMPLATE_INDEX" val="160168"/>
  <p:tag name="KSO_WM_UNIT_TYPE" val="q_h_f"/>
  <p:tag name="KSO_WM_UNIT_INDEX" val="1_1_1"/>
  <p:tag name="KSO_WM_UNIT_ID" val="diagram160168_3*q_h_f*1_1_1"/>
  <p:tag name="KSO_WM_UNIT_CLEAR" val="1"/>
  <p:tag name="KSO_WM_UNIT_LAYERLEVEL" val="1_1_1"/>
  <p:tag name="KSO_WM_UNIT_VALUE" val="25"/>
  <p:tag name="KSO_WM_UNIT_HIGHLIGHT" val="0"/>
  <p:tag name="KSO_WM_UNIT_COMPATIBLE" val="0"/>
  <p:tag name="KSO_WM_BEAUTIFY_FLAG" val="#wm#"/>
  <p:tag name="KSO_WM_DIAGRAM_GROUP_CODE" val="q1-1"/>
  <p:tag name="KSO_WM_UNIT_PRESET_TEXT" val="LOREM"/>
  <p:tag name="KSO_WM_UNIT_TEXT_FILL_FORE_SCHEMECOLOR_INDEX" val="13"/>
  <p:tag name="KSO_WM_UNIT_TEXT_FILL_TYPE" val="1"/>
</p:tagLst>
</file>

<file path=ppt/tags/tag69.xml><?xml version="1.0" encoding="utf-8"?>
<p:tagLst xmlns:p="http://schemas.openxmlformats.org/presentationml/2006/main">
  <p:tag name="KSO_WM_TAG_VERSION" val="1.0"/>
  <p:tag name="KSO_WM_BEAUTIFY_FLAG" val="#wm#"/>
  <p:tag name="KSO_WM_UNIT_TYPE" val="i"/>
  <p:tag name="KSO_WM_UNIT_ID" val="258*i*5"/>
  <p:tag name="KSO_WM_TEMPLATE_CATEGORY" val="diagram"/>
  <p:tag name="KSO_WM_TEMPLATE_INDEX" val="16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AG_VERSION" val="1.0"/>
  <p:tag name="KSO_WM_TEMPLATE_CATEGORY" val="diagram"/>
  <p:tag name="KSO_WM_TEMPLATE_INDEX" val="160168"/>
  <p:tag name="KSO_WM_UNIT_TYPE" val="q_i"/>
  <p:tag name="KSO_WM_UNIT_INDEX" val="1_2"/>
  <p:tag name="KSO_WM_UNIT_ID" val="diagram160168_3*q_i*1_2"/>
  <p:tag name="KSO_WM_UNIT_CLEAR" val="1"/>
  <p:tag name="KSO_WM_UNIT_LAYERLEVEL" val="1_1"/>
  <p:tag name="KSO_WM_BEAUTIFY_FLAG" val="#wm#"/>
  <p:tag name="KSO_WM_DIAGRAM_GROUP_CODE" val="q1-1"/>
  <p:tag name="KSO_WM_UNIT_FILL_FORE_SCHEMECOLOR_INDEX" val="5"/>
  <p:tag name="KSO_WM_UNIT_FILL_TYPE" val="1"/>
</p:tagLst>
</file>

<file path=ppt/tags/tag71.xml><?xml version="1.0" encoding="utf-8"?>
<p:tagLst xmlns:p="http://schemas.openxmlformats.org/presentationml/2006/main">
  <p:tag name="KSO_WM_TAG_VERSION" val="1.0"/>
  <p:tag name="KSO_WM_TEMPLATE_CATEGORY" val="diagram"/>
  <p:tag name="KSO_WM_TEMPLATE_INDEX" val="160168"/>
  <p:tag name="KSO_WM_UNIT_TYPE" val="q_h_f"/>
  <p:tag name="KSO_WM_UNIT_INDEX" val="1_2_1"/>
  <p:tag name="KSO_WM_UNIT_ID" val="diagram160168_3*q_h_f*1_2_1"/>
  <p:tag name="KSO_WM_UNIT_CLEAR" val="1"/>
  <p:tag name="KSO_WM_UNIT_LAYERLEVEL" val="1_1_1"/>
  <p:tag name="KSO_WM_UNIT_VALUE" val="25"/>
  <p:tag name="KSO_WM_UNIT_HIGHLIGHT" val="0"/>
  <p:tag name="KSO_WM_UNIT_COMPATIBLE" val="0"/>
  <p:tag name="KSO_WM_BEAUTIFY_FLAG" val="#wm#"/>
  <p:tag name="KSO_WM_DIAGRAM_GROUP_CODE" val="q1-1"/>
  <p:tag name="KSO_WM_UNIT_PRESET_TEXT" val="LOREM"/>
  <p:tag name="KSO_WM_UNIT_TEXT_FILL_FORE_SCHEMECOLOR_INDEX" val="13"/>
  <p:tag name="KSO_WM_UNIT_TEXT_FILL_TYPE" val="1"/>
</p:tagLst>
</file>

<file path=ppt/tags/tag72.xml><?xml version="1.0" encoding="utf-8"?>
<p:tagLst xmlns:p="http://schemas.openxmlformats.org/presentationml/2006/main">
  <p:tag name="KSO_WM_TAG_VERSION" val="1.0"/>
  <p:tag name="KSO_WM_BEAUTIFY_FLAG" val="#wm#"/>
  <p:tag name="KSO_WM_UNIT_TYPE" val="i"/>
  <p:tag name="KSO_WM_UNIT_ID" val="258*i*10"/>
  <p:tag name="KSO_WM_TEMPLATE_CATEGORY" val="diagram"/>
  <p:tag name="KSO_WM_TEMPLATE_INDEX" val="168"/>
</p:tagLst>
</file>

<file path=ppt/tags/tag73.xml><?xml version="1.0" encoding="utf-8"?>
<p:tagLst xmlns:p="http://schemas.openxmlformats.org/presentationml/2006/main">
  <p:tag name="KSO_WM_TAG_VERSION" val="1.0"/>
  <p:tag name="KSO_WM_TEMPLATE_CATEGORY" val="diagram"/>
  <p:tag name="KSO_WM_TEMPLATE_INDEX" val="160168"/>
  <p:tag name="KSO_WM_UNIT_TYPE" val="q_i"/>
  <p:tag name="KSO_WM_UNIT_INDEX" val="1_3"/>
  <p:tag name="KSO_WM_UNIT_ID" val="diagram160168_3*q_i*1_3"/>
  <p:tag name="KSO_WM_UNIT_CLEAR" val="1"/>
  <p:tag name="KSO_WM_UNIT_LAYERLEVEL" val="1_1"/>
  <p:tag name="KSO_WM_BEAUTIFY_FLAG" val="#wm#"/>
  <p:tag name="KSO_WM_DIAGRAM_GROUP_CODE" val="q1-1"/>
  <p:tag name="KSO_WM_UNIT_FILL_FORE_SCHEMECOLOR_INDEX" val="5"/>
  <p:tag name="KSO_WM_UNIT_FILL_TYPE" val="1"/>
</p:tagLst>
</file>

<file path=ppt/tags/tag74.xml><?xml version="1.0" encoding="utf-8"?>
<p:tagLst xmlns:p="http://schemas.openxmlformats.org/presentationml/2006/main">
  <p:tag name="KSO_WM_TAG_VERSION" val="1.0"/>
  <p:tag name="KSO_WM_TEMPLATE_CATEGORY" val="diagram"/>
  <p:tag name="KSO_WM_TEMPLATE_INDEX" val="160168"/>
  <p:tag name="KSO_WM_UNIT_TYPE" val="q_h_f"/>
  <p:tag name="KSO_WM_UNIT_INDEX" val="1_3_1"/>
  <p:tag name="KSO_WM_UNIT_ID" val="diagram160168_3*q_h_f*1_3_1"/>
  <p:tag name="KSO_WM_UNIT_CLEAR" val="1"/>
  <p:tag name="KSO_WM_UNIT_LAYERLEVEL" val="1_1_1"/>
  <p:tag name="KSO_WM_UNIT_VALUE" val="25"/>
  <p:tag name="KSO_WM_UNIT_HIGHLIGHT" val="0"/>
  <p:tag name="KSO_WM_UNIT_COMPATIBLE" val="0"/>
  <p:tag name="KSO_WM_BEAUTIFY_FLAG" val="#wm#"/>
  <p:tag name="KSO_WM_DIAGRAM_GROUP_CODE" val="q1-1"/>
  <p:tag name="KSO_WM_UNIT_PRESET_TEXT" val="LOREM"/>
  <p:tag name="KSO_WM_UNIT_TEXT_FILL_FORE_SCHEMECOLOR_INDEX" val="13"/>
  <p:tag name="KSO_WM_UNIT_TEXT_FILL_TYPE" val="1"/>
</p:tagLst>
</file>

<file path=ppt/tags/tag75.xml><?xml version="1.0" encoding="utf-8"?>
<p:tagLst xmlns:p="http://schemas.openxmlformats.org/presentationml/2006/main">
  <p:tag name="KSO_WM_UNIT_RELATE_UNITID" val="258*q*1"/>
  <p:tag name="KSO_WM_TAG_VERSION" val="1.0"/>
  <p:tag name="KSO_WM_TEMPLATE_CATEGORY" val="diagram"/>
  <p:tag name="KSO_WM_TEMPLATE_INDEX" val="160168"/>
  <p:tag name="KSO_WM_UNIT_TYPE" val="a"/>
  <p:tag name="KSO_WM_UNIT_INDEX" val="1"/>
  <p:tag name="KSO_WM_UNIT_ID" val="diagram160168_3*a*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 name="KSO_WM_BEAUTIFY_FLAG" val="#wm#"/>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UNIT_RELATE_UNITID" val="258*q*1"/>
  <p:tag name="KSO_WM_TAG_VERSION" val="1.0"/>
  <p:tag name="KSO_WM_TEMPLATE_CATEGORY" val="diagram"/>
  <p:tag name="KSO_WM_TEMPLATE_INDEX" val="160168"/>
  <p:tag name="KSO_WM_UNIT_TYPE" val="a"/>
  <p:tag name="KSO_WM_UNIT_INDEX" val="1"/>
  <p:tag name="KSO_WM_UNIT_ID" val="diagram160168_3*a*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UNIT_RELATE_UNITID" val="258*q*1"/>
  <p:tag name="KSO_WM_TAG_VERSION" val="1.0"/>
  <p:tag name="KSO_WM_TEMPLATE_CATEGORY" val="diagram"/>
  <p:tag name="KSO_WM_TEMPLATE_INDEX" val="160168"/>
  <p:tag name="KSO_WM_UNIT_TYPE" val="a"/>
  <p:tag name="KSO_WM_UNIT_INDEX" val="1"/>
  <p:tag name="KSO_WM_UNIT_ID" val="diagram160168_3*a*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 name="KSO_WM_BEAUTIFY_FLAG" val="#wm#"/>
</p:tagLst>
</file>

<file path=ppt/tags/tag8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p="http://schemas.openxmlformats.org/presentationml/2006/main">
  <p:tag name="KSO_WM_UNIT_RELATE_UNITID" val="258*q*1"/>
  <p:tag name="KSO_WM_TAG_VERSION" val="1.0"/>
  <p:tag name="KSO_WM_TEMPLATE_CATEGORY" val="diagram"/>
  <p:tag name="KSO_WM_TEMPLATE_INDEX" val="160168"/>
  <p:tag name="KSO_WM_UNIT_TYPE" val="a"/>
  <p:tag name="KSO_WM_UNIT_INDEX" val="1"/>
  <p:tag name="KSO_WM_UNIT_ID" val="diagram160168_3*a*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 name="KSO_WM_BEAUTIFY_FLAG" val="#wm#"/>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UNIT_RELATE_UNITID" val="258*q*1"/>
  <p:tag name="KSO_WM_TAG_VERSION" val="1.0"/>
  <p:tag name="KSO_WM_TEMPLATE_CATEGORY" val="diagram"/>
  <p:tag name="KSO_WM_TEMPLATE_INDEX" val="160168"/>
  <p:tag name="KSO_WM_UNIT_TYPE" val="a"/>
  <p:tag name="KSO_WM_UNIT_INDEX" val="1"/>
  <p:tag name="KSO_WM_UNIT_ID" val="diagram160168_3*a*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UNIT_RELATE_UNITID" val="258*q*1"/>
  <p:tag name="KSO_WM_TAG_VERSION" val="1.0"/>
  <p:tag name="KSO_WM_TEMPLATE_CATEGORY" val="diagram"/>
  <p:tag name="KSO_WM_TEMPLATE_INDEX" val="160168"/>
  <p:tag name="KSO_WM_UNIT_TYPE" val="a"/>
  <p:tag name="KSO_WM_UNIT_INDEX" val="1"/>
  <p:tag name="KSO_WM_UNIT_ID" val="diagram160168_3*a*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 name="KSO_WM_BEAUTIFY_FLAG" val="#wm#"/>
</p:tagLst>
</file>

<file path=ppt/tags/tag92.xml><?xml version="1.0" encoding="utf-8"?>
<p:tagLst xmlns:p="http://schemas.openxmlformats.org/presentationml/2006/main">
  <p:tag name="KSO_WM_BEAUTIFY_FLAG" val=""/>
  <p:tag name="KSO_WM_UNIT_PLACING_PICTURE_USER_VIEWPORT" val="{&quot;height&quot;:2580,&quot;width&quot;:8535}"/>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UNIT_RELATE_UNITID" val="258*q*1"/>
  <p:tag name="KSO_WM_TAG_VERSION" val="1.0"/>
  <p:tag name="KSO_WM_TEMPLATE_CATEGORY" val="diagram"/>
  <p:tag name="KSO_WM_TEMPLATE_INDEX" val="160168"/>
  <p:tag name="KSO_WM_UNIT_TYPE" val="a"/>
  <p:tag name="KSO_WM_UNIT_INDEX" val="1"/>
  <p:tag name="KSO_WM_UNIT_ID" val="diagram160168_3*a*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 name="KSO_WM_BEAUTIFY_FLAG" val="#wm#"/>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crgbClr r="0" g="0" b="0">
        <a:alpha val="100000"/>
      </a:scrgbClr>
    </a:dk1>
    <a:lt1>
      <a:scrgbClr r="100000" g="100000" b="100000">
        <a:alpha val="100000"/>
      </a:scrgbClr>
    </a:lt1>
    <a:dk2>
      <a:scrgbClr r="10980" g="6666" b="12941">
        <a:alpha val="100000"/>
      </a:scrgbClr>
    </a:dk2>
    <a:lt2>
      <a:scrgbClr r="100000" g="100000" b="100000">
        <a:alpha val="100000"/>
      </a:scrgbClr>
    </a:lt2>
    <a:accent1>
      <a:scrgbClr r="91764" g="33333" b="34901">
        <a:alpha val="100000"/>
      </a:scrgbClr>
    </a:accent1>
    <a:accent2>
      <a:scrgbClr r="89411" g="49019" b="24313">
        <a:alpha val="100000"/>
      </a:scrgbClr>
    </a:accent2>
    <a:accent3>
      <a:scrgbClr r="80000" g="61960" b="20392">
        <a:alpha val="100000"/>
      </a:scrgbClr>
    </a:accent3>
    <a:accent4>
      <a:scrgbClr r="67450" g="74117" b="30980">
        <a:alpha val="100000"/>
      </a:scrgbClr>
    </a:accent4>
    <a:accent5>
      <a:scrgbClr r="52156" g="83921" b="50588">
        <a:alpha val="100000"/>
      </a:scrgbClr>
    </a:accent5>
    <a:accent6>
      <a:scrgbClr r="33725" g="91764" b="74117">
        <a:alpha val="100000"/>
      </a:scrgbClr>
    </a:accent6>
    <a:hlink>
      <a:scrgbClr r="39607" g="54509" b="83529">
        <a:alpha val="100000"/>
      </a:scrgbClr>
    </a:hlink>
    <a:folHlink>
      <a:scrgbClr r="62352" g="41176" b="63921">
        <a:alpha val="100000"/>
      </a:scrgbClr>
    </a:folHlink>
  </a:clrScheme>
</a:themeOverride>
</file>

<file path=docProps/app.xml><?xml version="1.0" encoding="utf-8"?>
<Properties xmlns="http://schemas.openxmlformats.org/officeDocument/2006/extended-properties" xmlns:vt="http://schemas.openxmlformats.org/officeDocument/2006/docPropsVTypes">
  <TotalTime>0</TotalTime>
  <Words>1495</Words>
  <Application>WPS 演示</Application>
  <PresentationFormat>宽屏</PresentationFormat>
  <Paragraphs>121</Paragraphs>
  <Slides>11</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宋体</vt:lpstr>
      <vt:lpstr>Wingdings</vt:lpstr>
      <vt:lpstr>Wingdings</vt:lpstr>
      <vt:lpstr>微软雅黑</vt:lpstr>
      <vt:lpstr>等线</vt:lpstr>
      <vt:lpstr>Tekton Pro Cond</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野草</cp:lastModifiedBy>
  <cp:revision>184</cp:revision>
  <dcterms:created xsi:type="dcterms:W3CDTF">2019-06-19T02:08:00Z</dcterms:created>
  <dcterms:modified xsi:type="dcterms:W3CDTF">2022-12-22T15:36:19Z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03DE57728D47433984CEA0732E97CCFB</vt:lpwstr>
  </property>
</Properties>
</file>