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2" r:id="rId2"/>
    <p:sldId id="301" r:id="rId3"/>
    <p:sldId id="281" r:id="rId4"/>
    <p:sldId id="257" r:id="rId5"/>
    <p:sldId id="258" r:id="rId6"/>
    <p:sldId id="283" r:id="rId7"/>
    <p:sldId id="284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85" r:id="rId18"/>
    <p:sldId id="268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296" r:id="rId31"/>
    <p:sldId id="299" r:id="rId32"/>
    <p:sldId id="300" r:id="rId33"/>
    <p:sldId id="26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390" y="1182415"/>
            <a:ext cx="7512410" cy="24180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690" y="3684743"/>
            <a:ext cx="4966138" cy="116752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E850F-CEBD-4273-9F34-F421D2ADD03B}" type="datetimeFigureOut">
              <a:rPr lang="zh-CN" altLang="en-US" smtClean="0"/>
              <a:pPr/>
              <a:t>2012/7/5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7F123-D79A-4B99-9D32-C2CA80D8B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0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690" y="3582278"/>
            <a:ext cx="4002689" cy="220421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723" y="1086070"/>
            <a:ext cx="7418553" cy="236482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9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62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62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E850F-CEBD-4273-9F34-F421D2ADD03B}" type="datetimeFigureOut">
              <a:rPr lang="zh-CN" altLang="en-US" smtClean="0"/>
              <a:pPr/>
              <a:t>2012/7/5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7F123-D79A-4B99-9D32-C2CA80D8B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1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62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620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E850F-CEBD-4273-9F34-F421D2ADD03B}" type="datetimeFigureOut">
              <a:rPr lang="zh-CN" altLang="en-US" smtClean="0"/>
              <a:pPr/>
              <a:t>2012/7/5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7F123-D79A-4B99-9D32-C2CA80D8B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E850F-CEBD-4273-9F34-F421D2ADD03B}" type="datetimeFigureOut">
              <a:rPr lang="zh-CN" altLang="en-US" smtClean="0"/>
              <a:pPr/>
              <a:t>2012/7/5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7F123-D79A-4B99-9D32-C2CA80D8B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E850F-CEBD-4273-9F34-F421D2ADD03B}" type="datetimeFigureOut">
              <a:rPr lang="zh-CN" altLang="en-US" smtClean="0"/>
              <a:pPr/>
              <a:t>2012/7/5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7F123-D79A-4B99-9D32-C2CA80D8B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5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288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66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E850F-CEBD-4273-9F34-F421D2ADD03B}" type="datetimeFigureOut">
              <a:rPr lang="zh-CN" altLang="en-US" smtClean="0"/>
              <a:pPr/>
              <a:t>2012/7/5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7F123-D79A-4B99-9D32-C2CA80D8B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3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99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1318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65881"/>
            <a:ext cx="5486400" cy="3783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E850F-CEBD-4273-9F34-F421D2ADD03B}" type="datetimeFigureOut">
              <a:rPr lang="zh-CN" altLang="en-US" smtClean="0"/>
              <a:pPr/>
              <a:t>2012/7/5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7F123-D79A-4B99-9D32-C2CA80D8B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2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227763"/>
            <a:ext cx="2133600" cy="246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F2E850F-CEBD-4273-9F34-F421D2ADD03B}" type="datetimeFigureOut">
              <a:rPr lang="zh-CN" altLang="en-US" smtClean="0"/>
              <a:pPr/>
              <a:t>2012/7/5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59475"/>
            <a:ext cx="3163888" cy="257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0988" y="6089650"/>
            <a:ext cx="7858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C97F123-D79A-4B99-9D32-C2CA80D8BC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900" dirty="0" smtClean="0"/>
              <a:t>Dynamic</a:t>
            </a:r>
            <a:r>
              <a:rPr lang="en-US" altLang="zh-CN" dirty="0" smtClean="0"/>
              <a:t> and Recurrent </a:t>
            </a:r>
            <a:br>
              <a:rPr lang="en-US" altLang="zh-CN" dirty="0" smtClean="0"/>
            </a:b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sz="2400" dirty="0" smtClean="0"/>
              <a:t>Yanxin </a:t>
            </a:r>
            <a:r>
              <a:rPr lang="en-US" altLang="zh-CN" sz="2400" dirty="0"/>
              <a:t>Wang and Keyvan Golestan</a:t>
            </a:r>
          </a:p>
          <a:p>
            <a:pPr algn="ctr"/>
            <a:r>
              <a:rPr lang="en-US" altLang="zh-CN" sz="2400" dirty="0"/>
              <a:t>July 6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, 2012</a:t>
            </a:r>
            <a:endParaRPr lang="zh-CN" altLang="en-US" sz="2400" dirty="0"/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Training Methods</a:t>
            </a:r>
          </a:p>
          <a:p>
            <a:pPr lvl="1">
              <a:buFont typeface="Calibri" pitchFamily="34" charset="0"/>
              <a:buChar char="–"/>
            </a:pPr>
            <a:r>
              <a:rPr lang="en-US" altLang="zh-CN" sz="3200" dirty="0" smtClean="0"/>
              <a:t>Gradient </a:t>
            </a:r>
            <a:r>
              <a:rPr lang="en-US" altLang="zh-CN" sz="3200" dirty="0" smtClean="0"/>
              <a:t>Descent:</a:t>
            </a:r>
          </a:p>
          <a:p>
            <a:pPr lvl="2">
              <a:buFont typeface="Calibri" pitchFamily="34" charset="0"/>
              <a:buChar char="–"/>
            </a:pPr>
            <a:r>
              <a:rPr lang="en-US" altLang="zh-CN" dirty="0" smtClean="0"/>
              <a:t>Back-Propagation </a:t>
            </a:r>
            <a:r>
              <a:rPr lang="en-US" altLang="zh-CN" dirty="0" smtClean="0"/>
              <a:t>Through Time </a:t>
            </a:r>
            <a:endParaRPr lang="en-US" altLang="zh-CN" dirty="0" smtClean="0"/>
          </a:p>
          <a:p>
            <a:pPr lvl="2">
              <a:buFont typeface="Calibri" pitchFamily="34" charset="0"/>
              <a:buChar char="–"/>
            </a:pPr>
            <a:r>
              <a:rPr lang="en-US" altLang="zh-CN" dirty="0" smtClean="0"/>
              <a:t>Real-Time </a:t>
            </a:r>
            <a:r>
              <a:rPr lang="en-US" altLang="zh-CN" dirty="0" smtClean="0"/>
              <a:t>Recurrent Learning</a:t>
            </a:r>
            <a:endParaRPr lang="en-US" altLang="zh-CN" sz="3200" dirty="0" smtClean="0"/>
          </a:p>
          <a:p>
            <a:pPr lvl="1">
              <a:buFont typeface="Calibri" pitchFamily="34" charset="0"/>
              <a:buChar char="–"/>
            </a:pPr>
            <a:r>
              <a:rPr lang="en-US" altLang="zh-CN" sz="3200" dirty="0" smtClean="0"/>
              <a:t>Global </a:t>
            </a:r>
            <a:r>
              <a:rPr lang="en-US" altLang="zh-CN" sz="3200" dirty="0"/>
              <a:t>O</a:t>
            </a:r>
            <a:r>
              <a:rPr lang="en-US" altLang="zh-CN" sz="3200" dirty="0" smtClean="0"/>
              <a:t>ptimization Methods</a:t>
            </a:r>
          </a:p>
          <a:p>
            <a:pPr lvl="2">
              <a:buFont typeface="Calibri" pitchFamily="34" charset="0"/>
              <a:buChar char="–"/>
            </a:pPr>
            <a:r>
              <a:rPr lang="en-US" altLang="zh-CN" dirty="0" smtClean="0"/>
              <a:t>Genetic Algorithms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Training Methods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Real-time </a:t>
            </a:r>
            <a:r>
              <a:rPr lang="en-US" altLang="zh-CN" dirty="0" smtClean="0"/>
              <a:t>Recurrent Learning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In a fully recurrent network, output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given by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Cumulative error over “T”, denote as 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552" y="2204864"/>
          <a:ext cx="724627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3035160" imgH="482400" progId="Equation.DSMT4">
                  <p:embed/>
                </p:oleObj>
              </mc:Choice>
              <mc:Fallback>
                <p:oleObj name="Equation" r:id="rId3" imgW="30351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04864"/>
                        <a:ext cx="7246279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59632" y="4221088"/>
          <a:ext cx="3024336" cy="998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269720" imgH="419040" progId="Equation.DSMT4">
                  <p:embed/>
                </p:oleObj>
              </mc:Choice>
              <mc:Fallback>
                <p:oleObj name="Equation" r:id="rId5" imgW="126972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088"/>
                        <a:ext cx="3024336" cy="998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41319"/>
              </p:ext>
            </p:extLst>
          </p:nvPr>
        </p:nvGraphicFramePr>
        <p:xfrm>
          <a:off x="7174921" y="3455345"/>
          <a:ext cx="648072" cy="50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4921" y="3455345"/>
                        <a:ext cx="648072" cy="50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499992" y="4437112"/>
          <a:ext cx="334837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1180800" imgH="228600" progId="Equation.DSMT4">
                  <p:embed/>
                </p:oleObj>
              </mc:Choice>
              <mc:Fallback>
                <p:oleObj name="Equation" r:id="rId9" imgW="11808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437112"/>
                        <a:ext cx="334837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Learning Method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Real-time </a:t>
            </a:r>
            <a:r>
              <a:rPr lang="en-US" altLang="zh-CN" dirty="0" smtClean="0"/>
              <a:t>Recurrent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Our target is to minimize the cumulative error in weight space: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We define the update of the weight: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Where    is the learning rate and</a:t>
            </a:r>
            <a:endParaRPr lang="zh-CN" altLang="en-US" sz="2800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77045"/>
              </p:ext>
            </p:extLst>
          </p:nvPr>
        </p:nvGraphicFramePr>
        <p:xfrm>
          <a:off x="755576" y="2636912"/>
          <a:ext cx="5976664" cy="101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501640" imgH="444240" progId="Equation.DSMT4">
                  <p:embed/>
                </p:oleObj>
              </mc:Choice>
              <mc:Fallback>
                <p:oleObj name="Equation" r:id="rId3" imgW="250164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6912"/>
                        <a:ext cx="5976664" cy="101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70320"/>
              </p:ext>
            </p:extLst>
          </p:nvPr>
        </p:nvGraphicFramePr>
        <p:xfrm>
          <a:off x="1659781" y="5218567"/>
          <a:ext cx="2698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781" y="5218567"/>
                        <a:ext cx="2698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57659"/>
              </p:ext>
            </p:extLst>
          </p:nvPr>
        </p:nvGraphicFramePr>
        <p:xfrm>
          <a:off x="611560" y="4221088"/>
          <a:ext cx="7344816" cy="92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3288960" imgH="444240" progId="Equation.DSMT4">
                  <p:embed/>
                </p:oleObj>
              </mc:Choice>
              <mc:Fallback>
                <p:oleObj name="Equation" r:id="rId7" imgW="328896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21088"/>
                        <a:ext cx="7344816" cy="92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Learning Method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Real-time </a:t>
            </a:r>
            <a:r>
              <a:rPr lang="en-US" altLang="zh-CN" dirty="0" smtClean="0"/>
              <a:t>Recurrent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Where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If we denote                      , then we have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33483"/>
              </p:ext>
            </p:extLst>
          </p:nvPr>
        </p:nvGraphicFramePr>
        <p:xfrm>
          <a:off x="1547664" y="1700808"/>
          <a:ext cx="5760640" cy="90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3" imgW="3225600" imgH="507960" progId="Equation.DSMT4">
                  <p:embed/>
                </p:oleObj>
              </mc:Choice>
              <mc:Fallback>
                <p:oleObj name="Equation" r:id="rId3" imgW="322560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00808"/>
                        <a:ext cx="5760640" cy="90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907704" y="2636912"/>
          <a:ext cx="2520280" cy="97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5" imgW="1180800" imgH="457200" progId="Equation.DSMT4">
                  <p:embed/>
                </p:oleObj>
              </mc:Choice>
              <mc:Fallback>
                <p:oleObj name="Equation" r:id="rId5" imgW="11808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636912"/>
                        <a:ext cx="2520280" cy="975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627784" y="3789040"/>
          <a:ext cx="1914185" cy="93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7" imgW="965160" imgH="469800" progId="Equation.DSMT4">
                  <p:embed/>
                </p:oleObj>
              </mc:Choice>
              <mc:Fallback>
                <p:oleObj name="Equation" r:id="rId7" imgW="96516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89040"/>
                        <a:ext cx="1914185" cy="936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39552" y="4797152"/>
          <a:ext cx="6768752" cy="1041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9" imgW="3136680" imgH="482400" progId="Equation.DSMT4">
                  <p:embed/>
                </p:oleObj>
              </mc:Choice>
              <mc:Fallback>
                <p:oleObj name="Equation" r:id="rId9" imgW="313668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97152"/>
                        <a:ext cx="6768752" cy="1041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Learning Method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Real-time </a:t>
            </a:r>
            <a:r>
              <a:rPr lang="en-US" altLang="zh-CN" dirty="0" smtClean="0"/>
              <a:t>Recurrent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The total weight correction over times</a:t>
            </a:r>
          </a:p>
          <a:p>
            <a:pPr>
              <a:buNone/>
            </a:pPr>
            <a:r>
              <a:rPr lang="en-US" altLang="zh-CN" dirty="0" smtClean="0"/>
              <a:t>					is </a:t>
            </a:r>
            <a:r>
              <a:rPr lang="en-US" altLang="zh-CN" dirty="0" smtClean="0"/>
              <a:t>given as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331640" y="1628799"/>
          <a:ext cx="3744416" cy="94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1358640" imgH="342720" progId="Equation.DSMT4">
                  <p:embed/>
                </p:oleObj>
              </mc:Choice>
              <mc:Fallback>
                <p:oleObj name="Equation" r:id="rId3" imgW="135864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28799"/>
                        <a:ext cx="3744416" cy="944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227634"/>
              </p:ext>
            </p:extLst>
          </p:nvPr>
        </p:nvGraphicFramePr>
        <p:xfrm>
          <a:off x="611560" y="3429000"/>
          <a:ext cx="1728192" cy="48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774360" imgH="203040" progId="Equation.DSMT4">
                  <p:embed/>
                </p:oleObj>
              </mc:Choice>
              <mc:Fallback>
                <p:oleObj name="Equation" r:id="rId5" imgW="7743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429000"/>
                        <a:ext cx="1728192" cy="48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55576" y="3933056"/>
          <a:ext cx="6912768" cy="100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2361960" imgH="342720" progId="Equation.DSMT4">
                  <p:embed/>
                </p:oleObj>
              </mc:Choice>
              <mc:Fallback>
                <p:oleObj name="Equation" r:id="rId7" imgW="236196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33056"/>
                        <a:ext cx="6912768" cy="1003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Learning Method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Real-time </a:t>
            </a:r>
            <a:r>
              <a:rPr lang="en-US" altLang="zh-CN" dirty="0" smtClean="0"/>
              <a:t>Recurrent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Advantages: on-line training method</a:t>
            </a:r>
          </a:p>
          <a:p>
            <a:r>
              <a:rPr lang="en-US" altLang="zh-CN" dirty="0" smtClean="0"/>
              <a:t>Disadvantages: Computational complexity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Pros and Cons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Recurrent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altLang="zh-CN" dirty="0" smtClean="0"/>
              <a:t>Categorization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Chaos</a:t>
            </a:r>
            <a:r>
              <a:rPr lang="en-CA" altLang="zh-CN" dirty="0" smtClean="0"/>
              <a:t>: Tackling the sensitivity to the initial states</a:t>
            </a:r>
          </a:p>
          <a:p>
            <a:pPr lvl="2"/>
            <a:r>
              <a:rPr lang="en-CA" altLang="zh-CN" dirty="0" smtClean="0"/>
              <a:t>E.g. Solar Weather Prediction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Prediction/Optimization</a:t>
            </a:r>
            <a:r>
              <a:rPr lang="en-CA" altLang="zh-CN" dirty="0" smtClean="0"/>
              <a:t>: Estimation of the next state</a:t>
            </a:r>
          </a:p>
          <a:p>
            <a:pPr lvl="2"/>
            <a:r>
              <a:rPr lang="en-CA" altLang="zh-CN" dirty="0" smtClean="0"/>
              <a:t>E.g. Travel time prediction 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Control</a:t>
            </a:r>
            <a:r>
              <a:rPr lang="en-CA" altLang="zh-CN" dirty="0" smtClean="0"/>
              <a:t>: Adaptive and non-linear control systems</a:t>
            </a:r>
          </a:p>
          <a:p>
            <a:pPr lvl="2"/>
            <a:r>
              <a:rPr lang="en-CA" altLang="zh-CN" dirty="0" smtClean="0"/>
              <a:t>E.g. Autonomous Underwater Vehicle control</a:t>
            </a:r>
            <a:endParaRPr lang="en-CA" altLang="zh-CN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Applications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Recurrent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altLang="zh-CN" dirty="0" smtClean="0"/>
              <a:t>Dynamic Recurrent Neural Networks are uses in these areas:</a:t>
            </a:r>
          </a:p>
          <a:p>
            <a:pPr lvl="1"/>
            <a:r>
              <a:rPr lang="en-CA" altLang="zh-CN" dirty="0" smtClean="0"/>
              <a:t>Telecommunication</a:t>
            </a:r>
            <a:endParaRPr lang="en-CA" altLang="zh-CN" dirty="0"/>
          </a:p>
          <a:p>
            <a:pPr lvl="1"/>
            <a:r>
              <a:rPr lang="en-CA" altLang="zh-CN" dirty="0" smtClean="0"/>
              <a:t>Control </a:t>
            </a:r>
            <a:r>
              <a:rPr lang="en-CA" altLang="zh-CN" dirty="0"/>
              <a:t>of chemical plants</a:t>
            </a:r>
          </a:p>
          <a:p>
            <a:pPr lvl="1"/>
            <a:r>
              <a:rPr lang="en-CA" altLang="zh-CN" dirty="0" smtClean="0"/>
              <a:t>Control </a:t>
            </a:r>
            <a:r>
              <a:rPr lang="en-CA" altLang="zh-CN" dirty="0"/>
              <a:t>of engines and generators</a:t>
            </a:r>
          </a:p>
          <a:p>
            <a:pPr lvl="1"/>
            <a:r>
              <a:rPr lang="en-CA" altLang="zh-CN" dirty="0" smtClean="0"/>
              <a:t>Fault </a:t>
            </a:r>
            <a:r>
              <a:rPr lang="en-CA" altLang="zh-CN" dirty="0"/>
              <a:t>monitoring, biomedical diagnostics and monitoring</a:t>
            </a:r>
          </a:p>
          <a:p>
            <a:pPr lvl="1"/>
            <a:r>
              <a:rPr lang="en-CA" altLang="zh-CN" dirty="0" smtClean="0"/>
              <a:t>Speech recognition</a:t>
            </a:r>
            <a:endParaRPr lang="en-CA" altLang="zh-CN" dirty="0"/>
          </a:p>
          <a:p>
            <a:pPr lvl="1"/>
            <a:r>
              <a:rPr lang="en-CA" altLang="zh-CN" dirty="0" smtClean="0"/>
              <a:t>Robotics</a:t>
            </a:r>
            <a:r>
              <a:rPr lang="en-CA" altLang="zh-CN" dirty="0"/>
              <a:t>, toys and </a:t>
            </a:r>
            <a:r>
              <a:rPr lang="en-CA" altLang="zh-CN" dirty="0" smtClean="0"/>
              <a:t>edutainment</a:t>
            </a:r>
            <a:endParaRPr lang="en-CA" altLang="zh-CN" dirty="0"/>
          </a:p>
          <a:p>
            <a:pPr lvl="1"/>
            <a:r>
              <a:rPr lang="en-CA" altLang="zh-CN" dirty="0" smtClean="0"/>
              <a:t>Video </a:t>
            </a:r>
            <a:r>
              <a:rPr lang="en-CA" altLang="zh-CN" dirty="0"/>
              <a:t>data </a:t>
            </a:r>
            <a:r>
              <a:rPr lang="en-CA" altLang="zh-CN" dirty="0" smtClean="0"/>
              <a:t>analysis</a:t>
            </a:r>
            <a:endParaRPr lang="en-CA" altLang="zh-CN" dirty="0"/>
          </a:p>
          <a:p>
            <a:pPr lvl="1"/>
            <a:r>
              <a:rPr lang="en-CA" altLang="zh-CN" dirty="0" smtClean="0"/>
              <a:t>Man-machine interfaces</a:t>
            </a:r>
          </a:p>
          <a:p>
            <a:pPr lvl="1"/>
            <a:r>
              <a:rPr lang="en-CA" dirty="0"/>
              <a:t>Stock Market Prediction</a:t>
            </a:r>
          </a:p>
          <a:p>
            <a:pPr lvl="1"/>
            <a:endParaRPr lang="en-CA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Prediction/</a:t>
            </a:r>
            <a:r>
              <a:rPr lang="en-CA" altLang="zh-CN" dirty="0" smtClean="0"/>
              <a:t>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zh-CN" dirty="0" smtClean="0"/>
              <a:t>(Wen et al. 2005) introduces a </a:t>
            </a:r>
            <a:r>
              <a:rPr lang="en-CA" altLang="zh-CN" dirty="0" smtClean="0"/>
              <a:t>Real-time Travel Time Estimator by Using Grey-based Recurrent Neural Networks</a:t>
            </a:r>
          </a:p>
          <a:p>
            <a:pPr lvl="1"/>
            <a:r>
              <a:rPr lang="en-CA" altLang="zh-CN" b="1" dirty="0">
                <a:solidFill>
                  <a:srgbClr val="7030A0"/>
                </a:solidFill>
              </a:rPr>
              <a:t>Problem: </a:t>
            </a:r>
            <a:r>
              <a:rPr lang="en-CA" altLang="zh-CN" dirty="0" smtClean="0"/>
              <a:t>Rapid forecasting of travel time with reasonable accuracy is an emerging issue towards travel time estimation.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Solution: </a:t>
            </a:r>
            <a:r>
              <a:rPr lang="en-CA" altLang="zh-CN" dirty="0" smtClean="0"/>
              <a:t>Authors first tackle the problem of missing data, then use grey-based RNN to predict the travel time</a:t>
            </a:r>
            <a:endParaRPr lang="en-CA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An Example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Travel Time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altLang="zh-CN" dirty="0" smtClean="0"/>
              <a:t>Missing data treatment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Temporal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missing data</a:t>
            </a:r>
          </a:p>
          <a:p>
            <a:pPr lvl="2"/>
            <a:r>
              <a:rPr lang="en-CA" altLang="zh-CN" dirty="0" smtClean="0"/>
              <a:t>Grey time series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Spatial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missing data</a:t>
            </a:r>
          </a:p>
          <a:p>
            <a:pPr lvl="2"/>
            <a:r>
              <a:rPr lang="en-CA" altLang="zh-CN" dirty="0" smtClean="0"/>
              <a:t>Grey-relational-based nearest neighbour</a:t>
            </a:r>
            <a:endParaRPr lang="en-CA" altLang="zh-CN" dirty="0"/>
          </a:p>
          <a:p>
            <a:r>
              <a:rPr lang="en-CA" altLang="zh-CN" dirty="0" smtClean="0"/>
              <a:t>Real-time travel time prediction</a:t>
            </a:r>
          </a:p>
          <a:p>
            <a:pPr lvl="1"/>
            <a:r>
              <a:rPr lang="en-CA" altLang="zh-CN" dirty="0"/>
              <a:t>The grey-based recurrent neural networks integrate </a:t>
            </a:r>
            <a:r>
              <a:rPr lang="en-CA" altLang="zh-CN" dirty="0" smtClean="0"/>
              <a:t>grey modeling </a:t>
            </a:r>
            <a:r>
              <a:rPr lang="en-CA" altLang="zh-CN" dirty="0"/>
              <a:t>into recurrent neural networks that are capable of dealing with both </a:t>
            </a:r>
            <a:r>
              <a:rPr lang="en-CA" altLang="zh-CN" dirty="0" smtClean="0"/>
              <a:t>randomness and spatial-temporal </a:t>
            </a:r>
            <a:r>
              <a:rPr lang="en-CA" altLang="zh-CN" dirty="0"/>
              <a:t>properties in </a:t>
            </a:r>
            <a:r>
              <a:rPr lang="en-CA" altLang="zh-CN" b="1" dirty="0">
                <a:solidFill>
                  <a:srgbClr val="7030A0"/>
                </a:solidFill>
              </a:rPr>
              <a:t>traffic</a:t>
            </a:r>
            <a:r>
              <a:rPr lang="en-CA" altLang="zh-CN" dirty="0">
                <a:solidFill>
                  <a:srgbClr val="7030A0"/>
                </a:solidFill>
              </a:rPr>
              <a:t> </a:t>
            </a:r>
            <a:r>
              <a:rPr lang="en-CA" altLang="zh-CN" b="1" dirty="0">
                <a:solidFill>
                  <a:srgbClr val="7030A0"/>
                </a:solidFill>
              </a:rPr>
              <a:t>data</a:t>
            </a:r>
            <a:r>
              <a:rPr lang="en-CA" altLang="zh-CN" dirty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implicitly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Introduction</a:t>
            </a:r>
          </a:p>
          <a:p>
            <a:r>
              <a:rPr lang="en-CA" sz="2800" dirty="0" smtClean="0"/>
              <a:t>Categorization</a:t>
            </a:r>
          </a:p>
          <a:p>
            <a:r>
              <a:rPr lang="en-CA" sz="2800" dirty="0" smtClean="0"/>
              <a:t>Literature</a:t>
            </a:r>
          </a:p>
          <a:p>
            <a:r>
              <a:rPr lang="en-CA" sz="2800" dirty="0" smtClean="0"/>
              <a:t>Learning Algorithms</a:t>
            </a:r>
          </a:p>
          <a:p>
            <a:r>
              <a:rPr lang="en-CA" sz="2800" dirty="0" smtClean="0"/>
              <a:t>Applications</a:t>
            </a:r>
          </a:p>
          <a:p>
            <a:r>
              <a:rPr lang="en-CA" sz="2800" dirty="0" smtClean="0"/>
              <a:t>An Example</a:t>
            </a:r>
          </a:p>
          <a:p>
            <a:r>
              <a:rPr lang="en-CA" sz="2800" dirty="0" smtClean="0"/>
              <a:t>Future Goals</a:t>
            </a:r>
          </a:p>
          <a:p>
            <a:r>
              <a:rPr lang="en-CA" sz="2800" dirty="0" smtClean="0"/>
              <a:t>Conclusion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71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Travel Time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70000" lnSpcReduction="20000"/>
          </a:bodyPr>
          <a:lstStyle/>
          <a:p>
            <a:r>
              <a:rPr lang="en-CA" altLang="zh-CN" dirty="0" smtClean="0"/>
              <a:t>Approach remarks</a:t>
            </a:r>
          </a:p>
          <a:p>
            <a:pPr lvl="1"/>
            <a:r>
              <a:rPr lang="en-CA" altLang="zh-CN" dirty="0" smtClean="0"/>
              <a:t>Dynamic inherence of travel time refers to both spatial and temporal patterns of traffic data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Elman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RNN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is used as the underlying network</a:t>
            </a:r>
          </a:p>
          <a:p>
            <a:pPr lvl="2"/>
            <a:r>
              <a:rPr lang="en-CA" altLang="zh-CN" dirty="0" smtClean="0"/>
              <a:t>Learns complex spatial-temporal patterns</a:t>
            </a:r>
          </a:p>
          <a:p>
            <a:pPr lvl="2"/>
            <a:r>
              <a:rPr lang="en-CA" altLang="zh-CN" dirty="0" smtClean="0"/>
              <a:t>Feedbac</a:t>
            </a:r>
            <a:r>
              <a:rPr lang="en-CA" altLang="zh-CN" dirty="0" smtClean="0"/>
              <a:t>k from output of the hidden layer to its input</a:t>
            </a:r>
          </a:p>
          <a:p>
            <a:pPr lvl="2"/>
            <a:r>
              <a:rPr lang="en-CA" altLang="zh-CN" b="1" dirty="0" smtClean="0">
                <a:solidFill>
                  <a:srgbClr val="7030A0"/>
                </a:solidFill>
              </a:rPr>
              <a:t>Uncertainties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and </a:t>
            </a:r>
            <a:r>
              <a:rPr lang="en-CA" altLang="zh-CN" b="1" dirty="0" smtClean="0">
                <a:solidFill>
                  <a:srgbClr val="7030A0"/>
                </a:solidFill>
              </a:rPr>
              <a:t>random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fluctuations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in data significantly degrades the forecasting feature of RNNs</a:t>
            </a:r>
          </a:p>
          <a:p>
            <a:pPr lvl="1"/>
            <a:r>
              <a:rPr lang="en-CA" altLang="zh-CN" dirty="0" smtClean="0"/>
              <a:t>In this method, grey models are integrated with RNNs to address mentioned problems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Solution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71" y="1844824"/>
            <a:ext cx="301524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Travel Time Prediction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086" y="1600200"/>
            <a:ext cx="6061828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Structure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90157" y="4103846"/>
            <a:ext cx="1977677" cy="671820"/>
            <a:chOff x="4990157" y="4103846"/>
            <a:chExt cx="1977677" cy="671820"/>
          </a:xfrm>
        </p:grpSpPr>
        <p:sp>
          <p:nvSpPr>
            <p:cNvPr id="5" name="Left Arrow 4"/>
            <p:cNvSpPr/>
            <p:nvPr/>
          </p:nvSpPr>
          <p:spPr>
            <a:xfrm rot="2168835">
              <a:off x="4990157" y="4103846"/>
              <a:ext cx="720080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4437112"/>
              <a:ext cx="1387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 smtClean="0"/>
                <a:t>Feedbacks</a:t>
              </a:r>
              <a:endParaRPr lang="en-CA" sz="16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2528" y="671430"/>
            <a:ext cx="1179908" cy="1683479"/>
            <a:chOff x="5394108" y="3658151"/>
            <a:chExt cx="1179908" cy="1683479"/>
          </a:xfrm>
        </p:grpSpPr>
        <p:sp>
          <p:nvSpPr>
            <p:cNvPr id="10" name="Left Arrow 9"/>
            <p:cNvSpPr/>
            <p:nvPr/>
          </p:nvSpPr>
          <p:spPr>
            <a:xfrm rot="10800000">
              <a:off x="5624023" y="4909582"/>
              <a:ext cx="720080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94108" y="3658151"/>
              <a:ext cx="11799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 smtClean="0"/>
                <a:t>Volume and Speed data from upstream station</a:t>
              </a:r>
              <a:endParaRPr lang="en-CA" sz="16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3528" y="3473713"/>
            <a:ext cx="1296144" cy="1683479"/>
            <a:chOff x="5456066" y="4247862"/>
            <a:chExt cx="1296144" cy="1683479"/>
          </a:xfrm>
        </p:grpSpPr>
        <p:sp>
          <p:nvSpPr>
            <p:cNvPr id="13" name="Left Arrow 12"/>
            <p:cNvSpPr/>
            <p:nvPr/>
          </p:nvSpPr>
          <p:spPr>
            <a:xfrm rot="10800000">
              <a:off x="5682944" y="4247862"/>
              <a:ext cx="720080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6066" y="4607902"/>
              <a:ext cx="12961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 smtClean="0"/>
                <a:t>Volume and Speed data from downstream station</a:t>
              </a:r>
              <a:endParaRPr lang="en-CA" sz="16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5023" y="4559862"/>
            <a:ext cx="1296144" cy="1304855"/>
            <a:chOff x="5610937" y="4354764"/>
            <a:chExt cx="1296144" cy="1304855"/>
          </a:xfrm>
        </p:grpSpPr>
        <p:sp>
          <p:nvSpPr>
            <p:cNvPr id="16" name="Left Arrow 15"/>
            <p:cNvSpPr/>
            <p:nvPr/>
          </p:nvSpPr>
          <p:spPr>
            <a:xfrm rot="5400000">
              <a:off x="5898969" y="4498780"/>
              <a:ext cx="720080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10937" y="5074844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 smtClean="0"/>
                <a:t>AGO Formations</a:t>
              </a:r>
              <a:endParaRPr lang="en-CA" sz="16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71014" y="1487686"/>
            <a:ext cx="1533434" cy="1077218"/>
            <a:chOff x="5610937" y="4872355"/>
            <a:chExt cx="1533434" cy="1077218"/>
          </a:xfrm>
        </p:grpSpPr>
        <p:sp>
          <p:nvSpPr>
            <p:cNvPr id="19" name="Left Arrow 18"/>
            <p:cNvSpPr/>
            <p:nvPr/>
          </p:nvSpPr>
          <p:spPr>
            <a:xfrm rot="16200000">
              <a:off x="5466921" y="5368905"/>
              <a:ext cx="720080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48227" y="4872355"/>
              <a:ext cx="12961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 smtClean="0"/>
                <a:t>Travel time at some future time interval</a:t>
              </a:r>
              <a:endParaRPr lang="en-CA" sz="1600" b="1" dirty="0"/>
            </a:p>
          </p:txBody>
        </p: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82" y="5840318"/>
            <a:ext cx="18764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7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Travel Time Prediction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1" y="1412776"/>
            <a:ext cx="4969770" cy="33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Structure</a:t>
            </a:r>
            <a:endParaRPr lang="zh-CN" altLang="en-US" dirty="0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97152"/>
            <a:ext cx="6624736" cy="122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42" y="3717032"/>
            <a:ext cx="3967137" cy="73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16016" y="2204864"/>
            <a:ext cx="4233267" cy="830997"/>
            <a:chOff x="4716016" y="2204864"/>
            <a:chExt cx="4233267" cy="830997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436498"/>
              <a:ext cx="25050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4716016" y="2204864"/>
              <a:ext cx="1944216" cy="830997"/>
              <a:chOff x="5036284" y="4426772"/>
              <a:chExt cx="1944216" cy="830997"/>
            </a:xfrm>
          </p:grpSpPr>
          <p:sp>
            <p:nvSpPr>
              <p:cNvPr id="23" name="Left Arrow 22"/>
              <p:cNvSpPr/>
              <p:nvPr/>
            </p:nvSpPr>
            <p:spPr>
              <a:xfrm>
                <a:off x="5036284" y="4626408"/>
                <a:ext cx="720080" cy="43204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84356" y="4426772"/>
                <a:ext cx="1296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 smtClean="0"/>
                  <a:t>IAGO for travel time estimation</a:t>
                </a:r>
                <a:endParaRPr lang="en-CA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6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Travel Time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CA" altLang="zh-CN" dirty="0" smtClean="0"/>
              <a:t>Network undergoes a </a:t>
            </a:r>
            <a:r>
              <a:rPr lang="en-CA" altLang="zh-CN" b="1" dirty="0" smtClean="0">
                <a:solidFill>
                  <a:srgbClr val="7030A0"/>
                </a:solidFill>
              </a:rPr>
              <a:t>training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process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during which the weights are determined</a:t>
            </a:r>
          </a:p>
          <a:p>
            <a:endParaRPr lang="en-CA" altLang="zh-CN" dirty="0" smtClean="0"/>
          </a:p>
          <a:p>
            <a:r>
              <a:rPr lang="en-CA" altLang="zh-CN" dirty="0" smtClean="0"/>
              <a:t>Learning is same as </a:t>
            </a:r>
            <a:r>
              <a:rPr lang="en-CA" altLang="zh-CN" b="1" dirty="0" smtClean="0">
                <a:solidFill>
                  <a:srgbClr val="7030A0"/>
                </a:solidFill>
              </a:rPr>
              <a:t>back-propagation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methods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using </a:t>
            </a:r>
            <a:r>
              <a:rPr lang="en-CA" altLang="zh-CN" b="1" dirty="0" smtClean="0">
                <a:solidFill>
                  <a:srgbClr val="7030A0"/>
                </a:solidFill>
              </a:rPr>
              <a:t>gradient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descent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Network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7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Travel Time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4277072"/>
          </a:xfrm>
        </p:spPr>
        <p:txBody>
          <a:bodyPr>
            <a:normAutofit fontScale="92500" lnSpcReduction="20000"/>
          </a:bodyPr>
          <a:lstStyle/>
          <a:p>
            <a:r>
              <a:rPr lang="en-CA" altLang="zh-CN" dirty="0"/>
              <a:t>The training process continues until the prediction errors (</a:t>
            </a:r>
            <a:r>
              <a:rPr lang="en-CA" altLang="zh-CN" b="1" dirty="0">
                <a:solidFill>
                  <a:srgbClr val="7030A0"/>
                </a:solidFill>
              </a:rPr>
              <a:t>MSE</a:t>
            </a:r>
            <a:r>
              <a:rPr lang="en-CA" altLang="zh-CN" dirty="0"/>
              <a:t>) become very small and the network parameters converge to values that allow it to perform the desire mapping for each input-output </a:t>
            </a:r>
            <a:r>
              <a:rPr lang="en-CA" altLang="zh-CN" dirty="0" smtClean="0"/>
              <a:t>correlation</a:t>
            </a:r>
          </a:p>
          <a:p>
            <a:endParaRPr lang="en-CA" altLang="zh-CN" dirty="0" smtClean="0"/>
          </a:p>
          <a:p>
            <a:r>
              <a:rPr lang="en-CA" altLang="zh-CN" dirty="0" smtClean="0"/>
              <a:t>Once </a:t>
            </a:r>
            <a:r>
              <a:rPr lang="en-CA" altLang="zh-CN" dirty="0"/>
              <a:t>the grey-based RNN is trained, it can then be used </a:t>
            </a:r>
            <a:r>
              <a:rPr lang="en-CA" altLang="zh-CN" b="1" dirty="0">
                <a:solidFill>
                  <a:srgbClr val="7030A0"/>
                </a:solidFill>
              </a:rPr>
              <a:t>on-line</a:t>
            </a:r>
            <a:r>
              <a:rPr lang="en-CA" altLang="zh-CN" dirty="0">
                <a:solidFill>
                  <a:srgbClr val="7030A0"/>
                </a:solidFill>
              </a:rPr>
              <a:t> </a:t>
            </a:r>
            <a:r>
              <a:rPr lang="en-CA" altLang="zh-CN" dirty="0"/>
              <a:t>to provide link travel time estimation based on </a:t>
            </a:r>
            <a:r>
              <a:rPr lang="en-CA" altLang="zh-CN" b="1" dirty="0">
                <a:solidFill>
                  <a:srgbClr val="7030A0"/>
                </a:solidFill>
              </a:rPr>
              <a:t>new</a:t>
            </a:r>
            <a:r>
              <a:rPr lang="en-CA" altLang="zh-CN" dirty="0">
                <a:solidFill>
                  <a:srgbClr val="7030A0"/>
                </a:solidFill>
              </a:rPr>
              <a:t> </a:t>
            </a:r>
            <a:r>
              <a:rPr lang="en-CA" altLang="zh-CN" b="1" dirty="0">
                <a:solidFill>
                  <a:srgbClr val="7030A0"/>
                </a:solidFill>
              </a:rPr>
              <a:t>real-time</a:t>
            </a:r>
            <a:r>
              <a:rPr lang="en-CA" altLang="zh-CN" dirty="0">
                <a:solidFill>
                  <a:srgbClr val="7030A0"/>
                </a:solidFill>
              </a:rPr>
              <a:t> </a:t>
            </a:r>
            <a:r>
              <a:rPr lang="en-CA" altLang="zh-CN" b="1" dirty="0">
                <a:solidFill>
                  <a:srgbClr val="7030A0"/>
                </a:solidFill>
              </a:rPr>
              <a:t>data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Network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4133055"/>
          </a:xfrm>
        </p:spPr>
        <p:txBody>
          <a:bodyPr>
            <a:normAutofit fontScale="92500"/>
          </a:bodyPr>
          <a:lstStyle/>
          <a:p>
            <a:r>
              <a:rPr lang="en-CA" altLang="zh-CN" dirty="0" smtClean="0"/>
              <a:t>Real world problem in a </a:t>
            </a:r>
            <a:r>
              <a:rPr lang="en-CA" altLang="zh-CN" b="1" dirty="0" smtClean="0">
                <a:solidFill>
                  <a:srgbClr val="7030A0"/>
                </a:solidFill>
              </a:rPr>
              <a:t>freeway </a:t>
            </a:r>
            <a:r>
              <a:rPr lang="en-CA" altLang="zh-CN" dirty="0" smtClean="0"/>
              <a:t>in </a:t>
            </a:r>
            <a:r>
              <a:rPr lang="en-CA" altLang="zh-CN" b="1" dirty="0" smtClean="0">
                <a:solidFill>
                  <a:srgbClr val="7030A0"/>
                </a:solidFill>
              </a:rPr>
              <a:t>Taiwan</a:t>
            </a:r>
          </a:p>
          <a:p>
            <a:r>
              <a:rPr lang="en-CA" altLang="zh-CN" dirty="0" smtClean="0"/>
              <a:t>Data collected from </a:t>
            </a:r>
            <a:r>
              <a:rPr lang="en-CA" altLang="zh-CN" b="1" dirty="0" smtClean="0">
                <a:solidFill>
                  <a:srgbClr val="7030A0"/>
                </a:solidFill>
              </a:rPr>
              <a:t>10 detectors </a:t>
            </a:r>
            <a:r>
              <a:rPr lang="en-CA" altLang="zh-CN" dirty="0" smtClean="0"/>
              <a:t>set up at </a:t>
            </a:r>
            <a:r>
              <a:rPr lang="en-CA" altLang="zh-CN" b="1" dirty="0" smtClean="0">
                <a:solidFill>
                  <a:srgbClr val="7030A0"/>
                </a:solidFill>
              </a:rPr>
              <a:t>500m </a:t>
            </a:r>
            <a:r>
              <a:rPr lang="en-CA" altLang="zh-CN" dirty="0" smtClean="0"/>
              <a:t>intervals</a:t>
            </a:r>
          </a:p>
          <a:p>
            <a:r>
              <a:rPr lang="en-CA" altLang="zh-CN" dirty="0" smtClean="0"/>
              <a:t>Main goal is to study the morning </a:t>
            </a:r>
            <a:r>
              <a:rPr lang="en-CA" altLang="zh-CN" b="1" dirty="0" smtClean="0">
                <a:solidFill>
                  <a:srgbClr val="7030A0"/>
                </a:solidFill>
              </a:rPr>
              <a:t>peak hour </a:t>
            </a:r>
            <a:r>
              <a:rPr lang="en-CA" altLang="zh-CN" dirty="0" smtClean="0"/>
              <a:t>(8:00am to 9:00am) during one week in September 2002</a:t>
            </a:r>
          </a:p>
          <a:p>
            <a:r>
              <a:rPr lang="en-CA" altLang="zh-CN" dirty="0" smtClean="0"/>
              <a:t>After initial data processing on data, it was shown that </a:t>
            </a:r>
            <a:r>
              <a:rPr lang="en-CA" altLang="zh-CN" b="1" dirty="0" smtClean="0">
                <a:solidFill>
                  <a:srgbClr val="7030A0"/>
                </a:solidFill>
              </a:rPr>
              <a:t>25% of them are missing</a:t>
            </a:r>
            <a:r>
              <a:rPr lang="en-CA" altLang="zh-CN" dirty="0" smtClean="0"/>
              <a:t>.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Simulation Setup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1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CA" altLang="zh-CN" dirty="0" smtClean="0"/>
              <a:t>A group of complete data records from </a:t>
            </a:r>
            <a:r>
              <a:rPr lang="en-CA" altLang="zh-CN" b="1" dirty="0" smtClean="0">
                <a:solidFill>
                  <a:srgbClr val="7030A0"/>
                </a:solidFill>
              </a:rPr>
              <a:t>6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detectors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are used for comparison</a:t>
            </a:r>
          </a:p>
          <a:p>
            <a:r>
              <a:rPr lang="en-CA" altLang="zh-CN" dirty="0" smtClean="0"/>
              <a:t>The original data records are converted at </a:t>
            </a:r>
            <a:r>
              <a:rPr lang="en-CA" altLang="zh-CN" b="1" dirty="0" smtClean="0">
                <a:solidFill>
                  <a:srgbClr val="7030A0"/>
                </a:solidFill>
              </a:rPr>
              <a:t>3 out of 6 detectors </a:t>
            </a:r>
            <a:r>
              <a:rPr lang="en-CA" altLang="zh-CN" dirty="0" smtClean="0"/>
              <a:t>into </a:t>
            </a:r>
            <a:r>
              <a:rPr lang="en-CA" altLang="zh-CN" b="1" dirty="0" smtClean="0">
                <a:solidFill>
                  <a:srgbClr val="7030A0"/>
                </a:solidFill>
              </a:rPr>
              <a:t>test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datasets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with increasing amount of missing </a:t>
            </a:r>
          </a:p>
          <a:p>
            <a:pPr lvl="1"/>
            <a:r>
              <a:rPr lang="en-CA" altLang="zh-CN" dirty="0" smtClean="0"/>
              <a:t>spatial data from 10% to 40% </a:t>
            </a:r>
          </a:p>
          <a:p>
            <a:pPr lvl="1"/>
            <a:r>
              <a:rPr lang="en-CA" altLang="zh-CN" dirty="0" smtClean="0"/>
              <a:t>mixed data from 50% to 80%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Simulation Setup</a:t>
            </a:r>
            <a:endParaRPr lang="zh-CN" altLang="en-US" dirty="0"/>
          </a:p>
        </p:txBody>
      </p:sp>
      <p:sp>
        <p:nvSpPr>
          <p:cNvPr id="5" name="Right Brace 4"/>
          <p:cNvSpPr/>
          <p:nvPr/>
        </p:nvSpPr>
        <p:spPr>
          <a:xfrm>
            <a:off x="6075880" y="4761148"/>
            <a:ext cx="288032" cy="936104"/>
          </a:xfrm>
          <a:prstGeom prst="rightBrace">
            <a:avLst>
              <a:gd name="adj1" fmla="val 710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507928" y="4629035"/>
            <a:ext cx="1952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Randomly chosen based on uniform distribution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62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1180727"/>
          </a:xfrm>
        </p:spPr>
        <p:txBody>
          <a:bodyPr>
            <a:normAutofit fontScale="85000" lnSpcReduction="20000"/>
          </a:bodyPr>
          <a:lstStyle/>
          <a:p>
            <a:r>
              <a:rPr lang="en-CA" altLang="zh-CN" dirty="0" smtClean="0"/>
              <a:t>Results are evaluated based on the </a:t>
            </a:r>
            <a:r>
              <a:rPr lang="en-CA" altLang="zh-CN" b="1" dirty="0" smtClean="0">
                <a:solidFill>
                  <a:srgbClr val="7030A0"/>
                </a:solidFill>
              </a:rPr>
              <a:t>mean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relative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b="1" dirty="0" smtClean="0">
                <a:solidFill>
                  <a:srgbClr val="7030A0"/>
                </a:solidFill>
              </a:rPr>
              <a:t>error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percentage compared with original complete dataset</a:t>
            </a:r>
          </a:p>
          <a:p>
            <a:endParaRPr lang="en-CA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Results: Missing Data Treatment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75656" y="2708920"/>
            <a:ext cx="5852592" cy="3816424"/>
            <a:chOff x="1475656" y="2708920"/>
            <a:chExt cx="5852592" cy="381642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708920"/>
              <a:ext cx="5852592" cy="3816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240501" y="5216144"/>
              <a:ext cx="1563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Test dataset 1</a:t>
              </a:r>
              <a:endParaRPr lang="en-CA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7889" y="4886202"/>
              <a:ext cx="1422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Test dataset 2</a:t>
              </a:r>
              <a:endParaRPr lang="en-CA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5773" y="4406734"/>
              <a:ext cx="1726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 smtClean="0"/>
                <a:t>Test dataset 3</a:t>
              </a:r>
              <a:endParaRPr lang="en-CA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813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637111"/>
          </a:xfrm>
        </p:spPr>
        <p:txBody>
          <a:bodyPr>
            <a:normAutofit/>
          </a:bodyPr>
          <a:lstStyle/>
          <a:p>
            <a:r>
              <a:rPr lang="en-CA" altLang="zh-CN" dirty="0" smtClean="0"/>
              <a:t>Grey-based RNN is trained using offline estimated travel times</a:t>
            </a:r>
          </a:p>
          <a:p>
            <a:r>
              <a:rPr lang="en-CA" altLang="zh-CN" dirty="0" smtClean="0"/>
              <a:t>Two procedures are tested: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Incorporation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of missing data treatment methods, that yields a mean squared error of 0.00133</a:t>
            </a:r>
          </a:p>
          <a:p>
            <a:pPr lvl="1"/>
            <a:r>
              <a:rPr lang="en-CA" altLang="zh-CN" b="1" dirty="0" smtClean="0">
                <a:solidFill>
                  <a:srgbClr val="7030A0"/>
                </a:solidFill>
              </a:rPr>
              <a:t>partially</a:t>
            </a:r>
            <a:r>
              <a:rPr lang="en-CA" altLang="zh-CN" dirty="0" smtClean="0">
                <a:solidFill>
                  <a:srgbClr val="7030A0"/>
                </a:solidFill>
              </a:rPr>
              <a:t> </a:t>
            </a:r>
            <a:r>
              <a:rPr lang="en-CA" altLang="zh-CN" dirty="0" smtClean="0"/>
              <a:t>missing data, that results in a mean squared error of 0.00154</a:t>
            </a:r>
          </a:p>
          <a:p>
            <a:endParaRPr lang="en-CA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Results: Travel Time Prediction using 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3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637111"/>
          </a:xfrm>
        </p:spPr>
        <p:txBody>
          <a:bodyPr>
            <a:normAutofit/>
          </a:bodyPr>
          <a:lstStyle/>
          <a:p>
            <a:r>
              <a:rPr lang="en-CA" altLang="zh-CN" dirty="0" smtClean="0"/>
              <a:t>Forecasting performance of Grey-based RNN for travel time estimation</a:t>
            </a:r>
          </a:p>
          <a:p>
            <a:endParaRPr lang="en-CA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Results: Travel Time Prediction using RNN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8" y="3429000"/>
            <a:ext cx="751298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3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indent="0">
              <a:buNone/>
            </a:pPr>
            <a:r>
              <a:rPr lang="en-US" altLang="zh-CN" b="1" dirty="0" smtClean="0">
                <a:solidFill>
                  <a:srgbClr val="7030A0"/>
                </a:solidFill>
              </a:rPr>
              <a:t>Neural networks </a:t>
            </a:r>
            <a:r>
              <a:rPr lang="en-US" altLang="zh-CN" dirty="0" smtClean="0"/>
              <a:t>can be classified into dynamic and static categories.</a:t>
            </a:r>
          </a:p>
          <a:p>
            <a:r>
              <a:rPr lang="en-US" altLang="zh-CN" dirty="0" smtClean="0"/>
              <a:t>Static networks: the output is calculated </a:t>
            </a:r>
            <a:r>
              <a:rPr lang="en-US" altLang="zh-CN" b="1" dirty="0" smtClean="0">
                <a:solidFill>
                  <a:srgbClr val="7030A0"/>
                </a:solidFill>
              </a:rPr>
              <a:t>directly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from the input</a:t>
            </a:r>
          </a:p>
          <a:p>
            <a:r>
              <a:rPr lang="en-US" altLang="zh-CN" dirty="0" smtClean="0"/>
              <a:t>Dynamic networks: the output also </a:t>
            </a:r>
            <a:r>
              <a:rPr lang="en-US" altLang="zh-CN" b="1" dirty="0" smtClean="0">
                <a:solidFill>
                  <a:srgbClr val="7030A0"/>
                </a:solidFill>
              </a:rPr>
              <a:t>depends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on the previous </a:t>
            </a:r>
            <a:r>
              <a:rPr lang="en-US" altLang="zh-CN" b="1" dirty="0" smtClean="0">
                <a:solidFill>
                  <a:srgbClr val="7030A0"/>
                </a:solidFill>
              </a:rPr>
              <a:t>inputs</a:t>
            </a:r>
            <a:r>
              <a:rPr lang="en-US" altLang="zh-CN" dirty="0" smtClean="0"/>
              <a:t>, outputs or states of the network.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Definition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250704" cy="3628999"/>
          </a:xfrm>
        </p:spPr>
        <p:txBody>
          <a:bodyPr>
            <a:normAutofit fontScale="92500" lnSpcReduction="10000"/>
          </a:bodyPr>
          <a:lstStyle/>
          <a:p>
            <a:r>
              <a:rPr lang="en-CA" altLang="zh-CN" dirty="0" smtClean="0"/>
              <a:t>The </a:t>
            </a:r>
            <a:r>
              <a:rPr lang="en-CA" altLang="zh-CN" dirty="0"/>
              <a:t>estimated section travel times using the grey-based RNN models </a:t>
            </a:r>
            <a:r>
              <a:rPr lang="en-CA" altLang="zh-CN" dirty="0" smtClean="0"/>
              <a:t>trained by </a:t>
            </a:r>
            <a:r>
              <a:rPr lang="en-CA" altLang="zh-CN" dirty="0"/>
              <a:t>off-line estimated travel </a:t>
            </a:r>
            <a:r>
              <a:rPr lang="en-CA" altLang="zh-CN" dirty="0" smtClean="0"/>
              <a:t>times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Results: Travel Time Prediction using RNN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4821"/>
            <a:ext cx="53149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Implementation of the introduced recurrent neural network for our presentation report</a:t>
            </a:r>
          </a:p>
          <a:p>
            <a:endParaRPr lang="en-CA" dirty="0" smtClean="0"/>
          </a:p>
          <a:p>
            <a:r>
              <a:rPr lang="en-CA" dirty="0" smtClean="0"/>
              <a:t>Studying the usefulness of the proposed method for other applications such as real-time localization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7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of Recurrent Neural Networks (RNNs)</a:t>
            </a:r>
          </a:p>
          <a:p>
            <a:r>
              <a:rPr lang="en-CA" dirty="0" smtClean="0"/>
              <a:t>Different categories and common topologies of RNNs</a:t>
            </a:r>
          </a:p>
          <a:p>
            <a:r>
              <a:rPr lang="en-CA" dirty="0" smtClean="0"/>
              <a:t>Different learning algorithms of RNNs</a:t>
            </a:r>
          </a:p>
          <a:p>
            <a:r>
              <a:rPr lang="en-CA" dirty="0" smtClean="0"/>
              <a:t>Applications of RNNs</a:t>
            </a:r>
          </a:p>
          <a:p>
            <a:r>
              <a:rPr lang="en-CA" dirty="0" smtClean="0"/>
              <a:t>An example of using RNNs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3037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dirty="0" smtClean="0">
                <a:effectLst/>
              </a:rPr>
              <a:t>[1]	J. </a:t>
            </a:r>
            <a:r>
              <a:rPr lang="en-CA" sz="1800" dirty="0" err="1" smtClean="0">
                <a:effectLst/>
              </a:rPr>
              <a:t>Vandegriff</a:t>
            </a:r>
            <a:r>
              <a:rPr lang="en-CA" sz="1800" dirty="0" smtClean="0">
                <a:effectLst/>
              </a:rPr>
              <a:t>, K. </a:t>
            </a:r>
            <a:r>
              <a:rPr lang="en-CA" sz="1800" dirty="0" err="1" smtClean="0">
                <a:effectLst/>
              </a:rPr>
              <a:t>Wagstaff</a:t>
            </a:r>
            <a:r>
              <a:rPr lang="en-CA" sz="1800" dirty="0" smtClean="0">
                <a:effectLst/>
              </a:rPr>
              <a:t>, G. </a:t>
            </a:r>
            <a:r>
              <a:rPr lang="en-CA" sz="1800" dirty="0" err="1" smtClean="0">
                <a:effectLst/>
              </a:rPr>
              <a:t>Ho</a:t>
            </a:r>
            <a:r>
              <a:rPr lang="en-CA" sz="1800" dirty="0" smtClean="0">
                <a:effectLst/>
              </a:rPr>
              <a:t>, and J. </a:t>
            </a:r>
            <a:r>
              <a:rPr lang="en-CA" sz="1800" dirty="0" err="1" smtClean="0">
                <a:effectLst/>
              </a:rPr>
              <a:t>Plauger</a:t>
            </a:r>
            <a:r>
              <a:rPr lang="en-CA" sz="1800" dirty="0" smtClean="0">
                <a:effectLst/>
              </a:rPr>
              <a:t>, “Forecasting space weather: Predicting interplanetary shocks using neural networks,” </a:t>
            </a:r>
            <a:r>
              <a:rPr lang="en-CA" sz="1800" i="1" dirty="0" smtClean="0">
                <a:effectLst/>
              </a:rPr>
              <a:t>Advances in Space Research</a:t>
            </a:r>
            <a:r>
              <a:rPr lang="en-CA" sz="1800" dirty="0" smtClean="0">
                <a:effectLst/>
              </a:rPr>
              <a:t>, vol. 36, no. 12, pp. 2323-2327, Jan. 2005.</a:t>
            </a:r>
          </a:p>
          <a:p>
            <a:pPr marL="0" indent="0">
              <a:buNone/>
            </a:pPr>
            <a:r>
              <a:rPr lang="en-CA" sz="1800" dirty="0" smtClean="0">
                <a:effectLst/>
              </a:rPr>
              <a:t>[2]	Y.-</a:t>
            </a:r>
            <a:r>
              <a:rPr lang="en-CA" sz="1800" dirty="0" err="1" smtClean="0">
                <a:effectLst/>
              </a:rPr>
              <a:t>jen</a:t>
            </a:r>
            <a:r>
              <a:rPr lang="en-CA" sz="1800" dirty="0" smtClean="0">
                <a:effectLst/>
              </a:rPr>
              <a:t> Mon and C.-min Lin, “Supervisory Recurrent Fuzzy Neural Network Guidance Law Design for Autonomous Underwater Vehicle,” vol. 14, no. 1, pp. 54-64, 2012.</a:t>
            </a:r>
          </a:p>
          <a:p>
            <a:pPr marL="0" indent="0">
              <a:buNone/>
            </a:pPr>
            <a:r>
              <a:rPr lang="en-CA" altLang="zh-CN" sz="1800" dirty="0" smtClean="0"/>
              <a:t>[3] 	B. A. </a:t>
            </a:r>
            <a:r>
              <a:rPr lang="en-CA" altLang="zh-CN" sz="1800" dirty="0" err="1" smtClean="0"/>
              <a:t>Pearlmutter</a:t>
            </a:r>
            <a:r>
              <a:rPr lang="en-CA" altLang="zh-CN" sz="1800" dirty="0" smtClean="0"/>
              <a:t>, “Dynamic Recurrent Neural Networks,” vol. 196, no. 7330, 1990.</a:t>
            </a:r>
            <a:endParaRPr lang="en-CA" altLang="zh-CN" sz="1800" dirty="0"/>
          </a:p>
          <a:p>
            <a:pPr marL="0" indent="0">
              <a:buNone/>
            </a:pPr>
            <a:r>
              <a:rPr lang="en-CA" altLang="zh-CN" sz="1800" dirty="0" smtClean="0"/>
              <a:t>[4] Y.-</a:t>
            </a:r>
            <a:r>
              <a:rPr lang="en-CA" altLang="zh-CN" sz="1800" dirty="0" err="1" smtClean="0"/>
              <a:t>horng</a:t>
            </a:r>
            <a:r>
              <a:rPr lang="en-CA" altLang="zh-CN" sz="1800" dirty="0" smtClean="0"/>
              <a:t> Wen and T.-</a:t>
            </a:r>
            <a:r>
              <a:rPr lang="en-CA" altLang="zh-CN" sz="1800" dirty="0" err="1" smtClean="0"/>
              <a:t>tian</a:t>
            </a:r>
            <a:r>
              <a:rPr lang="en-CA" altLang="zh-CN" sz="1800" dirty="0" smtClean="0"/>
              <a:t> Lee, “Missing Data Treatment And Data Fusion Toward </a:t>
            </a:r>
            <a:r>
              <a:rPr lang="en-CA" altLang="zh-CN" sz="1800" dirty="0" err="1" smtClean="0"/>
              <a:t>Travek</a:t>
            </a:r>
            <a:r>
              <a:rPr lang="en-CA" altLang="zh-CN" sz="1800" dirty="0" smtClean="0"/>
              <a:t> Time Estimation For ATIS,” vol. 6, pp. 2546-2560, 2005.</a:t>
            </a:r>
          </a:p>
          <a:p>
            <a:pPr marL="0" indent="0">
              <a:buNone/>
            </a:pPr>
            <a:r>
              <a:rPr lang="en-CA" sz="1800" dirty="0" smtClean="0">
                <a:effectLst/>
              </a:rPr>
              <a:t>[5]	F. J. Pineda, “Generalization of Back-Propagation to Recurrent Neural Networks,” vol. 59, no. 19, pp. 2229-2232, 1987.</a:t>
            </a:r>
          </a:p>
          <a:p>
            <a:pPr marL="0" indent="0">
              <a:buNone/>
            </a:pPr>
            <a:endParaRPr lang="en-CA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Dynamic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</a:rPr>
              <a:t>networks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can be divided into two categories:</a:t>
            </a:r>
          </a:p>
          <a:p>
            <a:pPr lvl="1"/>
            <a:r>
              <a:rPr lang="en-US" altLang="zh-CN" dirty="0" smtClean="0"/>
              <a:t>Non-recurrent networks: the output does not become </a:t>
            </a:r>
            <a:r>
              <a:rPr lang="en-US" altLang="zh-CN" dirty="0" smtClean="0"/>
              <a:t>input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Recurrent networks: have </a:t>
            </a:r>
            <a:r>
              <a:rPr lang="en-US" altLang="zh-CN" b="1" dirty="0" smtClean="0">
                <a:solidFill>
                  <a:srgbClr val="7030A0"/>
                </a:solidFill>
              </a:rPr>
              <a:t>feedback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connections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Categorization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Dynamic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Non-recurrent network sample:</a:t>
            </a:r>
          </a:p>
          <a:p>
            <a:pPr>
              <a:buNone/>
            </a:pPr>
            <a:r>
              <a:rPr lang="en-US" altLang="zh-CN" dirty="0" smtClean="0"/>
              <a:t>	                                 </a:t>
            </a:r>
            <a:endParaRPr lang="zh-CN" altLang="en-US" dirty="0"/>
          </a:p>
        </p:txBody>
      </p:sp>
      <p:pic>
        <p:nvPicPr>
          <p:cNvPr id="6" name="图片 5" descr="01.bmp"/>
          <p:cNvPicPr>
            <a:picLocks noChangeAspect="1"/>
          </p:cNvPicPr>
          <p:nvPr/>
        </p:nvPicPr>
        <p:blipFill>
          <a:blip r:embed="rId2" cstate="print"/>
          <a:srcRect l="9838" t="18264" r="55512" b="2396"/>
          <a:stretch>
            <a:fillRect/>
          </a:stretch>
        </p:blipFill>
        <p:spPr>
          <a:xfrm>
            <a:off x="899592" y="2420888"/>
            <a:ext cx="3168352" cy="2520280"/>
          </a:xfrm>
          <a:prstGeom prst="rect">
            <a:avLst/>
          </a:prstGeom>
        </p:spPr>
      </p:pic>
      <p:pic>
        <p:nvPicPr>
          <p:cNvPr id="7" name="图片 6" descr="02.bmp"/>
          <p:cNvPicPr>
            <a:picLocks noChangeAspect="1"/>
          </p:cNvPicPr>
          <p:nvPr/>
        </p:nvPicPr>
        <p:blipFill>
          <a:blip r:embed="rId3" cstate="print"/>
          <a:srcRect l="9450" t="9067" r="56688" b="4792"/>
          <a:stretch>
            <a:fillRect/>
          </a:stretch>
        </p:blipFill>
        <p:spPr>
          <a:xfrm>
            <a:off x="4572000" y="2420888"/>
            <a:ext cx="3024336" cy="2448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7667" y="548587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∑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029595" y="5341858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1563" y="5701898"/>
            <a:ext cx="288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3" idx="0"/>
          </p:cNvCxnSpPr>
          <p:nvPr/>
        </p:nvCxnSpPr>
        <p:spPr>
          <a:xfrm>
            <a:off x="3885579" y="534185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3"/>
            <a:endCxn id="10" idx="1"/>
          </p:cNvCxnSpPr>
          <p:nvPr/>
        </p:nvCxnSpPr>
        <p:spPr>
          <a:xfrm flipV="1">
            <a:off x="4029595" y="5670540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7547" y="505382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P(t)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5779" y="548587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10" idx="3"/>
            <a:endCxn id="24" idx="1"/>
          </p:cNvCxnSpPr>
          <p:nvPr/>
        </p:nvCxnSpPr>
        <p:spPr>
          <a:xfrm>
            <a:off x="5037707" y="56705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61843" y="52698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4" idx="3"/>
          </p:cNvCxnSpPr>
          <p:nvPr/>
        </p:nvCxnSpPr>
        <p:spPr>
          <a:xfrm flipV="1">
            <a:off x="6045819" y="5629890"/>
            <a:ext cx="1152128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An Example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Recurrent network sample: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01.bmp"/>
          <p:cNvPicPr>
            <a:picLocks noChangeAspect="1"/>
          </p:cNvPicPr>
          <p:nvPr/>
        </p:nvPicPr>
        <p:blipFill>
          <a:blip r:embed="rId2" cstate="print"/>
          <a:srcRect l="9838" t="18264" r="55512" b="2396"/>
          <a:stretch>
            <a:fillRect/>
          </a:stretch>
        </p:blipFill>
        <p:spPr>
          <a:xfrm>
            <a:off x="971600" y="2132856"/>
            <a:ext cx="3168352" cy="2520280"/>
          </a:xfrm>
          <a:prstGeom prst="rect">
            <a:avLst/>
          </a:prstGeom>
        </p:spPr>
      </p:pic>
      <p:pic>
        <p:nvPicPr>
          <p:cNvPr id="5" name="图片 4" descr="03.bmp"/>
          <p:cNvPicPr>
            <a:picLocks noChangeAspect="1"/>
          </p:cNvPicPr>
          <p:nvPr/>
        </p:nvPicPr>
        <p:blipFill>
          <a:blip r:embed="rId3" cstate="print"/>
          <a:srcRect l="9450" r="50388" b="3378"/>
          <a:stretch>
            <a:fillRect/>
          </a:stretch>
        </p:blipFill>
        <p:spPr>
          <a:xfrm>
            <a:off x="4788024" y="2204864"/>
            <a:ext cx="2952328" cy="2376264"/>
          </a:xfrm>
          <a:prstGeom prst="rect">
            <a:avLst/>
          </a:prstGeom>
        </p:spPr>
      </p:pic>
      <p:pic>
        <p:nvPicPr>
          <p:cNvPr id="6" name="图片 5" descr="recurrent net 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751136"/>
            <a:ext cx="3648075" cy="1533525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An Example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zh-CN" dirty="0" smtClean="0"/>
              <a:t>The recurrent </a:t>
            </a:r>
            <a:r>
              <a:rPr lang="fi-FI" altLang="zh-CN" dirty="0" smtClean="0"/>
              <a:t>network: </a:t>
            </a:r>
            <a:r>
              <a:rPr lang="fi-FI" altLang="zh-CN" dirty="0" smtClean="0"/>
              <a:t>”Automata Studies</a:t>
            </a:r>
            <a:r>
              <a:rPr lang="fi-FI" altLang="zh-CN" dirty="0" smtClean="0"/>
              <a:t>” (Kleene 1954)</a:t>
            </a:r>
            <a:endParaRPr lang="fi-FI" altLang="zh-CN" dirty="0" smtClean="0"/>
          </a:p>
          <a:p>
            <a:r>
              <a:rPr lang="fi-FI" altLang="zh-CN" dirty="0" smtClean="0"/>
              <a:t>The NARX model (Leontaritis &amp; Billings 1985</a:t>
            </a:r>
            <a:r>
              <a:rPr lang="fi-FI" altLang="zh-CN" dirty="0" smtClean="0"/>
              <a:t>)</a:t>
            </a:r>
            <a:endParaRPr lang="fi-FI" altLang="zh-CN" dirty="0" smtClean="0"/>
          </a:p>
          <a:p>
            <a:r>
              <a:rPr lang="fi-FI" altLang="zh-CN" dirty="0" smtClean="0"/>
              <a:t>Recurrent network architectures (Jordan 1986)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Literature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Architectures</a:t>
            </a:r>
          </a:p>
          <a:p>
            <a:pPr lvl="1">
              <a:buFont typeface="Calibri" pitchFamily="34" charset="0"/>
              <a:buChar char="‒"/>
            </a:pPr>
            <a:r>
              <a:rPr lang="en-US" altLang="zh-CN" sz="3200" dirty="0" smtClean="0">
                <a:cs typeface="Times New Roman" pitchFamily="18" charset="0"/>
              </a:rPr>
              <a:t>Symmetrical: </a:t>
            </a:r>
            <a:endParaRPr lang="en-US" altLang="zh-CN" sz="3200" dirty="0" smtClean="0">
              <a:cs typeface="Times New Roman" pitchFamily="18" charset="0"/>
            </a:endParaRPr>
          </a:p>
          <a:p>
            <a:pPr lvl="2">
              <a:buFont typeface="Calibri" pitchFamily="34" charset="0"/>
              <a:buChar char="‒"/>
            </a:pPr>
            <a:r>
              <a:rPr lang="en-US" altLang="zh-CN" dirty="0" smtClean="0">
                <a:cs typeface="Times New Roman" pitchFamily="18" charset="0"/>
              </a:rPr>
              <a:t>Hopfield </a:t>
            </a:r>
            <a:r>
              <a:rPr lang="en-US" altLang="zh-CN" dirty="0" smtClean="0">
                <a:cs typeface="Times New Roman" pitchFamily="18" charset="0"/>
              </a:rPr>
              <a:t>networks</a:t>
            </a:r>
          </a:p>
          <a:p>
            <a:pPr lvl="1">
              <a:buFont typeface="Calibri" pitchFamily="34" charset="0"/>
              <a:buChar char="‒"/>
            </a:pPr>
            <a:r>
              <a:rPr lang="en-US" altLang="zh-CN" sz="3200" dirty="0" smtClean="0">
                <a:cs typeface="Times New Roman" pitchFamily="18" charset="0"/>
              </a:rPr>
              <a:t>Asymmetrical:</a:t>
            </a:r>
          </a:p>
          <a:p>
            <a:pPr lvl="2">
              <a:buFont typeface="Calibri" pitchFamily="34" charset="0"/>
              <a:buChar char="‒"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Totally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recurrent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networks</a:t>
            </a:r>
          </a:p>
          <a:p>
            <a:pPr lvl="2">
              <a:buFont typeface="Calibri" pitchFamily="34" charset="0"/>
              <a:buChar char="‒"/>
            </a:pPr>
            <a:r>
              <a:rPr lang="en-US" altLang="zh-CN" dirty="0" smtClean="0">
                <a:ea typeface="宋体" charset="-122"/>
                <a:cs typeface="Times New Roman" pitchFamily="18" charset="0"/>
              </a:rPr>
              <a:t>Partially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recurrent 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networks:</a:t>
            </a:r>
            <a:endParaRPr lang="en-US" altLang="zh-CN" sz="3200" dirty="0">
              <a:ea typeface="宋体" charset="-122"/>
              <a:cs typeface="Times New Roman" pitchFamily="18" charset="0"/>
            </a:endParaRPr>
          </a:p>
          <a:p>
            <a:pPr lvl="3">
              <a:buFont typeface="Calibri" pitchFamily="34" charset="0"/>
              <a:buChar char="‒"/>
            </a:pPr>
            <a:r>
              <a:rPr lang="en-US" altLang="zh-CN" b="1" dirty="0" smtClean="0">
                <a:solidFill>
                  <a:srgbClr val="7030A0"/>
                </a:solidFill>
                <a:ea typeface="宋体" charset="-122"/>
                <a:cs typeface="Times New Roman" pitchFamily="18" charset="0"/>
              </a:rPr>
              <a:t>Elman networks</a:t>
            </a:r>
          </a:p>
          <a:p>
            <a:pPr lvl="3">
              <a:buFont typeface="Calibri" pitchFamily="34" charset="0"/>
              <a:buChar char="‒"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Jordan 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networks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Architectures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Recurrent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pic>
        <p:nvPicPr>
          <p:cNvPr id="5" name="图片 4" descr="elman netwo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700808"/>
            <a:ext cx="4784948" cy="3704764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6911" y="10527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zh-CN" dirty="0" smtClean="0"/>
              <a:t>Elman Network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_Black">
  <a:themeElements>
    <a:clrScheme name="Waterloo 1">
      <a:dk1>
        <a:sysClr val="windowText" lastClr="000000"/>
      </a:dk1>
      <a:lt1>
        <a:srgbClr val="FFFFFF"/>
      </a:lt1>
      <a:dk2>
        <a:srgbClr val="57068C"/>
      </a:dk2>
      <a:lt2>
        <a:srgbClr val="FFFFFF"/>
      </a:lt2>
      <a:accent1>
        <a:srgbClr val="0073CF"/>
      </a:accent1>
      <a:accent2>
        <a:srgbClr val="E98300"/>
      </a:accent2>
      <a:accent3>
        <a:srgbClr val="E0249A"/>
      </a:accent3>
      <a:accent4>
        <a:srgbClr val="009AA6"/>
      </a:accent4>
      <a:accent5>
        <a:srgbClr val="B6BF00"/>
      </a:accent5>
      <a:accent6>
        <a:srgbClr val="96172E"/>
      </a:accent6>
      <a:hlink>
        <a:srgbClr val="FECB00"/>
      </a:hlink>
      <a:folHlink>
        <a:srgbClr val="FECB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Engineering_Black</Template>
  <TotalTime>1242</TotalTime>
  <Words>997</Words>
  <Application>Microsoft Office PowerPoint</Application>
  <PresentationFormat>On-screen Show (4:3)</PresentationFormat>
  <Paragraphs>206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Engineering_Black</vt:lpstr>
      <vt:lpstr>Equation</vt:lpstr>
      <vt:lpstr>Dynamic and Recurrent  Neural networks</vt:lpstr>
      <vt:lpstr>Outline</vt:lpstr>
      <vt:lpstr>Dynamic Neural Networks</vt:lpstr>
      <vt:lpstr>Dynamic Neural Networks</vt:lpstr>
      <vt:lpstr>Dynamic Neural Networks</vt:lpstr>
      <vt:lpstr>Dynamic Neural Networks</vt:lpstr>
      <vt:lpstr>Recurrent Neural Networks</vt:lpstr>
      <vt:lpstr>Recurrent Neural Networks</vt:lpstr>
      <vt:lpstr>Recurrent Neural Networks</vt:lpstr>
      <vt:lpstr>Recurrent Neural Networks</vt:lpstr>
      <vt:lpstr>Real-time Recurrent Learning</vt:lpstr>
      <vt:lpstr>Real-time Recurrent Learning</vt:lpstr>
      <vt:lpstr>Real-time Recurrent Learning</vt:lpstr>
      <vt:lpstr>Real-time Recurrent Learning</vt:lpstr>
      <vt:lpstr>Real-time Recurrent Learning</vt:lpstr>
      <vt:lpstr>Recurrent Neural Networks</vt:lpstr>
      <vt:lpstr>Recurrent Neural Networks</vt:lpstr>
      <vt:lpstr>Prediction/Estimation</vt:lpstr>
      <vt:lpstr>Travel Time Prediction</vt:lpstr>
      <vt:lpstr>Travel Time Prediction</vt:lpstr>
      <vt:lpstr>Travel Time Prediction</vt:lpstr>
      <vt:lpstr>Travel Time Prediction</vt:lpstr>
      <vt:lpstr>Travel Time Prediction</vt:lpstr>
      <vt:lpstr>Travel Time Prediction</vt:lpstr>
      <vt:lpstr>Case Study</vt:lpstr>
      <vt:lpstr>Case Study</vt:lpstr>
      <vt:lpstr>Case Study</vt:lpstr>
      <vt:lpstr>Case Study</vt:lpstr>
      <vt:lpstr>Case Study</vt:lpstr>
      <vt:lpstr>Case Study</vt:lpstr>
      <vt:lpstr>Future Goals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Keyvan Golestan</cp:lastModifiedBy>
  <cp:revision>74</cp:revision>
  <dcterms:created xsi:type="dcterms:W3CDTF">2012-07-05T13:03:56Z</dcterms:created>
  <dcterms:modified xsi:type="dcterms:W3CDTF">2012-07-06T14:47:11Z</dcterms:modified>
</cp:coreProperties>
</file>