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96B201-704D-41BA-92AE-E8EAD2B887E1}">
  <a:tblStyle styleId="{E496B201-704D-41BA-92AE-E8EAD2B88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4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04ad84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04ad84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04ad84b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04ad84b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a5a2ab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a5a2ab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Suzelle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Explain </a:t>
            </a:r>
            <a:r>
              <a:rPr lang="en-GB"/>
              <a:t>the</a:t>
            </a:r>
            <a:r>
              <a:rPr lang="en-GB"/>
              <a:t> what we mean by selloff vacations in the daycare context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04ad84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04ad84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Suzelle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a5a2ab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a5a2ab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Somebody presentation slides -&gt; recorded (Liah sharing her screen -&gt; Bruce sharing his screen) -&gt; sharing presentation slide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04ad84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04ad84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Obaid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online platform Childcare Connect,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Helps parents connect with ECEs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want to find flexible childcare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avoiding traditional daycare systems that require long term commitment and waitlists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proposition according to the format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04ad84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04ad84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Obaid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Benefits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ECE benefits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04ad84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04ad84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Obaid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04ad8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504ad8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Obaid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and ECE surveys - they provide insight about safety, cleanliness of home, responsiveness of children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Adoption of digital source for childcare - we will need to reiterate </a:t>
            </a:r>
            <a:r>
              <a:rPr lang="en-GB"/>
              <a:t>designs frequently to ensure our users want to transition to this digital system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04ad84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04ad84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Obaid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a5a2a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a5a2a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[Chris]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04ad84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04ad84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ad campaign = </a:t>
            </a:r>
            <a:r>
              <a:rPr lang="en-GB" sz="850">
                <a:solidFill>
                  <a:schemeClr val="dk1"/>
                </a:solidFill>
              </a:rPr>
              <a:t>Customer Acquisition cost: Highest volume traffic includes the term Daycare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"daycare" = $2.88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"daycare near me" = $4.83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"daycare ontario" = $2.61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Childcare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"Daycare toronto" = $2.46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"childcare" = $2.50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"childcare near me" = $3.07 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50">
                <a:solidFill>
                  <a:schemeClr val="dk1"/>
                </a:solidFill>
              </a:rPr>
              <a:t>"Childcare jobs" = $2.01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 marketing = $500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-Table?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Ratio of parent requests </a:t>
            </a:r>
            <a:r>
              <a:rPr lang="en-GB" sz="1050">
                <a:solidFill>
                  <a:schemeClr val="dk1"/>
                </a:solidFill>
              </a:rPr>
              <a:t>to available ECE </a:t>
            </a:r>
            <a:r>
              <a:rPr lang="en-GB" sz="1050">
                <a:solidFill>
                  <a:schemeClr val="dk1"/>
                </a:solidFill>
              </a:rPr>
              <a:t>is important for balancing marketing efforts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882829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882829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[Bruce]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8828296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8828296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[Bruce] Needs grammar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NFP: there is an upcoming infusion of billions of dollars into flexible childcare options - Currently there are no flexible daycare options - we aim to provide proof of concept by launching our pilot program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4afd88c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4afd88c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[Bruce]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afd88cd3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4afd88cd3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[Bruce]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4afd88cd3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4afd88cd3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[Bruce]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 - children and ECEs are all over Canada, it is a scalable idea, but profitability will hinder the rate of impact on a large number of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Flexibility of scope - if we are a NFP , government grants for specific geographic areas that have childcare challenges can be addressed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a5a2ab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a5a2ab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Suzelle, scalability and the need for *stat # about ontario children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a5a2ab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a5a2ab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Suzelle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outline the hypothesis. And be more specific about key findings - marketing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-What valuable data are we specifically going to mention - what is a frustration she had about the current system?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a5a2ab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a5a2ab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Suzelle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a5a2ab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a5a2ab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Suzelle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Needs: let’s open up the topic of shift work to be more general - for example, In 2021, many parents have professions that do not comply with a 9-5 schedule Monday-Friday.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5a2ab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5a2ab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Suzelle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88282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88282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[Chris]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 vaccination as factor for Unlicensed Childcare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c01662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c01662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[Chris]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Pro &amp; Con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Daycare Connection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Form submission based onboarding, both unlicensed and licensed providers can sign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Careconnect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Substitution network, no autonomy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Quality of service would be random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While being able to get applicants, there’s no </a:t>
            </a:r>
            <a:r>
              <a:rPr lang="en-GB"/>
              <a:t>certainty</a:t>
            </a:r>
            <a:r>
              <a:rPr lang="en-GB"/>
              <a:t> anyone who fits requirements would see the application in time (doesn’t work well with less time constraints)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Childcare Connect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Helps qualified individuals find jobs more easily (parent side of the equation not fulfilled)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Onelist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its only for B&amp;A, only waterloo kitchener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Childcare Connect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Identifying the Gap &amp; Opportunities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27D92"/>
              </a:buClr>
              <a:buSzPts val="1200"/>
              <a:buChar char="●"/>
            </a:pPr>
            <a:r>
              <a:rPr b="1" lang="en-GB" sz="1200">
                <a:solidFill>
                  <a:srgbClr val="727D92"/>
                </a:solidFill>
                <a:highlight>
                  <a:srgbClr val="FFFFFF"/>
                </a:highlight>
              </a:rPr>
              <a:t>Feasibility</a:t>
            </a:r>
            <a:r>
              <a:rPr lang="en-GB" sz="1200">
                <a:solidFill>
                  <a:srgbClr val="727D92"/>
                </a:solidFill>
                <a:highlight>
                  <a:srgbClr val="FFFFFF"/>
                </a:highlight>
              </a:rPr>
              <a:t> - Can the proposed solution be implemented? Are there any critical barriers?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Potential solutions: What’s our top 3 ideas?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Selloff vacations for daycare service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Pros: work in the current system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Cons: poor flexibility, vacancies are random, too last minute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Home childcare with housewives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Pros: create job opportunities for women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Cons: lack credentials and safety concerns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AutoNum type="arabicPeriod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Gig works for ECEs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Pros: high flexibility, high quality service, sustainable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Cons: need for transition from existing 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27D92"/>
              </a:buClr>
              <a:buSzPts val="1200"/>
              <a:buChar char="●"/>
            </a:pPr>
            <a:r>
              <a:rPr b="1" lang="en-GB" sz="1200">
                <a:solidFill>
                  <a:srgbClr val="727D92"/>
                </a:solidFill>
                <a:highlight>
                  <a:srgbClr val="FFFFFF"/>
                </a:highlight>
              </a:rPr>
              <a:t>Potential for Impact </a:t>
            </a:r>
            <a:r>
              <a:rPr lang="en-GB" sz="1200">
                <a:solidFill>
                  <a:srgbClr val="727D92"/>
                </a:solidFill>
                <a:highlight>
                  <a:srgbClr val="FFFFFF"/>
                </a:highlight>
              </a:rPr>
              <a:t>- How will this project help move the world towards mitigating the impact of COVID-19 on businesses going forward?</a:t>
            </a:r>
            <a:endParaRPr sz="1200">
              <a:solidFill>
                <a:srgbClr val="727D9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Solution showcase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Show by video? Mockups? Screens? - TBD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(what I am going to talk about the design)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Branding (like how we come up with the colour, any meaning? How we combine those colours without making it a mess etc.)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Following by user flow: homepage,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registration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searching by filter, providers profile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Refinements: additional safety features for ECEs, chat function to facilitate the conversation between both parties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Value proposition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Our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digital child care connecting platform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help(s)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parents/guardians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who want to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find affordable child care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by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avoiding long-term commitment, removing wait times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enabling flexibility, providing autonomy and control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Benefits of our solution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Flexible option for p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arents/guardians unable to afford long term child care due to work and/or finances.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Faster approval for those unable to find a child care service in their vicinity or waitlisted parents/guardians.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arents/Guardians 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aving time by not making trips to the child care facility or due to lack of personal/accessible transportation.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Occasional users not able to find a sitter/family/friend to look after their child.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Additional source of income for registered ECEs not getting enough hours or just wanting to work more.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Flexible and independent work options for ECEs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Customer Centric Strategy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Acquiring Customers: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Google pay-per-click ads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Facebook ads targeting audiences from certain Locations, Demographics, Behaviour, &amp; Interests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Word-of-mouth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Developing Loyalty: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Providing a smooth sign-up process and constantly improving overall customer experience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Rewards program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Feedback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Repeat Customers &amp; Advocacy: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Reviews &amp; testimonials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Referral bonus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Encourage social media interaction on company’s posts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Risks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Early Childhood Educator’s &amp; children’s safety on-site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Geolocation tracking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Live chat/video with the ECE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Feedback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Property’s safety &amp; liability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45" y="3079376"/>
            <a:ext cx="2241352" cy="14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Mitigating Risks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Problem: ECE registering is the actual person and not an imposter.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Solution: ECE Registration Number verification in the registry, live video verification of the person with their ID.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Problem: Users registering for the service being the parent/guardian of the child and legally residing in the property they request childcare services at.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Solution: Verification of ID, address proof, proof of relationship with the child.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Introduce the team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Chris Liah Suzelle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Bruce Obaid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Key Metrics and Traction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932025"/>
            <a:ext cx="85206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Traction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Conversion (monthly traffic divided by # of total registrations)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Ratio of parent requests (measured in hours) to available ECEs on platform (measured in hours)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Monthly user activity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 Acquisition Cost (CAC) &amp; Life time value (LTV)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Using Google Analytics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Parents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Satisfaction survey post visit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Referral program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Number of childcare visits needed per month (measured in total hours)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CAC = referral program + google ad campaign + email marketing cost (mailchimp) + Facebook ads 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Sum/# of parent sign ups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535750" y="36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Our Roadmap - Core Value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662375" y="1081225"/>
            <a:ext cx="79443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We believe “autonomy” is the most important value for our parents and children side but also childcare provider side, so that they can find or give the service you want.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6" name="Google Shape;196;p33"/>
          <p:cNvGrpSpPr/>
          <p:nvPr/>
        </p:nvGrpSpPr>
        <p:grpSpPr>
          <a:xfrm>
            <a:off x="2949991" y="2126169"/>
            <a:ext cx="2616774" cy="2546655"/>
            <a:chOff x="2902488" y="902232"/>
            <a:chExt cx="3339000" cy="3339000"/>
          </a:xfrm>
        </p:grpSpPr>
        <p:sp>
          <p:nvSpPr>
            <p:cNvPr id="197" name="Google Shape;197;p3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3546818" y="2707003"/>
            <a:ext cx="1423121" cy="1384987"/>
            <a:chOff x="3664038" y="1663782"/>
            <a:chExt cx="1815900" cy="1815900"/>
          </a:xfrm>
        </p:grpSpPr>
        <p:sp>
          <p:nvSpPr>
            <p:cNvPr id="200" name="Google Shape;200;p3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Childcare-Connect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33"/>
          <p:cNvGrpSpPr/>
          <p:nvPr/>
        </p:nvGrpSpPr>
        <p:grpSpPr>
          <a:xfrm>
            <a:off x="2916594" y="2089361"/>
            <a:ext cx="837462" cy="815021"/>
            <a:chOff x="2859873" y="853971"/>
            <a:chExt cx="1068600" cy="1068600"/>
          </a:xfrm>
        </p:grpSpPr>
        <p:sp>
          <p:nvSpPr>
            <p:cNvPr id="203" name="Google Shape;203;p3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Parents &amp; Children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33"/>
          <p:cNvGrpSpPr/>
          <p:nvPr/>
        </p:nvGrpSpPr>
        <p:grpSpPr>
          <a:xfrm>
            <a:off x="4761874" y="3904821"/>
            <a:ext cx="837462" cy="815021"/>
            <a:chOff x="5214448" y="3234278"/>
            <a:chExt cx="1068600" cy="1068600"/>
          </a:xfrm>
        </p:grpSpPr>
        <p:sp>
          <p:nvSpPr>
            <p:cNvPr id="206" name="Google Shape;206;p3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 txBox="1"/>
            <p:nvPr/>
          </p:nvSpPr>
          <p:spPr>
            <a:xfrm>
              <a:off x="5311649" y="3428036"/>
              <a:ext cx="8742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Childcare Provider</a:t>
              </a: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Our Roadmap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13" name="Google Shape;213;p34"/>
          <p:cNvGrpSpPr/>
          <p:nvPr/>
        </p:nvGrpSpPr>
        <p:grpSpPr>
          <a:xfrm>
            <a:off x="6712413" y="1349190"/>
            <a:ext cx="1948450" cy="3006481"/>
            <a:chOff x="6616600" y="1431525"/>
            <a:chExt cx="2043900" cy="2927725"/>
          </a:xfrm>
        </p:grpSpPr>
        <p:sp>
          <p:nvSpPr>
            <p:cNvPr id="214" name="Google Shape;214;p34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 txBox="1"/>
            <p:nvPr/>
          </p:nvSpPr>
          <p:spPr>
            <a:xfrm>
              <a:off x="6616621" y="1558422"/>
              <a:ext cx="13074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b="1" sz="4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34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34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34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34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" name="Google Shape;221;p34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34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34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24" name="Google Shape;224;p34"/>
          <p:cNvGrpSpPr/>
          <p:nvPr/>
        </p:nvGrpSpPr>
        <p:grpSpPr>
          <a:xfrm>
            <a:off x="4763622" y="1349190"/>
            <a:ext cx="1948457" cy="3006481"/>
            <a:chOff x="4572343" y="1431525"/>
            <a:chExt cx="2043907" cy="2927725"/>
          </a:xfrm>
        </p:grpSpPr>
        <p:sp>
          <p:nvSpPr>
            <p:cNvPr id="225" name="Google Shape;225;p34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4572343" y="1558422"/>
              <a:ext cx="12978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b="1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4"/>
            <p:cNvSpPr txBox="1"/>
            <p:nvPr/>
          </p:nvSpPr>
          <p:spPr>
            <a:xfrm>
              <a:off x="4744431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M7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34"/>
            <p:cNvSpPr txBox="1"/>
            <p:nvPr/>
          </p:nvSpPr>
          <p:spPr>
            <a:xfrm>
              <a:off x="5457136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M8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4"/>
            <p:cNvSpPr txBox="1"/>
            <p:nvPr/>
          </p:nvSpPr>
          <p:spPr>
            <a:xfrm>
              <a:off x="6087298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M9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" name="Google Shape;231;p34"/>
            <p:cNvCxnSpPr/>
            <p:nvPr/>
          </p:nvCxnSpPr>
          <p:spPr>
            <a:xfrm rot="10800000">
              <a:off x="526905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34"/>
            <p:cNvCxnSpPr/>
            <p:nvPr/>
          </p:nvCxnSpPr>
          <p:spPr>
            <a:xfrm rot="10800000">
              <a:off x="5910198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33" name="Google Shape;233;p34"/>
          <p:cNvGrpSpPr/>
          <p:nvPr/>
        </p:nvGrpSpPr>
        <p:grpSpPr>
          <a:xfrm>
            <a:off x="2814846" y="1349190"/>
            <a:ext cx="1948450" cy="3006481"/>
            <a:chOff x="2528100" y="1431525"/>
            <a:chExt cx="2043900" cy="2927725"/>
          </a:xfrm>
        </p:grpSpPr>
        <p:sp>
          <p:nvSpPr>
            <p:cNvPr id="234" name="Google Shape;234;p34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2528108" y="1558422"/>
              <a:ext cx="14415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b="1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267688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4"/>
            <p:cNvSpPr txBox="1"/>
            <p:nvPr/>
          </p:nvSpPr>
          <p:spPr>
            <a:xfrm>
              <a:off x="335672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M5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34"/>
            <p:cNvSpPr txBox="1"/>
            <p:nvPr/>
          </p:nvSpPr>
          <p:spPr>
            <a:xfrm>
              <a:off x="4087826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M6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" name="Google Shape;240;p34"/>
            <p:cNvCxnSpPr/>
            <p:nvPr/>
          </p:nvCxnSpPr>
          <p:spPr>
            <a:xfrm rot="10800000">
              <a:off x="317782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34"/>
            <p:cNvCxnSpPr/>
            <p:nvPr/>
          </p:nvCxnSpPr>
          <p:spPr>
            <a:xfrm rot="10800000">
              <a:off x="3887819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42" name="Google Shape;242;p34"/>
          <p:cNvGrpSpPr/>
          <p:nvPr/>
        </p:nvGrpSpPr>
        <p:grpSpPr>
          <a:xfrm>
            <a:off x="866423" y="1349190"/>
            <a:ext cx="1948455" cy="3006481"/>
            <a:chOff x="3975895" y="1431525"/>
            <a:chExt cx="2043905" cy="2927725"/>
          </a:xfrm>
        </p:grpSpPr>
        <p:sp>
          <p:nvSpPr>
            <p:cNvPr id="243" name="Google Shape;243;p34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 txBox="1"/>
            <p:nvPr/>
          </p:nvSpPr>
          <p:spPr>
            <a:xfrm>
              <a:off x="3975895" y="1558422"/>
              <a:ext cx="11961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b="1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4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-GB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34"/>
            <p:cNvSpPr txBox="1"/>
            <p:nvPr/>
          </p:nvSpPr>
          <p:spPr>
            <a:xfrm>
              <a:off x="4840806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M2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34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M3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" name="Google Shape;249;p34"/>
            <p:cNvCxnSpPr/>
            <p:nvPr/>
          </p:nvCxnSpPr>
          <p:spPr>
            <a:xfrm rot="10800000">
              <a:off x="4656439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4"/>
            <p:cNvCxnSpPr/>
            <p:nvPr/>
          </p:nvCxnSpPr>
          <p:spPr>
            <a:xfrm rot="10800000">
              <a:off x="532776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51" name="Google Shape;251;p34"/>
          <p:cNvSpPr/>
          <p:nvPr/>
        </p:nvSpPr>
        <p:spPr>
          <a:xfrm>
            <a:off x="897700" y="2687150"/>
            <a:ext cx="25167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the fully functioned website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897700" y="3028100"/>
            <a:ext cx="44715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the pilot programing in Toronto area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897700" y="3769925"/>
            <a:ext cx="2516700" cy="2127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a landing page, database, messaging, payment, feedback system, verification/authentication system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932675" y="3399000"/>
            <a:ext cx="2452500" cy="21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Had enough iteration cycles through usability testing with parents and ECE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8157696" y="4384599"/>
            <a:ext cx="501900" cy="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307BF3"/>
              </a:solidFill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8155280" y="4401135"/>
            <a:ext cx="63300" cy="58800"/>
          </a:xfrm>
          <a:prstGeom prst="triangle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188750" y="2696175"/>
            <a:ext cx="6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65025" y="26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{E496B201-704D-41BA-92AE-E8EAD2B887E1}</a:tableStyleId>
              </a:tblPr>
              <a:tblGrid>
                <a:gridCol w="688675"/>
              </a:tblGrid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Goals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Planning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Research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Development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Marketing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59" name="Google Shape;259;p34"/>
          <p:cNvSpPr/>
          <p:nvPr/>
        </p:nvSpPr>
        <p:spPr>
          <a:xfrm>
            <a:off x="3483332" y="3769925"/>
            <a:ext cx="1885800" cy="2127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the mobile ios app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5469925" y="3028100"/>
            <a:ext cx="12114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the p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ilot programing on Ontario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6746100" y="3028100"/>
            <a:ext cx="18858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go to NFP or corporate option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483325" y="2687150"/>
            <a:ext cx="18858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1000 parents and 100 ECE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registered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first 3 month;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SEO ranking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5469925" y="2696150"/>
            <a:ext cx="1689900" cy="2127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3000 parents and 300 ECE registered, launch the mobile app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483325" y="3399025"/>
            <a:ext cx="1885800" cy="21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user interviews and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survey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synthesis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research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3483325" y="4087225"/>
            <a:ext cx="1885800" cy="2127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the referral program to motivate new users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5469924" y="4087225"/>
            <a:ext cx="3112200" cy="2127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content on daily basis to promote,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marketing in broader areas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932675" y="4087225"/>
            <a:ext cx="2452500" cy="2127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 up 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network account like facebook, twitter, linkedin, instagram, tiktok, </a:t>
            </a: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oogle Ad/ Email campaign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5467275" y="3391700"/>
            <a:ext cx="3164700" cy="212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Conduct user analytic, like DAU (daily active users), user satisfaction, sales trends, customer service feedback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469921" y="3755300"/>
            <a:ext cx="3141600" cy="2127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Maintain and help encrypt the data for user privacy and confidentiality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Our Roadmap - budgeting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75" name="Google Shape;275;p35"/>
          <p:cNvCxnSpPr>
            <a:stCxn id="276" idx="6"/>
            <a:endCxn id="277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5"/>
          <p:cNvCxnSpPr>
            <a:stCxn id="276" idx="6"/>
            <a:endCxn id="279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5"/>
          <p:cNvCxnSpPr>
            <a:stCxn id="281" idx="3"/>
            <a:endCxn id="282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35"/>
          <p:cNvCxnSpPr>
            <a:stCxn id="284" idx="3"/>
            <a:endCxn id="285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35"/>
          <p:cNvCxnSpPr>
            <a:stCxn id="284" idx="3"/>
            <a:endCxn id="287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35"/>
          <p:cNvGrpSpPr/>
          <p:nvPr/>
        </p:nvGrpSpPr>
        <p:grpSpPr>
          <a:xfrm>
            <a:off x="5592550" y="1018950"/>
            <a:ext cx="2429700" cy="319200"/>
            <a:chOff x="5592550" y="1018950"/>
            <a:chExt cx="2429700" cy="319200"/>
          </a:xfrm>
        </p:grpSpPr>
        <p:sp>
          <p:nvSpPr>
            <p:cNvPr id="289" name="Google Shape;289;p35"/>
            <p:cNvSpPr/>
            <p:nvPr/>
          </p:nvSpPr>
          <p:spPr>
            <a:xfrm>
              <a:off x="5766550" y="1018950"/>
              <a:ext cx="2255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From government funding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5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281" name="Google Shape;281;p3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Funds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5"/>
          <p:cNvGrpSpPr/>
          <p:nvPr/>
        </p:nvGrpSpPr>
        <p:grpSpPr>
          <a:xfrm>
            <a:off x="618575" y="2412150"/>
            <a:ext cx="2329250" cy="319200"/>
            <a:chOff x="629775" y="2412150"/>
            <a:chExt cx="2329250" cy="319200"/>
          </a:xfrm>
        </p:grpSpPr>
        <p:sp>
          <p:nvSpPr>
            <p:cNvPr id="292" name="Google Shape;292;p35"/>
            <p:cNvSpPr/>
            <p:nvPr/>
          </p:nvSpPr>
          <p:spPr>
            <a:xfrm>
              <a:off x="629775" y="2412150"/>
              <a:ext cx="21495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What resources do we need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5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284" name="Google Shape;284;p3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Social support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5"/>
          <p:cNvGrpSpPr/>
          <p:nvPr/>
        </p:nvGrpSpPr>
        <p:grpSpPr>
          <a:xfrm>
            <a:off x="5573050" y="1723900"/>
            <a:ext cx="2429700" cy="319200"/>
            <a:chOff x="5592550" y="1933350"/>
            <a:chExt cx="2429700" cy="319200"/>
          </a:xfrm>
        </p:grpSpPr>
        <p:sp>
          <p:nvSpPr>
            <p:cNvPr id="295" name="Google Shape;295;p35"/>
            <p:cNvSpPr/>
            <p:nvPr/>
          </p:nvSpPr>
          <p:spPr>
            <a:xfrm>
              <a:off x="5766550" y="1933350"/>
              <a:ext cx="2255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Angel Investor/ VC funds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5"/>
          <p:cNvGrpSpPr/>
          <p:nvPr/>
        </p:nvGrpSpPr>
        <p:grpSpPr>
          <a:xfrm>
            <a:off x="5592550" y="2890950"/>
            <a:ext cx="2780400" cy="319200"/>
            <a:chOff x="5592550" y="2890950"/>
            <a:chExt cx="2780400" cy="319200"/>
          </a:xfrm>
        </p:grpSpPr>
        <p:sp>
          <p:nvSpPr>
            <p:cNvPr id="298" name="Google Shape;298;p35"/>
            <p:cNvSpPr/>
            <p:nvPr/>
          </p:nvSpPr>
          <p:spPr>
            <a:xfrm>
              <a:off x="5766550" y="2890950"/>
              <a:ext cx="2606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Government policies supports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5"/>
          <p:cNvGrpSpPr/>
          <p:nvPr/>
        </p:nvGrpSpPr>
        <p:grpSpPr>
          <a:xfrm>
            <a:off x="5592550" y="3805350"/>
            <a:ext cx="2298000" cy="319200"/>
            <a:chOff x="5592550" y="3805350"/>
            <a:chExt cx="2298000" cy="319200"/>
          </a:xfrm>
        </p:grpSpPr>
        <p:sp>
          <p:nvSpPr>
            <p:cNvPr id="300" name="Google Shape;300;p35"/>
            <p:cNvSpPr/>
            <p:nvPr/>
          </p:nvSpPr>
          <p:spPr>
            <a:xfrm>
              <a:off x="5766550" y="3805350"/>
              <a:ext cx="2124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Local communities’ support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5"/>
          <p:cNvCxnSpPr>
            <a:endCxn id="302" idx="2"/>
          </p:cNvCxnSpPr>
          <p:nvPr/>
        </p:nvCxnSpPr>
        <p:spPr>
          <a:xfrm>
            <a:off x="5006350" y="206850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3" name="Google Shape;303;p35"/>
          <p:cNvGrpSpPr/>
          <p:nvPr/>
        </p:nvGrpSpPr>
        <p:grpSpPr>
          <a:xfrm>
            <a:off x="5592550" y="2366100"/>
            <a:ext cx="2429700" cy="319200"/>
            <a:chOff x="5592550" y="1933350"/>
            <a:chExt cx="2429700" cy="319200"/>
          </a:xfrm>
        </p:grpSpPr>
        <p:sp>
          <p:nvSpPr>
            <p:cNvPr id="304" name="Google Shape;304;p35"/>
            <p:cNvSpPr/>
            <p:nvPr/>
          </p:nvSpPr>
          <p:spPr>
            <a:xfrm>
              <a:off x="5766550" y="1933350"/>
              <a:ext cx="2255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Donation/ Grants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5" name="Google Shape;305;p35"/>
          <p:cNvCxnSpPr>
            <a:endCxn id="296" idx="2"/>
          </p:cNvCxnSpPr>
          <p:nvPr/>
        </p:nvCxnSpPr>
        <p:spPr>
          <a:xfrm flipH="1" rot="10800000">
            <a:off x="4973050" y="1868800"/>
            <a:ext cx="600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5"/>
          <p:cNvCxnSpPr/>
          <p:nvPr/>
        </p:nvCxnSpPr>
        <p:spPr>
          <a:xfrm>
            <a:off x="5016850" y="1626825"/>
            <a:ext cx="99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Our Roadmap - Budgeting (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Annual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((Annual)Annual)(Annual)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2" name="Google Shape;312;p36"/>
          <p:cNvGrpSpPr/>
          <p:nvPr/>
        </p:nvGrpSpPr>
        <p:grpSpPr>
          <a:xfrm>
            <a:off x="1001275" y="2691691"/>
            <a:ext cx="6566700" cy="670500"/>
            <a:chOff x="1431325" y="2473842"/>
            <a:chExt cx="6566700" cy="670500"/>
          </a:xfrm>
        </p:grpSpPr>
        <p:sp>
          <p:nvSpPr>
            <p:cNvPr id="313" name="Google Shape;313;p36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Google/ Facebook/ Instagram Ads</a:t>
              </a: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$6000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Email</a:t>
              </a: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Marketing - $2000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Influencer Marketing - $2000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6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Marketing Expenses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20" name="Google Shape;320;p36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21" name="Google Shape;321;p36"/>
          <p:cNvGrpSpPr/>
          <p:nvPr/>
        </p:nvGrpSpPr>
        <p:grpSpPr>
          <a:xfrm>
            <a:off x="1001275" y="2010416"/>
            <a:ext cx="6566700" cy="670500"/>
            <a:chOff x="1431325" y="2473842"/>
            <a:chExt cx="6566700" cy="670500"/>
          </a:xfrm>
        </p:grpSpPr>
        <p:sp>
          <p:nvSpPr>
            <p:cNvPr id="322" name="Google Shape;322;p36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Engineers</a:t>
              </a: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$70000 x 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Designers - $60000 x 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Marketer - $50000 x 1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Service - $50000 x 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Labor Expenses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95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29" name="Google Shape;329;p36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30" name="Google Shape;330;p36"/>
          <p:cNvGrpSpPr/>
          <p:nvPr/>
        </p:nvGrpSpPr>
        <p:grpSpPr>
          <a:xfrm>
            <a:off x="1001275" y="1329141"/>
            <a:ext cx="6684799" cy="670500"/>
            <a:chOff x="1431325" y="2473842"/>
            <a:chExt cx="6684799" cy="670500"/>
          </a:xfrm>
        </p:grpSpPr>
        <p:sp>
          <p:nvSpPr>
            <p:cNvPr id="331" name="Google Shape;331;p36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5350124" y="2473850"/>
              <a:ext cx="2766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up business: LLC &amp; Corporations - $500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Insurance, Permit and License Fees - $2500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expense</a:t>
              </a: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$3000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36"/>
            <p:cNvSpPr txBox="1"/>
            <p:nvPr/>
          </p:nvSpPr>
          <p:spPr>
            <a:xfrm>
              <a:off x="2744675" y="2473850"/>
              <a:ext cx="2147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Operating Expenses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8" name="Google Shape;338;p36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Our Roadmap - Our Limit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Right now, we tried to build the prototype and a usable website to show our idea. To successfully run this project, we need senior developers, business analytics and marketing specialist to deliver our product, 4 months of developing and 100K initial funds.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If we go  to NFP, we can impact the Ontario area even whole Canada area.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If we go to private corporation solution, we can scale to north america.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We can work for free at our spare time and having volunteers to deliver our product within 6-12 months to ship our product. 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763850" y="22362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27D92"/>
              </a:buClr>
              <a:buSzPts val="1200"/>
              <a:buChar char="●"/>
            </a:pPr>
            <a:r>
              <a:rPr b="1" lang="en-GB" sz="1200">
                <a:solidFill>
                  <a:srgbClr val="727D92"/>
                </a:solidFill>
                <a:highlight>
                  <a:srgbClr val="FFFFFF"/>
                </a:highlight>
              </a:rPr>
              <a:t>Scalability</a:t>
            </a:r>
            <a:r>
              <a:rPr lang="en-GB" sz="1200">
                <a:solidFill>
                  <a:srgbClr val="727D92"/>
                </a:solidFill>
                <a:highlight>
                  <a:srgbClr val="FFFFFF"/>
                </a:highlight>
              </a:rPr>
              <a:t> - Can this solution be used to impact a large number of people?</a:t>
            </a:r>
            <a:endParaRPr sz="1200">
              <a:solidFill>
                <a:srgbClr val="727D9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What’s the problem?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Daycare programs are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rigid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- they require months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commitment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weeks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waiting lists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do not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accommodate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changing childcare needs..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 parents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70% of working parents have children under five years old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Limited spaces for 19% of children aged 0 to 12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Hard to find accessible services for infants, toddlers, children with disabilities and aboriginal children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Childcare is also the second-highest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expense after housing: $40-$60 a day on average, $1500 per month in Toronto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Difficulties finding accessible and affordable childcare during pandemic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 ECEs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Only earn 55% of the wage of comparably educated workers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Many of them leave the sector altogether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Decreased job opportunities during pandemic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 Research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Online survey for parents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Broad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range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of childcare needs - 4 hours to 60 hours per week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ECE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credential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improved parent comfort level by 33%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New findings: children’s feedback,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proof of credentials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 Interview with Caley Drake RECE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Reported high childcare provider burnout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Before and after daycare is the most common, but least attractive shift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 Personas based on real users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116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463" y="1170125"/>
            <a:ext cx="4175136" cy="332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What’s our users needs and pain points?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Parents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Needs: childcare service can accommodate with their shift work and adjust to variable needs, affordable cost, high quality service, and an efficient way to find accessible childcare service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Pain Points: accessibility, high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costs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not being to work out of the traditional system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Needs: flexible working schedule, able to apply their own philosophy in service, self-autonomy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Pain Points: inflexible working hours in the traditional system, limited work choices, lack of career growth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Challenge Statement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Parents and ECEs want access to flexible childcare hours because of the rigidity of the current daycare 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Competitive Landscape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Licensed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Childcare Centres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Childcare Agencies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Before-&amp;-After School Programs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897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Unl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icensed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Babysitters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Nannies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Other Parents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 flipH="1" rot="-5400000">
            <a:off x="306250" y="1837525"/>
            <a:ext cx="628200" cy="361200"/>
          </a:xfrm>
          <a:prstGeom prst="bentConnector3">
            <a:avLst>
              <a:gd fmla="val 10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0"/>
          <p:cNvCxnSpPr/>
          <p:nvPr/>
        </p:nvCxnSpPr>
        <p:spPr>
          <a:xfrm flipH="1" rot="-5400000">
            <a:off x="388750" y="2383250"/>
            <a:ext cx="463200" cy="361200"/>
          </a:xfrm>
          <a:prstGeom prst="bentConnector3">
            <a:avLst>
              <a:gd fmla="val 98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/>
          <p:nvPr/>
        </p:nvCxnSpPr>
        <p:spPr>
          <a:xfrm flipH="1" rot="-5400000">
            <a:off x="388750" y="2846450"/>
            <a:ext cx="463200" cy="361200"/>
          </a:xfrm>
          <a:prstGeom prst="bentConnector3">
            <a:avLst>
              <a:gd fmla="val 98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 flipH="1" rot="-5400000">
            <a:off x="4689800" y="1837513"/>
            <a:ext cx="628200" cy="361200"/>
          </a:xfrm>
          <a:prstGeom prst="bentConnector3">
            <a:avLst>
              <a:gd fmla="val 10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 flipH="1" rot="-5400000">
            <a:off x="4772300" y="2383238"/>
            <a:ext cx="463200" cy="361200"/>
          </a:xfrm>
          <a:prstGeom prst="bentConnector3">
            <a:avLst>
              <a:gd fmla="val 98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 flipH="1" rot="-5400000">
            <a:off x="4772300" y="2846438"/>
            <a:ext cx="463200" cy="361200"/>
          </a:xfrm>
          <a:prstGeom prst="bentConnector3">
            <a:avLst>
              <a:gd fmla="val 983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" y="3879225"/>
            <a:ext cx="2075082" cy="8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875" y="3817625"/>
            <a:ext cx="1943525" cy="9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927" y="3721850"/>
            <a:ext cx="1524447" cy="11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300" y="3721850"/>
            <a:ext cx="1567699" cy="11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5025" y="3721850"/>
            <a:ext cx="1356100" cy="10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Existing Digital Solutions Within the Same Space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257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 sz="2977">
                <a:latin typeface="Nunito"/>
                <a:ea typeface="Nunito"/>
                <a:cs typeface="Nunito"/>
                <a:sym typeface="Nunito"/>
              </a:rPr>
              <a:t>Daycare Connection</a:t>
            </a:r>
            <a:endParaRPr sz="2977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Focusing on licensed home care (licensed + unlicensed) matching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2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 sz="2977">
                <a:latin typeface="Nunito"/>
                <a:ea typeface="Nunito"/>
                <a:cs typeface="Nunito"/>
                <a:sym typeface="Nunito"/>
              </a:rPr>
              <a:t>Careconnect Network</a:t>
            </a:r>
            <a:endParaRPr sz="2977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Make booking with daycare centers easier through online booking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2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 sz="2977">
                <a:latin typeface="Nunito"/>
                <a:ea typeface="Nunito"/>
                <a:cs typeface="Nunito"/>
                <a:sym typeface="Nunito"/>
              </a:rPr>
              <a:t>Childcare Connect</a:t>
            </a:r>
            <a:r>
              <a:rPr baseline="30000" lang="en-GB" sz="2977">
                <a:latin typeface="Nunito"/>
                <a:ea typeface="Nunito"/>
                <a:cs typeface="Nunito"/>
                <a:sym typeface="Nunito"/>
              </a:rPr>
              <a:t>TM</a:t>
            </a:r>
            <a:r>
              <a:rPr lang="en-GB" sz="2977">
                <a:latin typeface="Nunito"/>
                <a:ea typeface="Nunito"/>
                <a:cs typeface="Nunito"/>
                <a:sym typeface="Nunito"/>
              </a:rPr>
              <a:t> (not us)</a:t>
            </a:r>
            <a:endParaRPr sz="2977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Digital agency that helps providers find opportunities in their local areas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457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 sz="3034">
                <a:latin typeface="Nunito"/>
                <a:ea typeface="Nunito"/>
                <a:cs typeface="Nunito"/>
                <a:sym typeface="Nunito"/>
              </a:rPr>
              <a:t>Care</a:t>
            </a:r>
            <a:endParaRPr sz="2823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Allow parents to create job postings on a board for providers to apply to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351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-GB" sz="3050">
                <a:latin typeface="Nunito"/>
                <a:ea typeface="Nunito"/>
                <a:cs typeface="Nunito"/>
                <a:sym typeface="Nunito"/>
              </a:rPr>
              <a:t>OneList (Waterloo/Kitchener)</a:t>
            </a:r>
            <a:endParaRPr sz="305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Digitized licensed childcare matching service for BnA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User gets to choose their top picks for services available in their local region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>
            <a:off x="973725" y="1604425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973725" y="2293125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973725" y="2988875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973725" y="3670525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973725" y="4663900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973725" y="4338075"/>
            <a:ext cx="235500" cy="102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