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57" r:id="rId1"/>
  </p:sldMasterIdLst>
  <p:notesMasterIdLst>
    <p:notesMasterId r:id="rId21"/>
  </p:notesMasterIdLst>
  <p:sldIdLst>
    <p:sldId id="266" r:id="rId2"/>
    <p:sldId id="256" r:id="rId3"/>
    <p:sldId id="257" r:id="rId4"/>
    <p:sldId id="259" r:id="rId5"/>
    <p:sldId id="261" r:id="rId6"/>
    <p:sldId id="265" r:id="rId7"/>
    <p:sldId id="262" r:id="rId8"/>
    <p:sldId id="273" r:id="rId9"/>
    <p:sldId id="260" r:id="rId10"/>
    <p:sldId id="263" r:id="rId11"/>
    <p:sldId id="264" r:id="rId12"/>
    <p:sldId id="267" r:id="rId13"/>
    <p:sldId id="268" r:id="rId14"/>
    <p:sldId id="274" r:id="rId15"/>
    <p:sldId id="275" r:id="rId16"/>
    <p:sldId id="269" r:id="rId17"/>
    <p:sldId id="270" r:id="rId18"/>
    <p:sldId id="271" r:id="rId19"/>
    <p:sldId id="272"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51"/>
  </p:normalViewPr>
  <p:slideViewPr>
    <p:cSldViewPr snapToGrid="0">
      <p:cViewPr varScale="1">
        <p:scale>
          <a:sx n="105" d="100"/>
          <a:sy n="105" d="100"/>
        </p:scale>
        <p:origin x="13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D73A33E-F22D-43A2-A579-A12D927AF173}" type="doc">
      <dgm:prSet loTypeId="urn:microsoft.com/office/officeart/2005/8/layout/list1" loCatId="list" qsTypeId="urn:microsoft.com/office/officeart/2005/8/quickstyle/simple2" qsCatId="simple" csTypeId="urn:microsoft.com/office/officeart/2005/8/colors/colorful5" csCatId="colorful" phldr="1"/>
      <dgm:spPr/>
      <dgm:t>
        <a:bodyPr/>
        <a:lstStyle/>
        <a:p>
          <a:endParaRPr lang="en-US"/>
        </a:p>
      </dgm:t>
    </dgm:pt>
    <dgm:pt modelId="{E988FC31-6C9E-454B-8BF3-EC986631AB1F}">
      <dgm:prSet custT="1"/>
      <dgm:spPr/>
      <dgm:t>
        <a:bodyPr/>
        <a:lstStyle/>
        <a:p>
          <a:r>
            <a:rPr lang="en-US" sz="1200" b="1" i="0" dirty="0"/>
            <a:t>Data preprocessing</a:t>
          </a:r>
          <a:endParaRPr lang="en-US" sz="1200" dirty="0"/>
        </a:p>
      </dgm:t>
    </dgm:pt>
    <dgm:pt modelId="{D15BB473-D7D0-4194-AB1B-6073A93F43C6}" type="parTrans" cxnId="{525008D5-DCAE-4276-BE67-384465A08449}">
      <dgm:prSet/>
      <dgm:spPr/>
      <dgm:t>
        <a:bodyPr/>
        <a:lstStyle/>
        <a:p>
          <a:endParaRPr lang="en-US"/>
        </a:p>
      </dgm:t>
    </dgm:pt>
    <dgm:pt modelId="{B371C34D-84A3-4A0A-AEFB-76F81ABBF50D}" type="sibTrans" cxnId="{525008D5-DCAE-4276-BE67-384465A08449}">
      <dgm:prSet/>
      <dgm:spPr/>
      <dgm:t>
        <a:bodyPr/>
        <a:lstStyle/>
        <a:p>
          <a:endParaRPr lang="en-US"/>
        </a:p>
      </dgm:t>
    </dgm:pt>
    <dgm:pt modelId="{2D128E4C-9023-4FB9-B256-FB1654D1859C}">
      <dgm:prSet custT="1"/>
      <dgm:spPr/>
      <dgm:t>
        <a:bodyPr/>
        <a:lstStyle/>
        <a:p>
          <a:r>
            <a:rPr lang="en-US" sz="1200" b="0" i="0" dirty="0"/>
            <a:t>How the variables are correlated?</a:t>
          </a:r>
          <a:endParaRPr lang="en-US" sz="500" dirty="0"/>
        </a:p>
      </dgm:t>
    </dgm:pt>
    <dgm:pt modelId="{27BCB252-44BE-4663-B73C-A6633D3C1F8A}" type="parTrans" cxnId="{3F48389D-5657-469F-BD43-03D376F05F44}">
      <dgm:prSet/>
      <dgm:spPr/>
      <dgm:t>
        <a:bodyPr/>
        <a:lstStyle/>
        <a:p>
          <a:endParaRPr lang="en-US"/>
        </a:p>
      </dgm:t>
    </dgm:pt>
    <dgm:pt modelId="{0719F21E-A137-47C2-9C92-59D77C92E016}" type="sibTrans" cxnId="{3F48389D-5657-469F-BD43-03D376F05F44}">
      <dgm:prSet/>
      <dgm:spPr/>
      <dgm:t>
        <a:bodyPr/>
        <a:lstStyle/>
        <a:p>
          <a:endParaRPr lang="en-US"/>
        </a:p>
      </dgm:t>
    </dgm:pt>
    <dgm:pt modelId="{6B232696-6C40-419A-A61A-46F92FD414FC}">
      <dgm:prSet custT="1"/>
      <dgm:spPr/>
      <dgm:t>
        <a:bodyPr/>
        <a:lstStyle/>
        <a:p>
          <a:pPr>
            <a:buFont typeface="Arial" panose="020B0604020202020204" pitchFamily="34" charset="0"/>
            <a:buChar char="•"/>
          </a:pPr>
          <a:r>
            <a:rPr lang="en-US" sz="1200" b="0" i="0" dirty="0"/>
            <a:t>The variable </a:t>
          </a:r>
          <a:r>
            <a:rPr lang="en-US" sz="1200" b="0" i="0" dirty="0" err="1"/>
            <a:t>unix_time</a:t>
          </a:r>
          <a:r>
            <a:rPr lang="en-US" sz="1200" b="0" i="0" dirty="0"/>
            <a:t> is positively correlated with the </a:t>
          </a:r>
          <a:r>
            <a:rPr lang="en-US" sz="1200" b="0" i="0" dirty="0" err="1"/>
            <a:t>cc_num</a:t>
          </a:r>
          <a:r>
            <a:rPr lang="en-US" sz="1200" b="0" i="0" dirty="0"/>
            <a:t> and has a very high negative correlation with the </a:t>
          </a:r>
          <a:r>
            <a:rPr lang="en-US" sz="1200" b="0" i="0" dirty="0" err="1"/>
            <a:t>is_fraud</a:t>
          </a:r>
          <a:r>
            <a:rPr lang="en-US" sz="1200" b="0" i="0" dirty="0"/>
            <a:t>. This suggests that there may be some relationship between the time of the transaction and the credit card number used, and that fraudulent transactions tend to occur at specific times.</a:t>
          </a:r>
          <a:endParaRPr lang="en-US" sz="1200" b="0" dirty="0"/>
        </a:p>
      </dgm:t>
    </dgm:pt>
    <dgm:pt modelId="{4A5DD3E4-5F63-49F8-B4EA-B626B3D3C9CC}" type="parTrans" cxnId="{E47A0C9C-BA80-41B5-A6B7-C5681DA65F6D}">
      <dgm:prSet/>
      <dgm:spPr/>
      <dgm:t>
        <a:bodyPr/>
        <a:lstStyle/>
        <a:p>
          <a:endParaRPr lang="en-US"/>
        </a:p>
      </dgm:t>
    </dgm:pt>
    <dgm:pt modelId="{4F6FF3CA-EE96-495B-BBC2-95ED92B8D8F2}" type="sibTrans" cxnId="{E47A0C9C-BA80-41B5-A6B7-C5681DA65F6D}">
      <dgm:prSet/>
      <dgm:spPr/>
      <dgm:t>
        <a:bodyPr/>
        <a:lstStyle/>
        <a:p>
          <a:endParaRPr lang="en-US"/>
        </a:p>
      </dgm:t>
    </dgm:pt>
    <dgm:pt modelId="{DF2EE95B-A641-49DD-990E-25F2CFEDCDD8}">
      <dgm:prSet custT="1"/>
      <dgm:spPr/>
      <dgm:t>
        <a:bodyPr/>
        <a:lstStyle/>
        <a:p>
          <a:r>
            <a:rPr lang="en-US" sz="1200" b="0" i="0" dirty="0"/>
            <a:t>How the missing values are handled?</a:t>
          </a:r>
          <a:endParaRPr lang="en-US" sz="500" dirty="0"/>
        </a:p>
      </dgm:t>
    </dgm:pt>
    <dgm:pt modelId="{59F7BD8E-89F7-4902-995A-38C551256A06}" type="parTrans" cxnId="{ADF3165F-AF59-423C-A277-A357A6E24043}">
      <dgm:prSet/>
      <dgm:spPr/>
      <dgm:t>
        <a:bodyPr/>
        <a:lstStyle/>
        <a:p>
          <a:endParaRPr lang="en-US"/>
        </a:p>
      </dgm:t>
    </dgm:pt>
    <dgm:pt modelId="{883E1608-BC8D-4D22-B242-F7211F64EFC2}" type="sibTrans" cxnId="{ADF3165F-AF59-423C-A277-A357A6E24043}">
      <dgm:prSet/>
      <dgm:spPr/>
      <dgm:t>
        <a:bodyPr/>
        <a:lstStyle/>
        <a:p>
          <a:endParaRPr lang="en-US"/>
        </a:p>
      </dgm:t>
    </dgm:pt>
    <dgm:pt modelId="{77735867-C2C6-4B0B-A473-3D7091D9818C}">
      <dgm:prSet custT="1"/>
      <dgm:spPr/>
      <dgm:t>
        <a:bodyPr/>
        <a:lstStyle/>
        <a:p>
          <a:r>
            <a:rPr lang="en-US" sz="1200" dirty="0"/>
            <a:t>There were no missing values or Duplicate values in our Dataset, so we didn’t had to handle any.</a:t>
          </a:r>
        </a:p>
      </dgm:t>
    </dgm:pt>
    <dgm:pt modelId="{0D101F93-E134-4824-B643-C221C1F98838}" type="parTrans" cxnId="{2BFDF965-9FAD-4156-955F-4E1982291A31}">
      <dgm:prSet/>
      <dgm:spPr/>
      <dgm:t>
        <a:bodyPr/>
        <a:lstStyle/>
        <a:p>
          <a:endParaRPr lang="en-US"/>
        </a:p>
      </dgm:t>
    </dgm:pt>
    <dgm:pt modelId="{F77246B8-B5B3-4C68-9B51-5803F5E5C156}" type="sibTrans" cxnId="{2BFDF965-9FAD-4156-955F-4E1982291A31}">
      <dgm:prSet/>
      <dgm:spPr/>
      <dgm:t>
        <a:bodyPr/>
        <a:lstStyle/>
        <a:p>
          <a:endParaRPr lang="en-US"/>
        </a:p>
      </dgm:t>
    </dgm:pt>
    <dgm:pt modelId="{28CA38E1-094E-42E8-BA56-620328D74222}">
      <dgm:prSet custT="1"/>
      <dgm:spPr/>
      <dgm:t>
        <a:bodyPr/>
        <a:lstStyle/>
        <a:p>
          <a:r>
            <a:rPr lang="en-US" sz="1200" b="0" i="0" dirty="0"/>
            <a:t>How the outliers are handled?</a:t>
          </a:r>
          <a:endParaRPr lang="en-US" sz="500" dirty="0"/>
        </a:p>
      </dgm:t>
    </dgm:pt>
    <dgm:pt modelId="{0CB1994B-389C-4805-898E-2C560E9A03F3}" type="parTrans" cxnId="{A7DDEBD0-AE69-4E0B-8E30-64F23A06395A}">
      <dgm:prSet/>
      <dgm:spPr/>
      <dgm:t>
        <a:bodyPr/>
        <a:lstStyle/>
        <a:p>
          <a:endParaRPr lang="en-US"/>
        </a:p>
      </dgm:t>
    </dgm:pt>
    <dgm:pt modelId="{07BB5ADD-C3F9-4042-BF5C-2A57025E4A73}" type="sibTrans" cxnId="{A7DDEBD0-AE69-4E0B-8E30-64F23A06395A}">
      <dgm:prSet/>
      <dgm:spPr/>
      <dgm:t>
        <a:bodyPr/>
        <a:lstStyle/>
        <a:p>
          <a:endParaRPr lang="en-US"/>
        </a:p>
      </dgm:t>
    </dgm:pt>
    <dgm:pt modelId="{1E2F1AF0-7C35-45B2-B3C7-067DE0823529}">
      <dgm:prSet custT="1"/>
      <dgm:spPr/>
      <dgm:t>
        <a:bodyPr/>
        <a:lstStyle/>
        <a:p>
          <a:r>
            <a:rPr lang="en-US" sz="1200" dirty="0"/>
            <a:t>For handling the outliers we used the function </a:t>
          </a:r>
          <a:r>
            <a:rPr lang="en-US" sz="1200" dirty="0" err="1"/>
            <a:t>Winsorizer</a:t>
          </a:r>
          <a:r>
            <a:rPr lang="en-US" sz="1200" dirty="0"/>
            <a:t> from the open-source library called feature-engine. </a:t>
          </a:r>
          <a:r>
            <a:rPr lang="en-US" sz="1200" b="0" i="0" dirty="0"/>
            <a:t> </a:t>
          </a:r>
          <a:r>
            <a:rPr lang="en-US" sz="1200" b="0" i="0" dirty="0" err="1"/>
            <a:t>Winsorizer</a:t>
          </a:r>
          <a:r>
            <a:rPr lang="en-US" sz="1200" b="0" i="0" dirty="0"/>
            <a:t> replaces extreme values in a variable with a predefined value, which is either the maximum or minimum value within a certain range. </a:t>
          </a:r>
          <a:endParaRPr lang="en-US" sz="1200" dirty="0"/>
        </a:p>
      </dgm:t>
    </dgm:pt>
    <dgm:pt modelId="{4E771B90-C3B2-4593-B9DE-1C1981445502}" type="parTrans" cxnId="{99A6C02D-17E0-47B7-8DD3-5E695F97A96C}">
      <dgm:prSet/>
      <dgm:spPr/>
      <dgm:t>
        <a:bodyPr/>
        <a:lstStyle/>
        <a:p>
          <a:endParaRPr lang="en-US"/>
        </a:p>
      </dgm:t>
    </dgm:pt>
    <dgm:pt modelId="{BACEE5E4-148F-4E83-B8FF-012FA4FFE44B}" type="sibTrans" cxnId="{99A6C02D-17E0-47B7-8DD3-5E695F97A96C}">
      <dgm:prSet/>
      <dgm:spPr/>
      <dgm:t>
        <a:bodyPr/>
        <a:lstStyle/>
        <a:p>
          <a:endParaRPr lang="en-US"/>
        </a:p>
      </dgm:t>
    </dgm:pt>
    <dgm:pt modelId="{31C0272A-E293-45A0-A0F1-297408C61751}">
      <dgm:prSet custT="1"/>
      <dgm:spPr/>
      <dgm:t>
        <a:bodyPr/>
        <a:lstStyle/>
        <a:p>
          <a:pPr>
            <a:buFont typeface="Arial" panose="020B0604020202020204" pitchFamily="34" charset="0"/>
            <a:buChar char="•"/>
          </a:pPr>
          <a:r>
            <a:rPr lang="en-US" sz="1200" b="0" i="0" dirty="0"/>
            <a:t>The amt variable has a moderate positive correlation with the </a:t>
          </a:r>
          <a:r>
            <a:rPr lang="en-US" sz="1200" b="0" i="0" dirty="0" err="1"/>
            <a:t>is_fraud</a:t>
          </a:r>
          <a:r>
            <a:rPr lang="en-US" sz="1200" b="0" i="0" dirty="0"/>
            <a:t> variable, which suggests that the amount of the transaction may be a useful predictor of fraudulent activity.</a:t>
          </a:r>
        </a:p>
      </dgm:t>
    </dgm:pt>
    <dgm:pt modelId="{524CE48E-1DB9-421F-94F7-E92F5BCAF450}" type="parTrans" cxnId="{8B242799-9652-4560-B4F1-480B44D5C59B}">
      <dgm:prSet/>
      <dgm:spPr/>
      <dgm:t>
        <a:bodyPr/>
        <a:lstStyle/>
        <a:p>
          <a:endParaRPr lang="en-IN"/>
        </a:p>
      </dgm:t>
    </dgm:pt>
    <dgm:pt modelId="{103739B3-4905-4920-8E9D-53B95AB27455}" type="sibTrans" cxnId="{8B242799-9652-4560-B4F1-480B44D5C59B}">
      <dgm:prSet/>
      <dgm:spPr/>
      <dgm:t>
        <a:bodyPr/>
        <a:lstStyle/>
        <a:p>
          <a:endParaRPr lang="en-IN"/>
        </a:p>
      </dgm:t>
    </dgm:pt>
    <dgm:pt modelId="{A247CB36-391E-415E-AC87-9D96405F6A70}">
      <dgm:prSet custT="1"/>
      <dgm:spPr/>
      <dgm:t>
        <a:bodyPr/>
        <a:lstStyle/>
        <a:p>
          <a:pPr>
            <a:buFont typeface="Arial" panose="020B0604020202020204" pitchFamily="34" charset="0"/>
            <a:buChar char="•"/>
          </a:pPr>
          <a:r>
            <a:rPr lang="en-US" sz="1200" b="0" i="0" dirty="0"/>
            <a:t>The </a:t>
          </a:r>
          <a:r>
            <a:rPr lang="en-US" sz="1200" b="0" i="0" dirty="0" err="1"/>
            <a:t>lat</a:t>
          </a:r>
          <a:r>
            <a:rPr lang="en-US" sz="1200" b="0" i="0" dirty="0"/>
            <a:t> and long variables have a weak correlation with the </a:t>
          </a:r>
          <a:r>
            <a:rPr lang="en-US" sz="1200" b="0" i="0" dirty="0" err="1"/>
            <a:t>is_fraud</a:t>
          </a:r>
          <a:r>
            <a:rPr lang="en-US" sz="1200" b="0" i="0" dirty="0"/>
            <a:t> variable, while they are highly correlated with </a:t>
          </a:r>
          <a:r>
            <a:rPr lang="en-US" sz="1200" b="0" i="0" dirty="0" err="1"/>
            <a:t>merch_lat</a:t>
          </a:r>
          <a:r>
            <a:rPr lang="en-US" sz="1200" b="0" i="0" dirty="0"/>
            <a:t> and </a:t>
          </a:r>
          <a:r>
            <a:rPr lang="en-US" sz="1200" b="0" i="0" dirty="0" err="1"/>
            <a:t>merch_long</a:t>
          </a:r>
          <a:r>
            <a:rPr lang="en-US" sz="1200" b="0" i="0" dirty="0"/>
            <a:t>. This suggests that the location of the merchant may be more important in predicting fraudulent activity than the location of the transaction.</a:t>
          </a:r>
        </a:p>
      </dgm:t>
    </dgm:pt>
    <dgm:pt modelId="{364F82FE-94D2-4F00-90DC-AFD84FE26FAD}" type="parTrans" cxnId="{1E5D8980-89F9-4BA3-9B7B-E71F47CFDEFE}">
      <dgm:prSet/>
      <dgm:spPr/>
      <dgm:t>
        <a:bodyPr/>
        <a:lstStyle/>
        <a:p>
          <a:endParaRPr lang="en-IN"/>
        </a:p>
      </dgm:t>
    </dgm:pt>
    <dgm:pt modelId="{24DCA9D2-0772-4A2B-9CF8-2F964FB5C6B6}" type="sibTrans" cxnId="{1E5D8980-89F9-4BA3-9B7B-E71F47CFDEFE}">
      <dgm:prSet/>
      <dgm:spPr/>
      <dgm:t>
        <a:bodyPr/>
        <a:lstStyle/>
        <a:p>
          <a:endParaRPr lang="en-IN"/>
        </a:p>
      </dgm:t>
    </dgm:pt>
    <dgm:pt modelId="{6780D8EC-89EB-4DAE-B574-ACEB53DF0A82}">
      <dgm:prSet custT="1"/>
      <dgm:spPr/>
      <dgm:t>
        <a:bodyPr/>
        <a:lstStyle/>
        <a:p>
          <a:r>
            <a:rPr lang="en-US" sz="1200" dirty="0"/>
            <a:t>How are the categorical variables handled?  </a:t>
          </a:r>
        </a:p>
      </dgm:t>
    </dgm:pt>
    <dgm:pt modelId="{4AA7EF93-98CD-4C07-ABE9-EF99599ACDDA}" type="parTrans" cxnId="{D5F69A51-01A4-49BD-B08C-C891F2C13E94}">
      <dgm:prSet/>
      <dgm:spPr/>
      <dgm:t>
        <a:bodyPr/>
        <a:lstStyle/>
        <a:p>
          <a:endParaRPr lang="en-IN"/>
        </a:p>
      </dgm:t>
    </dgm:pt>
    <dgm:pt modelId="{48D01EFB-8C40-4F65-8F7F-3F5F212DD3B3}" type="sibTrans" cxnId="{D5F69A51-01A4-49BD-B08C-C891F2C13E94}">
      <dgm:prSet/>
      <dgm:spPr/>
      <dgm:t>
        <a:bodyPr/>
        <a:lstStyle/>
        <a:p>
          <a:endParaRPr lang="en-IN"/>
        </a:p>
      </dgm:t>
    </dgm:pt>
    <dgm:pt modelId="{8DF762C4-2860-43BD-9498-6D3459D604DF}">
      <dgm:prSet custT="1"/>
      <dgm:spPr/>
      <dgm:t>
        <a:bodyPr/>
        <a:lstStyle/>
        <a:p>
          <a:r>
            <a:rPr lang="en-US" sz="1200" dirty="0"/>
            <a:t>We handled the categorical variables using two encoding techniques, those are one hot encoding and target guided mean encoding. Initially we checked the cardinality of the categorical variables and dropped the one’s with higher cardinality in order to avoid overfitting, we were left with 5 variables are three of them were encoded using target guided mean encoding and two of them by one-hot encoding.</a:t>
          </a:r>
        </a:p>
      </dgm:t>
    </dgm:pt>
    <dgm:pt modelId="{EDBCFD12-2EE1-4714-A182-13687406D311}" type="parTrans" cxnId="{3FF4D97A-B1AC-477F-A435-4BCFC8744E5B}">
      <dgm:prSet/>
      <dgm:spPr/>
      <dgm:t>
        <a:bodyPr/>
        <a:lstStyle/>
        <a:p>
          <a:endParaRPr lang="en-IN"/>
        </a:p>
      </dgm:t>
    </dgm:pt>
    <dgm:pt modelId="{6856B00B-CD9F-4A5E-B5DE-7DD8C8142E03}" type="sibTrans" cxnId="{3FF4D97A-B1AC-477F-A435-4BCFC8744E5B}">
      <dgm:prSet/>
      <dgm:spPr/>
      <dgm:t>
        <a:bodyPr/>
        <a:lstStyle/>
        <a:p>
          <a:endParaRPr lang="en-IN"/>
        </a:p>
      </dgm:t>
    </dgm:pt>
    <dgm:pt modelId="{44CC10F5-1711-43BE-AB8E-F94B18E8A477}">
      <dgm:prSet custT="1"/>
      <dgm:spPr/>
      <dgm:t>
        <a:bodyPr/>
        <a:lstStyle/>
        <a:p>
          <a:endParaRPr lang="en-US" sz="1200" dirty="0"/>
        </a:p>
      </dgm:t>
    </dgm:pt>
    <dgm:pt modelId="{BD2BEE82-8B6E-46BE-9609-BADA9D72E2A1}" type="parTrans" cxnId="{9ECF1212-5E8E-4091-9810-3E47F9CC4608}">
      <dgm:prSet/>
      <dgm:spPr/>
      <dgm:t>
        <a:bodyPr/>
        <a:lstStyle/>
        <a:p>
          <a:endParaRPr lang="en-IN"/>
        </a:p>
      </dgm:t>
    </dgm:pt>
    <dgm:pt modelId="{F8102E41-384C-4594-8BC1-7064F15D8BB4}" type="sibTrans" cxnId="{9ECF1212-5E8E-4091-9810-3E47F9CC4608}">
      <dgm:prSet/>
      <dgm:spPr/>
      <dgm:t>
        <a:bodyPr/>
        <a:lstStyle/>
        <a:p>
          <a:endParaRPr lang="en-IN"/>
        </a:p>
      </dgm:t>
    </dgm:pt>
    <dgm:pt modelId="{EFE5B9E0-7118-FE4E-9343-39FDFA2791C1}" type="pres">
      <dgm:prSet presAssocID="{FD73A33E-F22D-43A2-A579-A12D927AF173}" presName="linear" presStyleCnt="0">
        <dgm:presLayoutVars>
          <dgm:dir/>
          <dgm:animLvl val="lvl"/>
          <dgm:resizeHandles val="exact"/>
        </dgm:presLayoutVars>
      </dgm:prSet>
      <dgm:spPr/>
    </dgm:pt>
    <dgm:pt modelId="{A58CEABB-0DF4-DB4E-9FD5-6E99772BAD31}" type="pres">
      <dgm:prSet presAssocID="{E988FC31-6C9E-454B-8BF3-EC986631AB1F}" presName="parentLin" presStyleCnt="0"/>
      <dgm:spPr/>
    </dgm:pt>
    <dgm:pt modelId="{C318C05A-C313-6049-A284-503178D7437D}" type="pres">
      <dgm:prSet presAssocID="{E988FC31-6C9E-454B-8BF3-EC986631AB1F}" presName="parentLeftMargin" presStyleLbl="node1" presStyleIdx="0" presStyleCnt="5"/>
      <dgm:spPr/>
    </dgm:pt>
    <dgm:pt modelId="{6A00B00F-CDAE-C14D-8773-5382078CC93C}" type="pres">
      <dgm:prSet presAssocID="{E988FC31-6C9E-454B-8BF3-EC986631AB1F}" presName="parentText" presStyleLbl="node1" presStyleIdx="0" presStyleCnt="5" custLinFactNeighborX="-5455" custLinFactNeighborY="-1936">
        <dgm:presLayoutVars>
          <dgm:chMax val="0"/>
          <dgm:bulletEnabled val="1"/>
        </dgm:presLayoutVars>
      </dgm:prSet>
      <dgm:spPr/>
    </dgm:pt>
    <dgm:pt modelId="{526A1513-14AE-5E49-A5A5-BE95FB443145}" type="pres">
      <dgm:prSet presAssocID="{E988FC31-6C9E-454B-8BF3-EC986631AB1F}" presName="negativeSpace" presStyleCnt="0"/>
      <dgm:spPr/>
    </dgm:pt>
    <dgm:pt modelId="{2C05A9DD-3B84-A144-9002-9E459C2055F2}" type="pres">
      <dgm:prSet presAssocID="{E988FC31-6C9E-454B-8BF3-EC986631AB1F}" presName="childText" presStyleLbl="conFgAcc1" presStyleIdx="0" presStyleCnt="5">
        <dgm:presLayoutVars>
          <dgm:bulletEnabled val="1"/>
        </dgm:presLayoutVars>
      </dgm:prSet>
      <dgm:spPr/>
    </dgm:pt>
    <dgm:pt modelId="{A6308344-D0FE-CA44-A9DF-9C3DE9EFDCDA}" type="pres">
      <dgm:prSet presAssocID="{B371C34D-84A3-4A0A-AEFB-76F81ABBF50D}" presName="spaceBetweenRectangles" presStyleCnt="0"/>
      <dgm:spPr/>
    </dgm:pt>
    <dgm:pt modelId="{306BB195-F0CF-1746-8CE1-EA513E486996}" type="pres">
      <dgm:prSet presAssocID="{2D128E4C-9023-4FB9-B256-FB1654D1859C}" presName="parentLin" presStyleCnt="0"/>
      <dgm:spPr/>
    </dgm:pt>
    <dgm:pt modelId="{F4F5E85C-CC86-7C40-9A68-B43221113A0D}" type="pres">
      <dgm:prSet presAssocID="{2D128E4C-9023-4FB9-B256-FB1654D1859C}" presName="parentLeftMargin" presStyleLbl="node1" presStyleIdx="0" presStyleCnt="5"/>
      <dgm:spPr/>
    </dgm:pt>
    <dgm:pt modelId="{38B72F6F-BB4E-8C43-BC3D-93839922C8BD}" type="pres">
      <dgm:prSet presAssocID="{2D128E4C-9023-4FB9-B256-FB1654D1859C}" presName="parentText" presStyleLbl="node1" presStyleIdx="1" presStyleCnt="5">
        <dgm:presLayoutVars>
          <dgm:chMax val="0"/>
          <dgm:bulletEnabled val="1"/>
        </dgm:presLayoutVars>
      </dgm:prSet>
      <dgm:spPr/>
    </dgm:pt>
    <dgm:pt modelId="{9AAAC36B-93F3-5B42-B315-4AEDF5878D2E}" type="pres">
      <dgm:prSet presAssocID="{2D128E4C-9023-4FB9-B256-FB1654D1859C}" presName="negativeSpace" presStyleCnt="0"/>
      <dgm:spPr/>
    </dgm:pt>
    <dgm:pt modelId="{67B50E1C-AD1E-7D44-96BC-5153A69E61D6}" type="pres">
      <dgm:prSet presAssocID="{2D128E4C-9023-4FB9-B256-FB1654D1859C}" presName="childText" presStyleLbl="conFgAcc1" presStyleIdx="1" presStyleCnt="5">
        <dgm:presLayoutVars>
          <dgm:bulletEnabled val="1"/>
        </dgm:presLayoutVars>
      </dgm:prSet>
      <dgm:spPr/>
    </dgm:pt>
    <dgm:pt modelId="{E7F64294-8EA2-6B48-9514-522BFC463325}" type="pres">
      <dgm:prSet presAssocID="{0719F21E-A137-47C2-9C92-59D77C92E016}" presName="spaceBetweenRectangles" presStyleCnt="0"/>
      <dgm:spPr/>
    </dgm:pt>
    <dgm:pt modelId="{1998CB7F-E20B-C940-B734-07EFF3A03E09}" type="pres">
      <dgm:prSet presAssocID="{DF2EE95B-A641-49DD-990E-25F2CFEDCDD8}" presName="parentLin" presStyleCnt="0"/>
      <dgm:spPr/>
    </dgm:pt>
    <dgm:pt modelId="{004BD459-0193-4E42-B036-9EA3677B1619}" type="pres">
      <dgm:prSet presAssocID="{DF2EE95B-A641-49DD-990E-25F2CFEDCDD8}" presName="parentLeftMargin" presStyleLbl="node1" presStyleIdx="1" presStyleCnt="5"/>
      <dgm:spPr/>
    </dgm:pt>
    <dgm:pt modelId="{F92410DC-505C-F14D-9276-7A4923741F8B}" type="pres">
      <dgm:prSet presAssocID="{DF2EE95B-A641-49DD-990E-25F2CFEDCDD8}" presName="parentText" presStyleLbl="node1" presStyleIdx="2" presStyleCnt="5">
        <dgm:presLayoutVars>
          <dgm:chMax val="0"/>
          <dgm:bulletEnabled val="1"/>
        </dgm:presLayoutVars>
      </dgm:prSet>
      <dgm:spPr/>
    </dgm:pt>
    <dgm:pt modelId="{7ED39260-81E5-2F41-A9D1-340674F8BF7E}" type="pres">
      <dgm:prSet presAssocID="{DF2EE95B-A641-49DD-990E-25F2CFEDCDD8}" presName="negativeSpace" presStyleCnt="0"/>
      <dgm:spPr/>
    </dgm:pt>
    <dgm:pt modelId="{1BC94E2F-7BEF-8749-847B-09D5F3709C57}" type="pres">
      <dgm:prSet presAssocID="{DF2EE95B-A641-49DD-990E-25F2CFEDCDD8}" presName="childText" presStyleLbl="conFgAcc1" presStyleIdx="2" presStyleCnt="5" custLinFactNeighborX="0" custLinFactNeighborY="37138">
        <dgm:presLayoutVars>
          <dgm:bulletEnabled val="1"/>
        </dgm:presLayoutVars>
      </dgm:prSet>
      <dgm:spPr/>
    </dgm:pt>
    <dgm:pt modelId="{E5F6CB76-5A7B-1D48-9FDC-1F1B4D5561BF}" type="pres">
      <dgm:prSet presAssocID="{883E1608-BC8D-4D22-B242-F7211F64EFC2}" presName="spaceBetweenRectangles" presStyleCnt="0"/>
      <dgm:spPr/>
    </dgm:pt>
    <dgm:pt modelId="{388B50EB-3C30-0E45-8852-B89C35169197}" type="pres">
      <dgm:prSet presAssocID="{28CA38E1-094E-42E8-BA56-620328D74222}" presName="parentLin" presStyleCnt="0"/>
      <dgm:spPr/>
    </dgm:pt>
    <dgm:pt modelId="{6D658CFD-D912-0542-B6E3-5C67BE8D4808}" type="pres">
      <dgm:prSet presAssocID="{28CA38E1-094E-42E8-BA56-620328D74222}" presName="parentLeftMargin" presStyleLbl="node1" presStyleIdx="2" presStyleCnt="5"/>
      <dgm:spPr/>
    </dgm:pt>
    <dgm:pt modelId="{18001C09-DFA3-0445-AAA5-E7F7A7549A67}" type="pres">
      <dgm:prSet presAssocID="{28CA38E1-094E-42E8-BA56-620328D74222}" presName="parentText" presStyleLbl="node1" presStyleIdx="3" presStyleCnt="5" custScaleY="118839" custLinFactNeighborX="3636">
        <dgm:presLayoutVars>
          <dgm:chMax val="0"/>
          <dgm:bulletEnabled val="1"/>
        </dgm:presLayoutVars>
      </dgm:prSet>
      <dgm:spPr/>
    </dgm:pt>
    <dgm:pt modelId="{685B9BAD-B539-E444-B8BE-EB007B61EB7A}" type="pres">
      <dgm:prSet presAssocID="{28CA38E1-094E-42E8-BA56-620328D74222}" presName="negativeSpace" presStyleCnt="0"/>
      <dgm:spPr/>
    </dgm:pt>
    <dgm:pt modelId="{68585B82-87F8-CD4C-B88A-3AE5753181C1}" type="pres">
      <dgm:prSet presAssocID="{28CA38E1-094E-42E8-BA56-620328D74222}" presName="childText" presStyleLbl="conFgAcc1" presStyleIdx="3" presStyleCnt="5" custLinFactNeighborX="0">
        <dgm:presLayoutVars>
          <dgm:bulletEnabled val="1"/>
        </dgm:presLayoutVars>
      </dgm:prSet>
      <dgm:spPr/>
    </dgm:pt>
    <dgm:pt modelId="{3EF5D756-F959-4E64-A4BF-5712AFFA0D3E}" type="pres">
      <dgm:prSet presAssocID="{07BB5ADD-C3F9-4042-BF5C-2A57025E4A73}" presName="spaceBetweenRectangles" presStyleCnt="0"/>
      <dgm:spPr/>
    </dgm:pt>
    <dgm:pt modelId="{35A0181C-FE75-4B0D-AD2F-636444A2D490}" type="pres">
      <dgm:prSet presAssocID="{6780D8EC-89EB-4DAE-B574-ACEB53DF0A82}" presName="parentLin" presStyleCnt="0"/>
      <dgm:spPr/>
    </dgm:pt>
    <dgm:pt modelId="{D734CA04-EAC7-4CEE-BBAB-A0C570116C80}" type="pres">
      <dgm:prSet presAssocID="{6780D8EC-89EB-4DAE-B574-ACEB53DF0A82}" presName="parentLeftMargin" presStyleLbl="node1" presStyleIdx="3" presStyleCnt="5"/>
      <dgm:spPr/>
    </dgm:pt>
    <dgm:pt modelId="{9995AC7C-6330-4187-AF1A-F35EA486C4A9}" type="pres">
      <dgm:prSet presAssocID="{6780D8EC-89EB-4DAE-B574-ACEB53DF0A82}" presName="parentText" presStyleLbl="node1" presStyleIdx="4" presStyleCnt="5" custLinFactNeighborY="3666">
        <dgm:presLayoutVars>
          <dgm:chMax val="0"/>
          <dgm:bulletEnabled val="1"/>
        </dgm:presLayoutVars>
      </dgm:prSet>
      <dgm:spPr/>
    </dgm:pt>
    <dgm:pt modelId="{544C3D6A-0671-4E2A-8A35-BF1769FE3419}" type="pres">
      <dgm:prSet presAssocID="{6780D8EC-89EB-4DAE-B574-ACEB53DF0A82}" presName="negativeSpace" presStyleCnt="0"/>
      <dgm:spPr/>
    </dgm:pt>
    <dgm:pt modelId="{2A46AEE0-9661-4BED-B7B0-38AA2074CABB}" type="pres">
      <dgm:prSet presAssocID="{6780D8EC-89EB-4DAE-B574-ACEB53DF0A82}" presName="childText" presStyleLbl="conFgAcc1" presStyleIdx="4" presStyleCnt="5">
        <dgm:presLayoutVars>
          <dgm:bulletEnabled val="1"/>
        </dgm:presLayoutVars>
      </dgm:prSet>
      <dgm:spPr/>
    </dgm:pt>
  </dgm:ptLst>
  <dgm:cxnLst>
    <dgm:cxn modelId="{EA003F00-82FB-F246-8A08-B43E442EF074}" type="presOf" srcId="{E988FC31-6C9E-454B-8BF3-EC986631AB1F}" destId="{6A00B00F-CDAE-C14D-8773-5382078CC93C}" srcOrd="1" destOrd="0" presId="urn:microsoft.com/office/officeart/2005/8/layout/list1"/>
    <dgm:cxn modelId="{52D52302-8F10-A044-B55C-BE4DAFFF012D}" type="presOf" srcId="{DF2EE95B-A641-49DD-990E-25F2CFEDCDD8}" destId="{004BD459-0193-4E42-B036-9EA3677B1619}" srcOrd="0" destOrd="0" presId="urn:microsoft.com/office/officeart/2005/8/layout/list1"/>
    <dgm:cxn modelId="{9ECF1212-5E8E-4091-9810-3E47F9CC4608}" srcId="{E988FC31-6C9E-454B-8BF3-EC986631AB1F}" destId="{44CC10F5-1711-43BE-AB8E-F94B18E8A477}" srcOrd="0" destOrd="0" parTransId="{BD2BEE82-8B6E-46BE-9609-BADA9D72E2A1}" sibTransId="{F8102E41-384C-4594-8BC1-7064F15D8BB4}"/>
    <dgm:cxn modelId="{5D21BB21-C69F-7A45-8B09-5480FB20F9A3}" type="presOf" srcId="{28CA38E1-094E-42E8-BA56-620328D74222}" destId="{18001C09-DFA3-0445-AAA5-E7F7A7549A67}" srcOrd="1" destOrd="0" presId="urn:microsoft.com/office/officeart/2005/8/layout/list1"/>
    <dgm:cxn modelId="{891A2E26-DB78-4524-99B1-CF6BF3377F24}" type="presOf" srcId="{A247CB36-391E-415E-AC87-9D96405F6A70}" destId="{67B50E1C-AD1E-7D44-96BC-5153A69E61D6}" srcOrd="0" destOrd="2" presId="urn:microsoft.com/office/officeart/2005/8/layout/list1"/>
    <dgm:cxn modelId="{99A6C02D-17E0-47B7-8DD3-5E695F97A96C}" srcId="{28CA38E1-094E-42E8-BA56-620328D74222}" destId="{1E2F1AF0-7C35-45B2-B3C7-067DE0823529}" srcOrd="0" destOrd="0" parTransId="{4E771B90-C3B2-4593-B9DE-1C1981445502}" sibTransId="{BACEE5E4-148F-4E83-B8FF-012FA4FFE44B}"/>
    <dgm:cxn modelId="{7A59715E-5A3C-3647-A3DF-870B1E872336}" type="presOf" srcId="{1E2F1AF0-7C35-45B2-B3C7-067DE0823529}" destId="{68585B82-87F8-CD4C-B88A-3AE5753181C1}" srcOrd="0" destOrd="0" presId="urn:microsoft.com/office/officeart/2005/8/layout/list1"/>
    <dgm:cxn modelId="{ADF3165F-AF59-423C-A277-A357A6E24043}" srcId="{FD73A33E-F22D-43A2-A579-A12D927AF173}" destId="{DF2EE95B-A641-49DD-990E-25F2CFEDCDD8}" srcOrd="2" destOrd="0" parTransId="{59F7BD8E-89F7-4902-995A-38C551256A06}" sibTransId="{883E1608-BC8D-4D22-B242-F7211F64EFC2}"/>
    <dgm:cxn modelId="{91F67044-0A97-4220-A5FD-61AFF056CD3B}" type="presOf" srcId="{6780D8EC-89EB-4DAE-B574-ACEB53DF0A82}" destId="{9995AC7C-6330-4187-AF1A-F35EA486C4A9}" srcOrd="1" destOrd="0" presId="urn:microsoft.com/office/officeart/2005/8/layout/list1"/>
    <dgm:cxn modelId="{F048AF65-FDB3-43E9-B6A6-F52937D07479}" type="presOf" srcId="{6780D8EC-89EB-4DAE-B574-ACEB53DF0A82}" destId="{D734CA04-EAC7-4CEE-BBAB-A0C570116C80}" srcOrd="0" destOrd="0" presId="urn:microsoft.com/office/officeart/2005/8/layout/list1"/>
    <dgm:cxn modelId="{2BFDF965-9FAD-4156-955F-4E1982291A31}" srcId="{DF2EE95B-A641-49DD-990E-25F2CFEDCDD8}" destId="{77735867-C2C6-4B0B-A473-3D7091D9818C}" srcOrd="0" destOrd="0" parTransId="{0D101F93-E134-4824-B643-C221C1F98838}" sibTransId="{F77246B8-B5B3-4C68-9B51-5803F5E5C156}"/>
    <dgm:cxn modelId="{D5F69A51-01A4-49BD-B08C-C891F2C13E94}" srcId="{FD73A33E-F22D-43A2-A579-A12D927AF173}" destId="{6780D8EC-89EB-4DAE-B574-ACEB53DF0A82}" srcOrd="4" destOrd="0" parTransId="{4AA7EF93-98CD-4C07-ABE9-EF99599ACDDA}" sibTransId="{48D01EFB-8C40-4F65-8F7F-3F5F212DD3B3}"/>
    <dgm:cxn modelId="{4EB1E975-0269-4157-88AC-F2F267CA8F9E}" type="presOf" srcId="{8DF762C4-2860-43BD-9498-6D3459D604DF}" destId="{2A46AEE0-9661-4BED-B7B0-38AA2074CABB}" srcOrd="0" destOrd="0" presId="urn:microsoft.com/office/officeart/2005/8/layout/list1"/>
    <dgm:cxn modelId="{F3D24279-7EA3-2348-A5F0-E17A6477B44F}" type="presOf" srcId="{77735867-C2C6-4B0B-A473-3D7091D9818C}" destId="{1BC94E2F-7BEF-8749-847B-09D5F3709C57}" srcOrd="0" destOrd="0" presId="urn:microsoft.com/office/officeart/2005/8/layout/list1"/>
    <dgm:cxn modelId="{3FF4D97A-B1AC-477F-A435-4BCFC8744E5B}" srcId="{6780D8EC-89EB-4DAE-B574-ACEB53DF0A82}" destId="{8DF762C4-2860-43BD-9498-6D3459D604DF}" srcOrd="0" destOrd="0" parTransId="{EDBCFD12-2EE1-4714-A182-13687406D311}" sibTransId="{6856B00B-CD9F-4A5E-B5DE-7DD8C8142E03}"/>
    <dgm:cxn modelId="{1E5D8980-89F9-4BA3-9B7B-E71F47CFDEFE}" srcId="{2D128E4C-9023-4FB9-B256-FB1654D1859C}" destId="{A247CB36-391E-415E-AC87-9D96405F6A70}" srcOrd="2" destOrd="0" parTransId="{364F82FE-94D2-4F00-90DC-AFD84FE26FAD}" sibTransId="{24DCA9D2-0772-4A2B-9CF8-2F964FB5C6B6}"/>
    <dgm:cxn modelId="{3D5E3385-104B-4EBA-B180-FD96E82BAA44}" type="presOf" srcId="{31C0272A-E293-45A0-A0F1-297408C61751}" destId="{67B50E1C-AD1E-7D44-96BC-5153A69E61D6}" srcOrd="0" destOrd="1" presId="urn:microsoft.com/office/officeart/2005/8/layout/list1"/>
    <dgm:cxn modelId="{8B242799-9652-4560-B4F1-480B44D5C59B}" srcId="{2D128E4C-9023-4FB9-B256-FB1654D1859C}" destId="{31C0272A-E293-45A0-A0F1-297408C61751}" srcOrd="1" destOrd="0" parTransId="{524CE48E-1DB9-421F-94F7-E92F5BCAF450}" sibTransId="{103739B3-4905-4920-8E9D-53B95AB27455}"/>
    <dgm:cxn modelId="{E47A0C9C-BA80-41B5-A6B7-C5681DA65F6D}" srcId="{2D128E4C-9023-4FB9-B256-FB1654D1859C}" destId="{6B232696-6C40-419A-A61A-46F92FD414FC}" srcOrd="0" destOrd="0" parTransId="{4A5DD3E4-5F63-49F8-B4EA-B626B3D3C9CC}" sibTransId="{4F6FF3CA-EE96-495B-BBC2-95ED92B8D8F2}"/>
    <dgm:cxn modelId="{3F48389D-5657-469F-BD43-03D376F05F44}" srcId="{FD73A33E-F22D-43A2-A579-A12D927AF173}" destId="{2D128E4C-9023-4FB9-B256-FB1654D1859C}" srcOrd="1" destOrd="0" parTransId="{27BCB252-44BE-4663-B73C-A6633D3C1F8A}" sibTransId="{0719F21E-A137-47C2-9C92-59D77C92E016}"/>
    <dgm:cxn modelId="{4200BFA9-E355-C54D-8BFE-8C1A8B86462A}" type="presOf" srcId="{6B232696-6C40-419A-A61A-46F92FD414FC}" destId="{67B50E1C-AD1E-7D44-96BC-5153A69E61D6}" srcOrd="0" destOrd="0" presId="urn:microsoft.com/office/officeart/2005/8/layout/list1"/>
    <dgm:cxn modelId="{44C9C2C2-7C1C-D04D-9DE6-F9C4D74B1D0F}" type="presOf" srcId="{28CA38E1-094E-42E8-BA56-620328D74222}" destId="{6D658CFD-D912-0542-B6E3-5C67BE8D4808}" srcOrd="0" destOrd="0" presId="urn:microsoft.com/office/officeart/2005/8/layout/list1"/>
    <dgm:cxn modelId="{254201C4-22D1-484E-9DF0-1DB988471F7B}" type="presOf" srcId="{2D128E4C-9023-4FB9-B256-FB1654D1859C}" destId="{F4F5E85C-CC86-7C40-9A68-B43221113A0D}" srcOrd="0" destOrd="0" presId="urn:microsoft.com/office/officeart/2005/8/layout/list1"/>
    <dgm:cxn modelId="{95A609CB-1055-7B44-9C42-6505F98AC561}" type="presOf" srcId="{2D128E4C-9023-4FB9-B256-FB1654D1859C}" destId="{38B72F6F-BB4E-8C43-BC3D-93839922C8BD}" srcOrd="1" destOrd="0" presId="urn:microsoft.com/office/officeart/2005/8/layout/list1"/>
    <dgm:cxn modelId="{B3DE03CD-6E2C-6542-B575-43A5475FC38A}" type="presOf" srcId="{FD73A33E-F22D-43A2-A579-A12D927AF173}" destId="{EFE5B9E0-7118-FE4E-9343-39FDFA2791C1}" srcOrd="0" destOrd="0" presId="urn:microsoft.com/office/officeart/2005/8/layout/list1"/>
    <dgm:cxn modelId="{A7DDEBD0-AE69-4E0B-8E30-64F23A06395A}" srcId="{FD73A33E-F22D-43A2-A579-A12D927AF173}" destId="{28CA38E1-094E-42E8-BA56-620328D74222}" srcOrd="3" destOrd="0" parTransId="{0CB1994B-389C-4805-898E-2C560E9A03F3}" sibTransId="{07BB5ADD-C3F9-4042-BF5C-2A57025E4A73}"/>
    <dgm:cxn modelId="{3EF7FED0-B1B5-314E-91AA-B1ADFE1AAB11}" type="presOf" srcId="{E988FC31-6C9E-454B-8BF3-EC986631AB1F}" destId="{C318C05A-C313-6049-A284-503178D7437D}" srcOrd="0" destOrd="0" presId="urn:microsoft.com/office/officeart/2005/8/layout/list1"/>
    <dgm:cxn modelId="{525008D5-DCAE-4276-BE67-384465A08449}" srcId="{FD73A33E-F22D-43A2-A579-A12D927AF173}" destId="{E988FC31-6C9E-454B-8BF3-EC986631AB1F}" srcOrd="0" destOrd="0" parTransId="{D15BB473-D7D0-4194-AB1B-6073A93F43C6}" sibTransId="{B371C34D-84A3-4A0A-AEFB-76F81ABBF50D}"/>
    <dgm:cxn modelId="{9F0259EA-6DE4-F049-B5ED-EAEE4AA3F5ED}" type="presOf" srcId="{DF2EE95B-A641-49DD-990E-25F2CFEDCDD8}" destId="{F92410DC-505C-F14D-9276-7A4923741F8B}" srcOrd="1" destOrd="0" presId="urn:microsoft.com/office/officeart/2005/8/layout/list1"/>
    <dgm:cxn modelId="{2F3ADAFD-4CC2-44BA-B633-59F62B1501EF}" type="presOf" srcId="{44CC10F5-1711-43BE-AB8E-F94B18E8A477}" destId="{2C05A9DD-3B84-A144-9002-9E459C2055F2}" srcOrd="0" destOrd="0" presId="urn:microsoft.com/office/officeart/2005/8/layout/list1"/>
    <dgm:cxn modelId="{9D8D050A-2B81-AC4C-9DF9-40C9CB291FA2}" type="presParOf" srcId="{EFE5B9E0-7118-FE4E-9343-39FDFA2791C1}" destId="{A58CEABB-0DF4-DB4E-9FD5-6E99772BAD31}" srcOrd="0" destOrd="0" presId="urn:microsoft.com/office/officeart/2005/8/layout/list1"/>
    <dgm:cxn modelId="{C93766F0-399C-224B-A935-874DE9C4EE03}" type="presParOf" srcId="{A58CEABB-0DF4-DB4E-9FD5-6E99772BAD31}" destId="{C318C05A-C313-6049-A284-503178D7437D}" srcOrd="0" destOrd="0" presId="urn:microsoft.com/office/officeart/2005/8/layout/list1"/>
    <dgm:cxn modelId="{CB38E235-8AA3-574A-B043-6794E36ACF74}" type="presParOf" srcId="{A58CEABB-0DF4-DB4E-9FD5-6E99772BAD31}" destId="{6A00B00F-CDAE-C14D-8773-5382078CC93C}" srcOrd="1" destOrd="0" presId="urn:microsoft.com/office/officeart/2005/8/layout/list1"/>
    <dgm:cxn modelId="{626D88AF-08AE-3848-A076-FFB1279E5497}" type="presParOf" srcId="{EFE5B9E0-7118-FE4E-9343-39FDFA2791C1}" destId="{526A1513-14AE-5E49-A5A5-BE95FB443145}" srcOrd="1" destOrd="0" presId="urn:microsoft.com/office/officeart/2005/8/layout/list1"/>
    <dgm:cxn modelId="{D613CFED-62A4-9448-8BC4-B6C954B23F1E}" type="presParOf" srcId="{EFE5B9E0-7118-FE4E-9343-39FDFA2791C1}" destId="{2C05A9DD-3B84-A144-9002-9E459C2055F2}" srcOrd="2" destOrd="0" presId="urn:microsoft.com/office/officeart/2005/8/layout/list1"/>
    <dgm:cxn modelId="{CCA31C0B-33D6-2442-8D4D-C5A839393762}" type="presParOf" srcId="{EFE5B9E0-7118-FE4E-9343-39FDFA2791C1}" destId="{A6308344-D0FE-CA44-A9DF-9C3DE9EFDCDA}" srcOrd="3" destOrd="0" presId="urn:microsoft.com/office/officeart/2005/8/layout/list1"/>
    <dgm:cxn modelId="{31731D8D-6512-9242-BE9F-D551773DAA09}" type="presParOf" srcId="{EFE5B9E0-7118-FE4E-9343-39FDFA2791C1}" destId="{306BB195-F0CF-1746-8CE1-EA513E486996}" srcOrd="4" destOrd="0" presId="urn:microsoft.com/office/officeart/2005/8/layout/list1"/>
    <dgm:cxn modelId="{E9537FF1-BB9F-AA45-A594-5256F01DCB97}" type="presParOf" srcId="{306BB195-F0CF-1746-8CE1-EA513E486996}" destId="{F4F5E85C-CC86-7C40-9A68-B43221113A0D}" srcOrd="0" destOrd="0" presId="urn:microsoft.com/office/officeart/2005/8/layout/list1"/>
    <dgm:cxn modelId="{4D65824F-CB1D-BB43-8C6D-BA475B5135B2}" type="presParOf" srcId="{306BB195-F0CF-1746-8CE1-EA513E486996}" destId="{38B72F6F-BB4E-8C43-BC3D-93839922C8BD}" srcOrd="1" destOrd="0" presId="urn:microsoft.com/office/officeart/2005/8/layout/list1"/>
    <dgm:cxn modelId="{A69E2EA5-2103-F846-AB87-B58AFCE8F034}" type="presParOf" srcId="{EFE5B9E0-7118-FE4E-9343-39FDFA2791C1}" destId="{9AAAC36B-93F3-5B42-B315-4AEDF5878D2E}" srcOrd="5" destOrd="0" presId="urn:microsoft.com/office/officeart/2005/8/layout/list1"/>
    <dgm:cxn modelId="{5838ED0C-04F7-9A4A-8F7C-3780494B0957}" type="presParOf" srcId="{EFE5B9E0-7118-FE4E-9343-39FDFA2791C1}" destId="{67B50E1C-AD1E-7D44-96BC-5153A69E61D6}" srcOrd="6" destOrd="0" presId="urn:microsoft.com/office/officeart/2005/8/layout/list1"/>
    <dgm:cxn modelId="{0FC52252-B6F4-BE4C-9F5C-230D2B2B23CC}" type="presParOf" srcId="{EFE5B9E0-7118-FE4E-9343-39FDFA2791C1}" destId="{E7F64294-8EA2-6B48-9514-522BFC463325}" srcOrd="7" destOrd="0" presId="urn:microsoft.com/office/officeart/2005/8/layout/list1"/>
    <dgm:cxn modelId="{3BE9C4F3-B0EC-7A4A-ABEF-B46FD8C3C341}" type="presParOf" srcId="{EFE5B9E0-7118-FE4E-9343-39FDFA2791C1}" destId="{1998CB7F-E20B-C940-B734-07EFF3A03E09}" srcOrd="8" destOrd="0" presId="urn:microsoft.com/office/officeart/2005/8/layout/list1"/>
    <dgm:cxn modelId="{286EEC74-EFE1-CF48-9673-AFE6BF348B99}" type="presParOf" srcId="{1998CB7F-E20B-C940-B734-07EFF3A03E09}" destId="{004BD459-0193-4E42-B036-9EA3677B1619}" srcOrd="0" destOrd="0" presId="urn:microsoft.com/office/officeart/2005/8/layout/list1"/>
    <dgm:cxn modelId="{7F9E7858-0E13-564D-977C-E07C2103E9B1}" type="presParOf" srcId="{1998CB7F-E20B-C940-B734-07EFF3A03E09}" destId="{F92410DC-505C-F14D-9276-7A4923741F8B}" srcOrd="1" destOrd="0" presId="urn:microsoft.com/office/officeart/2005/8/layout/list1"/>
    <dgm:cxn modelId="{3EC475F0-B7B3-5746-BCF1-2CC4CB1C6A58}" type="presParOf" srcId="{EFE5B9E0-7118-FE4E-9343-39FDFA2791C1}" destId="{7ED39260-81E5-2F41-A9D1-340674F8BF7E}" srcOrd="9" destOrd="0" presId="urn:microsoft.com/office/officeart/2005/8/layout/list1"/>
    <dgm:cxn modelId="{F4CB7E2C-2F2B-3347-BC7B-467EC695FB8D}" type="presParOf" srcId="{EFE5B9E0-7118-FE4E-9343-39FDFA2791C1}" destId="{1BC94E2F-7BEF-8749-847B-09D5F3709C57}" srcOrd="10" destOrd="0" presId="urn:microsoft.com/office/officeart/2005/8/layout/list1"/>
    <dgm:cxn modelId="{5A47B153-677A-6748-805C-647A103817A4}" type="presParOf" srcId="{EFE5B9E0-7118-FE4E-9343-39FDFA2791C1}" destId="{E5F6CB76-5A7B-1D48-9FDC-1F1B4D5561BF}" srcOrd="11" destOrd="0" presId="urn:microsoft.com/office/officeart/2005/8/layout/list1"/>
    <dgm:cxn modelId="{72F56888-D3D9-124E-AD76-B41A67A45439}" type="presParOf" srcId="{EFE5B9E0-7118-FE4E-9343-39FDFA2791C1}" destId="{388B50EB-3C30-0E45-8852-B89C35169197}" srcOrd="12" destOrd="0" presId="urn:microsoft.com/office/officeart/2005/8/layout/list1"/>
    <dgm:cxn modelId="{922E5379-8079-7044-96ED-F21FFCE75593}" type="presParOf" srcId="{388B50EB-3C30-0E45-8852-B89C35169197}" destId="{6D658CFD-D912-0542-B6E3-5C67BE8D4808}" srcOrd="0" destOrd="0" presId="urn:microsoft.com/office/officeart/2005/8/layout/list1"/>
    <dgm:cxn modelId="{361615AD-8D5A-E74E-8A83-E8A8D0A51528}" type="presParOf" srcId="{388B50EB-3C30-0E45-8852-B89C35169197}" destId="{18001C09-DFA3-0445-AAA5-E7F7A7549A67}" srcOrd="1" destOrd="0" presId="urn:microsoft.com/office/officeart/2005/8/layout/list1"/>
    <dgm:cxn modelId="{0498A23D-B3C7-3E4E-BCFB-08BD0F9EFDB2}" type="presParOf" srcId="{EFE5B9E0-7118-FE4E-9343-39FDFA2791C1}" destId="{685B9BAD-B539-E444-B8BE-EB007B61EB7A}" srcOrd="13" destOrd="0" presId="urn:microsoft.com/office/officeart/2005/8/layout/list1"/>
    <dgm:cxn modelId="{8793C2B2-21AF-C143-BF68-0CF8FA648011}" type="presParOf" srcId="{EFE5B9E0-7118-FE4E-9343-39FDFA2791C1}" destId="{68585B82-87F8-CD4C-B88A-3AE5753181C1}" srcOrd="14" destOrd="0" presId="urn:microsoft.com/office/officeart/2005/8/layout/list1"/>
    <dgm:cxn modelId="{431100B0-87AA-42EE-B4A1-219EA687A8AC}" type="presParOf" srcId="{EFE5B9E0-7118-FE4E-9343-39FDFA2791C1}" destId="{3EF5D756-F959-4E64-A4BF-5712AFFA0D3E}" srcOrd="15" destOrd="0" presId="urn:microsoft.com/office/officeart/2005/8/layout/list1"/>
    <dgm:cxn modelId="{B843B6B5-2638-4AF2-99AB-1BBE527BF1D5}" type="presParOf" srcId="{EFE5B9E0-7118-FE4E-9343-39FDFA2791C1}" destId="{35A0181C-FE75-4B0D-AD2F-636444A2D490}" srcOrd="16" destOrd="0" presId="urn:microsoft.com/office/officeart/2005/8/layout/list1"/>
    <dgm:cxn modelId="{7AD092F3-2377-48BC-8B55-E5D92D64048A}" type="presParOf" srcId="{35A0181C-FE75-4B0D-AD2F-636444A2D490}" destId="{D734CA04-EAC7-4CEE-BBAB-A0C570116C80}" srcOrd="0" destOrd="0" presId="urn:microsoft.com/office/officeart/2005/8/layout/list1"/>
    <dgm:cxn modelId="{1291E442-C1CA-4544-961E-CA2D3E97018A}" type="presParOf" srcId="{35A0181C-FE75-4B0D-AD2F-636444A2D490}" destId="{9995AC7C-6330-4187-AF1A-F35EA486C4A9}" srcOrd="1" destOrd="0" presId="urn:microsoft.com/office/officeart/2005/8/layout/list1"/>
    <dgm:cxn modelId="{F72C2EF9-C91D-41F9-929B-4D543BBBD547}" type="presParOf" srcId="{EFE5B9E0-7118-FE4E-9343-39FDFA2791C1}" destId="{544C3D6A-0671-4E2A-8A35-BF1769FE3419}" srcOrd="17" destOrd="0" presId="urn:microsoft.com/office/officeart/2005/8/layout/list1"/>
    <dgm:cxn modelId="{38D2AA32-EB23-4CD1-AA01-6C64AA752C09}" type="presParOf" srcId="{EFE5B9E0-7118-FE4E-9343-39FDFA2791C1}" destId="{2A46AEE0-9661-4BED-B7B0-38AA2074CABB}" srcOrd="18" destOrd="0" presId="urn:microsoft.com/office/officeart/2005/8/layout/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C05A9DD-3B84-A144-9002-9E459C2055F2}">
      <dsp:nvSpPr>
        <dsp:cNvPr id="0" name=""/>
        <dsp:cNvSpPr/>
      </dsp:nvSpPr>
      <dsp:spPr>
        <a:xfrm>
          <a:off x="0" y="226349"/>
          <a:ext cx="10058399" cy="327600"/>
        </a:xfrm>
        <a:prstGeom prst="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80644" tIns="270764" rIns="780644" bIns="85344" numCol="1" spcCol="1270" anchor="t" anchorCtr="0">
          <a:noAutofit/>
        </a:bodyPr>
        <a:lstStyle/>
        <a:p>
          <a:pPr marL="114300" lvl="1" indent="-114300" algn="l" defTabSz="533400">
            <a:lnSpc>
              <a:spcPct val="90000"/>
            </a:lnSpc>
            <a:spcBef>
              <a:spcPct val="0"/>
            </a:spcBef>
            <a:spcAft>
              <a:spcPct val="15000"/>
            </a:spcAft>
            <a:buChar char="•"/>
          </a:pPr>
          <a:endParaRPr lang="en-US" sz="1200" kern="1200" dirty="0"/>
        </a:p>
      </dsp:txBody>
      <dsp:txXfrm>
        <a:off x="0" y="226349"/>
        <a:ext cx="10058399" cy="327600"/>
      </dsp:txXfrm>
    </dsp:sp>
    <dsp:sp modelId="{6A00B00F-CDAE-C14D-8773-5382078CC93C}">
      <dsp:nvSpPr>
        <dsp:cNvPr id="0" name=""/>
        <dsp:cNvSpPr/>
      </dsp:nvSpPr>
      <dsp:spPr>
        <a:xfrm>
          <a:off x="475485" y="27039"/>
          <a:ext cx="7040880" cy="383760"/>
        </a:xfrm>
        <a:prstGeom prst="round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266129" tIns="0" rIns="266129" bIns="0" numCol="1" spcCol="1270" anchor="ctr" anchorCtr="0">
          <a:noAutofit/>
        </a:bodyPr>
        <a:lstStyle/>
        <a:p>
          <a:pPr marL="0" lvl="0" indent="0" algn="l" defTabSz="533400">
            <a:lnSpc>
              <a:spcPct val="90000"/>
            </a:lnSpc>
            <a:spcBef>
              <a:spcPct val="0"/>
            </a:spcBef>
            <a:spcAft>
              <a:spcPct val="35000"/>
            </a:spcAft>
            <a:buNone/>
          </a:pPr>
          <a:r>
            <a:rPr lang="en-US" sz="1200" b="1" i="0" kern="1200" dirty="0"/>
            <a:t>Data preprocessing</a:t>
          </a:r>
          <a:endParaRPr lang="en-US" sz="1200" kern="1200" dirty="0"/>
        </a:p>
      </dsp:txBody>
      <dsp:txXfrm>
        <a:off x="494219" y="45773"/>
        <a:ext cx="7003412" cy="346292"/>
      </dsp:txXfrm>
    </dsp:sp>
    <dsp:sp modelId="{67B50E1C-AD1E-7D44-96BC-5153A69E61D6}">
      <dsp:nvSpPr>
        <dsp:cNvPr id="0" name=""/>
        <dsp:cNvSpPr/>
      </dsp:nvSpPr>
      <dsp:spPr>
        <a:xfrm>
          <a:off x="0" y="816029"/>
          <a:ext cx="10058399" cy="1719900"/>
        </a:xfrm>
        <a:prstGeom prst="rect">
          <a:avLst/>
        </a:prstGeom>
        <a:solidFill>
          <a:schemeClr val="lt1">
            <a:alpha val="90000"/>
            <a:hueOff val="0"/>
            <a:satOff val="0"/>
            <a:lumOff val="0"/>
            <a:alphaOff val="0"/>
          </a:schemeClr>
        </a:solidFill>
        <a:ln w="12700" cap="flat" cmpd="sng" algn="ctr">
          <a:solidFill>
            <a:schemeClr val="accent5">
              <a:hueOff val="-5330780"/>
              <a:satOff val="3030"/>
              <a:lumOff val="-250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80644" tIns="270764" rIns="780644" bIns="85344" numCol="1" spcCol="1270" anchor="t" anchorCtr="0">
          <a:noAutofit/>
        </a:bodyPr>
        <a:lstStyle/>
        <a:p>
          <a:pPr marL="114300" lvl="1" indent="-114300" algn="l" defTabSz="533400">
            <a:lnSpc>
              <a:spcPct val="90000"/>
            </a:lnSpc>
            <a:spcBef>
              <a:spcPct val="0"/>
            </a:spcBef>
            <a:spcAft>
              <a:spcPct val="15000"/>
            </a:spcAft>
            <a:buFont typeface="Arial" panose="020B0604020202020204" pitchFamily="34" charset="0"/>
            <a:buChar char="•"/>
          </a:pPr>
          <a:r>
            <a:rPr lang="en-US" sz="1200" b="0" i="0" kern="1200" dirty="0"/>
            <a:t>The variable </a:t>
          </a:r>
          <a:r>
            <a:rPr lang="en-US" sz="1200" b="0" i="0" kern="1200" dirty="0" err="1"/>
            <a:t>unix_time</a:t>
          </a:r>
          <a:r>
            <a:rPr lang="en-US" sz="1200" b="0" i="0" kern="1200" dirty="0"/>
            <a:t> is positively correlated with the </a:t>
          </a:r>
          <a:r>
            <a:rPr lang="en-US" sz="1200" b="0" i="0" kern="1200" dirty="0" err="1"/>
            <a:t>cc_num</a:t>
          </a:r>
          <a:r>
            <a:rPr lang="en-US" sz="1200" b="0" i="0" kern="1200" dirty="0"/>
            <a:t> and has a very high negative correlation with the </a:t>
          </a:r>
          <a:r>
            <a:rPr lang="en-US" sz="1200" b="0" i="0" kern="1200" dirty="0" err="1"/>
            <a:t>is_fraud</a:t>
          </a:r>
          <a:r>
            <a:rPr lang="en-US" sz="1200" b="0" i="0" kern="1200" dirty="0"/>
            <a:t>. This suggests that there may be some relationship between the time of the transaction and the credit card number used, and that fraudulent transactions tend to occur at specific times.</a:t>
          </a:r>
          <a:endParaRPr lang="en-US" sz="1200" b="0" kern="1200" dirty="0"/>
        </a:p>
        <a:p>
          <a:pPr marL="114300" lvl="1" indent="-114300" algn="l" defTabSz="533400">
            <a:lnSpc>
              <a:spcPct val="90000"/>
            </a:lnSpc>
            <a:spcBef>
              <a:spcPct val="0"/>
            </a:spcBef>
            <a:spcAft>
              <a:spcPct val="15000"/>
            </a:spcAft>
            <a:buFont typeface="Arial" panose="020B0604020202020204" pitchFamily="34" charset="0"/>
            <a:buChar char="•"/>
          </a:pPr>
          <a:r>
            <a:rPr lang="en-US" sz="1200" b="0" i="0" kern="1200" dirty="0"/>
            <a:t>The amt variable has a moderate positive correlation with the </a:t>
          </a:r>
          <a:r>
            <a:rPr lang="en-US" sz="1200" b="0" i="0" kern="1200" dirty="0" err="1"/>
            <a:t>is_fraud</a:t>
          </a:r>
          <a:r>
            <a:rPr lang="en-US" sz="1200" b="0" i="0" kern="1200" dirty="0"/>
            <a:t> variable, which suggests that the amount of the transaction may be a useful predictor of fraudulent activity.</a:t>
          </a:r>
        </a:p>
        <a:p>
          <a:pPr marL="114300" lvl="1" indent="-114300" algn="l" defTabSz="533400">
            <a:lnSpc>
              <a:spcPct val="90000"/>
            </a:lnSpc>
            <a:spcBef>
              <a:spcPct val="0"/>
            </a:spcBef>
            <a:spcAft>
              <a:spcPct val="15000"/>
            </a:spcAft>
            <a:buFont typeface="Arial" panose="020B0604020202020204" pitchFamily="34" charset="0"/>
            <a:buChar char="•"/>
          </a:pPr>
          <a:r>
            <a:rPr lang="en-US" sz="1200" b="0" i="0" kern="1200" dirty="0"/>
            <a:t>The </a:t>
          </a:r>
          <a:r>
            <a:rPr lang="en-US" sz="1200" b="0" i="0" kern="1200" dirty="0" err="1"/>
            <a:t>lat</a:t>
          </a:r>
          <a:r>
            <a:rPr lang="en-US" sz="1200" b="0" i="0" kern="1200" dirty="0"/>
            <a:t> and long variables have a weak correlation with the </a:t>
          </a:r>
          <a:r>
            <a:rPr lang="en-US" sz="1200" b="0" i="0" kern="1200" dirty="0" err="1"/>
            <a:t>is_fraud</a:t>
          </a:r>
          <a:r>
            <a:rPr lang="en-US" sz="1200" b="0" i="0" kern="1200" dirty="0"/>
            <a:t> variable, while they are highly correlated with </a:t>
          </a:r>
          <a:r>
            <a:rPr lang="en-US" sz="1200" b="0" i="0" kern="1200" dirty="0" err="1"/>
            <a:t>merch_lat</a:t>
          </a:r>
          <a:r>
            <a:rPr lang="en-US" sz="1200" b="0" i="0" kern="1200" dirty="0"/>
            <a:t> and </a:t>
          </a:r>
          <a:r>
            <a:rPr lang="en-US" sz="1200" b="0" i="0" kern="1200" dirty="0" err="1"/>
            <a:t>merch_long</a:t>
          </a:r>
          <a:r>
            <a:rPr lang="en-US" sz="1200" b="0" i="0" kern="1200" dirty="0"/>
            <a:t>. This suggests that the location of the merchant may be more important in predicting fraudulent activity than the location of the transaction.</a:t>
          </a:r>
        </a:p>
      </dsp:txBody>
      <dsp:txXfrm>
        <a:off x="0" y="816029"/>
        <a:ext cx="10058399" cy="1719900"/>
      </dsp:txXfrm>
    </dsp:sp>
    <dsp:sp modelId="{38B72F6F-BB4E-8C43-BC3D-93839922C8BD}">
      <dsp:nvSpPr>
        <dsp:cNvPr id="0" name=""/>
        <dsp:cNvSpPr/>
      </dsp:nvSpPr>
      <dsp:spPr>
        <a:xfrm>
          <a:off x="502920" y="624149"/>
          <a:ext cx="7040880" cy="383760"/>
        </a:xfrm>
        <a:prstGeom prst="roundRect">
          <a:avLst/>
        </a:prstGeom>
        <a:solidFill>
          <a:schemeClr val="accent5">
            <a:hueOff val="-5330780"/>
            <a:satOff val="3030"/>
            <a:lumOff val="-250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266129" tIns="0" rIns="266129" bIns="0" numCol="1" spcCol="1270" anchor="ctr" anchorCtr="0">
          <a:noAutofit/>
        </a:bodyPr>
        <a:lstStyle/>
        <a:p>
          <a:pPr marL="0" lvl="0" indent="0" algn="l" defTabSz="533400">
            <a:lnSpc>
              <a:spcPct val="90000"/>
            </a:lnSpc>
            <a:spcBef>
              <a:spcPct val="0"/>
            </a:spcBef>
            <a:spcAft>
              <a:spcPct val="35000"/>
            </a:spcAft>
            <a:buNone/>
          </a:pPr>
          <a:r>
            <a:rPr lang="en-US" sz="1200" b="0" i="0" kern="1200" dirty="0"/>
            <a:t>How the variables are correlated?</a:t>
          </a:r>
          <a:endParaRPr lang="en-US" sz="500" kern="1200" dirty="0"/>
        </a:p>
      </dsp:txBody>
      <dsp:txXfrm>
        <a:off x="521654" y="642883"/>
        <a:ext cx="7003412" cy="346292"/>
      </dsp:txXfrm>
    </dsp:sp>
    <dsp:sp modelId="{1BC94E2F-7BEF-8749-847B-09D5F3709C57}">
      <dsp:nvSpPr>
        <dsp:cNvPr id="0" name=""/>
        <dsp:cNvSpPr/>
      </dsp:nvSpPr>
      <dsp:spPr>
        <a:xfrm>
          <a:off x="0" y="2824080"/>
          <a:ext cx="10058399" cy="522112"/>
        </a:xfrm>
        <a:prstGeom prst="rect">
          <a:avLst/>
        </a:prstGeom>
        <a:solidFill>
          <a:schemeClr val="lt1">
            <a:alpha val="90000"/>
            <a:hueOff val="0"/>
            <a:satOff val="0"/>
            <a:lumOff val="0"/>
            <a:alphaOff val="0"/>
          </a:schemeClr>
        </a:solidFill>
        <a:ln w="12700" cap="flat" cmpd="sng" algn="ctr">
          <a:solidFill>
            <a:schemeClr val="accent5">
              <a:hueOff val="-10661560"/>
              <a:satOff val="6060"/>
              <a:lumOff val="-500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80644" tIns="270764" rIns="780644" bIns="85344" numCol="1" spcCol="1270" anchor="t" anchorCtr="0">
          <a:noAutofit/>
        </a:bodyPr>
        <a:lstStyle/>
        <a:p>
          <a:pPr marL="114300" lvl="1" indent="-114300" algn="l" defTabSz="533400">
            <a:lnSpc>
              <a:spcPct val="90000"/>
            </a:lnSpc>
            <a:spcBef>
              <a:spcPct val="0"/>
            </a:spcBef>
            <a:spcAft>
              <a:spcPct val="15000"/>
            </a:spcAft>
            <a:buChar char="•"/>
          </a:pPr>
          <a:r>
            <a:rPr lang="en-US" sz="1200" kern="1200" dirty="0"/>
            <a:t>There were no missing values or Duplicate values in our Dataset, so we didn’t had to handle any.</a:t>
          </a:r>
        </a:p>
      </dsp:txBody>
      <dsp:txXfrm>
        <a:off x="0" y="2824080"/>
        <a:ext cx="10058399" cy="522112"/>
      </dsp:txXfrm>
    </dsp:sp>
    <dsp:sp modelId="{F92410DC-505C-F14D-9276-7A4923741F8B}">
      <dsp:nvSpPr>
        <dsp:cNvPr id="0" name=""/>
        <dsp:cNvSpPr/>
      </dsp:nvSpPr>
      <dsp:spPr>
        <a:xfrm>
          <a:off x="502920" y="2606129"/>
          <a:ext cx="7040880" cy="383760"/>
        </a:xfrm>
        <a:prstGeom prst="roundRect">
          <a:avLst/>
        </a:prstGeom>
        <a:solidFill>
          <a:schemeClr val="accent5">
            <a:hueOff val="-10661560"/>
            <a:satOff val="6060"/>
            <a:lumOff val="-500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266129" tIns="0" rIns="266129" bIns="0" numCol="1" spcCol="1270" anchor="ctr" anchorCtr="0">
          <a:noAutofit/>
        </a:bodyPr>
        <a:lstStyle/>
        <a:p>
          <a:pPr marL="0" lvl="0" indent="0" algn="l" defTabSz="533400">
            <a:lnSpc>
              <a:spcPct val="90000"/>
            </a:lnSpc>
            <a:spcBef>
              <a:spcPct val="0"/>
            </a:spcBef>
            <a:spcAft>
              <a:spcPct val="35000"/>
            </a:spcAft>
            <a:buNone/>
          </a:pPr>
          <a:r>
            <a:rPr lang="en-US" sz="1200" b="0" i="0" kern="1200" dirty="0"/>
            <a:t>How the missing values are handled?</a:t>
          </a:r>
          <a:endParaRPr lang="en-US" sz="500" kern="1200" dirty="0"/>
        </a:p>
      </dsp:txBody>
      <dsp:txXfrm>
        <a:off x="521654" y="2624863"/>
        <a:ext cx="7003412" cy="346292"/>
      </dsp:txXfrm>
    </dsp:sp>
    <dsp:sp modelId="{68585B82-87F8-CD4C-B88A-3AE5753181C1}">
      <dsp:nvSpPr>
        <dsp:cNvPr id="0" name=""/>
        <dsp:cNvSpPr/>
      </dsp:nvSpPr>
      <dsp:spPr>
        <a:xfrm>
          <a:off x="0" y="3654498"/>
          <a:ext cx="10058399" cy="839475"/>
        </a:xfrm>
        <a:prstGeom prst="rect">
          <a:avLst/>
        </a:prstGeom>
        <a:solidFill>
          <a:schemeClr val="lt1">
            <a:alpha val="90000"/>
            <a:hueOff val="0"/>
            <a:satOff val="0"/>
            <a:lumOff val="0"/>
            <a:alphaOff val="0"/>
          </a:schemeClr>
        </a:solidFill>
        <a:ln w="12700" cap="flat" cmpd="sng" algn="ctr">
          <a:solidFill>
            <a:schemeClr val="accent5">
              <a:hueOff val="-15992340"/>
              <a:satOff val="9089"/>
              <a:lumOff val="-750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80644" tIns="270764" rIns="780644" bIns="85344" numCol="1" spcCol="1270" anchor="t" anchorCtr="0">
          <a:noAutofit/>
        </a:bodyPr>
        <a:lstStyle/>
        <a:p>
          <a:pPr marL="114300" lvl="1" indent="-114300" algn="l" defTabSz="533400">
            <a:lnSpc>
              <a:spcPct val="90000"/>
            </a:lnSpc>
            <a:spcBef>
              <a:spcPct val="0"/>
            </a:spcBef>
            <a:spcAft>
              <a:spcPct val="15000"/>
            </a:spcAft>
            <a:buChar char="•"/>
          </a:pPr>
          <a:r>
            <a:rPr lang="en-US" sz="1200" kern="1200" dirty="0"/>
            <a:t>For handling the outliers we used the function </a:t>
          </a:r>
          <a:r>
            <a:rPr lang="en-US" sz="1200" kern="1200" dirty="0" err="1"/>
            <a:t>Winsorizer</a:t>
          </a:r>
          <a:r>
            <a:rPr lang="en-US" sz="1200" kern="1200" dirty="0"/>
            <a:t> from the open-source library called feature-engine. </a:t>
          </a:r>
          <a:r>
            <a:rPr lang="en-US" sz="1200" b="0" i="0" kern="1200" dirty="0"/>
            <a:t> </a:t>
          </a:r>
          <a:r>
            <a:rPr lang="en-US" sz="1200" b="0" i="0" kern="1200" dirty="0" err="1"/>
            <a:t>Winsorizer</a:t>
          </a:r>
          <a:r>
            <a:rPr lang="en-US" sz="1200" b="0" i="0" kern="1200" dirty="0"/>
            <a:t> replaces extreme values in a variable with a predefined value, which is either the maximum or minimum value within a certain range. </a:t>
          </a:r>
          <a:endParaRPr lang="en-US" sz="1200" kern="1200" dirty="0"/>
        </a:p>
      </dsp:txBody>
      <dsp:txXfrm>
        <a:off x="0" y="3654498"/>
        <a:ext cx="10058399" cy="839475"/>
      </dsp:txXfrm>
    </dsp:sp>
    <dsp:sp modelId="{18001C09-DFA3-0445-AAA5-E7F7A7549A67}">
      <dsp:nvSpPr>
        <dsp:cNvPr id="0" name=""/>
        <dsp:cNvSpPr/>
      </dsp:nvSpPr>
      <dsp:spPr>
        <a:xfrm>
          <a:off x="521206" y="3390321"/>
          <a:ext cx="7040880" cy="456056"/>
        </a:xfrm>
        <a:prstGeom prst="roundRect">
          <a:avLst/>
        </a:prstGeom>
        <a:solidFill>
          <a:schemeClr val="accent5">
            <a:hueOff val="-15992340"/>
            <a:satOff val="9089"/>
            <a:lumOff val="-750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266129" tIns="0" rIns="266129" bIns="0" numCol="1" spcCol="1270" anchor="ctr" anchorCtr="0">
          <a:noAutofit/>
        </a:bodyPr>
        <a:lstStyle/>
        <a:p>
          <a:pPr marL="0" lvl="0" indent="0" algn="l" defTabSz="533400">
            <a:lnSpc>
              <a:spcPct val="90000"/>
            </a:lnSpc>
            <a:spcBef>
              <a:spcPct val="0"/>
            </a:spcBef>
            <a:spcAft>
              <a:spcPct val="35000"/>
            </a:spcAft>
            <a:buNone/>
          </a:pPr>
          <a:r>
            <a:rPr lang="en-US" sz="1200" b="0" i="0" kern="1200" dirty="0"/>
            <a:t>How the outliers are handled?</a:t>
          </a:r>
          <a:endParaRPr lang="en-US" sz="500" kern="1200" dirty="0"/>
        </a:p>
      </dsp:txBody>
      <dsp:txXfrm>
        <a:off x="543469" y="3412584"/>
        <a:ext cx="6996354" cy="411530"/>
      </dsp:txXfrm>
    </dsp:sp>
    <dsp:sp modelId="{2A46AEE0-9661-4BED-B7B0-38AA2074CABB}">
      <dsp:nvSpPr>
        <dsp:cNvPr id="0" name=""/>
        <dsp:cNvSpPr/>
      </dsp:nvSpPr>
      <dsp:spPr>
        <a:xfrm>
          <a:off x="0" y="4756053"/>
          <a:ext cx="10058399" cy="1003275"/>
        </a:xfrm>
        <a:prstGeom prst="rect">
          <a:avLst/>
        </a:prstGeom>
        <a:solidFill>
          <a:schemeClr val="lt1">
            <a:alpha val="90000"/>
            <a:hueOff val="0"/>
            <a:satOff val="0"/>
            <a:lumOff val="0"/>
            <a:alphaOff val="0"/>
          </a:schemeClr>
        </a:solidFill>
        <a:ln w="12700" cap="flat" cmpd="sng" algn="ctr">
          <a:solidFill>
            <a:schemeClr val="accent5">
              <a:hueOff val="-21323121"/>
              <a:satOff val="12119"/>
              <a:lumOff val="-1000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80644" tIns="270764" rIns="780644" bIns="85344" numCol="1" spcCol="1270" anchor="t" anchorCtr="0">
          <a:noAutofit/>
        </a:bodyPr>
        <a:lstStyle/>
        <a:p>
          <a:pPr marL="114300" lvl="1" indent="-114300" algn="l" defTabSz="533400">
            <a:lnSpc>
              <a:spcPct val="90000"/>
            </a:lnSpc>
            <a:spcBef>
              <a:spcPct val="0"/>
            </a:spcBef>
            <a:spcAft>
              <a:spcPct val="15000"/>
            </a:spcAft>
            <a:buChar char="•"/>
          </a:pPr>
          <a:r>
            <a:rPr lang="en-US" sz="1200" kern="1200" dirty="0"/>
            <a:t>We handled the categorical variables using two encoding techniques, those are one hot encoding and target guided mean encoding. Initially we checked the cardinality of the categorical variables and dropped the one’s with higher cardinality in order to avoid overfitting, we were left with 5 variables are three of them were encoded using target guided mean encoding and two of them by one-hot encoding.</a:t>
          </a:r>
        </a:p>
      </dsp:txBody>
      <dsp:txXfrm>
        <a:off x="0" y="4756053"/>
        <a:ext cx="10058399" cy="1003275"/>
      </dsp:txXfrm>
    </dsp:sp>
    <dsp:sp modelId="{9995AC7C-6330-4187-AF1A-F35EA486C4A9}">
      <dsp:nvSpPr>
        <dsp:cNvPr id="0" name=""/>
        <dsp:cNvSpPr/>
      </dsp:nvSpPr>
      <dsp:spPr>
        <a:xfrm>
          <a:off x="502920" y="4578242"/>
          <a:ext cx="7040880" cy="383760"/>
        </a:xfrm>
        <a:prstGeom prst="roundRect">
          <a:avLst/>
        </a:prstGeom>
        <a:solidFill>
          <a:schemeClr val="accent5">
            <a:hueOff val="-21323121"/>
            <a:satOff val="12119"/>
            <a:lumOff val="-1000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266129" tIns="0" rIns="266129" bIns="0" numCol="1" spcCol="1270" anchor="ctr" anchorCtr="0">
          <a:noAutofit/>
        </a:bodyPr>
        <a:lstStyle/>
        <a:p>
          <a:pPr marL="0" lvl="0" indent="0" algn="l" defTabSz="533400">
            <a:lnSpc>
              <a:spcPct val="90000"/>
            </a:lnSpc>
            <a:spcBef>
              <a:spcPct val="0"/>
            </a:spcBef>
            <a:spcAft>
              <a:spcPct val="35000"/>
            </a:spcAft>
            <a:buNone/>
          </a:pPr>
          <a:r>
            <a:rPr lang="en-US" sz="1200" kern="1200" dirty="0"/>
            <a:t>How are the categorical variables handled?  </a:t>
          </a:r>
        </a:p>
      </dsp:txBody>
      <dsp:txXfrm>
        <a:off x="521654" y="4596976"/>
        <a:ext cx="7003412" cy="346292"/>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08006F-AAFF-384D-981E-1FBB4D2BAE99}" type="datetimeFigureOut">
              <a:rPr lang="en-US" smtClean="0"/>
              <a:t>4/19/2023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6BE8497-389F-8E49-A10D-6EDA813E32A5}" type="slidenum">
              <a:rPr lang="en-US" smtClean="0"/>
              <a:t>‹#›</a:t>
            </a:fld>
            <a:endParaRPr lang="en-US"/>
          </a:p>
        </p:txBody>
      </p:sp>
    </p:spTree>
    <p:extLst>
      <p:ext uri="{BB962C8B-B14F-4D97-AF65-F5344CB8AC3E}">
        <p14:creationId xmlns:p14="http://schemas.microsoft.com/office/powerpoint/2010/main" val="22638971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6BE8497-389F-8E49-A10D-6EDA813E32A5}" type="slidenum">
              <a:rPr lang="en-US" smtClean="0"/>
              <a:t>1</a:t>
            </a:fld>
            <a:endParaRPr lang="en-US"/>
          </a:p>
        </p:txBody>
      </p:sp>
    </p:spTree>
    <p:extLst>
      <p:ext uri="{BB962C8B-B14F-4D97-AF65-F5344CB8AC3E}">
        <p14:creationId xmlns:p14="http://schemas.microsoft.com/office/powerpoint/2010/main" val="35671143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6BE8497-389F-8E49-A10D-6EDA813E32A5}" type="slidenum">
              <a:rPr lang="en-US" smtClean="0"/>
              <a:t>11</a:t>
            </a:fld>
            <a:endParaRPr lang="en-US"/>
          </a:p>
        </p:txBody>
      </p:sp>
    </p:spTree>
    <p:extLst>
      <p:ext uri="{BB962C8B-B14F-4D97-AF65-F5344CB8AC3E}">
        <p14:creationId xmlns:p14="http://schemas.microsoft.com/office/powerpoint/2010/main" val="7298684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6BE8497-389F-8E49-A10D-6EDA813E32A5}" type="slidenum">
              <a:rPr lang="en-US" smtClean="0"/>
              <a:t>12</a:t>
            </a:fld>
            <a:endParaRPr lang="en-US"/>
          </a:p>
        </p:txBody>
      </p:sp>
    </p:spTree>
    <p:extLst>
      <p:ext uri="{BB962C8B-B14F-4D97-AF65-F5344CB8AC3E}">
        <p14:creationId xmlns:p14="http://schemas.microsoft.com/office/powerpoint/2010/main" val="620660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6BE8497-389F-8E49-A10D-6EDA813E32A5}" type="slidenum">
              <a:rPr lang="en-US" smtClean="0"/>
              <a:t>13</a:t>
            </a:fld>
            <a:endParaRPr lang="en-US"/>
          </a:p>
        </p:txBody>
      </p:sp>
    </p:spTree>
    <p:extLst>
      <p:ext uri="{BB962C8B-B14F-4D97-AF65-F5344CB8AC3E}">
        <p14:creationId xmlns:p14="http://schemas.microsoft.com/office/powerpoint/2010/main" val="40844413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6BE8497-389F-8E49-A10D-6EDA813E32A5}" type="slidenum">
              <a:rPr lang="en-US" smtClean="0"/>
              <a:t>16</a:t>
            </a:fld>
            <a:endParaRPr lang="en-US"/>
          </a:p>
        </p:txBody>
      </p:sp>
    </p:spTree>
    <p:extLst>
      <p:ext uri="{BB962C8B-B14F-4D97-AF65-F5344CB8AC3E}">
        <p14:creationId xmlns:p14="http://schemas.microsoft.com/office/powerpoint/2010/main" val="31513981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6BE8497-389F-8E49-A10D-6EDA813E32A5}" type="slidenum">
              <a:rPr lang="en-US" smtClean="0"/>
              <a:t>17</a:t>
            </a:fld>
            <a:endParaRPr lang="en-US"/>
          </a:p>
        </p:txBody>
      </p:sp>
    </p:spTree>
    <p:extLst>
      <p:ext uri="{BB962C8B-B14F-4D97-AF65-F5344CB8AC3E}">
        <p14:creationId xmlns:p14="http://schemas.microsoft.com/office/powerpoint/2010/main" val="32391724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6BE8497-389F-8E49-A10D-6EDA813E32A5}" type="slidenum">
              <a:rPr lang="en-US" smtClean="0"/>
              <a:t>18</a:t>
            </a:fld>
            <a:endParaRPr lang="en-US"/>
          </a:p>
        </p:txBody>
      </p:sp>
    </p:spTree>
    <p:extLst>
      <p:ext uri="{BB962C8B-B14F-4D97-AF65-F5344CB8AC3E}">
        <p14:creationId xmlns:p14="http://schemas.microsoft.com/office/powerpoint/2010/main" val="24106149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6BE8497-389F-8E49-A10D-6EDA813E32A5}" type="slidenum">
              <a:rPr lang="en-US" smtClean="0"/>
              <a:t>19</a:t>
            </a:fld>
            <a:endParaRPr lang="en-US"/>
          </a:p>
        </p:txBody>
      </p:sp>
    </p:spTree>
    <p:extLst>
      <p:ext uri="{BB962C8B-B14F-4D97-AF65-F5344CB8AC3E}">
        <p14:creationId xmlns:p14="http://schemas.microsoft.com/office/powerpoint/2010/main" val="20294624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6BE8497-389F-8E49-A10D-6EDA813E32A5}" type="slidenum">
              <a:rPr lang="en-US" smtClean="0"/>
              <a:t>2</a:t>
            </a:fld>
            <a:endParaRPr lang="en-US"/>
          </a:p>
        </p:txBody>
      </p:sp>
    </p:spTree>
    <p:extLst>
      <p:ext uri="{BB962C8B-B14F-4D97-AF65-F5344CB8AC3E}">
        <p14:creationId xmlns:p14="http://schemas.microsoft.com/office/powerpoint/2010/main" val="11538232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6BE8497-389F-8E49-A10D-6EDA813E32A5}" type="slidenum">
              <a:rPr lang="en-US" smtClean="0"/>
              <a:t>3</a:t>
            </a:fld>
            <a:endParaRPr lang="en-US"/>
          </a:p>
        </p:txBody>
      </p:sp>
    </p:spTree>
    <p:extLst>
      <p:ext uri="{BB962C8B-B14F-4D97-AF65-F5344CB8AC3E}">
        <p14:creationId xmlns:p14="http://schemas.microsoft.com/office/powerpoint/2010/main" val="2686526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6BE8497-389F-8E49-A10D-6EDA813E32A5}" type="slidenum">
              <a:rPr lang="en-US" smtClean="0"/>
              <a:t>4</a:t>
            </a:fld>
            <a:endParaRPr lang="en-US"/>
          </a:p>
        </p:txBody>
      </p:sp>
    </p:spTree>
    <p:extLst>
      <p:ext uri="{BB962C8B-B14F-4D97-AF65-F5344CB8AC3E}">
        <p14:creationId xmlns:p14="http://schemas.microsoft.com/office/powerpoint/2010/main" val="8639210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6BE8497-389F-8E49-A10D-6EDA813E32A5}" type="slidenum">
              <a:rPr lang="en-US" smtClean="0"/>
              <a:t>5</a:t>
            </a:fld>
            <a:endParaRPr lang="en-US"/>
          </a:p>
        </p:txBody>
      </p:sp>
    </p:spTree>
    <p:extLst>
      <p:ext uri="{BB962C8B-B14F-4D97-AF65-F5344CB8AC3E}">
        <p14:creationId xmlns:p14="http://schemas.microsoft.com/office/powerpoint/2010/main" val="31048299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6BE8497-389F-8E49-A10D-6EDA813E32A5}" type="slidenum">
              <a:rPr lang="en-US" smtClean="0"/>
              <a:t>6</a:t>
            </a:fld>
            <a:endParaRPr lang="en-US"/>
          </a:p>
        </p:txBody>
      </p:sp>
    </p:spTree>
    <p:extLst>
      <p:ext uri="{BB962C8B-B14F-4D97-AF65-F5344CB8AC3E}">
        <p14:creationId xmlns:p14="http://schemas.microsoft.com/office/powerpoint/2010/main" val="7498411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6BE8497-389F-8E49-A10D-6EDA813E32A5}" type="slidenum">
              <a:rPr lang="en-US" smtClean="0"/>
              <a:t>7</a:t>
            </a:fld>
            <a:endParaRPr lang="en-US"/>
          </a:p>
        </p:txBody>
      </p:sp>
    </p:spTree>
    <p:extLst>
      <p:ext uri="{BB962C8B-B14F-4D97-AF65-F5344CB8AC3E}">
        <p14:creationId xmlns:p14="http://schemas.microsoft.com/office/powerpoint/2010/main" val="33386123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6BE8497-389F-8E49-A10D-6EDA813E32A5}" type="slidenum">
              <a:rPr lang="en-US" smtClean="0"/>
              <a:t>9</a:t>
            </a:fld>
            <a:endParaRPr lang="en-US"/>
          </a:p>
        </p:txBody>
      </p:sp>
    </p:spTree>
    <p:extLst>
      <p:ext uri="{BB962C8B-B14F-4D97-AF65-F5344CB8AC3E}">
        <p14:creationId xmlns:p14="http://schemas.microsoft.com/office/powerpoint/2010/main" val="33678082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6BE8497-389F-8E49-A10D-6EDA813E32A5}" type="slidenum">
              <a:rPr lang="en-US" smtClean="0"/>
              <a:t>10</a:t>
            </a:fld>
            <a:endParaRPr lang="en-US"/>
          </a:p>
        </p:txBody>
      </p:sp>
    </p:spTree>
    <p:extLst>
      <p:ext uri="{BB962C8B-B14F-4D97-AF65-F5344CB8AC3E}">
        <p14:creationId xmlns:p14="http://schemas.microsoft.com/office/powerpoint/2010/main" val="144315171"/>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algn="l"/>
            <a:fld id="{A5B0A250-5CC0-1746-B209-08E8B0DAE6AF}" type="datetimeFigureOut">
              <a:rPr lang="en-US" smtClean="0"/>
              <a:pPr algn="l"/>
              <a:t>4/19/2023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9ABCAEC-7D34-E549-A96E-FCEDAADBE4B0}" type="slidenum">
              <a:rPr lang="en-US" smtClean="0"/>
              <a:t>‹#›</a:t>
            </a:fld>
            <a:endParaRPr lang="en-US" dirty="0"/>
          </a:p>
        </p:txBody>
      </p:sp>
    </p:spTree>
    <p:extLst>
      <p:ext uri="{BB962C8B-B14F-4D97-AF65-F5344CB8AC3E}">
        <p14:creationId xmlns:p14="http://schemas.microsoft.com/office/powerpoint/2010/main" val="1261684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5B0A250-5CC0-1746-B209-08E8B0DAE6AF}" type="datetimeFigureOut">
              <a:rPr lang="en-US" smtClean="0"/>
              <a:pPr/>
              <a:t>4/19/2023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9ABCAEC-7D34-E549-A96E-FCEDAADBE4B0}" type="slidenum">
              <a:rPr lang="en-US" smtClean="0"/>
              <a:pPr/>
              <a:t>‹#›</a:t>
            </a:fld>
            <a:endParaRPr lang="en-US" dirty="0"/>
          </a:p>
        </p:txBody>
      </p:sp>
    </p:spTree>
    <p:extLst>
      <p:ext uri="{BB962C8B-B14F-4D97-AF65-F5344CB8AC3E}">
        <p14:creationId xmlns:p14="http://schemas.microsoft.com/office/powerpoint/2010/main" val="358128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B0A250-5CC0-1746-B209-08E8B0DAE6AF}" type="datetimeFigureOut">
              <a:rPr lang="en-US" smtClean="0"/>
              <a:pPr/>
              <a:t>4/19/2023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9ABCAEC-7D34-E549-A96E-FCEDAADBE4B0}" type="slidenum">
              <a:rPr lang="en-US" smtClean="0"/>
              <a:pPr/>
              <a:t>‹#›</a:t>
            </a:fld>
            <a:endParaRPr lang="en-US" dirty="0"/>
          </a:p>
        </p:txBody>
      </p:sp>
    </p:spTree>
    <p:extLst>
      <p:ext uri="{BB962C8B-B14F-4D97-AF65-F5344CB8AC3E}">
        <p14:creationId xmlns:p14="http://schemas.microsoft.com/office/powerpoint/2010/main" val="3138354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B0A250-5CC0-1746-B209-08E8B0DAE6AF}" type="datetimeFigureOut">
              <a:rPr lang="en-US" smtClean="0"/>
              <a:pPr/>
              <a:t>4/19/2023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9ABCAEC-7D34-E549-A96E-FCEDAADBE4B0}" type="slidenum">
              <a:rPr lang="en-US" smtClean="0"/>
              <a:pPr/>
              <a:t>‹#›</a:t>
            </a:fld>
            <a:endParaRPr lang="en-US" dirty="0"/>
          </a:p>
        </p:txBody>
      </p:sp>
    </p:spTree>
    <p:extLst>
      <p:ext uri="{BB962C8B-B14F-4D97-AF65-F5344CB8AC3E}">
        <p14:creationId xmlns:p14="http://schemas.microsoft.com/office/powerpoint/2010/main" val="24056176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A5B0A250-5CC0-1746-B209-08E8B0DAE6AF}" type="datetimeFigureOut">
              <a:rPr lang="en-US" smtClean="0"/>
              <a:t>4/19/2023</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9ABCAEC-7D34-E549-A96E-FCEDAADBE4B0}" type="slidenum">
              <a:rPr lang="en-US" smtClean="0"/>
              <a:t>‹#›</a:t>
            </a:fld>
            <a:endParaRPr lang="en-US" dirty="0"/>
          </a:p>
        </p:txBody>
      </p:sp>
    </p:spTree>
    <p:extLst>
      <p:ext uri="{BB962C8B-B14F-4D97-AF65-F5344CB8AC3E}">
        <p14:creationId xmlns:p14="http://schemas.microsoft.com/office/powerpoint/2010/main" val="39116004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5B0A250-5CC0-1746-B209-08E8B0DAE6AF}" type="datetimeFigureOut">
              <a:rPr lang="en-US" smtClean="0"/>
              <a:pPr/>
              <a:t>4/19/2023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9ABCAEC-7D34-E549-A96E-FCEDAADBE4B0}" type="slidenum">
              <a:rPr lang="en-US" smtClean="0"/>
              <a:pPr/>
              <a:t>‹#›</a:t>
            </a:fld>
            <a:endParaRPr lang="en-US" dirty="0"/>
          </a:p>
        </p:txBody>
      </p:sp>
    </p:spTree>
    <p:extLst>
      <p:ext uri="{BB962C8B-B14F-4D97-AF65-F5344CB8AC3E}">
        <p14:creationId xmlns:p14="http://schemas.microsoft.com/office/powerpoint/2010/main" val="2893850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5B0A250-5CC0-1746-B209-08E8B0DAE6AF}" type="datetimeFigureOut">
              <a:rPr lang="en-US" smtClean="0"/>
              <a:pPr/>
              <a:t>4/19/2023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9ABCAEC-7D34-E549-A96E-FCEDAADBE4B0}" type="slidenum">
              <a:rPr lang="en-US" smtClean="0"/>
              <a:pPr/>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6230886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A5B0A250-5CC0-1746-B209-08E8B0DAE6AF}" type="datetimeFigureOut">
              <a:rPr lang="en-US" smtClean="0"/>
              <a:t>4/19/2023</a:t>
            </a:fld>
            <a:endParaRPr lang="en-US" dirty="0"/>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9ABCAEC-7D34-E549-A96E-FCEDAADBE4B0}" type="slidenum">
              <a:rPr lang="en-US" smtClean="0"/>
              <a:t>‹#›</a:t>
            </a:fld>
            <a:endParaRPr lang="en-US"/>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4653078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B0A250-5CC0-1746-B209-08E8B0DAE6AF}" type="datetimeFigureOut">
              <a:rPr lang="en-US" smtClean="0"/>
              <a:pPr/>
              <a:t>4/19/2023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9ABCAEC-7D34-E549-A96E-FCEDAADBE4B0}" type="slidenum">
              <a:rPr lang="en-US" smtClean="0"/>
              <a:pPr/>
              <a:t>‹#›</a:t>
            </a:fld>
            <a:endParaRPr lang="en-US" dirty="0"/>
          </a:p>
        </p:txBody>
      </p:sp>
    </p:spTree>
    <p:extLst>
      <p:ext uri="{BB962C8B-B14F-4D97-AF65-F5344CB8AC3E}">
        <p14:creationId xmlns:p14="http://schemas.microsoft.com/office/powerpoint/2010/main" val="35894879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5B0A250-5CC0-1746-B209-08E8B0DAE6AF}" type="datetimeFigureOut">
              <a:rPr lang="en-US" smtClean="0"/>
              <a:pPr/>
              <a:t>4/19/2023</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49ABCAEC-7D34-E549-A96E-FCEDAADBE4B0}" type="slidenum">
              <a:rPr lang="en-US" smtClean="0"/>
              <a:pPr/>
              <a:t>‹#›</a:t>
            </a:fld>
            <a:endParaRPr lang="en-US" dirty="0"/>
          </a:p>
        </p:txBody>
      </p:sp>
    </p:spTree>
    <p:extLst>
      <p:ext uri="{BB962C8B-B14F-4D97-AF65-F5344CB8AC3E}">
        <p14:creationId xmlns:p14="http://schemas.microsoft.com/office/powerpoint/2010/main" val="29862541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p:cNvSpPr>
          <p:nvPr>
            <p:ph type="pic" idx="1"/>
          </p:nvPr>
        </p:nvSpPr>
        <p:spPr>
          <a:xfrm>
            <a:off x="0" y="0"/>
            <a:ext cx="8303740" cy="6858000"/>
          </a:xfrm>
          <a:solidFill>
            <a:schemeClr val="tx2">
              <a:lumMod val="20000"/>
              <a:lumOff val="80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5B0A250-5CC0-1746-B209-08E8B0DAE6AF}" type="datetimeFigureOut">
              <a:rPr lang="en-US" smtClean="0"/>
              <a:pPr/>
              <a:t>4/19/2023</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49ABCAEC-7D34-E549-A96E-FCEDAADBE4B0}" type="slidenum">
              <a:rPr lang="en-US" smtClean="0"/>
              <a:pPr/>
              <a:t>‹#›</a:t>
            </a:fld>
            <a:endParaRPr lang="en-US" dirty="0"/>
          </a:p>
        </p:txBody>
      </p:sp>
    </p:spTree>
    <p:extLst>
      <p:ext uri="{BB962C8B-B14F-4D97-AF65-F5344CB8AC3E}">
        <p14:creationId xmlns:p14="http://schemas.microsoft.com/office/powerpoint/2010/main" val="12233114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A5B0A250-5CC0-1746-B209-08E8B0DAE6AF}" type="datetimeFigureOut">
              <a:rPr lang="en-US" smtClean="0"/>
              <a:pPr/>
              <a:t>4/19/2023</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9ABCAEC-7D34-E549-A96E-FCEDAADBE4B0}" type="slidenum">
              <a:rPr lang="en-US" smtClean="0"/>
              <a:pPr/>
              <a:t>‹#›</a:t>
            </a:fld>
            <a:endParaRPr lang="en-US" dirty="0"/>
          </a:p>
        </p:txBody>
      </p:sp>
    </p:spTree>
    <p:extLst>
      <p:ext uri="{BB962C8B-B14F-4D97-AF65-F5344CB8AC3E}">
        <p14:creationId xmlns:p14="http://schemas.microsoft.com/office/powerpoint/2010/main" val="706714119"/>
      </p:ext>
    </p:extLst>
  </p:cSld>
  <p:clrMap bg1="lt1" tx1="dk1" bg2="lt2" tx2="dk2" accent1="accent1" accent2="accent2" accent3="accent3" accent4="accent4" accent5="accent5" accent6="accent6" hlink="hlink" folHlink="folHlink"/>
  <p:sldLayoutIdLst>
    <p:sldLayoutId id="2147483958" r:id="rId1"/>
    <p:sldLayoutId id="2147483959" r:id="rId2"/>
    <p:sldLayoutId id="2147483960" r:id="rId3"/>
    <p:sldLayoutId id="2147483961" r:id="rId4"/>
    <p:sldLayoutId id="2147483962" r:id="rId5"/>
    <p:sldLayoutId id="2147483963" r:id="rId6"/>
    <p:sldLayoutId id="2147483964" r:id="rId7"/>
    <p:sldLayoutId id="2147483965" r:id="rId8"/>
    <p:sldLayoutId id="2147483966" r:id="rId9"/>
    <p:sldLayoutId id="2147483967" r:id="rId10"/>
    <p:sldLayoutId id="2147483968"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7" Type="http://schemas.microsoft.com/office/2007/relationships/hdphoto" Target="../media/hdphoto1.wdp"/><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2.png"/><Relationship Id="rId5" Type="http://schemas.microsoft.com/office/2007/relationships/hdphoto" Target="../media/hdphoto2.wdp"/><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7.jpeg"/></Relationships>
</file>

<file path=ppt/slides/_rels/slide1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7.jpeg"/></Relationships>
</file>

<file path=ppt/slides/_rels/slide1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7.jpeg"/></Relationships>
</file>

<file path=ppt/slides/_rels/slide1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1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35.png"/><Relationship Id="rId1" Type="http://schemas.openxmlformats.org/officeDocument/2006/relationships/slideLayout" Target="../slideLayouts/slideLayout2.xml"/><Relationship Id="rId5" Type="http://schemas.openxmlformats.org/officeDocument/2006/relationships/image" Target="../media/image37.png"/><Relationship Id="rId4" Type="http://schemas.openxmlformats.org/officeDocument/2006/relationships/image" Target="../media/image36.png"/></Relationships>
</file>

<file path=ppt/slides/_rels/slide1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5" Type="http://schemas.openxmlformats.org/officeDocument/2006/relationships/image" Target="../media/image7.jpeg"/><Relationship Id="rId4" Type="http://schemas.openxmlformats.org/officeDocument/2006/relationships/image" Target="../media/image40.png"/></Relationships>
</file>

<file path=ppt/slides/_rels/slide1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1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s://www.kaggle.com/datasets/kartik2112/fraud-detection" TargetMode="External"/></Relationships>
</file>

<file path=ppt/slides/_rels/slide4.xml.rels><?xml version="1.0" encoding="UTF-8" standalone="yes"?>
<Relationships xmlns="http://schemas.openxmlformats.org/package/2006/relationships"><Relationship Id="rId8" Type="http://schemas.openxmlformats.org/officeDocument/2006/relationships/diagramLayout" Target="../diagrams/layout1.xml"/><Relationship Id="rId3" Type="http://schemas.openxmlformats.org/officeDocument/2006/relationships/image" Target="../media/image7.jpeg"/><Relationship Id="rId7" Type="http://schemas.openxmlformats.org/officeDocument/2006/relationships/diagramData" Target="../diagrams/data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2.png"/><Relationship Id="rId11" Type="http://schemas.microsoft.com/office/2007/relationships/diagramDrawing" Target="../diagrams/drawing1.xml"/><Relationship Id="rId5" Type="http://schemas.microsoft.com/office/2007/relationships/hdphoto" Target="../media/hdphoto2.wdp"/><Relationship Id="rId10" Type="http://schemas.openxmlformats.org/officeDocument/2006/relationships/diagramColors" Target="../diagrams/colors1.xml"/><Relationship Id="rId4" Type="http://schemas.openxmlformats.org/officeDocument/2006/relationships/image" Target="../media/image6.png"/><Relationship Id="rId9"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9.png"/><Relationship Id="rId7"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7.jpeg"/><Relationship Id="rId9"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8" Type="http://schemas.openxmlformats.org/officeDocument/2006/relationships/image" Target="../media/image19.png"/><Relationship Id="rId3" Type="http://schemas.microsoft.com/office/2007/relationships/hdphoto" Target="../media/hdphoto2.wdp"/><Relationship Id="rId7" Type="http://schemas.openxmlformats.org/officeDocument/2006/relationships/image" Target="../media/image18.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7.jpeg"/><Relationship Id="rId5" Type="http://schemas.openxmlformats.org/officeDocument/2006/relationships/image" Target="../media/image2.png"/><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D8AFD15B-CF29-4306-884F-47675092F9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5" name="Picture 34" descr="Magnifying glass showing decling performance">
            <a:extLst>
              <a:ext uri="{FF2B5EF4-FFF2-40B4-BE49-F238E27FC236}">
                <a16:creationId xmlns:a16="http://schemas.microsoft.com/office/drawing/2014/main" id="{1EB647D2-31E5-8AD8-90F5-27D1903F2A39}"/>
              </a:ext>
            </a:extLst>
          </p:cNvPr>
          <p:cNvPicPr>
            <a:picLocks noChangeAspect="1"/>
          </p:cNvPicPr>
          <p:nvPr/>
        </p:nvPicPr>
        <p:blipFill rotWithShape="1">
          <a:blip r:embed="rId3"/>
          <a:srcRect l="3102" r="33667" b="1"/>
          <a:stretch/>
        </p:blipFill>
        <p:spPr>
          <a:xfrm>
            <a:off x="-9866" y="105718"/>
            <a:ext cx="5470261" cy="6752283"/>
          </a:xfrm>
          <a:custGeom>
            <a:avLst/>
            <a:gdLst/>
            <a:ahLst/>
            <a:cxnLst/>
            <a:rect l="l" t="t" r="r" b="b"/>
            <a:pathLst>
              <a:path w="6115733" h="6456021">
                <a:moveTo>
                  <a:pt x="2259477" y="433395"/>
                </a:moveTo>
                <a:cubicBezTo>
                  <a:pt x="4149632" y="433395"/>
                  <a:pt x="5681904" y="1964133"/>
                  <a:pt x="5681904" y="3852396"/>
                </a:cubicBezTo>
                <a:cubicBezTo>
                  <a:pt x="5681904" y="4796527"/>
                  <a:pt x="5298836" y="5651278"/>
                  <a:pt x="4679499" y="6269995"/>
                </a:cubicBezTo>
                <a:lnTo>
                  <a:pt x="4474613" y="6456021"/>
                </a:lnTo>
                <a:lnTo>
                  <a:pt x="44341" y="6456021"/>
                </a:lnTo>
                <a:lnTo>
                  <a:pt x="0" y="6415762"/>
                </a:lnTo>
                <a:lnTo>
                  <a:pt x="0" y="1289029"/>
                </a:lnTo>
                <a:lnTo>
                  <a:pt x="82495" y="1214128"/>
                </a:lnTo>
                <a:cubicBezTo>
                  <a:pt x="674092" y="726388"/>
                  <a:pt x="1432534" y="433395"/>
                  <a:pt x="2259477" y="433395"/>
                </a:cubicBezTo>
                <a:close/>
                <a:moveTo>
                  <a:pt x="2259477" y="0"/>
                </a:moveTo>
                <a:cubicBezTo>
                  <a:pt x="4389229" y="0"/>
                  <a:pt x="6115733" y="1724776"/>
                  <a:pt x="6115733" y="3852396"/>
                </a:cubicBezTo>
                <a:cubicBezTo>
                  <a:pt x="6115733" y="4783230"/>
                  <a:pt x="5785270" y="5636956"/>
                  <a:pt x="5235152" y="6302877"/>
                </a:cubicBezTo>
                <a:lnTo>
                  <a:pt x="5095826" y="6456021"/>
                </a:lnTo>
                <a:lnTo>
                  <a:pt x="4617788" y="6456021"/>
                </a:lnTo>
                <a:lnTo>
                  <a:pt x="4747668" y="6338096"/>
                </a:lnTo>
                <a:cubicBezTo>
                  <a:pt x="5384452" y="5701950"/>
                  <a:pt x="5778311" y="4823122"/>
                  <a:pt x="5778311" y="3852396"/>
                </a:cubicBezTo>
                <a:cubicBezTo>
                  <a:pt x="5778311" y="1910944"/>
                  <a:pt x="4202875" y="337085"/>
                  <a:pt x="2259477" y="337085"/>
                </a:cubicBezTo>
                <a:cubicBezTo>
                  <a:pt x="1409240" y="337085"/>
                  <a:pt x="629434" y="638331"/>
                  <a:pt x="21172" y="1139811"/>
                </a:cubicBezTo>
                <a:lnTo>
                  <a:pt x="0" y="1159034"/>
                </a:lnTo>
                <a:lnTo>
                  <a:pt x="0" y="735177"/>
                </a:lnTo>
                <a:lnTo>
                  <a:pt x="103407" y="657929"/>
                </a:lnTo>
                <a:cubicBezTo>
                  <a:pt x="718869" y="242547"/>
                  <a:pt x="1460820" y="0"/>
                  <a:pt x="2259477" y="0"/>
                </a:cubicBezTo>
                <a:close/>
              </a:path>
            </a:pathLst>
          </a:custGeom>
        </p:spPr>
      </p:pic>
      <p:sp>
        <p:nvSpPr>
          <p:cNvPr id="41" name="Freeform: Shape 40">
            <a:extLst>
              <a:ext uri="{FF2B5EF4-FFF2-40B4-BE49-F238E27FC236}">
                <a16:creationId xmlns:a16="http://schemas.microsoft.com/office/drawing/2014/main" id="{96349AB3-1BD3-41E1-8979-1DBDCB5CDC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66" y="401980"/>
            <a:ext cx="6115733" cy="6456021"/>
          </a:xfrm>
          <a:custGeom>
            <a:avLst/>
            <a:gdLst>
              <a:gd name="connsiteX0" fmla="*/ 2259477 w 6115733"/>
              <a:gd name="connsiteY0" fmla="*/ 433395 h 6456021"/>
              <a:gd name="connsiteX1" fmla="*/ 5681904 w 6115733"/>
              <a:gd name="connsiteY1" fmla="*/ 3852396 h 6456021"/>
              <a:gd name="connsiteX2" fmla="*/ 4679499 w 6115733"/>
              <a:gd name="connsiteY2" fmla="*/ 6269995 h 6456021"/>
              <a:gd name="connsiteX3" fmla="*/ 4474613 w 6115733"/>
              <a:gd name="connsiteY3" fmla="*/ 6456021 h 6456021"/>
              <a:gd name="connsiteX4" fmla="*/ 44341 w 6115733"/>
              <a:gd name="connsiteY4" fmla="*/ 6456021 h 6456021"/>
              <a:gd name="connsiteX5" fmla="*/ 0 w 6115733"/>
              <a:gd name="connsiteY5" fmla="*/ 6415762 h 6456021"/>
              <a:gd name="connsiteX6" fmla="*/ 0 w 6115733"/>
              <a:gd name="connsiteY6" fmla="*/ 1289029 h 6456021"/>
              <a:gd name="connsiteX7" fmla="*/ 82495 w 6115733"/>
              <a:gd name="connsiteY7" fmla="*/ 1214128 h 6456021"/>
              <a:gd name="connsiteX8" fmla="*/ 2259477 w 6115733"/>
              <a:gd name="connsiteY8" fmla="*/ 433395 h 6456021"/>
              <a:gd name="connsiteX9" fmla="*/ 2259477 w 6115733"/>
              <a:gd name="connsiteY9" fmla="*/ 0 h 6456021"/>
              <a:gd name="connsiteX10" fmla="*/ 6115733 w 6115733"/>
              <a:gd name="connsiteY10" fmla="*/ 3852396 h 6456021"/>
              <a:gd name="connsiteX11" fmla="*/ 5235152 w 6115733"/>
              <a:gd name="connsiteY11" fmla="*/ 6302877 h 6456021"/>
              <a:gd name="connsiteX12" fmla="*/ 5095826 w 6115733"/>
              <a:gd name="connsiteY12" fmla="*/ 6456021 h 6456021"/>
              <a:gd name="connsiteX13" fmla="*/ 4617788 w 6115733"/>
              <a:gd name="connsiteY13" fmla="*/ 6456021 h 6456021"/>
              <a:gd name="connsiteX14" fmla="*/ 4747668 w 6115733"/>
              <a:gd name="connsiteY14" fmla="*/ 6338096 h 6456021"/>
              <a:gd name="connsiteX15" fmla="*/ 5778311 w 6115733"/>
              <a:gd name="connsiteY15" fmla="*/ 3852396 h 6456021"/>
              <a:gd name="connsiteX16" fmla="*/ 2259477 w 6115733"/>
              <a:gd name="connsiteY16" fmla="*/ 337085 h 6456021"/>
              <a:gd name="connsiteX17" fmla="*/ 21172 w 6115733"/>
              <a:gd name="connsiteY17" fmla="*/ 1139811 h 6456021"/>
              <a:gd name="connsiteX18" fmla="*/ 0 w 6115733"/>
              <a:gd name="connsiteY18" fmla="*/ 1159034 h 6456021"/>
              <a:gd name="connsiteX19" fmla="*/ 0 w 6115733"/>
              <a:gd name="connsiteY19" fmla="*/ 735177 h 6456021"/>
              <a:gd name="connsiteX20" fmla="*/ 103407 w 6115733"/>
              <a:gd name="connsiteY20" fmla="*/ 657929 h 6456021"/>
              <a:gd name="connsiteX21" fmla="*/ 2259477 w 6115733"/>
              <a:gd name="connsiteY21" fmla="*/ 0 h 64560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6115733" h="6456021">
                <a:moveTo>
                  <a:pt x="2259477" y="433395"/>
                </a:moveTo>
                <a:cubicBezTo>
                  <a:pt x="4149632" y="433395"/>
                  <a:pt x="5681904" y="1964133"/>
                  <a:pt x="5681904" y="3852396"/>
                </a:cubicBezTo>
                <a:cubicBezTo>
                  <a:pt x="5681904" y="4796527"/>
                  <a:pt x="5298836" y="5651278"/>
                  <a:pt x="4679499" y="6269995"/>
                </a:cubicBezTo>
                <a:lnTo>
                  <a:pt x="4474613" y="6456021"/>
                </a:lnTo>
                <a:lnTo>
                  <a:pt x="44341" y="6456021"/>
                </a:lnTo>
                <a:lnTo>
                  <a:pt x="0" y="6415762"/>
                </a:lnTo>
                <a:lnTo>
                  <a:pt x="0" y="1289029"/>
                </a:lnTo>
                <a:lnTo>
                  <a:pt x="82495" y="1214128"/>
                </a:lnTo>
                <a:cubicBezTo>
                  <a:pt x="674092" y="726388"/>
                  <a:pt x="1432534" y="433395"/>
                  <a:pt x="2259477" y="433395"/>
                </a:cubicBezTo>
                <a:close/>
                <a:moveTo>
                  <a:pt x="2259477" y="0"/>
                </a:moveTo>
                <a:cubicBezTo>
                  <a:pt x="4389229" y="0"/>
                  <a:pt x="6115733" y="1724776"/>
                  <a:pt x="6115733" y="3852396"/>
                </a:cubicBezTo>
                <a:cubicBezTo>
                  <a:pt x="6115733" y="4783230"/>
                  <a:pt x="5785270" y="5636956"/>
                  <a:pt x="5235152" y="6302877"/>
                </a:cubicBezTo>
                <a:lnTo>
                  <a:pt x="5095826" y="6456021"/>
                </a:lnTo>
                <a:lnTo>
                  <a:pt x="4617788" y="6456021"/>
                </a:lnTo>
                <a:lnTo>
                  <a:pt x="4747668" y="6338096"/>
                </a:lnTo>
                <a:cubicBezTo>
                  <a:pt x="5384452" y="5701950"/>
                  <a:pt x="5778311" y="4823122"/>
                  <a:pt x="5778311" y="3852396"/>
                </a:cubicBezTo>
                <a:cubicBezTo>
                  <a:pt x="5778311" y="1910944"/>
                  <a:pt x="4202875" y="337085"/>
                  <a:pt x="2259477" y="337085"/>
                </a:cubicBezTo>
                <a:cubicBezTo>
                  <a:pt x="1409240" y="337085"/>
                  <a:pt x="629434" y="638331"/>
                  <a:pt x="21172" y="1139811"/>
                </a:cubicBezTo>
                <a:lnTo>
                  <a:pt x="0" y="1159034"/>
                </a:lnTo>
                <a:lnTo>
                  <a:pt x="0" y="735177"/>
                </a:lnTo>
                <a:lnTo>
                  <a:pt x="103407" y="657929"/>
                </a:lnTo>
                <a:cubicBezTo>
                  <a:pt x="718869" y="242547"/>
                  <a:pt x="1460820" y="0"/>
                  <a:pt x="2259477" y="0"/>
                </a:cubicBezTo>
                <a:close/>
              </a:path>
            </a:pathLst>
          </a:custGeom>
          <a:blipFill dpi="0" rotWithShape="1">
            <a:blip r:embed="rId4">
              <a:alphaModFix amt="30000"/>
              <a:duotone>
                <a:prstClr val="black"/>
                <a:schemeClr val="accent1">
                  <a:tint val="45000"/>
                  <a:satMod val="400000"/>
                </a:schemeClr>
              </a:duotone>
              <a:extLst>
                <a:ext uri="{BEBA8EAE-BF5A-486C-A8C5-ECC9F3942E4B}">
                  <a14:imgProps xmlns:a14="http://schemas.microsoft.com/office/drawing/2010/main">
                    <a14:imgLayer r:embed="rId5">
                      <a14:imgEffect>
                        <a14:sharpenSoften amount="61000"/>
                      </a14:imgEffect>
                      <a14:imgEffect>
                        <a14:brightnessContrast bright="-25000" contrast="20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sp>
        <p:nvSpPr>
          <p:cNvPr id="33" name="Content Placeholder 32">
            <a:extLst>
              <a:ext uri="{FF2B5EF4-FFF2-40B4-BE49-F238E27FC236}">
                <a16:creationId xmlns:a16="http://schemas.microsoft.com/office/drawing/2014/main" id="{E16C93A0-702F-1639-83C6-8FCA2B30CB21}"/>
              </a:ext>
            </a:extLst>
          </p:cNvPr>
          <p:cNvSpPr>
            <a:spLocks noGrp="1"/>
          </p:cNvSpPr>
          <p:nvPr>
            <p:ph idx="1"/>
          </p:nvPr>
        </p:nvSpPr>
        <p:spPr>
          <a:xfrm>
            <a:off x="5986463" y="401980"/>
            <a:ext cx="5470261" cy="5671275"/>
          </a:xfrm>
        </p:spPr>
        <p:txBody>
          <a:bodyPr anchor="t">
            <a:normAutofit fontScale="92500" lnSpcReduction="20000"/>
          </a:bodyPr>
          <a:lstStyle/>
          <a:p>
            <a:pPr marL="0" indent="0">
              <a:spcBef>
                <a:spcPts val="500"/>
              </a:spcBef>
              <a:buNone/>
            </a:pPr>
            <a:r>
              <a:rPr lang="en-US" sz="4000" b="1" dirty="0">
                <a:solidFill>
                  <a:srgbClr val="000000"/>
                </a:solidFill>
              </a:rPr>
              <a:t>IE: 7275 Data Mining</a:t>
            </a:r>
          </a:p>
          <a:p>
            <a:pPr marL="0" indent="0">
              <a:spcBef>
                <a:spcPts val="500"/>
              </a:spcBef>
              <a:buNone/>
            </a:pPr>
            <a:r>
              <a:rPr lang="en-US" sz="1700" b="1" dirty="0">
                <a:solidFill>
                  <a:srgbClr val="000000"/>
                </a:solidFill>
              </a:rPr>
              <a:t>                </a:t>
            </a:r>
            <a:r>
              <a:rPr lang="en-US" sz="4000" b="1" dirty="0">
                <a:solidFill>
                  <a:srgbClr val="000000"/>
                </a:solidFill>
              </a:rPr>
              <a:t>CASE STUDY</a:t>
            </a:r>
            <a:r>
              <a:rPr lang="en-US" sz="1700" b="1" dirty="0">
                <a:solidFill>
                  <a:srgbClr val="000000"/>
                </a:solidFill>
              </a:rPr>
              <a:t>	</a:t>
            </a:r>
          </a:p>
          <a:p>
            <a:pPr marL="0" indent="0">
              <a:spcBef>
                <a:spcPts val="500"/>
              </a:spcBef>
              <a:buNone/>
            </a:pPr>
            <a:endParaRPr lang="en-US" sz="1700" b="1" dirty="0">
              <a:solidFill>
                <a:srgbClr val="000000"/>
              </a:solidFill>
            </a:endParaRPr>
          </a:p>
          <a:p>
            <a:pPr marL="0" indent="0">
              <a:spcBef>
                <a:spcPts val="500"/>
              </a:spcBef>
              <a:buNone/>
            </a:pPr>
            <a:r>
              <a:rPr lang="en-US" sz="1700" b="1" dirty="0">
                <a:solidFill>
                  <a:srgbClr val="000000"/>
                </a:solidFill>
              </a:rPr>
              <a:t>             </a:t>
            </a:r>
          </a:p>
          <a:p>
            <a:pPr marL="0" indent="0">
              <a:spcBef>
                <a:spcPts val="500"/>
              </a:spcBef>
              <a:buNone/>
            </a:pPr>
            <a:endParaRPr lang="en-US" sz="1700" b="1" dirty="0">
              <a:solidFill>
                <a:srgbClr val="000000"/>
              </a:solidFill>
            </a:endParaRPr>
          </a:p>
          <a:p>
            <a:pPr marL="0" indent="0">
              <a:spcBef>
                <a:spcPts val="500"/>
              </a:spcBef>
              <a:buNone/>
            </a:pPr>
            <a:endParaRPr lang="en-US" sz="1700" b="1" dirty="0">
              <a:solidFill>
                <a:srgbClr val="000000"/>
              </a:solidFill>
            </a:endParaRPr>
          </a:p>
          <a:p>
            <a:pPr marL="0" indent="0">
              <a:spcBef>
                <a:spcPts val="500"/>
              </a:spcBef>
              <a:buNone/>
            </a:pPr>
            <a:r>
              <a:rPr lang="en-US" sz="1700" b="1" dirty="0">
                <a:solidFill>
                  <a:srgbClr val="000000"/>
                </a:solidFill>
              </a:rPr>
              <a:t>               </a:t>
            </a:r>
            <a:r>
              <a:rPr lang="en-US" sz="3600" b="1" dirty="0">
                <a:solidFill>
                  <a:srgbClr val="000000"/>
                </a:solidFill>
              </a:rPr>
              <a:t>Credit Card Fraud</a:t>
            </a:r>
          </a:p>
          <a:p>
            <a:pPr marL="0" indent="0">
              <a:spcBef>
                <a:spcPts val="500"/>
              </a:spcBef>
              <a:buNone/>
            </a:pPr>
            <a:r>
              <a:rPr lang="en-US" sz="3600" b="1" dirty="0">
                <a:solidFill>
                  <a:srgbClr val="000000"/>
                </a:solidFill>
              </a:rPr>
              <a:t>               Detection</a:t>
            </a:r>
          </a:p>
          <a:p>
            <a:pPr marL="0" indent="0">
              <a:spcBef>
                <a:spcPts val="500"/>
              </a:spcBef>
              <a:buNone/>
            </a:pPr>
            <a:endParaRPr lang="en-US" sz="3600" dirty="0">
              <a:solidFill>
                <a:srgbClr val="000000"/>
              </a:solidFill>
            </a:endParaRPr>
          </a:p>
          <a:p>
            <a:pPr marL="0" indent="0">
              <a:spcBef>
                <a:spcPts val="500"/>
              </a:spcBef>
              <a:buNone/>
            </a:pPr>
            <a:endParaRPr lang="en-US" sz="1700" dirty="0">
              <a:solidFill>
                <a:srgbClr val="000000"/>
              </a:solidFill>
            </a:endParaRPr>
          </a:p>
          <a:p>
            <a:pPr marL="0" indent="0">
              <a:spcBef>
                <a:spcPts val="500"/>
              </a:spcBef>
              <a:buNone/>
            </a:pPr>
            <a:endParaRPr lang="en-US" sz="1700" dirty="0">
              <a:solidFill>
                <a:srgbClr val="000000"/>
              </a:solidFill>
            </a:endParaRPr>
          </a:p>
          <a:p>
            <a:pPr marL="0" indent="0">
              <a:spcBef>
                <a:spcPts val="500"/>
              </a:spcBef>
              <a:buNone/>
            </a:pPr>
            <a:r>
              <a:rPr lang="en-US" sz="1700" b="1" dirty="0">
                <a:solidFill>
                  <a:srgbClr val="000000"/>
                </a:solidFill>
              </a:rPr>
              <a:t>	</a:t>
            </a:r>
          </a:p>
          <a:p>
            <a:pPr marL="0" indent="0">
              <a:spcBef>
                <a:spcPts val="500"/>
              </a:spcBef>
              <a:buNone/>
            </a:pPr>
            <a:endParaRPr lang="en-US" sz="1700" b="1" i="1" dirty="0">
              <a:solidFill>
                <a:srgbClr val="000000"/>
              </a:solidFill>
            </a:endParaRPr>
          </a:p>
          <a:p>
            <a:pPr marL="0" indent="0">
              <a:spcBef>
                <a:spcPts val="500"/>
              </a:spcBef>
              <a:buNone/>
            </a:pPr>
            <a:endParaRPr lang="en-US" sz="1700" b="1" i="1" dirty="0">
              <a:solidFill>
                <a:srgbClr val="000000"/>
              </a:solidFill>
            </a:endParaRPr>
          </a:p>
          <a:p>
            <a:pPr marL="0" indent="0">
              <a:spcBef>
                <a:spcPts val="500"/>
              </a:spcBef>
              <a:buNone/>
            </a:pPr>
            <a:endParaRPr lang="en-US" sz="1700" b="1" i="1" dirty="0">
              <a:solidFill>
                <a:srgbClr val="000000"/>
              </a:solidFill>
            </a:endParaRPr>
          </a:p>
          <a:p>
            <a:pPr marL="0" indent="0">
              <a:spcBef>
                <a:spcPts val="500"/>
              </a:spcBef>
              <a:buNone/>
            </a:pPr>
            <a:endParaRPr lang="en-US" sz="1700" b="1" i="1" dirty="0">
              <a:solidFill>
                <a:srgbClr val="000000"/>
              </a:solidFill>
            </a:endParaRPr>
          </a:p>
          <a:p>
            <a:pPr marL="0" indent="0">
              <a:spcBef>
                <a:spcPts val="500"/>
              </a:spcBef>
              <a:buNone/>
            </a:pPr>
            <a:r>
              <a:rPr lang="en-US" sz="1700" b="1" i="1" dirty="0">
                <a:solidFill>
                  <a:srgbClr val="000000"/>
                </a:solidFill>
              </a:rPr>
              <a:t>                 GROUP 17</a:t>
            </a:r>
          </a:p>
          <a:p>
            <a:pPr marL="0" indent="0">
              <a:spcBef>
                <a:spcPts val="500"/>
              </a:spcBef>
              <a:buNone/>
            </a:pPr>
            <a:r>
              <a:rPr lang="en-US" sz="1700" b="1" i="1" dirty="0">
                <a:solidFill>
                  <a:srgbClr val="000000"/>
                </a:solidFill>
              </a:rPr>
              <a:t>                 Tanay Parikh(002768693)</a:t>
            </a:r>
          </a:p>
          <a:p>
            <a:pPr marL="0" indent="0">
              <a:spcBef>
                <a:spcPts val="500"/>
              </a:spcBef>
              <a:buNone/>
            </a:pPr>
            <a:r>
              <a:rPr lang="en-US" sz="1700" b="1" i="1" dirty="0">
                <a:solidFill>
                  <a:srgbClr val="000000"/>
                </a:solidFill>
              </a:rPr>
              <a:t>                 Preetham Reddy Gollapalli (002929066)</a:t>
            </a:r>
          </a:p>
        </p:txBody>
      </p:sp>
      <p:grpSp>
        <p:nvGrpSpPr>
          <p:cNvPr id="36" name="Group 42">
            <a:extLst>
              <a:ext uri="{FF2B5EF4-FFF2-40B4-BE49-F238E27FC236}">
                <a16:creationId xmlns:a16="http://schemas.microsoft.com/office/drawing/2014/main" id="{54CA915D-BDF0-41F8-B00E-FB186EFF7BD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44" name="Oval 43">
              <a:extLst>
                <a:ext uri="{FF2B5EF4-FFF2-40B4-BE49-F238E27FC236}">
                  <a16:creationId xmlns:a16="http://schemas.microsoft.com/office/drawing/2014/main" id="{317AAC03-BF64-4E67-9032-3BD0249980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6">
                <a:duotone>
                  <a:schemeClr val="accent1">
                    <a:shade val="45000"/>
                    <a:satMod val="135000"/>
                  </a:schemeClr>
                  <a:prstClr val="white"/>
                </a:duotone>
                <a:extLst>
                  <a:ext uri="{BEBA8EAE-BF5A-486C-A8C5-ECC9F3942E4B}">
                    <a14:imgProps xmlns:a14="http://schemas.microsoft.com/office/drawing/2010/main">
                      <a14:imgLayer r:embed="rId7">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45" name="Oval 44">
              <a:extLst>
                <a:ext uri="{FF2B5EF4-FFF2-40B4-BE49-F238E27FC236}">
                  <a16:creationId xmlns:a16="http://schemas.microsoft.com/office/drawing/2014/main" id="{1A131397-5A45-4344-9983-5E400A3EA5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sp>
      </p:grpSp>
    </p:spTree>
    <p:extLst>
      <p:ext uri="{BB962C8B-B14F-4D97-AF65-F5344CB8AC3E}">
        <p14:creationId xmlns:p14="http://schemas.microsoft.com/office/powerpoint/2010/main" val="35123931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a:extLst>
              <a:ext uri="{FF2B5EF4-FFF2-40B4-BE49-F238E27FC236}">
                <a16:creationId xmlns:a16="http://schemas.microsoft.com/office/drawing/2014/main" id="{6BB8E847-12E1-848D-D806-E400D3A6982E}"/>
              </a:ext>
            </a:extLst>
          </p:cNvPr>
          <p:cNvPicPr>
            <a:picLocks noGrp="1" noChangeAspect="1"/>
          </p:cNvPicPr>
          <p:nvPr>
            <p:ph idx="1"/>
          </p:nvPr>
        </p:nvPicPr>
        <p:blipFill>
          <a:blip r:embed="rId3"/>
          <a:stretch>
            <a:fillRect/>
          </a:stretch>
        </p:blipFill>
        <p:spPr>
          <a:xfrm>
            <a:off x="843366" y="189405"/>
            <a:ext cx="6481763" cy="2444119"/>
          </a:xfrm>
          <a:prstGeom prst="rect">
            <a:avLst/>
          </a:prstGeom>
        </p:spPr>
      </p:pic>
      <p:pic>
        <p:nvPicPr>
          <p:cNvPr id="4" name="Picture 3" descr="A mosaic of colorful geometric shapes">
            <a:extLst>
              <a:ext uri="{FF2B5EF4-FFF2-40B4-BE49-F238E27FC236}">
                <a16:creationId xmlns:a16="http://schemas.microsoft.com/office/drawing/2014/main" id="{E176B456-C62E-C0AD-F362-260E77C2FC7A}"/>
              </a:ext>
            </a:extLst>
          </p:cNvPr>
          <p:cNvPicPr>
            <a:picLocks noChangeAspect="1"/>
          </p:cNvPicPr>
          <p:nvPr/>
        </p:nvPicPr>
        <p:blipFill rotWithShape="1">
          <a:blip r:embed="rId4"/>
          <a:srcRect l="2059" r="33865" b="1"/>
          <a:stretch/>
        </p:blipFill>
        <p:spPr>
          <a:xfrm>
            <a:off x="7872307" y="509286"/>
            <a:ext cx="3261974" cy="5323622"/>
          </a:xfrm>
          <a:prstGeom prst="rect">
            <a:avLst/>
          </a:prstGeom>
        </p:spPr>
      </p:pic>
      <p:pic>
        <p:nvPicPr>
          <p:cNvPr id="3" name="Picture 2">
            <a:extLst>
              <a:ext uri="{FF2B5EF4-FFF2-40B4-BE49-F238E27FC236}">
                <a16:creationId xmlns:a16="http://schemas.microsoft.com/office/drawing/2014/main" id="{29078701-AF09-C5FD-2E3A-C2C872FACA5C}"/>
              </a:ext>
            </a:extLst>
          </p:cNvPr>
          <p:cNvPicPr>
            <a:picLocks noChangeAspect="1"/>
          </p:cNvPicPr>
          <p:nvPr/>
        </p:nvPicPr>
        <p:blipFill>
          <a:blip r:embed="rId5"/>
          <a:stretch>
            <a:fillRect/>
          </a:stretch>
        </p:blipFill>
        <p:spPr>
          <a:xfrm>
            <a:off x="147190" y="2945676"/>
            <a:ext cx="3531704" cy="2557601"/>
          </a:xfrm>
          <a:prstGeom prst="rect">
            <a:avLst/>
          </a:prstGeom>
        </p:spPr>
      </p:pic>
      <p:pic>
        <p:nvPicPr>
          <p:cNvPr id="6" name="Picture 5">
            <a:extLst>
              <a:ext uri="{FF2B5EF4-FFF2-40B4-BE49-F238E27FC236}">
                <a16:creationId xmlns:a16="http://schemas.microsoft.com/office/drawing/2014/main" id="{8D5692CA-B9D3-3485-1A19-FCBACEABD872}"/>
              </a:ext>
            </a:extLst>
          </p:cNvPr>
          <p:cNvPicPr>
            <a:picLocks noChangeAspect="1"/>
          </p:cNvPicPr>
          <p:nvPr/>
        </p:nvPicPr>
        <p:blipFill>
          <a:blip r:embed="rId6"/>
          <a:stretch>
            <a:fillRect/>
          </a:stretch>
        </p:blipFill>
        <p:spPr>
          <a:xfrm>
            <a:off x="3543933" y="2945676"/>
            <a:ext cx="3781196" cy="2444119"/>
          </a:xfrm>
          <a:prstGeom prst="rect">
            <a:avLst/>
          </a:prstGeom>
        </p:spPr>
      </p:pic>
    </p:spTree>
    <p:extLst>
      <p:ext uri="{BB962C8B-B14F-4D97-AF65-F5344CB8AC3E}">
        <p14:creationId xmlns:p14="http://schemas.microsoft.com/office/powerpoint/2010/main" val="22055473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a:extLst>
              <a:ext uri="{FF2B5EF4-FFF2-40B4-BE49-F238E27FC236}">
                <a16:creationId xmlns:a16="http://schemas.microsoft.com/office/drawing/2014/main" id="{373C6590-0EDB-396F-D958-3D5FFE1513C5}"/>
              </a:ext>
            </a:extLst>
          </p:cNvPr>
          <p:cNvPicPr>
            <a:picLocks noGrp="1" noChangeAspect="1"/>
          </p:cNvPicPr>
          <p:nvPr>
            <p:ph idx="1"/>
          </p:nvPr>
        </p:nvPicPr>
        <p:blipFill>
          <a:blip r:embed="rId3"/>
          <a:stretch>
            <a:fillRect/>
          </a:stretch>
        </p:blipFill>
        <p:spPr>
          <a:xfrm>
            <a:off x="74505" y="3013076"/>
            <a:ext cx="3774202" cy="2673350"/>
          </a:xfrm>
          <a:prstGeom prst="rect">
            <a:avLst/>
          </a:prstGeom>
        </p:spPr>
      </p:pic>
      <p:pic>
        <p:nvPicPr>
          <p:cNvPr id="4" name="Picture 3" descr="A mosaic of colorful geometric shapes">
            <a:extLst>
              <a:ext uri="{FF2B5EF4-FFF2-40B4-BE49-F238E27FC236}">
                <a16:creationId xmlns:a16="http://schemas.microsoft.com/office/drawing/2014/main" id="{E176B456-C62E-C0AD-F362-260E77C2FC7A}"/>
              </a:ext>
            </a:extLst>
          </p:cNvPr>
          <p:cNvPicPr>
            <a:picLocks noChangeAspect="1"/>
          </p:cNvPicPr>
          <p:nvPr/>
        </p:nvPicPr>
        <p:blipFill rotWithShape="1">
          <a:blip r:embed="rId4"/>
          <a:srcRect l="2059" r="33865" b="1"/>
          <a:stretch/>
        </p:blipFill>
        <p:spPr>
          <a:xfrm>
            <a:off x="8343294" y="637874"/>
            <a:ext cx="3261974" cy="5496708"/>
          </a:xfrm>
          <a:prstGeom prst="rect">
            <a:avLst/>
          </a:prstGeom>
        </p:spPr>
      </p:pic>
      <p:pic>
        <p:nvPicPr>
          <p:cNvPr id="3" name="Picture 2">
            <a:extLst>
              <a:ext uri="{FF2B5EF4-FFF2-40B4-BE49-F238E27FC236}">
                <a16:creationId xmlns:a16="http://schemas.microsoft.com/office/drawing/2014/main" id="{E06AB1EE-E80D-364B-1DEA-1F581C4DFA96}"/>
              </a:ext>
            </a:extLst>
          </p:cNvPr>
          <p:cNvPicPr>
            <a:picLocks noChangeAspect="1"/>
          </p:cNvPicPr>
          <p:nvPr/>
        </p:nvPicPr>
        <p:blipFill>
          <a:blip r:embed="rId5"/>
          <a:stretch>
            <a:fillRect/>
          </a:stretch>
        </p:blipFill>
        <p:spPr>
          <a:xfrm>
            <a:off x="498101" y="185738"/>
            <a:ext cx="6972300" cy="2322512"/>
          </a:xfrm>
          <a:prstGeom prst="rect">
            <a:avLst/>
          </a:prstGeom>
        </p:spPr>
      </p:pic>
      <p:pic>
        <p:nvPicPr>
          <p:cNvPr id="6" name="Picture 5">
            <a:extLst>
              <a:ext uri="{FF2B5EF4-FFF2-40B4-BE49-F238E27FC236}">
                <a16:creationId xmlns:a16="http://schemas.microsoft.com/office/drawing/2014/main" id="{79082B4B-A258-5AA2-07C9-E58E220A105B}"/>
              </a:ext>
            </a:extLst>
          </p:cNvPr>
          <p:cNvPicPr>
            <a:picLocks noChangeAspect="1"/>
          </p:cNvPicPr>
          <p:nvPr/>
        </p:nvPicPr>
        <p:blipFill>
          <a:blip r:embed="rId6"/>
          <a:stretch>
            <a:fillRect/>
          </a:stretch>
        </p:blipFill>
        <p:spPr>
          <a:xfrm>
            <a:off x="3711100" y="3013076"/>
            <a:ext cx="4195747" cy="2673350"/>
          </a:xfrm>
          <a:prstGeom prst="rect">
            <a:avLst/>
          </a:prstGeom>
        </p:spPr>
      </p:pic>
    </p:spTree>
    <p:extLst>
      <p:ext uri="{BB962C8B-B14F-4D97-AF65-F5344CB8AC3E}">
        <p14:creationId xmlns:p14="http://schemas.microsoft.com/office/powerpoint/2010/main" val="33303540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a:extLst>
              <a:ext uri="{FF2B5EF4-FFF2-40B4-BE49-F238E27FC236}">
                <a16:creationId xmlns:a16="http://schemas.microsoft.com/office/drawing/2014/main" id="{94DAB709-154E-85FB-9152-BE986922D044}"/>
              </a:ext>
            </a:extLst>
          </p:cNvPr>
          <p:cNvPicPr>
            <a:picLocks noGrp="1" noChangeAspect="1"/>
          </p:cNvPicPr>
          <p:nvPr>
            <p:ph idx="1"/>
          </p:nvPr>
        </p:nvPicPr>
        <p:blipFill>
          <a:blip r:embed="rId3"/>
          <a:stretch>
            <a:fillRect/>
          </a:stretch>
        </p:blipFill>
        <p:spPr>
          <a:xfrm>
            <a:off x="738356" y="509286"/>
            <a:ext cx="6481763" cy="2074655"/>
          </a:xfrm>
          <a:prstGeom prst="rect">
            <a:avLst/>
          </a:prstGeom>
        </p:spPr>
      </p:pic>
      <p:pic>
        <p:nvPicPr>
          <p:cNvPr id="4" name="Picture 3" descr="A mosaic of colorful geometric shapes">
            <a:extLst>
              <a:ext uri="{FF2B5EF4-FFF2-40B4-BE49-F238E27FC236}">
                <a16:creationId xmlns:a16="http://schemas.microsoft.com/office/drawing/2014/main" id="{E176B456-C62E-C0AD-F362-260E77C2FC7A}"/>
              </a:ext>
            </a:extLst>
          </p:cNvPr>
          <p:cNvPicPr>
            <a:picLocks noChangeAspect="1"/>
          </p:cNvPicPr>
          <p:nvPr/>
        </p:nvPicPr>
        <p:blipFill rotWithShape="1">
          <a:blip r:embed="rId4"/>
          <a:srcRect l="2059" r="33865" b="1"/>
          <a:stretch/>
        </p:blipFill>
        <p:spPr>
          <a:xfrm>
            <a:off x="7872307" y="509286"/>
            <a:ext cx="3261974" cy="5323622"/>
          </a:xfrm>
          <a:prstGeom prst="rect">
            <a:avLst/>
          </a:prstGeom>
        </p:spPr>
      </p:pic>
      <p:sp>
        <p:nvSpPr>
          <p:cNvPr id="5" name="TextBox 4">
            <a:extLst>
              <a:ext uri="{FF2B5EF4-FFF2-40B4-BE49-F238E27FC236}">
                <a16:creationId xmlns:a16="http://schemas.microsoft.com/office/drawing/2014/main" id="{9F1A8D56-69EE-B814-3F9C-13EAC8E9065F}"/>
              </a:ext>
            </a:extLst>
          </p:cNvPr>
          <p:cNvSpPr txBox="1"/>
          <p:nvPr/>
        </p:nvSpPr>
        <p:spPr>
          <a:xfrm>
            <a:off x="466244" y="324620"/>
            <a:ext cx="1791182" cy="369332"/>
          </a:xfrm>
          <a:prstGeom prst="rect">
            <a:avLst/>
          </a:prstGeom>
          <a:noFill/>
        </p:spPr>
        <p:txBody>
          <a:bodyPr wrap="square" rtlCol="0">
            <a:spAutoFit/>
          </a:bodyPr>
          <a:lstStyle/>
          <a:p>
            <a:r>
              <a:rPr lang="en-US" dirty="0" err="1"/>
              <a:t>MultinomialNB</a:t>
            </a:r>
            <a:endParaRPr lang="en-US" dirty="0"/>
          </a:p>
        </p:txBody>
      </p:sp>
      <p:pic>
        <p:nvPicPr>
          <p:cNvPr id="6" name="Picture 5">
            <a:extLst>
              <a:ext uri="{FF2B5EF4-FFF2-40B4-BE49-F238E27FC236}">
                <a16:creationId xmlns:a16="http://schemas.microsoft.com/office/drawing/2014/main" id="{9B2F6BC9-29DE-E458-ECB7-DC9E0CCBD5DC}"/>
              </a:ext>
            </a:extLst>
          </p:cNvPr>
          <p:cNvPicPr>
            <a:picLocks noChangeAspect="1"/>
          </p:cNvPicPr>
          <p:nvPr/>
        </p:nvPicPr>
        <p:blipFill>
          <a:blip r:embed="rId5"/>
          <a:stretch>
            <a:fillRect/>
          </a:stretch>
        </p:blipFill>
        <p:spPr>
          <a:xfrm>
            <a:off x="0" y="3048589"/>
            <a:ext cx="3752859" cy="2704512"/>
          </a:xfrm>
          <a:prstGeom prst="rect">
            <a:avLst/>
          </a:prstGeom>
        </p:spPr>
      </p:pic>
      <p:pic>
        <p:nvPicPr>
          <p:cNvPr id="7" name="Picture 6">
            <a:extLst>
              <a:ext uri="{FF2B5EF4-FFF2-40B4-BE49-F238E27FC236}">
                <a16:creationId xmlns:a16="http://schemas.microsoft.com/office/drawing/2014/main" id="{B8AF3E6C-779B-5360-6D34-1D26AF832ECF}"/>
              </a:ext>
            </a:extLst>
          </p:cNvPr>
          <p:cNvPicPr>
            <a:picLocks noChangeAspect="1"/>
          </p:cNvPicPr>
          <p:nvPr/>
        </p:nvPicPr>
        <p:blipFill>
          <a:blip r:embed="rId6"/>
          <a:stretch>
            <a:fillRect/>
          </a:stretch>
        </p:blipFill>
        <p:spPr>
          <a:xfrm>
            <a:off x="3752859" y="3195764"/>
            <a:ext cx="3696217" cy="2410162"/>
          </a:xfrm>
          <a:prstGeom prst="rect">
            <a:avLst/>
          </a:prstGeom>
        </p:spPr>
      </p:pic>
    </p:spTree>
    <p:extLst>
      <p:ext uri="{BB962C8B-B14F-4D97-AF65-F5344CB8AC3E}">
        <p14:creationId xmlns:p14="http://schemas.microsoft.com/office/powerpoint/2010/main" val="35497480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mosaic of colorful geometric shapes">
            <a:extLst>
              <a:ext uri="{FF2B5EF4-FFF2-40B4-BE49-F238E27FC236}">
                <a16:creationId xmlns:a16="http://schemas.microsoft.com/office/drawing/2014/main" id="{E176B456-C62E-C0AD-F362-260E77C2FC7A}"/>
              </a:ext>
            </a:extLst>
          </p:cNvPr>
          <p:cNvPicPr>
            <a:picLocks noChangeAspect="1"/>
          </p:cNvPicPr>
          <p:nvPr/>
        </p:nvPicPr>
        <p:blipFill rotWithShape="1">
          <a:blip r:embed="rId3"/>
          <a:srcRect l="2059" r="33865" b="1"/>
          <a:stretch/>
        </p:blipFill>
        <p:spPr>
          <a:xfrm>
            <a:off x="7872307" y="509286"/>
            <a:ext cx="3261974" cy="5323622"/>
          </a:xfrm>
          <a:prstGeom prst="rect">
            <a:avLst/>
          </a:prstGeom>
        </p:spPr>
      </p:pic>
      <p:pic>
        <p:nvPicPr>
          <p:cNvPr id="6" name="Content Placeholder 5">
            <a:extLst>
              <a:ext uri="{FF2B5EF4-FFF2-40B4-BE49-F238E27FC236}">
                <a16:creationId xmlns:a16="http://schemas.microsoft.com/office/drawing/2014/main" id="{1317FAB8-4BB9-91B1-D01A-D846C56CDB13}"/>
              </a:ext>
            </a:extLst>
          </p:cNvPr>
          <p:cNvPicPr>
            <a:picLocks noGrp="1" noChangeAspect="1"/>
          </p:cNvPicPr>
          <p:nvPr>
            <p:ph idx="1"/>
          </p:nvPr>
        </p:nvPicPr>
        <p:blipFill>
          <a:blip r:embed="rId4"/>
          <a:stretch>
            <a:fillRect/>
          </a:stretch>
        </p:blipFill>
        <p:spPr>
          <a:xfrm>
            <a:off x="257175" y="361950"/>
            <a:ext cx="7112000" cy="2171700"/>
          </a:xfrm>
          <a:prstGeom prst="rect">
            <a:avLst/>
          </a:prstGeom>
        </p:spPr>
      </p:pic>
      <p:pic>
        <p:nvPicPr>
          <p:cNvPr id="8" name="Picture 7">
            <a:extLst>
              <a:ext uri="{FF2B5EF4-FFF2-40B4-BE49-F238E27FC236}">
                <a16:creationId xmlns:a16="http://schemas.microsoft.com/office/drawing/2014/main" id="{273E8C6D-C4D1-BBB6-02FF-6F29AADFB2EE}"/>
              </a:ext>
            </a:extLst>
          </p:cNvPr>
          <p:cNvPicPr>
            <a:picLocks noChangeAspect="1"/>
          </p:cNvPicPr>
          <p:nvPr/>
        </p:nvPicPr>
        <p:blipFill>
          <a:blip r:embed="rId5"/>
          <a:stretch>
            <a:fillRect/>
          </a:stretch>
        </p:blipFill>
        <p:spPr>
          <a:xfrm>
            <a:off x="-26793" y="2900197"/>
            <a:ext cx="3971312" cy="3390900"/>
          </a:xfrm>
          <a:prstGeom prst="rect">
            <a:avLst/>
          </a:prstGeom>
        </p:spPr>
      </p:pic>
      <p:pic>
        <p:nvPicPr>
          <p:cNvPr id="3" name="Picture 2">
            <a:extLst>
              <a:ext uri="{FF2B5EF4-FFF2-40B4-BE49-F238E27FC236}">
                <a16:creationId xmlns:a16="http://schemas.microsoft.com/office/drawing/2014/main" id="{E665E104-2BC6-D12C-5259-C86F7284E761}"/>
              </a:ext>
            </a:extLst>
          </p:cNvPr>
          <p:cNvPicPr>
            <a:picLocks noChangeAspect="1"/>
          </p:cNvPicPr>
          <p:nvPr/>
        </p:nvPicPr>
        <p:blipFill>
          <a:blip r:embed="rId6"/>
          <a:stretch>
            <a:fillRect/>
          </a:stretch>
        </p:blipFill>
        <p:spPr>
          <a:xfrm>
            <a:off x="3819879" y="3171097"/>
            <a:ext cx="4052428" cy="2829260"/>
          </a:xfrm>
          <a:prstGeom prst="rect">
            <a:avLst/>
          </a:prstGeom>
        </p:spPr>
      </p:pic>
    </p:spTree>
    <p:extLst>
      <p:ext uri="{BB962C8B-B14F-4D97-AF65-F5344CB8AC3E}">
        <p14:creationId xmlns:p14="http://schemas.microsoft.com/office/powerpoint/2010/main" val="14857742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B4BCC-4930-73A7-CA69-FAFF46ECECCD}"/>
              </a:ext>
            </a:extLst>
          </p:cNvPr>
          <p:cNvSpPr>
            <a:spLocks noGrp="1"/>
          </p:cNvSpPr>
          <p:nvPr>
            <p:ph type="title"/>
          </p:nvPr>
        </p:nvSpPr>
        <p:spPr>
          <a:xfrm>
            <a:off x="7865806" y="484632"/>
            <a:ext cx="3677264" cy="1609344"/>
          </a:xfrm>
        </p:spPr>
        <p:txBody>
          <a:bodyPr>
            <a:normAutofit/>
          </a:bodyPr>
          <a:lstStyle/>
          <a:p>
            <a:endParaRPr lang="en-IN" sz="3600"/>
          </a:p>
        </p:txBody>
      </p:sp>
      <p:pic>
        <p:nvPicPr>
          <p:cNvPr id="5" name="Picture 4">
            <a:extLst>
              <a:ext uri="{FF2B5EF4-FFF2-40B4-BE49-F238E27FC236}">
                <a16:creationId xmlns:a16="http://schemas.microsoft.com/office/drawing/2014/main" id="{52708CDB-6D18-C0C3-0B80-440E4A6E4A92}"/>
              </a:ext>
            </a:extLst>
          </p:cNvPr>
          <p:cNvPicPr>
            <a:picLocks noChangeAspect="1"/>
          </p:cNvPicPr>
          <p:nvPr/>
        </p:nvPicPr>
        <p:blipFill>
          <a:blip r:embed="rId2"/>
          <a:stretch>
            <a:fillRect/>
          </a:stretch>
        </p:blipFill>
        <p:spPr>
          <a:xfrm>
            <a:off x="319674" y="1"/>
            <a:ext cx="6166851" cy="2531066"/>
          </a:xfrm>
          <a:prstGeom prst="rect">
            <a:avLst/>
          </a:prstGeom>
        </p:spPr>
      </p:pic>
      <p:pic>
        <p:nvPicPr>
          <p:cNvPr id="6" name="Content Placeholder 5" descr="A mosaic of colorful geometric shapes">
            <a:extLst>
              <a:ext uri="{FF2B5EF4-FFF2-40B4-BE49-F238E27FC236}">
                <a16:creationId xmlns:a16="http://schemas.microsoft.com/office/drawing/2014/main" id="{203E7188-CCB3-6D7C-1F86-C0853923D689}"/>
              </a:ext>
            </a:extLst>
          </p:cNvPr>
          <p:cNvPicPr>
            <a:picLocks noGrp="1" noChangeAspect="1"/>
          </p:cNvPicPr>
          <p:nvPr>
            <p:ph idx="1"/>
          </p:nvPr>
        </p:nvPicPr>
        <p:blipFill rotWithShape="1">
          <a:blip r:embed="rId3"/>
          <a:srcRect l="2059" r="33865" b="1"/>
          <a:stretch/>
        </p:blipFill>
        <p:spPr>
          <a:xfrm>
            <a:off x="7868898" y="484632"/>
            <a:ext cx="3670979" cy="5728843"/>
          </a:xfrm>
          <a:prstGeom prst="rect">
            <a:avLst/>
          </a:prstGeom>
        </p:spPr>
      </p:pic>
      <p:pic>
        <p:nvPicPr>
          <p:cNvPr id="8" name="Picture 7">
            <a:extLst>
              <a:ext uri="{FF2B5EF4-FFF2-40B4-BE49-F238E27FC236}">
                <a16:creationId xmlns:a16="http://schemas.microsoft.com/office/drawing/2014/main" id="{4ACE567A-F6A1-5B1F-9A7D-3F8CC7AF3BCB}"/>
              </a:ext>
            </a:extLst>
          </p:cNvPr>
          <p:cNvPicPr>
            <a:picLocks noChangeAspect="1"/>
          </p:cNvPicPr>
          <p:nvPr/>
        </p:nvPicPr>
        <p:blipFill>
          <a:blip r:embed="rId4"/>
          <a:stretch>
            <a:fillRect/>
          </a:stretch>
        </p:blipFill>
        <p:spPr>
          <a:xfrm>
            <a:off x="0" y="3081046"/>
            <a:ext cx="3808812" cy="2814930"/>
          </a:xfrm>
          <a:prstGeom prst="rect">
            <a:avLst/>
          </a:prstGeom>
        </p:spPr>
      </p:pic>
      <p:pic>
        <p:nvPicPr>
          <p:cNvPr id="11" name="Picture 10">
            <a:extLst>
              <a:ext uri="{FF2B5EF4-FFF2-40B4-BE49-F238E27FC236}">
                <a16:creationId xmlns:a16="http://schemas.microsoft.com/office/drawing/2014/main" id="{A6913885-0DB3-2258-E0A1-50C64255B7B8}"/>
              </a:ext>
            </a:extLst>
          </p:cNvPr>
          <p:cNvPicPr>
            <a:picLocks noChangeAspect="1"/>
          </p:cNvPicPr>
          <p:nvPr/>
        </p:nvPicPr>
        <p:blipFill>
          <a:blip r:embed="rId5"/>
          <a:stretch>
            <a:fillRect/>
          </a:stretch>
        </p:blipFill>
        <p:spPr>
          <a:xfrm>
            <a:off x="3808812" y="2916712"/>
            <a:ext cx="3960539" cy="3143597"/>
          </a:xfrm>
          <a:prstGeom prst="rect">
            <a:avLst/>
          </a:prstGeom>
        </p:spPr>
      </p:pic>
    </p:spTree>
    <p:extLst>
      <p:ext uri="{BB962C8B-B14F-4D97-AF65-F5344CB8AC3E}">
        <p14:creationId xmlns:p14="http://schemas.microsoft.com/office/powerpoint/2010/main" val="30883238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73BD3-18FF-FD7B-8A12-E15C5CCCF3A4}"/>
              </a:ext>
            </a:extLst>
          </p:cNvPr>
          <p:cNvSpPr>
            <a:spLocks noGrp="1"/>
          </p:cNvSpPr>
          <p:nvPr>
            <p:ph type="title"/>
          </p:nvPr>
        </p:nvSpPr>
        <p:spPr>
          <a:xfrm>
            <a:off x="7541754" y="484632"/>
            <a:ext cx="4001316" cy="1609344"/>
          </a:xfrm>
        </p:spPr>
        <p:txBody>
          <a:bodyPr>
            <a:normAutofit/>
          </a:bodyPr>
          <a:lstStyle/>
          <a:p>
            <a:endParaRPr lang="en-IN" dirty="0"/>
          </a:p>
        </p:txBody>
      </p:sp>
      <p:pic>
        <p:nvPicPr>
          <p:cNvPr id="7" name="Picture 6">
            <a:extLst>
              <a:ext uri="{FF2B5EF4-FFF2-40B4-BE49-F238E27FC236}">
                <a16:creationId xmlns:a16="http://schemas.microsoft.com/office/drawing/2014/main" id="{CFC2DDE9-49E8-07D7-7254-B97F651FEE19}"/>
              </a:ext>
            </a:extLst>
          </p:cNvPr>
          <p:cNvPicPr>
            <a:picLocks noChangeAspect="1"/>
          </p:cNvPicPr>
          <p:nvPr/>
        </p:nvPicPr>
        <p:blipFill>
          <a:blip r:embed="rId2"/>
          <a:stretch>
            <a:fillRect/>
          </a:stretch>
        </p:blipFill>
        <p:spPr>
          <a:xfrm>
            <a:off x="3540439" y="2762250"/>
            <a:ext cx="4001315" cy="2969133"/>
          </a:xfrm>
          <a:prstGeom prst="rect">
            <a:avLst/>
          </a:prstGeom>
        </p:spPr>
      </p:pic>
      <p:pic>
        <p:nvPicPr>
          <p:cNvPr id="5" name="Picture 4">
            <a:extLst>
              <a:ext uri="{FF2B5EF4-FFF2-40B4-BE49-F238E27FC236}">
                <a16:creationId xmlns:a16="http://schemas.microsoft.com/office/drawing/2014/main" id="{AB3AD923-C9F3-9724-06E5-B0BB17E7E20C}"/>
              </a:ext>
            </a:extLst>
          </p:cNvPr>
          <p:cNvPicPr>
            <a:picLocks noChangeAspect="1"/>
          </p:cNvPicPr>
          <p:nvPr/>
        </p:nvPicPr>
        <p:blipFill>
          <a:blip r:embed="rId3"/>
          <a:stretch>
            <a:fillRect/>
          </a:stretch>
        </p:blipFill>
        <p:spPr>
          <a:xfrm>
            <a:off x="557799" y="479637"/>
            <a:ext cx="5700126" cy="1533384"/>
          </a:xfrm>
          <a:prstGeom prst="rect">
            <a:avLst/>
          </a:prstGeom>
        </p:spPr>
      </p:pic>
      <p:sp>
        <p:nvSpPr>
          <p:cNvPr id="3" name="Content Placeholder 2">
            <a:extLst>
              <a:ext uri="{FF2B5EF4-FFF2-40B4-BE49-F238E27FC236}">
                <a16:creationId xmlns:a16="http://schemas.microsoft.com/office/drawing/2014/main" id="{6E172E84-DA3D-18CA-C507-10002EDE8D98}"/>
              </a:ext>
            </a:extLst>
          </p:cNvPr>
          <p:cNvSpPr>
            <a:spLocks noGrp="1"/>
          </p:cNvSpPr>
          <p:nvPr>
            <p:ph idx="1"/>
          </p:nvPr>
        </p:nvSpPr>
        <p:spPr>
          <a:xfrm>
            <a:off x="7541754" y="2121408"/>
            <a:ext cx="4001315" cy="4050792"/>
          </a:xfrm>
        </p:spPr>
        <p:txBody>
          <a:bodyPr>
            <a:normAutofit/>
          </a:bodyPr>
          <a:lstStyle/>
          <a:p>
            <a:endParaRPr lang="en-IN" dirty="0"/>
          </a:p>
        </p:txBody>
      </p:sp>
      <p:pic>
        <p:nvPicPr>
          <p:cNvPr id="9" name="Picture 8">
            <a:extLst>
              <a:ext uri="{FF2B5EF4-FFF2-40B4-BE49-F238E27FC236}">
                <a16:creationId xmlns:a16="http://schemas.microsoft.com/office/drawing/2014/main" id="{3D9B763B-442E-9AC5-901A-F182AD2B16F8}"/>
              </a:ext>
            </a:extLst>
          </p:cNvPr>
          <p:cNvPicPr>
            <a:picLocks noChangeAspect="1"/>
          </p:cNvPicPr>
          <p:nvPr/>
        </p:nvPicPr>
        <p:blipFill>
          <a:blip r:embed="rId4"/>
          <a:stretch>
            <a:fillRect/>
          </a:stretch>
        </p:blipFill>
        <p:spPr>
          <a:xfrm>
            <a:off x="0" y="3008131"/>
            <a:ext cx="3614829" cy="2723252"/>
          </a:xfrm>
          <a:prstGeom prst="rect">
            <a:avLst/>
          </a:prstGeom>
        </p:spPr>
      </p:pic>
      <p:pic>
        <p:nvPicPr>
          <p:cNvPr id="10" name="Content Placeholder 5" descr="A mosaic of colorful geometric shapes">
            <a:extLst>
              <a:ext uri="{FF2B5EF4-FFF2-40B4-BE49-F238E27FC236}">
                <a16:creationId xmlns:a16="http://schemas.microsoft.com/office/drawing/2014/main" id="{5B1DE794-457C-EA00-7331-FBAB76300F43}"/>
              </a:ext>
            </a:extLst>
          </p:cNvPr>
          <p:cNvPicPr>
            <a:picLocks noChangeAspect="1"/>
          </p:cNvPicPr>
          <p:nvPr/>
        </p:nvPicPr>
        <p:blipFill rotWithShape="1">
          <a:blip r:embed="rId5"/>
          <a:srcRect l="2059" r="33865" b="1"/>
          <a:stretch/>
        </p:blipFill>
        <p:spPr>
          <a:xfrm>
            <a:off x="7538562" y="484632"/>
            <a:ext cx="4001315" cy="5728843"/>
          </a:xfrm>
          <a:prstGeom prst="rect">
            <a:avLst/>
          </a:prstGeom>
        </p:spPr>
      </p:pic>
    </p:spTree>
    <p:extLst>
      <p:ext uri="{BB962C8B-B14F-4D97-AF65-F5344CB8AC3E}">
        <p14:creationId xmlns:p14="http://schemas.microsoft.com/office/powerpoint/2010/main" val="9309688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Content Placeholder 32">
            <a:extLst>
              <a:ext uri="{FF2B5EF4-FFF2-40B4-BE49-F238E27FC236}">
                <a16:creationId xmlns:a16="http://schemas.microsoft.com/office/drawing/2014/main" id="{E16C93A0-702F-1639-83C6-8FCA2B30CB21}"/>
              </a:ext>
            </a:extLst>
          </p:cNvPr>
          <p:cNvSpPr>
            <a:spLocks noGrp="1"/>
          </p:cNvSpPr>
          <p:nvPr>
            <p:ph idx="1"/>
          </p:nvPr>
        </p:nvSpPr>
        <p:spPr>
          <a:xfrm>
            <a:off x="1069847" y="532436"/>
            <a:ext cx="6482419" cy="5662914"/>
          </a:xfrm>
        </p:spPr>
        <p:txBody>
          <a:bodyPr>
            <a:normAutofit/>
          </a:bodyPr>
          <a:lstStyle/>
          <a:p>
            <a:pPr marL="0" indent="0">
              <a:spcBef>
                <a:spcPts val="500"/>
              </a:spcBef>
              <a:buNone/>
            </a:pPr>
            <a:r>
              <a:rPr lang="en-US" b="1" dirty="0"/>
              <a:t>Evaluating Performance of Top Model</a:t>
            </a:r>
          </a:p>
          <a:p>
            <a:pPr marL="0" indent="0">
              <a:spcBef>
                <a:spcPts val="500"/>
              </a:spcBef>
              <a:buNone/>
            </a:pPr>
            <a:endParaRPr lang="en-US" b="1" dirty="0"/>
          </a:p>
          <a:p>
            <a:pPr marL="0" indent="0">
              <a:spcBef>
                <a:spcPts val="500"/>
              </a:spcBef>
              <a:buNone/>
            </a:pPr>
            <a:r>
              <a:rPr lang="en-US" sz="1400" b="1" dirty="0"/>
              <a:t>Random Forest</a:t>
            </a:r>
          </a:p>
          <a:p>
            <a:pPr marL="0" indent="0">
              <a:spcBef>
                <a:spcPts val="500"/>
              </a:spcBef>
              <a:buNone/>
            </a:pPr>
            <a:r>
              <a:rPr lang="en-US" sz="1200" dirty="0"/>
              <a:t>Sensitivity: 0.8841276781810232 </a:t>
            </a:r>
          </a:p>
          <a:p>
            <a:pPr marL="0" indent="0">
              <a:spcBef>
                <a:spcPts val="500"/>
              </a:spcBef>
              <a:buNone/>
            </a:pPr>
            <a:r>
              <a:rPr lang="en-US" sz="1200" dirty="0"/>
              <a:t>Specificity: 0.9924388957270969</a:t>
            </a:r>
            <a:endParaRPr lang="en-US" sz="1400" b="1" dirty="0"/>
          </a:p>
        </p:txBody>
      </p:sp>
      <p:pic>
        <p:nvPicPr>
          <p:cNvPr id="4" name="Picture 3" descr="A mosaic of colorful geometric shapes">
            <a:extLst>
              <a:ext uri="{FF2B5EF4-FFF2-40B4-BE49-F238E27FC236}">
                <a16:creationId xmlns:a16="http://schemas.microsoft.com/office/drawing/2014/main" id="{E176B456-C62E-C0AD-F362-260E77C2FC7A}"/>
              </a:ext>
            </a:extLst>
          </p:cNvPr>
          <p:cNvPicPr>
            <a:picLocks noChangeAspect="1"/>
          </p:cNvPicPr>
          <p:nvPr/>
        </p:nvPicPr>
        <p:blipFill rotWithShape="1">
          <a:blip r:embed="rId3"/>
          <a:srcRect l="2059" r="33865" b="1"/>
          <a:stretch/>
        </p:blipFill>
        <p:spPr>
          <a:xfrm>
            <a:off x="7872307" y="509286"/>
            <a:ext cx="3261974" cy="5323622"/>
          </a:xfrm>
          <a:prstGeom prst="rect">
            <a:avLst/>
          </a:prstGeom>
        </p:spPr>
      </p:pic>
      <p:pic>
        <p:nvPicPr>
          <p:cNvPr id="2" name="Picture 1">
            <a:extLst>
              <a:ext uri="{FF2B5EF4-FFF2-40B4-BE49-F238E27FC236}">
                <a16:creationId xmlns:a16="http://schemas.microsoft.com/office/drawing/2014/main" id="{D824300C-9294-1ED7-1F19-B4066FEF5206}"/>
              </a:ext>
            </a:extLst>
          </p:cNvPr>
          <p:cNvPicPr>
            <a:picLocks noChangeAspect="1"/>
          </p:cNvPicPr>
          <p:nvPr/>
        </p:nvPicPr>
        <p:blipFill>
          <a:blip r:embed="rId4"/>
          <a:stretch>
            <a:fillRect/>
          </a:stretch>
        </p:blipFill>
        <p:spPr>
          <a:xfrm>
            <a:off x="1585441" y="2023064"/>
            <a:ext cx="5451229" cy="4389853"/>
          </a:xfrm>
          <a:prstGeom prst="rect">
            <a:avLst/>
          </a:prstGeom>
        </p:spPr>
      </p:pic>
    </p:spTree>
    <p:extLst>
      <p:ext uri="{BB962C8B-B14F-4D97-AF65-F5344CB8AC3E}">
        <p14:creationId xmlns:p14="http://schemas.microsoft.com/office/powerpoint/2010/main" val="24688705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Content Placeholder 32">
            <a:extLst>
              <a:ext uri="{FF2B5EF4-FFF2-40B4-BE49-F238E27FC236}">
                <a16:creationId xmlns:a16="http://schemas.microsoft.com/office/drawing/2014/main" id="{E16C93A0-702F-1639-83C6-8FCA2B30CB21}"/>
              </a:ext>
            </a:extLst>
          </p:cNvPr>
          <p:cNvSpPr>
            <a:spLocks noGrp="1"/>
          </p:cNvSpPr>
          <p:nvPr>
            <p:ph idx="1"/>
          </p:nvPr>
        </p:nvSpPr>
        <p:spPr>
          <a:xfrm>
            <a:off x="1069847" y="532436"/>
            <a:ext cx="6482419" cy="5662914"/>
          </a:xfrm>
        </p:spPr>
        <p:txBody>
          <a:bodyPr>
            <a:normAutofit lnSpcReduction="10000"/>
          </a:bodyPr>
          <a:lstStyle/>
          <a:p>
            <a:pPr marL="0" indent="0">
              <a:spcBef>
                <a:spcPts val="500"/>
              </a:spcBef>
              <a:buNone/>
            </a:pPr>
            <a:r>
              <a:rPr lang="en-US" sz="1400" b="1" dirty="0"/>
              <a:t>		</a:t>
            </a:r>
            <a:r>
              <a:rPr lang="en-US" sz="2400" b="1" dirty="0"/>
              <a:t>      Conclusion</a:t>
            </a:r>
          </a:p>
          <a:p>
            <a:pPr algn="l">
              <a:buFont typeface="Arial" panose="020B0604020202020204" pitchFamily="34" charset="0"/>
              <a:buChar char="•"/>
            </a:pPr>
            <a:r>
              <a:rPr lang="en-US" sz="2000" b="0" i="0" dirty="0">
                <a:solidFill>
                  <a:srgbClr val="374151"/>
                </a:solidFill>
                <a:effectLst/>
                <a:latin typeface="Söhne"/>
              </a:rPr>
              <a:t>Fraud detection systems use a variety of techniques, including machine learning algorithms and rule-based systems, to identify potentially fraudulent transactions.</a:t>
            </a:r>
          </a:p>
          <a:p>
            <a:pPr algn="l">
              <a:buFont typeface="Arial" panose="020B0604020202020204" pitchFamily="34" charset="0"/>
              <a:buChar char="•"/>
            </a:pPr>
            <a:r>
              <a:rPr lang="en-US" sz="2000" b="0" i="0" dirty="0">
                <a:solidFill>
                  <a:srgbClr val="374151"/>
                </a:solidFill>
                <a:effectLst/>
                <a:latin typeface="Söhne"/>
              </a:rPr>
              <a:t>Some common features of fraud detection systems include real-time monitoring, transaction pattern analysis, and anomaly detection.</a:t>
            </a:r>
          </a:p>
          <a:p>
            <a:pPr algn="l">
              <a:buFont typeface="Arial" panose="020B0604020202020204" pitchFamily="34" charset="0"/>
              <a:buChar char="•"/>
            </a:pPr>
            <a:r>
              <a:rPr lang="en-US" sz="2000" b="0" i="0" dirty="0">
                <a:solidFill>
                  <a:srgbClr val="374151"/>
                </a:solidFill>
                <a:effectLst/>
                <a:latin typeface="Söhne"/>
              </a:rPr>
              <a:t>Advanced techniques like deep learning and artificial intelligence are also being used to improve the accuracy and efficiency of fraud detection systems.</a:t>
            </a:r>
          </a:p>
          <a:p>
            <a:pPr algn="l">
              <a:buFont typeface="Arial" panose="020B0604020202020204" pitchFamily="34" charset="0"/>
              <a:buChar char="•"/>
            </a:pPr>
            <a:r>
              <a:rPr lang="en-US" sz="2000" b="0" i="0" dirty="0">
                <a:solidFill>
                  <a:srgbClr val="374151"/>
                </a:solidFill>
                <a:effectLst/>
                <a:latin typeface="Söhne"/>
              </a:rPr>
              <a:t>Effective fraud detection requires a multi-layered approach that involves both technology and human expertise.</a:t>
            </a:r>
          </a:p>
          <a:p>
            <a:pPr algn="l">
              <a:buFont typeface="Arial" panose="020B0604020202020204" pitchFamily="34" charset="0"/>
              <a:buChar char="•"/>
            </a:pPr>
            <a:r>
              <a:rPr lang="en-US" sz="2000" b="0" i="0" dirty="0">
                <a:solidFill>
                  <a:srgbClr val="374151"/>
                </a:solidFill>
                <a:effectLst/>
                <a:latin typeface="Söhne"/>
              </a:rPr>
              <a:t>Ongoing monitoring and analysis of transaction data is critical to identifying new and evolving types of fraud.</a:t>
            </a:r>
          </a:p>
          <a:p>
            <a:pPr algn="l">
              <a:buFont typeface="Arial" panose="020B0604020202020204" pitchFamily="34" charset="0"/>
              <a:buChar char="•"/>
            </a:pPr>
            <a:r>
              <a:rPr lang="en-US" sz="2000" b="0" i="0" dirty="0">
                <a:solidFill>
                  <a:srgbClr val="374151"/>
                </a:solidFill>
                <a:effectLst/>
                <a:latin typeface="Söhne"/>
              </a:rPr>
              <a:t>While no fraud detection system is foolproof, implementing a robust fraud detection strategy can significantly reduce the risk of financial losses from credit card fraud.</a:t>
            </a:r>
          </a:p>
          <a:p>
            <a:pPr marL="0" indent="0">
              <a:spcBef>
                <a:spcPts val="500"/>
              </a:spcBef>
              <a:buNone/>
            </a:pPr>
            <a:endParaRPr lang="en-US" sz="2400" b="1" dirty="0"/>
          </a:p>
        </p:txBody>
      </p:sp>
      <p:pic>
        <p:nvPicPr>
          <p:cNvPr id="4" name="Picture 3" descr="A mosaic of colorful geometric shapes">
            <a:extLst>
              <a:ext uri="{FF2B5EF4-FFF2-40B4-BE49-F238E27FC236}">
                <a16:creationId xmlns:a16="http://schemas.microsoft.com/office/drawing/2014/main" id="{E176B456-C62E-C0AD-F362-260E77C2FC7A}"/>
              </a:ext>
            </a:extLst>
          </p:cNvPr>
          <p:cNvPicPr>
            <a:picLocks noChangeAspect="1"/>
          </p:cNvPicPr>
          <p:nvPr/>
        </p:nvPicPr>
        <p:blipFill rotWithShape="1">
          <a:blip r:embed="rId3"/>
          <a:srcRect l="2059" r="33865" b="1"/>
          <a:stretch/>
        </p:blipFill>
        <p:spPr>
          <a:xfrm>
            <a:off x="7872307" y="509286"/>
            <a:ext cx="3261974" cy="5323622"/>
          </a:xfrm>
          <a:prstGeom prst="rect">
            <a:avLst/>
          </a:prstGeom>
        </p:spPr>
      </p:pic>
    </p:spTree>
    <p:extLst>
      <p:ext uri="{BB962C8B-B14F-4D97-AF65-F5344CB8AC3E}">
        <p14:creationId xmlns:p14="http://schemas.microsoft.com/office/powerpoint/2010/main" val="28248281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Content Placeholder 32">
            <a:extLst>
              <a:ext uri="{FF2B5EF4-FFF2-40B4-BE49-F238E27FC236}">
                <a16:creationId xmlns:a16="http://schemas.microsoft.com/office/drawing/2014/main" id="{E16C93A0-702F-1639-83C6-8FCA2B30CB21}"/>
              </a:ext>
            </a:extLst>
          </p:cNvPr>
          <p:cNvSpPr>
            <a:spLocks noGrp="1"/>
          </p:cNvSpPr>
          <p:nvPr>
            <p:ph idx="1"/>
          </p:nvPr>
        </p:nvSpPr>
        <p:spPr>
          <a:xfrm>
            <a:off x="1069847" y="532436"/>
            <a:ext cx="6482419" cy="5662914"/>
          </a:xfrm>
        </p:spPr>
        <p:txBody>
          <a:bodyPr>
            <a:normAutofit/>
          </a:bodyPr>
          <a:lstStyle/>
          <a:p>
            <a:pPr marL="0" indent="0">
              <a:spcBef>
                <a:spcPts val="500"/>
              </a:spcBef>
              <a:buNone/>
            </a:pPr>
            <a:r>
              <a:rPr lang="en-US" b="1" dirty="0"/>
              <a:t>		Improving the Model</a:t>
            </a:r>
          </a:p>
          <a:p>
            <a:pPr marL="0" indent="0">
              <a:spcBef>
                <a:spcPts val="500"/>
              </a:spcBef>
              <a:buNone/>
            </a:pPr>
            <a:endParaRPr lang="en-US" b="1" dirty="0"/>
          </a:p>
          <a:p>
            <a:pPr algn="l">
              <a:buFont typeface="+mj-lt"/>
              <a:buAutoNum type="arabicPeriod"/>
            </a:pPr>
            <a:r>
              <a:rPr lang="en-US" b="1" i="0" dirty="0">
                <a:solidFill>
                  <a:srgbClr val="374151"/>
                </a:solidFill>
                <a:effectLst/>
                <a:latin typeface="Söhne"/>
              </a:rPr>
              <a:t>Data preprocessing:</a:t>
            </a:r>
          </a:p>
          <a:p>
            <a:pPr algn="l">
              <a:buFont typeface="+mj-lt"/>
              <a:buAutoNum type="arabicPeriod"/>
            </a:pPr>
            <a:r>
              <a:rPr lang="en-US" b="1" i="0" dirty="0">
                <a:solidFill>
                  <a:srgbClr val="374151"/>
                </a:solidFill>
                <a:effectLst/>
                <a:latin typeface="Söhne"/>
              </a:rPr>
              <a:t>Feature selection: </a:t>
            </a:r>
          </a:p>
          <a:p>
            <a:pPr algn="l">
              <a:buFont typeface="+mj-lt"/>
              <a:buAutoNum type="arabicPeriod"/>
            </a:pPr>
            <a:r>
              <a:rPr lang="en-US" b="1" i="0" dirty="0">
                <a:solidFill>
                  <a:srgbClr val="374151"/>
                </a:solidFill>
                <a:effectLst/>
                <a:latin typeface="Söhne"/>
              </a:rPr>
              <a:t>Model selection:</a:t>
            </a:r>
          </a:p>
          <a:p>
            <a:pPr algn="l">
              <a:buFont typeface="+mj-lt"/>
              <a:buAutoNum type="arabicPeriod"/>
            </a:pPr>
            <a:r>
              <a:rPr lang="en-US" b="1" i="0" dirty="0">
                <a:solidFill>
                  <a:srgbClr val="374151"/>
                </a:solidFill>
                <a:effectLst/>
                <a:latin typeface="Söhne"/>
              </a:rPr>
              <a:t>Ensemble methods:</a:t>
            </a:r>
          </a:p>
          <a:p>
            <a:pPr algn="l">
              <a:buFont typeface="+mj-lt"/>
              <a:buAutoNum type="arabicPeriod"/>
            </a:pPr>
            <a:r>
              <a:rPr lang="en-US" b="1" i="0" dirty="0">
                <a:solidFill>
                  <a:srgbClr val="374151"/>
                </a:solidFill>
                <a:effectLst/>
                <a:latin typeface="Söhne"/>
              </a:rPr>
              <a:t>Real-time detection:</a:t>
            </a:r>
          </a:p>
          <a:p>
            <a:pPr algn="l">
              <a:buFont typeface="+mj-lt"/>
              <a:buAutoNum type="arabicPeriod"/>
            </a:pPr>
            <a:r>
              <a:rPr lang="en-US" b="1" i="0" dirty="0">
                <a:solidFill>
                  <a:srgbClr val="374151"/>
                </a:solidFill>
                <a:effectLst/>
                <a:latin typeface="Söhne"/>
              </a:rPr>
              <a:t>Improved training data:</a:t>
            </a:r>
          </a:p>
          <a:p>
            <a:pPr algn="l">
              <a:buFont typeface="+mj-lt"/>
              <a:buAutoNum type="arabicPeriod"/>
            </a:pPr>
            <a:r>
              <a:rPr lang="en-US" b="1" i="0" dirty="0">
                <a:solidFill>
                  <a:srgbClr val="374151"/>
                </a:solidFill>
                <a:effectLst/>
                <a:latin typeface="Söhne"/>
              </a:rPr>
              <a:t>Human expert input</a:t>
            </a:r>
          </a:p>
        </p:txBody>
      </p:sp>
      <p:pic>
        <p:nvPicPr>
          <p:cNvPr id="4" name="Picture 3" descr="A mosaic of colorful geometric shapes">
            <a:extLst>
              <a:ext uri="{FF2B5EF4-FFF2-40B4-BE49-F238E27FC236}">
                <a16:creationId xmlns:a16="http://schemas.microsoft.com/office/drawing/2014/main" id="{E176B456-C62E-C0AD-F362-260E77C2FC7A}"/>
              </a:ext>
            </a:extLst>
          </p:cNvPr>
          <p:cNvPicPr>
            <a:picLocks noChangeAspect="1"/>
          </p:cNvPicPr>
          <p:nvPr/>
        </p:nvPicPr>
        <p:blipFill rotWithShape="1">
          <a:blip r:embed="rId3"/>
          <a:srcRect l="2059" r="33865" b="1"/>
          <a:stretch/>
        </p:blipFill>
        <p:spPr>
          <a:xfrm>
            <a:off x="7872307" y="509286"/>
            <a:ext cx="3261974" cy="5323622"/>
          </a:xfrm>
          <a:prstGeom prst="rect">
            <a:avLst/>
          </a:prstGeom>
        </p:spPr>
      </p:pic>
    </p:spTree>
    <p:extLst>
      <p:ext uri="{BB962C8B-B14F-4D97-AF65-F5344CB8AC3E}">
        <p14:creationId xmlns:p14="http://schemas.microsoft.com/office/powerpoint/2010/main" val="32483092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Content Placeholder 32">
            <a:extLst>
              <a:ext uri="{FF2B5EF4-FFF2-40B4-BE49-F238E27FC236}">
                <a16:creationId xmlns:a16="http://schemas.microsoft.com/office/drawing/2014/main" id="{E16C93A0-702F-1639-83C6-8FCA2B30CB21}"/>
              </a:ext>
            </a:extLst>
          </p:cNvPr>
          <p:cNvSpPr>
            <a:spLocks noGrp="1"/>
          </p:cNvSpPr>
          <p:nvPr>
            <p:ph idx="1"/>
          </p:nvPr>
        </p:nvSpPr>
        <p:spPr>
          <a:xfrm>
            <a:off x="1069847" y="532436"/>
            <a:ext cx="6482419" cy="5662914"/>
          </a:xfrm>
        </p:spPr>
        <p:txBody>
          <a:bodyPr>
            <a:normAutofit/>
          </a:bodyPr>
          <a:lstStyle/>
          <a:p>
            <a:pPr marL="0" indent="0">
              <a:spcBef>
                <a:spcPts val="500"/>
              </a:spcBef>
              <a:buNone/>
            </a:pPr>
            <a:endParaRPr lang="en-US" sz="1400" b="1" dirty="0"/>
          </a:p>
          <a:p>
            <a:pPr marL="0" indent="0">
              <a:spcBef>
                <a:spcPts val="500"/>
              </a:spcBef>
              <a:buNone/>
            </a:pPr>
            <a:endParaRPr lang="en-US" sz="1400" b="1" dirty="0"/>
          </a:p>
          <a:p>
            <a:pPr marL="0" indent="0">
              <a:spcBef>
                <a:spcPts val="500"/>
              </a:spcBef>
              <a:buNone/>
            </a:pPr>
            <a:endParaRPr lang="en-US" sz="1400" b="1" dirty="0"/>
          </a:p>
          <a:p>
            <a:pPr marL="0" indent="0">
              <a:spcBef>
                <a:spcPts val="500"/>
              </a:spcBef>
              <a:buNone/>
            </a:pPr>
            <a:endParaRPr lang="en-US" sz="1400" b="1" dirty="0"/>
          </a:p>
          <a:p>
            <a:pPr marL="0" indent="0">
              <a:spcBef>
                <a:spcPts val="500"/>
              </a:spcBef>
              <a:buNone/>
            </a:pPr>
            <a:endParaRPr lang="en-US" sz="1400" b="1" dirty="0"/>
          </a:p>
          <a:p>
            <a:pPr marL="0" indent="0">
              <a:spcBef>
                <a:spcPts val="500"/>
              </a:spcBef>
              <a:buNone/>
            </a:pPr>
            <a:endParaRPr lang="en-US" sz="1400" b="1" dirty="0"/>
          </a:p>
          <a:p>
            <a:pPr marL="0" indent="0">
              <a:spcBef>
                <a:spcPts val="500"/>
              </a:spcBef>
              <a:buNone/>
            </a:pPr>
            <a:endParaRPr lang="en-US" sz="1400" b="1" dirty="0"/>
          </a:p>
          <a:p>
            <a:pPr marL="0" indent="0">
              <a:spcBef>
                <a:spcPts val="500"/>
              </a:spcBef>
              <a:buNone/>
            </a:pPr>
            <a:endParaRPr lang="en-US" sz="1400" b="1" dirty="0"/>
          </a:p>
          <a:p>
            <a:pPr marL="0" indent="0">
              <a:spcBef>
                <a:spcPts val="500"/>
              </a:spcBef>
              <a:buNone/>
            </a:pPr>
            <a:endParaRPr lang="en-US" sz="1400" b="1" dirty="0"/>
          </a:p>
          <a:p>
            <a:pPr marL="0" indent="0">
              <a:spcBef>
                <a:spcPts val="500"/>
              </a:spcBef>
              <a:buNone/>
            </a:pPr>
            <a:endParaRPr lang="en-US" sz="1400" b="1" dirty="0"/>
          </a:p>
          <a:p>
            <a:pPr marL="0" indent="0">
              <a:spcBef>
                <a:spcPts val="500"/>
              </a:spcBef>
              <a:buNone/>
            </a:pPr>
            <a:r>
              <a:rPr lang="en-US" sz="1400" b="1" dirty="0"/>
              <a:t>	               </a:t>
            </a:r>
            <a:r>
              <a:rPr lang="en-US" sz="4000" b="1" dirty="0"/>
              <a:t> Thank you</a:t>
            </a:r>
          </a:p>
        </p:txBody>
      </p:sp>
      <p:pic>
        <p:nvPicPr>
          <p:cNvPr id="4" name="Picture 3" descr="A mosaic of colorful geometric shapes">
            <a:extLst>
              <a:ext uri="{FF2B5EF4-FFF2-40B4-BE49-F238E27FC236}">
                <a16:creationId xmlns:a16="http://schemas.microsoft.com/office/drawing/2014/main" id="{E176B456-C62E-C0AD-F362-260E77C2FC7A}"/>
              </a:ext>
            </a:extLst>
          </p:cNvPr>
          <p:cNvPicPr>
            <a:picLocks noChangeAspect="1"/>
          </p:cNvPicPr>
          <p:nvPr/>
        </p:nvPicPr>
        <p:blipFill rotWithShape="1">
          <a:blip r:embed="rId3"/>
          <a:srcRect l="2059" r="33865" b="1"/>
          <a:stretch/>
        </p:blipFill>
        <p:spPr>
          <a:xfrm>
            <a:off x="7872307" y="509286"/>
            <a:ext cx="3261974" cy="5323622"/>
          </a:xfrm>
          <a:prstGeom prst="rect">
            <a:avLst/>
          </a:prstGeom>
        </p:spPr>
      </p:pic>
    </p:spTree>
    <p:extLst>
      <p:ext uri="{BB962C8B-B14F-4D97-AF65-F5344CB8AC3E}">
        <p14:creationId xmlns:p14="http://schemas.microsoft.com/office/powerpoint/2010/main" val="41951687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Title 23">
            <a:extLst>
              <a:ext uri="{FF2B5EF4-FFF2-40B4-BE49-F238E27FC236}">
                <a16:creationId xmlns:a16="http://schemas.microsoft.com/office/drawing/2014/main" id="{692F14EC-F9CD-9E10-7487-276D8F275A55}"/>
              </a:ext>
            </a:extLst>
          </p:cNvPr>
          <p:cNvSpPr>
            <a:spLocks noGrp="1"/>
          </p:cNvSpPr>
          <p:nvPr>
            <p:ph type="title"/>
          </p:nvPr>
        </p:nvSpPr>
        <p:spPr>
          <a:xfrm>
            <a:off x="4935793" y="484632"/>
            <a:ext cx="6607277" cy="1609344"/>
          </a:xfrm>
        </p:spPr>
        <p:txBody>
          <a:bodyPr>
            <a:normAutofit/>
          </a:bodyPr>
          <a:lstStyle/>
          <a:p>
            <a:r>
              <a:rPr lang="en-US" dirty="0"/>
              <a:t>Credit CARD FRAUD DETECTION</a:t>
            </a:r>
          </a:p>
        </p:txBody>
      </p:sp>
      <p:pic>
        <p:nvPicPr>
          <p:cNvPr id="4" name="Picture 3" descr="A mosaic of colorful geometric shapes">
            <a:extLst>
              <a:ext uri="{FF2B5EF4-FFF2-40B4-BE49-F238E27FC236}">
                <a16:creationId xmlns:a16="http://schemas.microsoft.com/office/drawing/2014/main" id="{E176B456-C62E-C0AD-F362-260E77C2FC7A}"/>
              </a:ext>
            </a:extLst>
          </p:cNvPr>
          <p:cNvPicPr>
            <a:picLocks noChangeAspect="1"/>
          </p:cNvPicPr>
          <p:nvPr/>
        </p:nvPicPr>
        <p:blipFill rotWithShape="1">
          <a:blip r:embed="rId3"/>
          <a:srcRect l="8498" r="40305" b="1"/>
          <a:stretch/>
        </p:blipFill>
        <p:spPr>
          <a:xfrm>
            <a:off x="633999" y="640080"/>
            <a:ext cx="4001315" cy="5588101"/>
          </a:xfrm>
          <a:prstGeom prst="rect">
            <a:avLst/>
          </a:prstGeom>
        </p:spPr>
      </p:pic>
      <p:sp>
        <p:nvSpPr>
          <p:cNvPr id="33" name="Content Placeholder 32">
            <a:extLst>
              <a:ext uri="{FF2B5EF4-FFF2-40B4-BE49-F238E27FC236}">
                <a16:creationId xmlns:a16="http://schemas.microsoft.com/office/drawing/2014/main" id="{E16C93A0-702F-1639-83C6-8FCA2B30CB21}"/>
              </a:ext>
            </a:extLst>
          </p:cNvPr>
          <p:cNvSpPr>
            <a:spLocks noGrp="1"/>
          </p:cNvSpPr>
          <p:nvPr>
            <p:ph idx="1"/>
          </p:nvPr>
        </p:nvSpPr>
        <p:spPr>
          <a:xfrm>
            <a:off x="4935794" y="2121408"/>
            <a:ext cx="6607276" cy="4050792"/>
          </a:xfrm>
        </p:spPr>
        <p:txBody>
          <a:bodyPr>
            <a:normAutofit/>
          </a:bodyPr>
          <a:lstStyle/>
          <a:p>
            <a:pPr marL="0" indent="0">
              <a:spcBef>
                <a:spcPts val="500"/>
              </a:spcBef>
              <a:buNone/>
            </a:pPr>
            <a:r>
              <a:rPr lang="en-US" sz="1400" b="1" dirty="0"/>
              <a:t>Problem</a:t>
            </a:r>
          </a:p>
          <a:p>
            <a:pPr marL="0" indent="0">
              <a:spcBef>
                <a:spcPts val="200"/>
              </a:spcBef>
              <a:buNone/>
            </a:pPr>
            <a:r>
              <a:rPr lang="en-US" sz="1400" dirty="0"/>
              <a:t>Credit card fraud can happen in a number of ways, including phishing scams, card-not-present transactions, skimming devices, and data breaches. </a:t>
            </a:r>
          </a:p>
          <a:p>
            <a:pPr marL="0" indent="0">
              <a:spcBef>
                <a:spcPts val="200"/>
              </a:spcBef>
              <a:buNone/>
            </a:pPr>
            <a:endParaRPr lang="en-US" sz="1400" dirty="0"/>
          </a:p>
          <a:p>
            <a:pPr marL="0" indent="0">
              <a:spcBef>
                <a:spcPts val="200"/>
              </a:spcBef>
              <a:buNone/>
            </a:pPr>
            <a:r>
              <a:rPr lang="en-US" sz="1400" dirty="0"/>
              <a:t>Credit card frauds can also harm the reputation of businesses and financial institutions, leading to decreased customer trust and loyalty.</a:t>
            </a:r>
          </a:p>
          <a:p>
            <a:pPr marL="0" indent="0">
              <a:buNone/>
            </a:pPr>
            <a:r>
              <a:rPr lang="en-US" sz="1400" b="1" dirty="0"/>
              <a:t>Why is it interesting ?</a:t>
            </a:r>
          </a:p>
          <a:p>
            <a:pPr marL="0" indent="0">
              <a:spcBef>
                <a:spcPts val="200"/>
              </a:spcBef>
              <a:buNone/>
            </a:pPr>
            <a:r>
              <a:rPr lang="en-US" sz="1400" dirty="0"/>
              <a:t>It also has applications and effects in the real world and helps make people and businesses financially secure.</a:t>
            </a:r>
          </a:p>
          <a:p>
            <a:pPr marL="0" indent="0">
              <a:buNone/>
            </a:pPr>
            <a:r>
              <a:rPr lang="en-US" sz="1400" b="1" i="0" dirty="0">
                <a:effectLst/>
              </a:rPr>
              <a:t>What is the response variable? </a:t>
            </a:r>
          </a:p>
          <a:p>
            <a:pPr marL="0" indent="0">
              <a:spcBef>
                <a:spcPts val="200"/>
              </a:spcBef>
              <a:buNone/>
            </a:pPr>
            <a:r>
              <a:rPr lang="en-US" sz="1400" dirty="0"/>
              <a:t>Classification problem- We can forecast new, previously unobserved data thanks to classification issues, which is one of the main reasons why they are significant.</a:t>
            </a:r>
          </a:p>
          <a:p>
            <a:pPr marL="0" indent="0">
              <a:buNone/>
            </a:pPr>
            <a:r>
              <a:rPr lang="en-US" sz="1400" b="1" dirty="0"/>
              <a:t>What is the significance of your model prediction?</a:t>
            </a:r>
            <a:br>
              <a:rPr lang="en-US" sz="1400" b="1" dirty="0"/>
            </a:br>
            <a:r>
              <a:rPr lang="en-US" sz="1400" dirty="0"/>
              <a:t>We wanted to make people’s life easier, we don’t want them to suffer financial losses and also it will help Banks and  reducing credit card frauds</a:t>
            </a:r>
          </a:p>
        </p:txBody>
      </p:sp>
    </p:spTree>
    <p:extLst>
      <p:ext uri="{BB962C8B-B14F-4D97-AF65-F5344CB8AC3E}">
        <p14:creationId xmlns:p14="http://schemas.microsoft.com/office/powerpoint/2010/main" val="35271773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 mosaic of colorful geometric shapes">
            <a:extLst>
              <a:ext uri="{FF2B5EF4-FFF2-40B4-BE49-F238E27FC236}">
                <a16:creationId xmlns:a16="http://schemas.microsoft.com/office/drawing/2014/main" id="{E176B456-C62E-C0AD-F362-260E77C2FC7A}"/>
              </a:ext>
            </a:extLst>
          </p:cNvPr>
          <p:cNvPicPr>
            <a:picLocks noChangeAspect="1"/>
          </p:cNvPicPr>
          <p:nvPr/>
        </p:nvPicPr>
        <p:blipFill rotWithShape="1">
          <a:blip r:embed="rId3"/>
          <a:srcRect l="8498" r="40305" b="1"/>
          <a:stretch/>
        </p:blipFill>
        <p:spPr>
          <a:xfrm>
            <a:off x="633999" y="640080"/>
            <a:ext cx="4001315" cy="5588101"/>
          </a:xfrm>
          <a:prstGeom prst="rect">
            <a:avLst/>
          </a:prstGeom>
        </p:spPr>
      </p:pic>
      <p:sp>
        <p:nvSpPr>
          <p:cNvPr id="33" name="Content Placeholder 32">
            <a:extLst>
              <a:ext uri="{FF2B5EF4-FFF2-40B4-BE49-F238E27FC236}">
                <a16:creationId xmlns:a16="http://schemas.microsoft.com/office/drawing/2014/main" id="{E16C93A0-702F-1639-83C6-8FCA2B30CB21}"/>
              </a:ext>
            </a:extLst>
          </p:cNvPr>
          <p:cNvSpPr>
            <a:spLocks noGrp="1"/>
          </p:cNvSpPr>
          <p:nvPr>
            <p:ph idx="1"/>
          </p:nvPr>
        </p:nvSpPr>
        <p:spPr>
          <a:xfrm>
            <a:off x="4935794" y="640080"/>
            <a:ext cx="6607276" cy="5532120"/>
          </a:xfrm>
        </p:spPr>
        <p:txBody>
          <a:bodyPr>
            <a:normAutofit lnSpcReduction="10000"/>
          </a:bodyPr>
          <a:lstStyle/>
          <a:p>
            <a:pPr>
              <a:spcBef>
                <a:spcPts val="500"/>
              </a:spcBef>
            </a:pPr>
            <a:r>
              <a:rPr lang="en-US" sz="2400" b="1" i="0" dirty="0">
                <a:effectLst/>
              </a:rPr>
              <a:t>Where/how did you get the data?</a:t>
            </a:r>
            <a:br>
              <a:rPr lang="en-US" sz="2400" b="1" dirty="0"/>
            </a:br>
            <a:r>
              <a:rPr lang="en-US" sz="2400" dirty="0"/>
              <a:t>We got the data from following website : </a:t>
            </a:r>
            <a:r>
              <a:rPr lang="en-US" sz="2400" b="1" dirty="0">
                <a:hlinkClick r:id="rId4"/>
              </a:rPr>
              <a:t>https://www.kaggle.com/datasets/kartik2112/fraud-detection</a:t>
            </a:r>
            <a:endParaRPr lang="en-US" sz="2400" b="1" dirty="0"/>
          </a:p>
          <a:p>
            <a:pPr marL="0" indent="0">
              <a:spcBef>
                <a:spcPts val="500"/>
              </a:spcBef>
              <a:buNone/>
            </a:pPr>
            <a:endParaRPr lang="en-US" sz="2400" dirty="0"/>
          </a:p>
          <a:p>
            <a:pPr marL="0" indent="0">
              <a:spcBef>
                <a:spcPts val="500"/>
              </a:spcBef>
              <a:buNone/>
            </a:pPr>
            <a:endParaRPr lang="en-US" sz="2400" b="1" dirty="0"/>
          </a:p>
          <a:p>
            <a:pPr marL="0" indent="0">
              <a:spcBef>
                <a:spcPts val="500"/>
              </a:spcBef>
              <a:buNone/>
            </a:pPr>
            <a:r>
              <a:rPr lang="en-US" sz="2400" b="1" dirty="0"/>
              <a:t>   #Description</a:t>
            </a:r>
          </a:p>
          <a:p>
            <a:pPr>
              <a:spcBef>
                <a:spcPts val="500"/>
              </a:spcBef>
            </a:pPr>
            <a:r>
              <a:rPr lang="en-US" sz="2400" dirty="0"/>
              <a:t>Number Of Records- 1048574</a:t>
            </a:r>
          </a:p>
          <a:p>
            <a:pPr>
              <a:spcBef>
                <a:spcPts val="500"/>
              </a:spcBef>
            </a:pPr>
            <a:r>
              <a:rPr lang="en-US" sz="2400" dirty="0"/>
              <a:t>Number Of Features- 20</a:t>
            </a:r>
          </a:p>
          <a:p>
            <a:pPr>
              <a:spcBef>
                <a:spcPts val="500"/>
              </a:spcBef>
            </a:pPr>
            <a:r>
              <a:rPr lang="en-US" sz="2400" dirty="0"/>
              <a:t>Predictors- There were total 19 predictors </a:t>
            </a:r>
          </a:p>
          <a:p>
            <a:pPr>
              <a:spcBef>
                <a:spcPts val="500"/>
              </a:spcBef>
            </a:pPr>
            <a:r>
              <a:rPr lang="en-US" sz="2400" dirty="0"/>
              <a:t>Outcome- </a:t>
            </a:r>
            <a:r>
              <a:rPr lang="en-US" sz="2400" dirty="0" err="1"/>
              <a:t>Is_Fraud</a:t>
            </a:r>
            <a:r>
              <a:rPr lang="en-US" sz="2400" dirty="0"/>
              <a:t> (1)</a:t>
            </a:r>
          </a:p>
          <a:p>
            <a:pPr>
              <a:spcBef>
                <a:spcPts val="500"/>
              </a:spcBef>
            </a:pPr>
            <a:r>
              <a:rPr lang="en-US" sz="2400" dirty="0"/>
              <a:t>Missing Values: There were no missing values as well as duplicate values.</a:t>
            </a:r>
          </a:p>
          <a:p>
            <a:pPr>
              <a:spcBef>
                <a:spcPts val="500"/>
              </a:spcBef>
            </a:pPr>
            <a:r>
              <a:rPr lang="en-US" sz="2400" dirty="0"/>
              <a:t>Outliers: The variables amount, city population and </a:t>
            </a:r>
            <a:r>
              <a:rPr lang="en-US" sz="2400" dirty="0" err="1"/>
              <a:t>timedelta_last_trans</a:t>
            </a:r>
            <a:r>
              <a:rPr lang="en-US" sz="2400" dirty="0"/>
              <a:t> have an outlier issue</a:t>
            </a:r>
          </a:p>
          <a:p>
            <a:pPr>
              <a:spcBef>
                <a:spcPts val="500"/>
              </a:spcBef>
            </a:pPr>
            <a:endParaRPr lang="en-US" sz="1600" dirty="0"/>
          </a:p>
        </p:txBody>
      </p:sp>
    </p:spTree>
    <p:extLst>
      <p:ext uri="{BB962C8B-B14F-4D97-AF65-F5344CB8AC3E}">
        <p14:creationId xmlns:p14="http://schemas.microsoft.com/office/powerpoint/2010/main" val="15622664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 mosaic of colorful geometric shapes">
            <a:extLst>
              <a:ext uri="{FF2B5EF4-FFF2-40B4-BE49-F238E27FC236}">
                <a16:creationId xmlns:a16="http://schemas.microsoft.com/office/drawing/2014/main" id="{E176B456-C62E-C0AD-F362-260E77C2FC7A}"/>
              </a:ext>
            </a:extLst>
          </p:cNvPr>
          <p:cNvPicPr>
            <a:picLocks noChangeAspect="1"/>
          </p:cNvPicPr>
          <p:nvPr/>
        </p:nvPicPr>
        <p:blipFill rotWithShape="1">
          <a:blip r:embed="rId3">
            <a:duotone>
              <a:schemeClr val="bg2">
                <a:shade val="45000"/>
                <a:satMod val="135000"/>
              </a:schemeClr>
              <a:prstClr val="white"/>
            </a:duotone>
          </a:blip>
          <a:srcRect t="16478" b="4851"/>
          <a:stretch/>
        </p:blipFill>
        <p:spPr>
          <a:xfrm>
            <a:off x="20" y="-114290"/>
            <a:ext cx="12191980" cy="6857989"/>
          </a:xfrm>
          <a:prstGeom prst="rect">
            <a:avLst/>
          </a:prstGeom>
        </p:spPr>
      </p:pic>
      <p:sp>
        <p:nvSpPr>
          <p:cNvPr id="53" name="Rectangle 52">
            <a:extLst>
              <a:ext uri="{FF2B5EF4-FFF2-40B4-BE49-F238E27FC236}">
                <a16:creationId xmlns:a16="http://schemas.microsoft.com/office/drawing/2014/main" id="{F79FF99C-BAA9-404F-9C96-6DD456B4F7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49C44AFD-C72D-4D9C-84C6-73E615CED8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blipFill dpi="0" rotWithShape="1">
            <a:blip r:embed="rId4">
              <a:alphaModFix amt="30000"/>
              <a:duotone>
                <a:prstClr val="black"/>
                <a:schemeClr val="accent1">
                  <a:tint val="45000"/>
                  <a:satMod val="400000"/>
                </a:schemeClr>
              </a:duotone>
              <a:extLst>
                <a:ext uri="{BEBA8EAE-BF5A-486C-A8C5-ECC9F3942E4B}">
                  <a14:imgProps xmlns:a14="http://schemas.microsoft.com/office/drawing/2010/main">
                    <a14:imgLayer r:embed="rId5">
                      <a14:imgEffect>
                        <a14:sharpenSoften amount="61000"/>
                      </a14:imgEffect>
                      <a14:imgEffect>
                        <a14:brightnessContrast bright="-25000" contrast="20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7" name="Group 56">
            <a:extLst>
              <a:ext uri="{FF2B5EF4-FFF2-40B4-BE49-F238E27FC236}">
                <a16:creationId xmlns:a16="http://schemas.microsoft.com/office/drawing/2014/main" id="{1D25B14F-36E0-41E8-956F-CABEF1ADD65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58" name="Oval 57">
              <a:extLst>
                <a:ext uri="{FF2B5EF4-FFF2-40B4-BE49-F238E27FC236}">
                  <a16:creationId xmlns:a16="http://schemas.microsoft.com/office/drawing/2014/main" id="{4AFB9EA5-DE4D-4E6B-A302-F55174E4B1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6">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59" name="Oval 58">
              <a:extLst>
                <a:ext uri="{FF2B5EF4-FFF2-40B4-BE49-F238E27FC236}">
                  <a16:creationId xmlns:a16="http://schemas.microsoft.com/office/drawing/2014/main" id="{E44092F4-4D9B-4D0A-8832-C29E786F8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graphicFrame>
        <p:nvGraphicFramePr>
          <p:cNvPr id="37" name="Content Placeholder 32">
            <a:extLst>
              <a:ext uri="{FF2B5EF4-FFF2-40B4-BE49-F238E27FC236}">
                <a16:creationId xmlns:a16="http://schemas.microsoft.com/office/drawing/2014/main" id="{E5824EB9-10EB-BA56-3E7F-5A4D529DE273}"/>
              </a:ext>
            </a:extLst>
          </p:cNvPr>
          <p:cNvGraphicFramePr>
            <a:graphicFrameLocks noGrp="1"/>
          </p:cNvGraphicFramePr>
          <p:nvPr>
            <p:ph idx="1"/>
            <p:extLst>
              <p:ext uri="{D42A27DB-BD31-4B8C-83A1-F6EECF244321}">
                <p14:modId xmlns:p14="http://schemas.microsoft.com/office/powerpoint/2010/main" val="4280778008"/>
              </p:ext>
            </p:extLst>
          </p:nvPr>
        </p:nvGraphicFramePr>
        <p:xfrm>
          <a:off x="1372518" y="168090"/>
          <a:ext cx="10058400" cy="579379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947932745"/>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Content Placeholder 32">
            <a:extLst>
              <a:ext uri="{FF2B5EF4-FFF2-40B4-BE49-F238E27FC236}">
                <a16:creationId xmlns:a16="http://schemas.microsoft.com/office/drawing/2014/main" id="{E16C93A0-702F-1639-83C6-8FCA2B30CB21}"/>
              </a:ext>
            </a:extLst>
          </p:cNvPr>
          <p:cNvSpPr>
            <a:spLocks noGrp="1"/>
          </p:cNvSpPr>
          <p:nvPr>
            <p:ph idx="1"/>
          </p:nvPr>
        </p:nvSpPr>
        <p:spPr>
          <a:xfrm>
            <a:off x="1069847" y="532436"/>
            <a:ext cx="6482419" cy="5662914"/>
          </a:xfrm>
        </p:spPr>
        <p:txBody>
          <a:bodyPr>
            <a:normAutofit/>
          </a:bodyPr>
          <a:lstStyle/>
          <a:p>
            <a:pPr marL="0" indent="0">
              <a:spcBef>
                <a:spcPts val="500"/>
              </a:spcBef>
              <a:buNone/>
            </a:pPr>
            <a:r>
              <a:rPr lang="en-US" sz="1400" dirty="0"/>
              <a:t>		</a:t>
            </a:r>
            <a:r>
              <a:rPr lang="en-US" b="1" dirty="0"/>
              <a:t>      </a:t>
            </a:r>
            <a:r>
              <a:rPr lang="en-US" b="1" dirty="0" err="1"/>
              <a:t>Visulization</a:t>
            </a:r>
            <a:r>
              <a:rPr lang="en-US" b="1" dirty="0"/>
              <a:t> Graphs	</a:t>
            </a:r>
          </a:p>
          <a:p>
            <a:pPr marL="0" indent="0">
              <a:spcBef>
                <a:spcPts val="500"/>
              </a:spcBef>
              <a:buNone/>
            </a:pPr>
            <a:r>
              <a:rPr lang="en-US" sz="1400" dirty="0"/>
              <a:t>			 1) </a:t>
            </a:r>
            <a:r>
              <a:rPr lang="en-US" sz="1400" b="1" dirty="0"/>
              <a:t>Heatmaps</a:t>
            </a:r>
          </a:p>
          <a:p>
            <a:pPr marL="0" indent="0">
              <a:spcBef>
                <a:spcPts val="500"/>
              </a:spcBef>
              <a:buNone/>
            </a:pPr>
            <a:endParaRPr lang="en-US" sz="1400" dirty="0"/>
          </a:p>
        </p:txBody>
      </p:sp>
      <p:pic>
        <p:nvPicPr>
          <p:cNvPr id="4" name="Picture 3" descr="A mosaic of colorful geometric shapes">
            <a:extLst>
              <a:ext uri="{FF2B5EF4-FFF2-40B4-BE49-F238E27FC236}">
                <a16:creationId xmlns:a16="http://schemas.microsoft.com/office/drawing/2014/main" id="{E176B456-C62E-C0AD-F362-260E77C2FC7A}"/>
              </a:ext>
            </a:extLst>
          </p:cNvPr>
          <p:cNvPicPr>
            <a:picLocks noChangeAspect="1"/>
          </p:cNvPicPr>
          <p:nvPr/>
        </p:nvPicPr>
        <p:blipFill rotWithShape="1">
          <a:blip r:embed="rId3"/>
          <a:srcRect l="2059" r="33865" b="1"/>
          <a:stretch/>
        </p:blipFill>
        <p:spPr>
          <a:xfrm>
            <a:off x="8658119" y="677128"/>
            <a:ext cx="3261974" cy="5323622"/>
          </a:xfrm>
          <a:prstGeom prst="rect">
            <a:avLst/>
          </a:prstGeom>
        </p:spPr>
      </p:pic>
      <p:pic>
        <p:nvPicPr>
          <p:cNvPr id="2" name="Picture 1">
            <a:extLst>
              <a:ext uri="{FF2B5EF4-FFF2-40B4-BE49-F238E27FC236}">
                <a16:creationId xmlns:a16="http://schemas.microsoft.com/office/drawing/2014/main" id="{0864B5DB-F444-B9A5-E3CB-61135671B66B}"/>
              </a:ext>
            </a:extLst>
          </p:cNvPr>
          <p:cNvPicPr>
            <a:picLocks noChangeAspect="1"/>
          </p:cNvPicPr>
          <p:nvPr/>
        </p:nvPicPr>
        <p:blipFill>
          <a:blip r:embed="rId4"/>
          <a:stretch>
            <a:fillRect/>
          </a:stretch>
        </p:blipFill>
        <p:spPr>
          <a:xfrm>
            <a:off x="439144" y="1251828"/>
            <a:ext cx="7743824" cy="4748922"/>
          </a:xfrm>
          <a:prstGeom prst="rect">
            <a:avLst/>
          </a:prstGeom>
        </p:spPr>
      </p:pic>
    </p:spTree>
    <p:extLst>
      <p:ext uri="{BB962C8B-B14F-4D97-AF65-F5344CB8AC3E}">
        <p14:creationId xmlns:p14="http://schemas.microsoft.com/office/powerpoint/2010/main" val="12453029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a:extLst>
              <a:ext uri="{FF2B5EF4-FFF2-40B4-BE49-F238E27FC236}">
                <a16:creationId xmlns:a16="http://schemas.microsoft.com/office/drawing/2014/main" id="{8D57F321-AABB-3C59-B276-2EF0E768AF28}"/>
              </a:ext>
            </a:extLst>
          </p:cNvPr>
          <p:cNvPicPr>
            <a:picLocks noGrp="1" noChangeAspect="1"/>
          </p:cNvPicPr>
          <p:nvPr>
            <p:ph idx="1"/>
          </p:nvPr>
        </p:nvPicPr>
        <p:blipFill>
          <a:blip r:embed="rId3"/>
          <a:stretch>
            <a:fillRect/>
          </a:stretch>
        </p:blipFill>
        <p:spPr>
          <a:xfrm>
            <a:off x="523617" y="2944813"/>
            <a:ext cx="3543300" cy="1854200"/>
          </a:xfrm>
          <a:prstGeom prst="rect">
            <a:avLst/>
          </a:prstGeom>
        </p:spPr>
      </p:pic>
      <p:pic>
        <p:nvPicPr>
          <p:cNvPr id="4" name="Picture 3" descr="A mosaic of colorful geometric shapes">
            <a:extLst>
              <a:ext uri="{FF2B5EF4-FFF2-40B4-BE49-F238E27FC236}">
                <a16:creationId xmlns:a16="http://schemas.microsoft.com/office/drawing/2014/main" id="{E176B456-C62E-C0AD-F362-260E77C2FC7A}"/>
              </a:ext>
            </a:extLst>
          </p:cNvPr>
          <p:cNvPicPr>
            <a:picLocks noChangeAspect="1"/>
          </p:cNvPicPr>
          <p:nvPr/>
        </p:nvPicPr>
        <p:blipFill rotWithShape="1">
          <a:blip r:embed="rId4"/>
          <a:srcRect l="2059" r="33865" b="1"/>
          <a:stretch/>
        </p:blipFill>
        <p:spPr>
          <a:xfrm>
            <a:off x="7872307" y="509286"/>
            <a:ext cx="3261974" cy="5323622"/>
          </a:xfrm>
          <a:prstGeom prst="rect">
            <a:avLst/>
          </a:prstGeom>
        </p:spPr>
      </p:pic>
      <p:pic>
        <p:nvPicPr>
          <p:cNvPr id="3" name="Picture 2">
            <a:extLst>
              <a:ext uri="{FF2B5EF4-FFF2-40B4-BE49-F238E27FC236}">
                <a16:creationId xmlns:a16="http://schemas.microsoft.com/office/drawing/2014/main" id="{A9CF4079-4B0E-D3E4-E23C-4B5F4A3AB14A}"/>
              </a:ext>
            </a:extLst>
          </p:cNvPr>
          <p:cNvPicPr>
            <a:picLocks noChangeAspect="1"/>
          </p:cNvPicPr>
          <p:nvPr/>
        </p:nvPicPr>
        <p:blipFill>
          <a:blip r:embed="rId5"/>
          <a:stretch>
            <a:fillRect/>
          </a:stretch>
        </p:blipFill>
        <p:spPr>
          <a:xfrm>
            <a:off x="715322" y="1273903"/>
            <a:ext cx="3159890" cy="1570897"/>
          </a:xfrm>
          <a:prstGeom prst="rect">
            <a:avLst/>
          </a:prstGeom>
        </p:spPr>
      </p:pic>
      <p:pic>
        <p:nvPicPr>
          <p:cNvPr id="5" name="Picture 4">
            <a:extLst>
              <a:ext uri="{FF2B5EF4-FFF2-40B4-BE49-F238E27FC236}">
                <a16:creationId xmlns:a16="http://schemas.microsoft.com/office/drawing/2014/main" id="{93A141CA-6C4B-BC22-FF89-1C595EA8704B}"/>
              </a:ext>
            </a:extLst>
          </p:cNvPr>
          <p:cNvPicPr>
            <a:picLocks noChangeAspect="1"/>
          </p:cNvPicPr>
          <p:nvPr/>
        </p:nvPicPr>
        <p:blipFill>
          <a:blip r:embed="rId6"/>
          <a:stretch>
            <a:fillRect/>
          </a:stretch>
        </p:blipFill>
        <p:spPr>
          <a:xfrm>
            <a:off x="4246166" y="1273903"/>
            <a:ext cx="3327400" cy="1473695"/>
          </a:xfrm>
          <a:prstGeom prst="rect">
            <a:avLst/>
          </a:prstGeom>
        </p:spPr>
      </p:pic>
      <p:sp>
        <p:nvSpPr>
          <p:cNvPr id="7" name="TextBox 6">
            <a:extLst>
              <a:ext uri="{FF2B5EF4-FFF2-40B4-BE49-F238E27FC236}">
                <a16:creationId xmlns:a16="http://schemas.microsoft.com/office/drawing/2014/main" id="{FE2FC92F-16C1-2152-4C3E-7A790E1B3101}"/>
              </a:ext>
            </a:extLst>
          </p:cNvPr>
          <p:cNvSpPr txBox="1"/>
          <p:nvPr/>
        </p:nvSpPr>
        <p:spPr>
          <a:xfrm>
            <a:off x="1591018" y="712501"/>
            <a:ext cx="981679" cy="369332"/>
          </a:xfrm>
          <a:prstGeom prst="rect">
            <a:avLst/>
          </a:prstGeom>
          <a:noFill/>
        </p:spPr>
        <p:txBody>
          <a:bodyPr wrap="none" rtlCol="0">
            <a:spAutoFit/>
          </a:bodyPr>
          <a:lstStyle/>
          <a:p>
            <a:r>
              <a:rPr lang="en-US" dirty="0"/>
              <a:t>Before: </a:t>
            </a:r>
          </a:p>
        </p:txBody>
      </p:sp>
      <p:sp>
        <p:nvSpPr>
          <p:cNvPr id="8" name="TextBox 7">
            <a:extLst>
              <a:ext uri="{FF2B5EF4-FFF2-40B4-BE49-F238E27FC236}">
                <a16:creationId xmlns:a16="http://schemas.microsoft.com/office/drawing/2014/main" id="{EE639F2C-6FFC-2346-60B7-4BEBE6F20496}"/>
              </a:ext>
            </a:extLst>
          </p:cNvPr>
          <p:cNvSpPr txBox="1"/>
          <p:nvPr/>
        </p:nvSpPr>
        <p:spPr>
          <a:xfrm>
            <a:off x="5062084" y="707356"/>
            <a:ext cx="981679" cy="369332"/>
          </a:xfrm>
          <a:prstGeom prst="rect">
            <a:avLst/>
          </a:prstGeom>
          <a:noFill/>
        </p:spPr>
        <p:txBody>
          <a:bodyPr wrap="square" rtlCol="0">
            <a:spAutoFit/>
          </a:bodyPr>
          <a:lstStyle/>
          <a:p>
            <a:r>
              <a:rPr lang="en-US" dirty="0"/>
              <a:t>After:</a:t>
            </a:r>
          </a:p>
        </p:txBody>
      </p:sp>
      <p:pic>
        <p:nvPicPr>
          <p:cNvPr id="9" name="Picture 8">
            <a:extLst>
              <a:ext uri="{FF2B5EF4-FFF2-40B4-BE49-F238E27FC236}">
                <a16:creationId xmlns:a16="http://schemas.microsoft.com/office/drawing/2014/main" id="{6CA93633-38CB-08AB-18FA-40491C66E659}"/>
              </a:ext>
            </a:extLst>
          </p:cNvPr>
          <p:cNvPicPr>
            <a:picLocks noChangeAspect="1"/>
          </p:cNvPicPr>
          <p:nvPr/>
        </p:nvPicPr>
        <p:blipFill>
          <a:blip r:embed="rId7"/>
          <a:stretch>
            <a:fillRect/>
          </a:stretch>
        </p:blipFill>
        <p:spPr>
          <a:xfrm>
            <a:off x="726817" y="4769132"/>
            <a:ext cx="3340100" cy="2032000"/>
          </a:xfrm>
          <a:prstGeom prst="rect">
            <a:avLst/>
          </a:prstGeom>
        </p:spPr>
      </p:pic>
      <p:pic>
        <p:nvPicPr>
          <p:cNvPr id="10" name="Picture 9">
            <a:extLst>
              <a:ext uri="{FF2B5EF4-FFF2-40B4-BE49-F238E27FC236}">
                <a16:creationId xmlns:a16="http://schemas.microsoft.com/office/drawing/2014/main" id="{0C48D7BA-0440-1F38-A5CD-A260288A35EF}"/>
              </a:ext>
            </a:extLst>
          </p:cNvPr>
          <p:cNvPicPr>
            <a:picLocks noChangeAspect="1"/>
          </p:cNvPicPr>
          <p:nvPr/>
        </p:nvPicPr>
        <p:blipFill>
          <a:blip r:embed="rId8"/>
          <a:stretch>
            <a:fillRect/>
          </a:stretch>
        </p:blipFill>
        <p:spPr>
          <a:xfrm>
            <a:off x="4392763" y="2944813"/>
            <a:ext cx="3302000" cy="1739900"/>
          </a:xfrm>
          <a:prstGeom prst="rect">
            <a:avLst/>
          </a:prstGeom>
        </p:spPr>
      </p:pic>
      <p:pic>
        <p:nvPicPr>
          <p:cNvPr id="11" name="Picture 10">
            <a:extLst>
              <a:ext uri="{FF2B5EF4-FFF2-40B4-BE49-F238E27FC236}">
                <a16:creationId xmlns:a16="http://schemas.microsoft.com/office/drawing/2014/main" id="{35AF78AF-9B09-D40B-8812-419820B4A09A}"/>
              </a:ext>
            </a:extLst>
          </p:cNvPr>
          <p:cNvPicPr>
            <a:picLocks noChangeAspect="1"/>
          </p:cNvPicPr>
          <p:nvPr/>
        </p:nvPicPr>
        <p:blipFill>
          <a:blip r:embed="rId9"/>
          <a:stretch>
            <a:fillRect/>
          </a:stretch>
        </p:blipFill>
        <p:spPr>
          <a:xfrm>
            <a:off x="4432300" y="4845332"/>
            <a:ext cx="3327400" cy="1821686"/>
          </a:xfrm>
          <a:prstGeom prst="rect">
            <a:avLst/>
          </a:prstGeom>
        </p:spPr>
      </p:pic>
    </p:spTree>
    <p:extLst>
      <p:ext uri="{BB962C8B-B14F-4D97-AF65-F5344CB8AC3E}">
        <p14:creationId xmlns:p14="http://schemas.microsoft.com/office/powerpoint/2010/main" val="15762538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mosaic of colorful geometric shapes">
            <a:extLst>
              <a:ext uri="{FF2B5EF4-FFF2-40B4-BE49-F238E27FC236}">
                <a16:creationId xmlns:a16="http://schemas.microsoft.com/office/drawing/2014/main" id="{E176B456-C62E-C0AD-F362-260E77C2FC7A}"/>
              </a:ext>
            </a:extLst>
          </p:cNvPr>
          <p:cNvPicPr>
            <a:picLocks noChangeAspect="1"/>
          </p:cNvPicPr>
          <p:nvPr/>
        </p:nvPicPr>
        <p:blipFill rotWithShape="1">
          <a:blip r:embed="rId3"/>
          <a:srcRect l="2059" r="33865" b="1"/>
          <a:stretch/>
        </p:blipFill>
        <p:spPr>
          <a:xfrm>
            <a:off x="7872307" y="509286"/>
            <a:ext cx="3261974" cy="5323622"/>
          </a:xfrm>
          <a:prstGeom prst="rect">
            <a:avLst/>
          </a:prstGeom>
        </p:spPr>
      </p:pic>
      <p:pic>
        <p:nvPicPr>
          <p:cNvPr id="6" name="Picture 5">
            <a:extLst>
              <a:ext uri="{FF2B5EF4-FFF2-40B4-BE49-F238E27FC236}">
                <a16:creationId xmlns:a16="http://schemas.microsoft.com/office/drawing/2014/main" id="{C22CF331-6DB7-468B-320D-FFC133799EC9}"/>
              </a:ext>
            </a:extLst>
          </p:cNvPr>
          <p:cNvPicPr>
            <a:picLocks noChangeAspect="1"/>
          </p:cNvPicPr>
          <p:nvPr/>
        </p:nvPicPr>
        <p:blipFill>
          <a:blip r:embed="rId4"/>
          <a:stretch>
            <a:fillRect/>
          </a:stretch>
        </p:blipFill>
        <p:spPr>
          <a:xfrm>
            <a:off x="579967" y="3331027"/>
            <a:ext cx="6951306" cy="3041781"/>
          </a:xfrm>
          <a:prstGeom prst="rect">
            <a:avLst/>
          </a:prstGeom>
        </p:spPr>
      </p:pic>
      <p:pic>
        <p:nvPicPr>
          <p:cNvPr id="14" name="Picture 13">
            <a:extLst>
              <a:ext uri="{FF2B5EF4-FFF2-40B4-BE49-F238E27FC236}">
                <a16:creationId xmlns:a16="http://schemas.microsoft.com/office/drawing/2014/main" id="{6CB3E632-EE60-7FE6-288D-EE0E7A4F02A3}"/>
              </a:ext>
            </a:extLst>
          </p:cNvPr>
          <p:cNvPicPr>
            <a:picLocks noChangeAspect="1"/>
          </p:cNvPicPr>
          <p:nvPr/>
        </p:nvPicPr>
        <p:blipFill>
          <a:blip r:embed="rId5"/>
          <a:stretch>
            <a:fillRect/>
          </a:stretch>
        </p:blipFill>
        <p:spPr>
          <a:xfrm>
            <a:off x="285750" y="197841"/>
            <a:ext cx="7439025" cy="3029373"/>
          </a:xfrm>
          <a:prstGeom prst="rect">
            <a:avLst/>
          </a:prstGeom>
        </p:spPr>
      </p:pic>
    </p:spTree>
    <p:extLst>
      <p:ext uri="{BB962C8B-B14F-4D97-AF65-F5344CB8AC3E}">
        <p14:creationId xmlns:p14="http://schemas.microsoft.com/office/powerpoint/2010/main" val="40872216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3AF35CD-DA30-4E34-B0F3-32C27766DA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36310" y="0"/>
            <a:ext cx="435568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FC3E12F-0AE9-3FB2-6C19-19382B35B646}"/>
              </a:ext>
            </a:extLst>
          </p:cNvPr>
          <p:cNvSpPr>
            <a:spLocks noGrp="1"/>
          </p:cNvSpPr>
          <p:nvPr>
            <p:ph type="title"/>
          </p:nvPr>
        </p:nvSpPr>
        <p:spPr>
          <a:xfrm>
            <a:off x="8156350" y="484632"/>
            <a:ext cx="3544035" cy="1609344"/>
          </a:xfrm>
          <a:ln>
            <a:noFill/>
          </a:ln>
        </p:spPr>
        <p:txBody>
          <a:bodyPr>
            <a:normAutofit/>
          </a:bodyPr>
          <a:lstStyle/>
          <a:p>
            <a:endParaRPr lang="en-IN" sz="3200"/>
          </a:p>
        </p:txBody>
      </p:sp>
      <p:pic>
        <p:nvPicPr>
          <p:cNvPr id="5" name="Picture 4">
            <a:extLst>
              <a:ext uri="{FF2B5EF4-FFF2-40B4-BE49-F238E27FC236}">
                <a16:creationId xmlns:a16="http://schemas.microsoft.com/office/drawing/2014/main" id="{5B43859A-454B-AB1D-31EC-4C14314D96D2}"/>
              </a:ext>
            </a:extLst>
          </p:cNvPr>
          <p:cNvPicPr>
            <a:picLocks noChangeAspect="1"/>
          </p:cNvPicPr>
          <p:nvPr/>
        </p:nvPicPr>
        <p:blipFill>
          <a:blip r:embed="rId4"/>
          <a:stretch>
            <a:fillRect/>
          </a:stretch>
        </p:blipFill>
        <p:spPr>
          <a:xfrm>
            <a:off x="150997" y="119991"/>
            <a:ext cx="3671195" cy="2833707"/>
          </a:xfrm>
          <a:prstGeom prst="rect">
            <a:avLst/>
          </a:prstGeom>
        </p:spPr>
      </p:pic>
      <p:grpSp>
        <p:nvGrpSpPr>
          <p:cNvPr id="12" name="Group 11">
            <a:extLst>
              <a:ext uri="{FF2B5EF4-FFF2-40B4-BE49-F238E27FC236}">
                <a16:creationId xmlns:a16="http://schemas.microsoft.com/office/drawing/2014/main" id="{BCFC42DC-2C46-47C4-BC61-530557385D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3" name="Oval 12">
              <a:extLst>
                <a:ext uri="{FF2B5EF4-FFF2-40B4-BE49-F238E27FC236}">
                  <a16:creationId xmlns:a16="http://schemas.microsoft.com/office/drawing/2014/main" id="{54B91A37-AA1F-4966-8ACF-93023547DA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5">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4" name="Oval 13">
              <a:extLst>
                <a:ext uri="{FF2B5EF4-FFF2-40B4-BE49-F238E27FC236}">
                  <a16:creationId xmlns:a16="http://schemas.microsoft.com/office/drawing/2014/main" id="{17B17AC5-0931-432F-9A4A-DDCFAA010A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pic>
        <p:nvPicPr>
          <p:cNvPr id="6" name="Content Placeholder 5" descr="A mosaic of colorful geometric shapes">
            <a:extLst>
              <a:ext uri="{FF2B5EF4-FFF2-40B4-BE49-F238E27FC236}">
                <a16:creationId xmlns:a16="http://schemas.microsoft.com/office/drawing/2014/main" id="{1EC3B695-ABFB-CE5A-E798-423168B809C0}"/>
              </a:ext>
            </a:extLst>
          </p:cNvPr>
          <p:cNvPicPr>
            <a:picLocks noGrp="1" noChangeAspect="1"/>
          </p:cNvPicPr>
          <p:nvPr>
            <p:ph idx="1"/>
          </p:nvPr>
        </p:nvPicPr>
        <p:blipFill rotWithShape="1">
          <a:blip r:embed="rId6"/>
          <a:srcRect l="2059" r="33865" b="1"/>
          <a:stretch/>
        </p:blipFill>
        <p:spPr>
          <a:xfrm>
            <a:off x="8156575" y="484632"/>
            <a:ext cx="3543300" cy="5637033"/>
          </a:xfrm>
          <a:prstGeom prst="rect">
            <a:avLst/>
          </a:prstGeom>
        </p:spPr>
      </p:pic>
      <p:pic>
        <p:nvPicPr>
          <p:cNvPr id="8" name="Picture 7">
            <a:extLst>
              <a:ext uri="{FF2B5EF4-FFF2-40B4-BE49-F238E27FC236}">
                <a16:creationId xmlns:a16="http://schemas.microsoft.com/office/drawing/2014/main" id="{63190815-2B3E-DEB4-9685-8ABA0F5786EF}"/>
              </a:ext>
            </a:extLst>
          </p:cNvPr>
          <p:cNvPicPr>
            <a:picLocks noChangeAspect="1"/>
          </p:cNvPicPr>
          <p:nvPr/>
        </p:nvPicPr>
        <p:blipFill>
          <a:blip r:embed="rId7"/>
          <a:stretch>
            <a:fillRect/>
          </a:stretch>
        </p:blipFill>
        <p:spPr>
          <a:xfrm>
            <a:off x="1389592" y="3409367"/>
            <a:ext cx="4865200" cy="3248322"/>
          </a:xfrm>
          <a:prstGeom prst="rect">
            <a:avLst/>
          </a:prstGeom>
        </p:spPr>
      </p:pic>
      <p:pic>
        <p:nvPicPr>
          <p:cNvPr id="11" name="Picture 10">
            <a:extLst>
              <a:ext uri="{FF2B5EF4-FFF2-40B4-BE49-F238E27FC236}">
                <a16:creationId xmlns:a16="http://schemas.microsoft.com/office/drawing/2014/main" id="{48FAE3F3-39A6-A795-1151-5608AB85D289}"/>
              </a:ext>
            </a:extLst>
          </p:cNvPr>
          <p:cNvPicPr>
            <a:picLocks noChangeAspect="1"/>
          </p:cNvPicPr>
          <p:nvPr/>
        </p:nvPicPr>
        <p:blipFill>
          <a:blip r:embed="rId8"/>
          <a:stretch>
            <a:fillRect/>
          </a:stretch>
        </p:blipFill>
        <p:spPr>
          <a:xfrm>
            <a:off x="3792994" y="119991"/>
            <a:ext cx="3871232" cy="3181620"/>
          </a:xfrm>
          <a:prstGeom prst="rect">
            <a:avLst/>
          </a:prstGeom>
        </p:spPr>
      </p:pic>
    </p:spTree>
    <p:extLst>
      <p:ext uri="{BB962C8B-B14F-4D97-AF65-F5344CB8AC3E}">
        <p14:creationId xmlns:p14="http://schemas.microsoft.com/office/powerpoint/2010/main" val="795738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Content Placeholder 32">
            <a:extLst>
              <a:ext uri="{FF2B5EF4-FFF2-40B4-BE49-F238E27FC236}">
                <a16:creationId xmlns:a16="http://schemas.microsoft.com/office/drawing/2014/main" id="{E16C93A0-702F-1639-83C6-8FCA2B30CB21}"/>
              </a:ext>
            </a:extLst>
          </p:cNvPr>
          <p:cNvSpPr>
            <a:spLocks noGrp="1"/>
          </p:cNvSpPr>
          <p:nvPr>
            <p:ph idx="1"/>
          </p:nvPr>
        </p:nvSpPr>
        <p:spPr>
          <a:xfrm>
            <a:off x="1069847" y="532436"/>
            <a:ext cx="6482419" cy="5662914"/>
          </a:xfrm>
        </p:spPr>
        <p:txBody>
          <a:bodyPr>
            <a:normAutofit/>
          </a:bodyPr>
          <a:lstStyle/>
          <a:p>
            <a:pPr marL="0" indent="0">
              <a:spcBef>
                <a:spcPts val="500"/>
              </a:spcBef>
              <a:buNone/>
            </a:pPr>
            <a:endParaRPr lang="en-US" sz="1400" dirty="0"/>
          </a:p>
          <a:p>
            <a:pPr marL="0" indent="0">
              <a:spcBef>
                <a:spcPts val="500"/>
              </a:spcBef>
              <a:buNone/>
            </a:pPr>
            <a:endParaRPr lang="en-US" sz="1400" dirty="0"/>
          </a:p>
          <a:p>
            <a:pPr marL="0" indent="0">
              <a:spcBef>
                <a:spcPts val="500"/>
              </a:spcBef>
              <a:buNone/>
            </a:pPr>
            <a:endParaRPr lang="en-US" sz="1400" dirty="0"/>
          </a:p>
          <a:p>
            <a:pPr marL="0" indent="0">
              <a:spcBef>
                <a:spcPts val="500"/>
              </a:spcBef>
              <a:buNone/>
            </a:pPr>
            <a:endParaRPr lang="en-US" sz="1400" dirty="0"/>
          </a:p>
          <a:p>
            <a:pPr marL="0" indent="0">
              <a:spcBef>
                <a:spcPts val="500"/>
              </a:spcBef>
              <a:buNone/>
            </a:pPr>
            <a:endParaRPr lang="en-US" sz="1400" dirty="0"/>
          </a:p>
          <a:p>
            <a:pPr marL="0" indent="0">
              <a:spcBef>
                <a:spcPts val="500"/>
              </a:spcBef>
              <a:buNone/>
            </a:pPr>
            <a:endParaRPr lang="en-US" sz="1400" dirty="0"/>
          </a:p>
          <a:p>
            <a:pPr marL="0" indent="0">
              <a:spcBef>
                <a:spcPts val="500"/>
              </a:spcBef>
              <a:buNone/>
            </a:pPr>
            <a:endParaRPr lang="en-US" sz="1400" dirty="0"/>
          </a:p>
          <a:p>
            <a:pPr marL="0" indent="0">
              <a:spcBef>
                <a:spcPts val="500"/>
              </a:spcBef>
              <a:buNone/>
            </a:pPr>
            <a:endParaRPr lang="en-US" sz="1400" dirty="0"/>
          </a:p>
          <a:p>
            <a:pPr marL="0" indent="0">
              <a:spcBef>
                <a:spcPts val="500"/>
              </a:spcBef>
              <a:buNone/>
            </a:pPr>
            <a:endParaRPr lang="en-US" sz="1400" dirty="0"/>
          </a:p>
          <a:p>
            <a:pPr marL="0" indent="0">
              <a:spcBef>
                <a:spcPts val="500"/>
              </a:spcBef>
              <a:buNone/>
            </a:pPr>
            <a:endParaRPr lang="en-US" sz="1400" dirty="0"/>
          </a:p>
          <a:p>
            <a:pPr marL="0" indent="0">
              <a:spcBef>
                <a:spcPts val="500"/>
              </a:spcBef>
              <a:buNone/>
            </a:pPr>
            <a:endParaRPr lang="en-US" sz="1400" dirty="0"/>
          </a:p>
        </p:txBody>
      </p:sp>
      <p:pic>
        <p:nvPicPr>
          <p:cNvPr id="4" name="Picture 3" descr="A mosaic of colorful geometric shapes">
            <a:extLst>
              <a:ext uri="{FF2B5EF4-FFF2-40B4-BE49-F238E27FC236}">
                <a16:creationId xmlns:a16="http://schemas.microsoft.com/office/drawing/2014/main" id="{E176B456-C62E-C0AD-F362-260E77C2FC7A}"/>
              </a:ext>
            </a:extLst>
          </p:cNvPr>
          <p:cNvPicPr>
            <a:picLocks noChangeAspect="1"/>
          </p:cNvPicPr>
          <p:nvPr/>
        </p:nvPicPr>
        <p:blipFill rotWithShape="1">
          <a:blip r:embed="rId3"/>
          <a:srcRect l="2059" r="33865" b="1"/>
          <a:stretch/>
        </p:blipFill>
        <p:spPr>
          <a:xfrm>
            <a:off x="7872307" y="509286"/>
            <a:ext cx="3261974" cy="5323622"/>
          </a:xfrm>
          <a:prstGeom prst="rect">
            <a:avLst/>
          </a:prstGeom>
        </p:spPr>
      </p:pic>
      <p:pic>
        <p:nvPicPr>
          <p:cNvPr id="9" name="Content Placeholder 1">
            <a:extLst>
              <a:ext uri="{FF2B5EF4-FFF2-40B4-BE49-F238E27FC236}">
                <a16:creationId xmlns:a16="http://schemas.microsoft.com/office/drawing/2014/main" id="{3C0FAD40-B5C1-51E9-9917-2A98204752E5}"/>
              </a:ext>
            </a:extLst>
          </p:cNvPr>
          <p:cNvPicPr>
            <a:picLocks noChangeAspect="1"/>
          </p:cNvPicPr>
          <p:nvPr/>
        </p:nvPicPr>
        <p:blipFill>
          <a:blip r:embed="rId4"/>
          <a:stretch>
            <a:fillRect/>
          </a:stretch>
        </p:blipFill>
        <p:spPr>
          <a:xfrm>
            <a:off x="562419" y="143540"/>
            <a:ext cx="6481763" cy="2286961"/>
          </a:xfrm>
          <a:prstGeom prst="rect">
            <a:avLst/>
          </a:prstGeom>
        </p:spPr>
      </p:pic>
      <p:pic>
        <p:nvPicPr>
          <p:cNvPr id="10" name="Picture 9">
            <a:extLst>
              <a:ext uri="{FF2B5EF4-FFF2-40B4-BE49-F238E27FC236}">
                <a16:creationId xmlns:a16="http://schemas.microsoft.com/office/drawing/2014/main" id="{1D21A4E8-99E1-59E8-4200-6DD9F4C66A1B}"/>
              </a:ext>
            </a:extLst>
          </p:cNvPr>
          <p:cNvPicPr>
            <a:picLocks noChangeAspect="1"/>
          </p:cNvPicPr>
          <p:nvPr/>
        </p:nvPicPr>
        <p:blipFill>
          <a:blip r:embed="rId5"/>
          <a:stretch>
            <a:fillRect/>
          </a:stretch>
        </p:blipFill>
        <p:spPr>
          <a:xfrm>
            <a:off x="114300" y="3171097"/>
            <a:ext cx="3823641" cy="2524853"/>
          </a:xfrm>
          <a:prstGeom prst="rect">
            <a:avLst/>
          </a:prstGeom>
        </p:spPr>
      </p:pic>
      <p:pic>
        <p:nvPicPr>
          <p:cNvPr id="3" name="Picture 2">
            <a:extLst>
              <a:ext uri="{FF2B5EF4-FFF2-40B4-BE49-F238E27FC236}">
                <a16:creationId xmlns:a16="http://schemas.microsoft.com/office/drawing/2014/main" id="{1D9A5FEE-02BC-5989-0E4F-CE9849E57623}"/>
              </a:ext>
            </a:extLst>
          </p:cNvPr>
          <p:cNvPicPr>
            <a:picLocks noChangeAspect="1"/>
          </p:cNvPicPr>
          <p:nvPr/>
        </p:nvPicPr>
        <p:blipFill>
          <a:blip r:embed="rId6"/>
          <a:stretch>
            <a:fillRect/>
          </a:stretch>
        </p:blipFill>
        <p:spPr>
          <a:xfrm>
            <a:off x="3803300" y="2819397"/>
            <a:ext cx="3991191" cy="2791554"/>
          </a:xfrm>
          <a:prstGeom prst="rect">
            <a:avLst/>
          </a:prstGeom>
        </p:spPr>
      </p:pic>
    </p:spTree>
    <p:extLst>
      <p:ext uri="{BB962C8B-B14F-4D97-AF65-F5344CB8AC3E}">
        <p14:creationId xmlns:p14="http://schemas.microsoft.com/office/powerpoint/2010/main" val="316805921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1646</TotalTime>
  <Words>773</Words>
  <Application>Microsoft Office PowerPoint</Application>
  <PresentationFormat>Widescreen</PresentationFormat>
  <Paragraphs>112</Paragraphs>
  <Slides>19</Slides>
  <Notes>16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Arial</vt:lpstr>
      <vt:lpstr>Calibri</vt:lpstr>
      <vt:lpstr>Rockwell</vt:lpstr>
      <vt:lpstr>Rockwell Condensed</vt:lpstr>
      <vt:lpstr>Rockwell Extra Bold</vt:lpstr>
      <vt:lpstr>Söhne</vt:lpstr>
      <vt:lpstr>Wingdings</vt:lpstr>
      <vt:lpstr>Wood Type</vt:lpstr>
      <vt:lpstr>PowerPoint Presentation</vt:lpstr>
      <vt:lpstr>Credit CARD FRAUD DETECTION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CARD FRAUD DETECTION</dc:title>
  <dc:creator>Tanay Parikh</dc:creator>
  <cp:lastModifiedBy>Preetham Reddy Gollapalli</cp:lastModifiedBy>
  <cp:revision>18</cp:revision>
  <dcterms:created xsi:type="dcterms:W3CDTF">2023-04-18T01:44:48Z</dcterms:created>
  <dcterms:modified xsi:type="dcterms:W3CDTF">2023-04-19T16:47:44Z</dcterms:modified>
</cp:coreProperties>
</file>