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9" r:id="rId2"/>
    <p:sldId id="258" r:id="rId3"/>
    <p:sldId id="261" r:id="rId4"/>
    <p:sldId id="277" r:id="rId5"/>
    <p:sldId id="313" r:id="rId6"/>
    <p:sldId id="314" r:id="rId7"/>
    <p:sldId id="315" r:id="rId8"/>
    <p:sldId id="316" r:id="rId9"/>
    <p:sldId id="278" r:id="rId10"/>
    <p:sldId id="317" r:id="rId11"/>
    <p:sldId id="318" r:id="rId12"/>
    <p:sldId id="312" r:id="rId13"/>
    <p:sldId id="319" r:id="rId14"/>
    <p:sldId id="279" r:id="rId15"/>
    <p:sldId id="320" r:id="rId16"/>
    <p:sldId id="263" r:id="rId17"/>
    <p:sldId id="303" r:id="rId18"/>
    <p:sldId id="291" r:id="rId19"/>
    <p:sldId id="259" r:id="rId20"/>
    <p:sldId id="323" r:id="rId21"/>
    <p:sldId id="289" r:id="rId22"/>
    <p:sldId id="322" r:id="rId23"/>
    <p:sldId id="281" r:id="rId24"/>
    <p:sldId id="295" r:id="rId25"/>
    <p:sldId id="290" r:id="rId26"/>
    <p:sldId id="264" r:id="rId27"/>
    <p:sldId id="267" r:id="rId28"/>
    <p:sldId id="310" r:id="rId29"/>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214" autoAdjust="0"/>
  </p:normalViewPr>
  <p:slideViewPr>
    <p:cSldViewPr>
      <p:cViewPr>
        <p:scale>
          <a:sx n="90" d="100"/>
          <a:sy n="90" d="100"/>
        </p:scale>
        <p:origin x="-798" y="72"/>
      </p:cViewPr>
      <p:guideLst>
        <p:guide orient="horz" pos="1620"/>
        <p:guide pos="2880"/>
      </p:guideLst>
    </p:cSldViewPr>
  </p:slideViewPr>
  <p:outlineViewPr>
    <p:cViewPr>
      <p:scale>
        <a:sx n="33" d="100"/>
        <a:sy n="33" d="100"/>
      </p:scale>
      <p:origin x="0" y="5844"/>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27EBB-1B0E-4D29-9779-252690CBE4B9}"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zh-CN" altLang="en-US"/>
        </a:p>
      </dgm:t>
    </dgm:pt>
    <dgm:pt modelId="{B9F3DC48-38CF-4E27-8755-B17DD8D72F69}">
      <dgm:prSet phldrT="[文本]"/>
      <dgm:spPr/>
      <dgm:t>
        <a:bodyPr/>
        <a:lstStyle/>
        <a:p>
          <a:r>
            <a:rPr lang="zh-CN" altLang="en-US" b="1" dirty="0" smtClean="0"/>
            <a:t>战略管理</a:t>
          </a:r>
          <a:endParaRPr lang="zh-CN" altLang="en-US" b="1" dirty="0"/>
        </a:p>
      </dgm:t>
    </dgm:pt>
    <dgm:pt modelId="{95735067-FA68-4C78-955C-989CE239C10A}" type="parTrans" cxnId="{0F11FD5D-4418-459B-B691-002F5FA53BBC}">
      <dgm:prSet/>
      <dgm:spPr/>
      <dgm:t>
        <a:bodyPr/>
        <a:lstStyle/>
        <a:p>
          <a:endParaRPr lang="zh-CN" altLang="en-US"/>
        </a:p>
      </dgm:t>
    </dgm:pt>
    <dgm:pt modelId="{524A6D0F-1602-4280-98EE-ADC79C2629C9}" type="sibTrans" cxnId="{0F11FD5D-4418-459B-B691-002F5FA53BBC}">
      <dgm:prSet/>
      <dgm:spPr/>
      <dgm:t>
        <a:bodyPr/>
        <a:lstStyle/>
        <a:p>
          <a:endParaRPr lang="zh-CN" altLang="en-US"/>
        </a:p>
      </dgm:t>
    </dgm:pt>
    <dgm:pt modelId="{2AF26357-B459-4EE0-9609-C61187FE77CC}">
      <dgm:prSet phldrT="[文本]"/>
      <dgm:spPr/>
      <dgm:t>
        <a:bodyPr/>
        <a:lstStyle/>
        <a:p>
          <a:r>
            <a:rPr lang="zh-CN" altLang="en-US" b="1" dirty="0" smtClean="0"/>
            <a:t>运营管理</a:t>
          </a:r>
          <a:endParaRPr lang="zh-CN" altLang="en-US" b="1" dirty="0"/>
        </a:p>
      </dgm:t>
    </dgm:pt>
    <dgm:pt modelId="{F3760912-142C-4AC3-9830-2F7B34FDB7F1}" type="parTrans" cxnId="{2D9BAAB6-BB6E-435A-93CF-F43DD6F41681}">
      <dgm:prSet/>
      <dgm:spPr/>
      <dgm:t>
        <a:bodyPr/>
        <a:lstStyle/>
        <a:p>
          <a:endParaRPr lang="zh-CN" altLang="en-US"/>
        </a:p>
      </dgm:t>
    </dgm:pt>
    <dgm:pt modelId="{BAA4C78F-48D5-4987-8C6C-FF2B37164FE1}" type="sibTrans" cxnId="{2D9BAAB6-BB6E-435A-93CF-F43DD6F41681}">
      <dgm:prSet/>
      <dgm:spPr/>
      <dgm:t>
        <a:bodyPr/>
        <a:lstStyle/>
        <a:p>
          <a:endParaRPr lang="zh-CN" altLang="en-US"/>
        </a:p>
      </dgm:t>
    </dgm:pt>
    <dgm:pt modelId="{3B1DB71C-9CAD-4898-9C95-D6769AFD1C85}">
      <dgm:prSet phldrT="[文本]"/>
      <dgm:spPr/>
      <dgm:t>
        <a:bodyPr/>
        <a:lstStyle/>
        <a:p>
          <a:r>
            <a:rPr lang="zh-CN" altLang="en-US" b="1" dirty="0" smtClean="0"/>
            <a:t>企业管理</a:t>
          </a:r>
          <a:endParaRPr lang="zh-CN" altLang="en-US" b="1" dirty="0"/>
        </a:p>
      </dgm:t>
    </dgm:pt>
    <dgm:pt modelId="{6464DEEC-0EFB-49BC-B64D-BF271C45DAAB}" type="parTrans" cxnId="{B3DD2CAC-79B6-49DB-BA88-9EDF3790BC8D}">
      <dgm:prSet/>
      <dgm:spPr/>
      <dgm:t>
        <a:bodyPr/>
        <a:lstStyle/>
        <a:p>
          <a:endParaRPr lang="zh-CN" altLang="en-US"/>
        </a:p>
      </dgm:t>
    </dgm:pt>
    <dgm:pt modelId="{E7BABB93-C539-498E-8E2B-099BE616B48C}" type="sibTrans" cxnId="{B3DD2CAC-79B6-49DB-BA88-9EDF3790BC8D}">
      <dgm:prSet/>
      <dgm:spPr/>
      <dgm:t>
        <a:bodyPr/>
        <a:lstStyle/>
        <a:p>
          <a:endParaRPr lang="zh-CN" altLang="en-US"/>
        </a:p>
      </dgm:t>
    </dgm:pt>
    <dgm:pt modelId="{BEA78C9F-F555-404B-BFD9-714C18C41EA4}">
      <dgm:prSet phldrT="[文本]"/>
      <dgm:spPr/>
      <dgm:t>
        <a:bodyPr/>
        <a:lstStyle/>
        <a:p>
          <a:r>
            <a:rPr lang="zh-CN" altLang="en-US" b="1" dirty="0" smtClean="0"/>
            <a:t>项目管理</a:t>
          </a:r>
          <a:endParaRPr lang="zh-CN" altLang="en-US" b="1" dirty="0"/>
        </a:p>
      </dgm:t>
    </dgm:pt>
    <dgm:pt modelId="{901CABB4-A356-4906-989C-079225BEF11F}" type="parTrans" cxnId="{821A64AA-DBC9-4BA0-99E3-5BF8CB367CE0}">
      <dgm:prSet/>
      <dgm:spPr/>
      <dgm:t>
        <a:bodyPr/>
        <a:lstStyle/>
        <a:p>
          <a:endParaRPr lang="zh-CN" altLang="en-US"/>
        </a:p>
      </dgm:t>
    </dgm:pt>
    <dgm:pt modelId="{C7DAAAE2-4CC9-4865-82B8-2E4DC9F13103}" type="sibTrans" cxnId="{821A64AA-DBC9-4BA0-99E3-5BF8CB367CE0}">
      <dgm:prSet/>
      <dgm:spPr/>
      <dgm:t>
        <a:bodyPr/>
        <a:lstStyle/>
        <a:p>
          <a:endParaRPr lang="zh-CN" altLang="en-US"/>
        </a:p>
      </dgm:t>
    </dgm:pt>
    <dgm:pt modelId="{6C49F945-DF9E-46F1-88C3-62D5B49C326B}" type="pres">
      <dgm:prSet presAssocID="{AF327EBB-1B0E-4D29-9779-252690CBE4B9}" presName="compositeShape" presStyleCnt="0">
        <dgm:presLayoutVars>
          <dgm:chMax val="9"/>
          <dgm:dir/>
          <dgm:resizeHandles val="exact"/>
        </dgm:presLayoutVars>
      </dgm:prSet>
      <dgm:spPr/>
      <dgm:t>
        <a:bodyPr/>
        <a:lstStyle/>
        <a:p>
          <a:endParaRPr lang="zh-CN" altLang="en-US"/>
        </a:p>
      </dgm:t>
    </dgm:pt>
    <dgm:pt modelId="{AF51B3B7-7A92-42DF-9483-A47007D03FF4}" type="pres">
      <dgm:prSet presAssocID="{AF327EBB-1B0E-4D29-9779-252690CBE4B9}" presName="triangle1" presStyleLbl="node1" presStyleIdx="0" presStyleCnt="4">
        <dgm:presLayoutVars>
          <dgm:bulletEnabled val="1"/>
        </dgm:presLayoutVars>
      </dgm:prSet>
      <dgm:spPr/>
      <dgm:t>
        <a:bodyPr/>
        <a:lstStyle/>
        <a:p>
          <a:endParaRPr lang="zh-CN" altLang="en-US"/>
        </a:p>
      </dgm:t>
    </dgm:pt>
    <dgm:pt modelId="{D807E550-425F-40AC-9F3D-99E22B32D438}" type="pres">
      <dgm:prSet presAssocID="{AF327EBB-1B0E-4D29-9779-252690CBE4B9}" presName="triangle2" presStyleLbl="node1" presStyleIdx="1" presStyleCnt="4">
        <dgm:presLayoutVars>
          <dgm:bulletEnabled val="1"/>
        </dgm:presLayoutVars>
      </dgm:prSet>
      <dgm:spPr/>
      <dgm:t>
        <a:bodyPr/>
        <a:lstStyle/>
        <a:p>
          <a:endParaRPr lang="zh-CN" altLang="en-US"/>
        </a:p>
      </dgm:t>
    </dgm:pt>
    <dgm:pt modelId="{A748191B-1B0B-403B-91E0-FCC1E4071185}" type="pres">
      <dgm:prSet presAssocID="{AF327EBB-1B0E-4D29-9779-252690CBE4B9}" presName="triangle3" presStyleLbl="node1" presStyleIdx="2" presStyleCnt="4">
        <dgm:presLayoutVars>
          <dgm:bulletEnabled val="1"/>
        </dgm:presLayoutVars>
      </dgm:prSet>
      <dgm:spPr/>
      <dgm:t>
        <a:bodyPr/>
        <a:lstStyle/>
        <a:p>
          <a:endParaRPr lang="zh-CN" altLang="en-US"/>
        </a:p>
      </dgm:t>
    </dgm:pt>
    <dgm:pt modelId="{F683FCD4-C503-4176-83F1-1DD7D3C9377E}" type="pres">
      <dgm:prSet presAssocID="{AF327EBB-1B0E-4D29-9779-252690CBE4B9}" presName="triangle4" presStyleLbl="node1" presStyleIdx="3" presStyleCnt="4">
        <dgm:presLayoutVars>
          <dgm:bulletEnabled val="1"/>
        </dgm:presLayoutVars>
      </dgm:prSet>
      <dgm:spPr/>
      <dgm:t>
        <a:bodyPr/>
        <a:lstStyle/>
        <a:p>
          <a:endParaRPr lang="zh-CN" altLang="en-US"/>
        </a:p>
      </dgm:t>
    </dgm:pt>
  </dgm:ptLst>
  <dgm:cxnLst>
    <dgm:cxn modelId="{2E49C526-2F64-437C-B070-AB73B16117EE}" type="presOf" srcId="{3B1DB71C-9CAD-4898-9C95-D6769AFD1C85}" destId="{A748191B-1B0B-403B-91E0-FCC1E4071185}" srcOrd="0" destOrd="0" presId="urn:microsoft.com/office/officeart/2005/8/layout/pyramid4"/>
    <dgm:cxn modelId="{08793FB2-FA86-45C2-B01A-D1D8C6BE3C23}" type="presOf" srcId="{2AF26357-B459-4EE0-9609-C61187FE77CC}" destId="{D807E550-425F-40AC-9F3D-99E22B32D438}" srcOrd="0" destOrd="0" presId="urn:microsoft.com/office/officeart/2005/8/layout/pyramid4"/>
    <dgm:cxn modelId="{B3DD2CAC-79B6-49DB-BA88-9EDF3790BC8D}" srcId="{AF327EBB-1B0E-4D29-9779-252690CBE4B9}" destId="{3B1DB71C-9CAD-4898-9C95-D6769AFD1C85}" srcOrd="2" destOrd="0" parTransId="{6464DEEC-0EFB-49BC-B64D-BF271C45DAAB}" sibTransId="{E7BABB93-C539-498E-8E2B-099BE616B48C}"/>
    <dgm:cxn modelId="{4C34CBEC-6BE9-41C4-880B-542506CD64AA}" type="presOf" srcId="{BEA78C9F-F555-404B-BFD9-714C18C41EA4}" destId="{F683FCD4-C503-4176-83F1-1DD7D3C9377E}" srcOrd="0" destOrd="0" presId="urn:microsoft.com/office/officeart/2005/8/layout/pyramid4"/>
    <dgm:cxn modelId="{96EF4195-B199-4D2E-A003-F9606921694D}" type="presOf" srcId="{AF327EBB-1B0E-4D29-9779-252690CBE4B9}" destId="{6C49F945-DF9E-46F1-88C3-62D5B49C326B}" srcOrd="0" destOrd="0" presId="urn:microsoft.com/office/officeart/2005/8/layout/pyramid4"/>
    <dgm:cxn modelId="{884858C5-A87E-46CC-8775-EA2B5316CF38}" type="presOf" srcId="{B9F3DC48-38CF-4E27-8755-B17DD8D72F69}" destId="{AF51B3B7-7A92-42DF-9483-A47007D03FF4}" srcOrd="0" destOrd="0" presId="urn:microsoft.com/office/officeart/2005/8/layout/pyramid4"/>
    <dgm:cxn modelId="{0F11FD5D-4418-459B-B691-002F5FA53BBC}" srcId="{AF327EBB-1B0E-4D29-9779-252690CBE4B9}" destId="{B9F3DC48-38CF-4E27-8755-B17DD8D72F69}" srcOrd="0" destOrd="0" parTransId="{95735067-FA68-4C78-955C-989CE239C10A}" sibTransId="{524A6D0F-1602-4280-98EE-ADC79C2629C9}"/>
    <dgm:cxn modelId="{2D9BAAB6-BB6E-435A-93CF-F43DD6F41681}" srcId="{AF327EBB-1B0E-4D29-9779-252690CBE4B9}" destId="{2AF26357-B459-4EE0-9609-C61187FE77CC}" srcOrd="1" destOrd="0" parTransId="{F3760912-142C-4AC3-9830-2F7B34FDB7F1}" sibTransId="{BAA4C78F-48D5-4987-8C6C-FF2B37164FE1}"/>
    <dgm:cxn modelId="{821A64AA-DBC9-4BA0-99E3-5BF8CB367CE0}" srcId="{AF327EBB-1B0E-4D29-9779-252690CBE4B9}" destId="{BEA78C9F-F555-404B-BFD9-714C18C41EA4}" srcOrd="3" destOrd="0" parTransId="{901CABB4-A356-4906-989C-079225BEF11F}" sibTransId="{C7DAAAE2-4CC9-4865-82B8-2E4DC9F13103}"/>
    <dgm:cxn modelId="{316F30E8-51B4-41F9-ACBE-A8B7DC1934E0}" type="presParOf" srcId="{6C49F945-DF9E-46F1-88C3-62D5B49C326B}" destId="{AF51B3B7-7A92-42DF-9483-A47007D03FF4}" srcOrd="0" destOrd="0" presId="urn:microsoft.com/office/officeart/2005/8/layout/pyramid4"/>
    <dgm:cxn modelId="{BF882A28-5711-401E-9522-D3CB5B9F592B}" type="presParOf" srcId="{6C49F945-DF9E-46F1-88C3-62D5B49C326B}" destId="{D807E550-425F-40AC-9F3D-99E22B32D438}" srcOrd="1" destOrd="0" presId="urn:microsoft.com/office/officeart/2005/8/layout/pyramid4"/>
    <dgm:cxn modelId="{EACC7CF4-649A-4024-A770-C89BE2AB87EF}" type="presParOf" srcId="{6C49F945-DF9E-46F1-88C3-62D5B49C326B}" destId="{A748191B-1B0B-403B-91E0-FCC1E4071185}" srcOrd="2" destOrd="0" presId="urn:microsoft.com/office/officeart/2005/8/layout/pyramid4"/>
    <dgm:cxn modelId="{E8E76670-66ED-40BB-8992-F9E250D500C3}" type="presParOf" srcId="{6C49F945-DF9E-46F1-88C3-62D5B49C326B}" destId="{F683FCD4-C503-4176-83F1-1DD7D3C9377E}"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1B3B7-7A92-42DF-9483-A47007D03FF4}">
      <dsp:nvSpPr>
        <dsp:cNvPr id="0" name=""/>
        <dsp:cNvSpPr/>
      </dsp:nvSpPr>
      <dsp:spPr>
        <a:xfrm>
          <a:off x="1844092" y="0"/>
          <a:ext cx="1808088" cy="180808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战略管理</a:t>
          </a:r>
          <a:endParaRPr lang="zh-CN" altLang="en-US" sz="2400" b="1" kern="1200" dirty="0"/>
        </a:p>
      </dsp:txBody>
      <dsp:txXfrm>
        <a:off x="2296114" y="904044"/>
        <a:ext cx="904044" cy="904044"/>
      </dsp:txXfrm>
    </dsp:sp>
    <dsp:sp modelId="{D807E550-425F-40AC-9F3D-99E22B32D438}">
      <dsp:nvSpPr>
        <dsp:cNvPr id="0" name=""/>
        <dsp:cNvSpPr/>
      </dsp:nvSpPr>
      <dsp:spPr>
        <a:xfrm>
          <a:off x="940048" y="1808088"/>
          <a:ext cx="1808088" cy="180808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运营管理</a:t>
          </a:r>
          <a:endParaRPr lang="zh-CN" altLang="en-US" sz="2400" b="1" kern="1200" dirty="0"/>
        </a:p>
      </dsp:txBody>
      <dsp:txXfrm>
        <a:off x="1392070" y="2712132"/>
        <a:ext cx="904044" cy="904044"/>
      </dsp:txXfrm>
    </dsp:sp>
    <dsp:sp modelId="{A748191B-1B0B-403B-91E0-FCC1E4071185}">
      <dsp:nvSpPr>
        <dsp:cNvPr id="0" name=""/>
        <dsp:cNvSpPr/>
      </dsp:nvSpPr>
      <dsp:spPr>
        <a:xfrm rot="10800000">
          <a:off x="1844092" y="1808088"/>
          <a:ext cx="1808088" cy="180808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企业管理</a:t>
          </a:r>
          <a:endParaRPr lang="zh-CN" altLang="en-US" sz="2400" b="1" kern="1200" dirty="0"/>
        </a:p>
      </dsp:txBody>
      <dsp:txXfrm rot="10800000">
        <a:off x="2296114" y="1808088"/>
        <a:ext cx="904044" cy="904044"/>
      </dsp:txXfrm>
    </dsp:sp>
    <dsp:sp modelId="{F683FCD4-C503-4176-83F1-1DD7D3C9377E}">
      <dsp:nvSpPr>
        <dsp:cNvPr id="0" name=""/>
        <dsp:cNvSpPr/>
      </dsp:nvSpPr>
      <dsp:spPr>
        <a:xfrm>
          <a:off x="2748136" y="1808088"/>
          <a:ext cx="1808088" cy="180808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项目管理</a:t>
          </a:r>
          <a:endParaRPr lang="zh-CN" altLang="en-US" sz="2400" b="1" kern="1200" dirty="0"/>
        </a:p>
      </dsp:txBody>
      <dsp:txXfrm>
        <a:off x="3200158" y="2712132"/>
        <a:ext cx="904044" cy="904044"/>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FF0E9-45DA-4742-B47D-06E7E51CB7A9}"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BDCDC-9A34-461B-A37E-3F4767F37300}" type="slidenum">
              <a:rPr lang="zh-CN" altLang="en-US" smtClean="0"/>
              <a:t>‹#›</a:t>
            </a:fld>
            <a:endParaRPr lang="zh-CN" altLang="en-US"/>
          </a:p>
        </p:txBody>
      </p:sp>
    </p:spTree>
    <p:extLst>
      <p:ext uri="{BB962C8B-B14F-4D97-AF65-F5344CB8AC3E}">
        <p14:creationId xmlns:p14="http://schemas.microsoft.com/office/powerpoint/2010/main" val="402464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1</a:t>
            </a:fld>
            <a:endParaRPr lang="zh-CN" altLang="en-US"/>
          </a:p>
        </p:txBody>
      </p:sp>
    </p:spTree>
    <p:extLst>
      <p:ext uri="{BB962C8B-B14F-4D97-AF65-F5344CB8AC3E}">
        <p14:creationId xmlns:p14="http://schemas.microsoft.com/office/powerpoint/2010/main" val="4205815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我国正处于社会主义的初级阶段</a:t>
            </a:r>
            <a:r>
              <a:rPr lang="en-US" altLang="zh-CN" dirty="0" smtClean="0"/>
              <a:t>,</a:t>
            </a:r>
            <a:r>
              <a:rPr lang="zh-CN" altLang="en-US" dirty="0" smtClean="0"/>
              <a:t>生产力发展水平低</a:t>
            </a:r>
            <a:r>
              <a:rPr lang="en-US" altLang="zh-CN" dirty="0" smtClean="0"/>
              <a:t>,</a:t>
            </a:r>
            <a:r>
              <a:rPr lang="zh-CN" altLang="en-US" dirty="0" smtClean="0"/>
              <a:t>地区经济文化发展很不平衡。现阶段我国的主要矛盾是人民日益增长的物质文化需要同落后的社会生产力之间的矛盾。这就决定了我们必须把解放和发展生产力作为根本任务</a:t>
            </a:r>
            <a:r>
              <a:rPr lang="en-US" altLang="zh-CN" dirty="0" smtClean="0"/>
              <a:t>,</a:t>
            </a:r>
            <a:r>
              <a:rPr lang="zh-CN" altLang="en-US" dirty="0" smtClean="0"/>
              <a:t>必须把经济建设作为全党全国工作的中心</a:t>
            </a:r>
            <a:r>
              <a:rPr lang="en-US" altLang="zh-CN" dirty="0" smtClean="0"/>
              <a:t>,</a:t>
            </a:r>
            <a:r>
              <a:rPr lang="zh-CN" altLang="en-US" dirty="0" smtClean="0"/>
              <a:t>坚持不懈地发展先进生产力。</a:t>
            </a:r>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10</a:t>
            </a:fld>
            <a:endParaRPr lang="zh-CN" altLang="en-US"/>
          </a:p>
        </p:txBody>
      </p:sp>
    </p:spTree>
    <p:extLst>
      <p:ext uri="{BB962C8B-B14F-4D97-AF65-F5344CB8AC3E}">
        <p14:creationId xmlns:p14="http://schemas.microsoft.com/office/powerpoint/2010/main" val="1741534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685800">
              <a:defRPr/>
            </a:pP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生产力</a:t>
            </a:r>
            <a:r>
              <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科学技术</a:t>
            </a:r>
            <a:r>
              <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（劳动力</a:t>
            </a:r>
            <a:r>
              <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劳动工具</a:t>
            </a:r>
            <a:r>
              <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劳动对象</a:t>
            </a:r>
            <a:r>
              <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200" kern="0" dirty="0" smtClean="0">
                <a:solidFill>
                  <a:sysClr val="windowText" lastClr="000000">
                    <a:lumMod val="65000"/>
                    <a:lumOff val="35000"/>
                  </a:sysClr>
                </a:solidFill>
                <a:latin typeface="Arial" pitchFamily="34" charset="0"/>
                <a:ea typeface="微软雅黑" pitchFamily="34" charset="-122"/>
                <a:cs typeface="Arial" pitchFamily="34" charset="0"/>
              </a:rPr>
              <a:t>生产管理）</a:t>
            </a:r>
            <a:endParaRPr lang="en-US" altLang="zh-CN" sz="1200" kern="0" dirty="0" smtClean="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7E7BDCDC-9A34-461B-A37E-3F4767F37300}" type="slidenum">
              <a:rPr lang="zh-CN" altLang="en-US" smtClean="0"/>
              <a:t>11</a:t>
            </a:fld>
            <a:endParaRPr lang="zh-CN" altLang="en-US"/>
          </a:p>
        </p:txBody>
      </p:sp>
    </p:spTree>
    <p:extLst>
      <p:ext uri="{BB962C8B-B14F-4D97-AF65-F5344CB8AC3E}">
        <p14:creationId xmlns:p14="http://schemas.microsoft.com/office/powerpoint/2010/main" val="3493664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dirty="0" smtClean="0">
                <a:latin typeface="宋体" pitchFamily="2" charset="-122"/>
              </a:rPr>
              <a:t>实际企业管理中，战略管理选择项目，项目管理完成战略实现，运营管理持续支持项目实现。</a:t>
            </a:r>
            <a:endParaRPr lang="en-US" altLang="zh-CN" sz="1200" dirty="0" smtClean="0">
              <a:latin typeface="宋体" pitchFamily="2" charset="-122"/>
            </a:endParaRPr>
          </a:p>
          <a:p>
            <a:pPr>
              <a:buFont typeface="Wingdings" pitchFamily="2" charset="2"/>
              <a:buNone/>
            </a:pPr>
            <a:endParaRPr lang="en-US" altLang="zh-CN" sz="1200" dirty="0" smtClean="0">
              <a:latin typeface="宋体" pitchFamily="2" charset="-122"/>
            </a:endParaRPr>
          </a:p>
          <a:p>
            <a:pPr>
              <a:buFont typeface="Wingdings" pitchFamily="2" charset="2"/>
              <a:buNone/>
            </a:pPr>
            <a:r>
              <a:rPr lang="zh-CN" altLang="en-US" sz="1200" dirty="0" smtClean="0">
                <a:latin typeface="宋体" pitchFamily="2" charset="-122"/>
              </a:rPr>
              <a:t>自从有了人类，人们就开展了各种有组织的活动。随着社会的发展，有组织的活动逐步分化为两种类型：</a:t>
            </a:r>
          </a:p>
          <a:p>
            <a:pPr algn="just">
              <a:buFont typeface="Wingdings" pitchFamily="2" charset="2"/>
              <a:buChar char="Ÿ"/>
            </a:pPr>
            <a:r>
              <a:rPr lang="zh-CN" altLang="en-US" sz="1200" dirty="0" smtClean="0">
                <a:latin typeface="宋体" pitchFamily="2" charset="-122"/>
              </a:rPr>
              <a:t>一类是连续不断、周而复始的活动，人们称之为</a:t>
            </a:r>
            <a:r>
              <a:rPr lang="zh-CN" altLang="en-US" sz="1200" dirty="0" smtClean="0">
                <a:latin typeface="Times New Roman"/>
              </a:rPr>
              <a:t>“</a:t>
            </a:r>
            <a:r>
              <a:rPr lang="zh-CN" altLang="en-US" sz="1200" b="1" u="sng" dirty="0" smtClean="0">
                <a:solidFill>
                  <a:schemeClr val="hlink"/>
                </a:solidFill>
                <a:latin typeface="宋体" pitchFamily="2" charset="-122"/>
              </a:rPr>
              <a:t>运营</a:t>
            </a:r>
            <a:r>
              <a:rPr lang="zh-CN" altLang="en-US" sz="1200" dirty="0" smtClean="0">
                <a:latin typeface="Times New Roman"/>
              </a:rPr>
              <a:t>”</a:t>
            </a:r>
            <a:r>
              <a:rPr lang="zh-CN" altLang="en-US" sz="1200" dirty="0" smtClean="0">
                <a:latin typeface="宋体" pitchFamily="2" charset="-122"/>
              </a:rPr>
              <a:t>(</a:t>
            </a:r>
            <a:r>
              <a:rPr lang="en-US" altLang="zh-CN" sz="1200" dirty="0" smtClean="0">
                <a:latin typeface="宋体" pitchFamily="2" charset="-122"/>
              </a:rPr>
              <a:t>Operations)，</a:t>
            </a:r>
            <a:r>
              <a:rPr lang="zh-CN" altLang="en-US" sz="1200" dirty="0" smtClean="0">
                <a:latin typeface="宋体" pitchFamily="2" charset="-122"/>
              </a:rPr>
              <a:t>如企业日常的财务会计的活动；</a:t>
            </a:r>
          </a:p>
          <a:p>
            <a:pPr algn="just">
              <a:buFont typeface="Wingdings" pitchFamily="2" charset="2"/>
              <a:buChar char="Ÿ"/>
            </a:pPr>
            <a:r>
              <a:rPr lang="zh-CN" altLang="en-US" sz="1200" dirty="0" smtClean="0">
                <a:latin typeface="宋体" pitchFamily="2" charset="-122"/>
              </a:rPr>
              <a:t>另一类是临时性、一次性的活动，人们称之为</a:t>
            </a:r>
            <a:r>
              <a:rPr lang="zh-CN" altLang="en-US" sz="1200" dirty="0" smtClean="0">
                <a:latin typeface="Times New Roman"/>
              </a:rPr>
              <a:t>“</a:t>
            </a:r>
            <a:r>
              <a:rPr lang="zh-CN" altLang="en-US" sz="1200" b="1" u="sng" dirty="0" smtClean="0">
                <a:solidFill>
                  <a:schemeClr val="hlink"/>
                </a:solidFill>
                <a:latin typeface="宋体" pitchFamily="2" charset="-122"/>
              </a:rPr>
              <a:t>项目</a:t>
            </a:r>
            <a:r>
              <a:rPr lang="zh-CN" altLang="en-US" sz="1200" dirty="0" smtClean="0">
                <a:latin typeface="Times New Roman"/>
              </a:rPr>
              <a:t>”</a:t>
            </a:r>
            <a:r>
              <a:rPr lang="zh-CN" altLang="en-US" sz="1200" dirty="0" smtClean="0">
                <a:latin typeface="宋体" pitchFamily="2" charset="-122"/>
              </a:rPr>
              <a:t>(</a:t>
            </a:r>
            <a:r>
              <a:rPr lang="en-US" altLang="zh-CN" sz="1200" dirty="0" smtClean="0">
                <a:latin typeface="宋体" pitchFamily="2" charset="-122"/>
              </a:rPr>
              <a:t>Projects)，</a:t>
            </a:r>
            <a:r>
              <a:rPr lang="zh-CN" altLang="en-US" sz="1200" dirty="0" smtClean="0">
                <a:latin typeface="宋体" pitchFamily="2" charset="-122"/>
              </a:rPr>
              <a:t>如企业的技术改造活动、一项工程的实施。</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12</a:t>
            </a:fld>
            <a:endParaRPr lang="zh-CN" altLang="en-US"/>
          </a:p>
        </p:txBody>
      </p:sp>
    </p:spTree>
    <p:extLst>
      <p:ext uri="{BB962C8B-B14F-4D97-AF65-F5344CB8AC3E}">
        <p14:creationId xmlns:p14="http://schemas.microsoft.com/office/powerpoint/2010/main" val="2124933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项目兴，企业兴：项目的成败，决定企业的成败；项目进度，决定企业的核心竞争力。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C0C0C"/>
                </a:solidFill>
                <a:latin typeface="微软雅黑" pitchFamily="34" charset="-122"/>
                <a:ea typeface="微软雅黑" pitchFamily="34" charset="-122"/>
                <a:sym typeface="微软雅黑" pitchFamily="34" charset="-122"/>
              </a:rPr>
              <a:t>项目管理作为一门专业已经得到认可，这表明知识、过程、技能、工具和技术的应用对项目的成功有显著影响。怎样去管理呢？</a:t>
            </a:r>
          </a:p>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13</a:t>
            </a:fld>
            <a:endParaRPr lang="zh-CN" altLang="en-US"/>
          </a:p>
        </p:txBody>
      </p:sp>
    </p:spTree>
    <p:extLst>
      <p:ext uri="{BB962C8B-B14F-4D97-AF65-F5344CB8AC3E}">
        <p14:creationId xmlns:p14="http://schemas.microsoft.com/office/powerpoint/2010/main" val="238339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14</a:t>
            </a:fld>
            <a:endParaRPr lang="zh-CN" altLang="en-US"/>
          </a:p>
        </p:txBody>
      </p:sp>
    </p:spTree>
    <p:extLst>
      <p:ext uri="{BB962C8B-B14F-4D97-AF65-F5344CB8AC3E}">
        <p14:creationId xmlns:p14="http://schemas.microsoft.com/office/powerpoint/2010/main" val="975772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15</a:t>
            </a:fld>
            <a:endParaRPr lang="zh-CN" altLang="en-US"/>
          </a:p>
        </p:txBody>
      </p:sp>
    </p:spTree>
    <p:extLst>
      <p:ext uri="{BB962C8B-B14F-4D97-AF65-F5344CB8AC3E}">
        <p14:creationId xmlns:p14="http://schemas.microsoft.com/office/powerpoint/2010/main" val="174153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16</a:t>
            </a:fld>
            <a:endParaRPr lang="zh-CN" altLang="en-US"/>
          </a:p>
        </p:txBody>
      </p:sp>
    </p:spTree>
    <p:extLst>
      <p:ext uri="{BB962C8B-B14F-4D97-AF65-F5344CB8AC3E}">
        <p14:creationId xmlns:p14="http://schemas.microsoft.com/office/powerpoint/2010/main" val="1967009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整合、时间、范围、成本、质量、沟通、干系人、采购、人力、风险</a:t>
            </a:r>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17</a:t>
            </a:fld>
            <a:endParaRPr lang="zh-CN" altLang="en-US"/>
          </a:p>
        </p:txBody>
      </p:sp>
    </p:spTree>
    <p:extLst>
      <p:ext uri="{BB962C8B-B14F-4D97-AF65-F5344CB8AC3E}">
        <p14:creationId xmlns:p14="http://schemas.microsoft.com/office/powerpoint/2010/main" val="3304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18</a:t>
            </a:fld>
            <a:endParaRPr lang="zh-CN" altLang="en-US"/>
          </a:p>
        </p:txBody>
      </p:sp>
    </p:spTree>
    <p:extLst>
      <p:ext uri="{BB962C8B-B14F-4D97-AF65-F5344CB8AC3E}">
        <p14:creationId xmlns:p14="http://schemas.microsoft.com/office/powerpoint/2010/main" val="393268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引出辅助工具</a:t>
            </a:r>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19</a:t>
            </a:fld>
            <a:endParaRPr lang="zh-CN" altLang="en-US"/>
          </a:p>
        </p:txBody>
      </p:sp>
    </p:spTree>
    <p:extLst>
      <p:ext uri="{BB962C8B-B14F-4D97-AF65-F5344CB8AC3E}">
        <p14:creationId xmlns:p14="http://schemas.microsoft.com/office/powerpoint/2010/main" val="8987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a:t>
            </a:fld>
            <a:endParaRPr lang="zh-CN" altLang="en-US"/>
          </a:p>
        </p:txBody>
      </p:sp>
    </p:spTree>
    <p:extLst>
      <p:ext uri="{BB962C8B-B14F-4D97-AF65-F5344CB8AC3E}">
        <p14:creationId xmlns:p14="http://schemas.microsoft.com/office/powerpoint/2010/main" val="3073453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21</a:t>
            </a:fld>
            <a:endParaRPr lang="zh-CN" altLang="en-US"/>
          </a:p>
        </p:txBody>
      </p:sp>
    </p:spTree>
    <p:extLst>
      <p:ext uri="{BB962C8B-B14F-4D97-AF65-F5344CB8AC3E}">
        <p14:creationId xmlns:p14="http://schemas.microsoft.com/office/powerpoint/2010/main" val="3335191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22</a:t>
            </a:fld>
            <a:endParaRPr lang="zh-CN" altLang="en-US"/>
          </a:p>
        </p:txBody>
      </p:sp>
    </p:spTree>
    <p:extLst>
      <p:ext uri="{BB962C8B-B14F-4D97-AF65-F5344CB8AC3E}">
        <p14:creationId xmlns:p14="http://schemas.microsoft.com/office/powerpoint/2010/main" val="1741534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23</a:t>
            </a:fld>
            <a:endParaRPr lang="zh-CN" altLang="en-US"/>
          </a:p>
        </p:txBody>
      </p:sp>
    </p:spTree>
    <p:extLst>
      <p:ext uri="{BB962C8B-B14F-4D97-AF65-F5344CB8AC3E}">
        <p14:creationId xmlns:p14="http://schemas.microsoft.com/office/powerpoint/2010/main" val="3625144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24</a:t>
            </a:fld>
            <a:endParaRPr lang="zh-CN" altLang="en-US"/>
          </a:p>
        </p:txBody>
      </p:sp>
    </p:spTree>
    <p:extLst>
      <p:ext uri="{BB962C8B-B14F-4D97-AF65-F5344CB8AC3E}">
        <p14:creationId xmlns:p14="http://schemas.microsoft.com/office/powerpoint/2010/main" val="425699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25</a:t>
            </a:fld>
            <a:endParaRPr lang="zh-CN" altLang="en-US"/>
          </a:p>
        </p:txBody>
      </p:sp>
    </p:spTree>
    <p:extLst>
      <p:ext uri="{BB962C8B-B14F-4D97-AF65-F5344CB8AC3E}">
        <p14:creationId xmlns:p14="http://schemas.microsoft.com/office/powerpoint/2010/main" val="1303138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26</a:t>
            </a:fld>
            <a:endParaRPr lang="zh-CN" altLang="en-US"/>
          </a:p>
        </p:txBody>
      </p:sp>
    </p:spTree>
    <p:extLst>
      <p:ext uri="{BB962C8B-B14F-4D97-AF65-F5344CB8AC3E}">
        <p14:creationId xmlns:p14="http://schemas.microsoft.com/office/powerpoint/2010/main" val="1854515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27</a:t>
            </a:fld>
            <a:endParaRPr lang="zh-CN" altLang="en-US"/>
          </a:p>
        </p:txBody>
      </p:sp>
    </p:spTree>
    <p:extLst>
      <p:ext uri="{BB962C8B-B14F-4D97-AF65-F5344CB8AC3E}">
        <p14:creationId xmlns:p14="http://schemas.microsoft.com/office/powerpoint/2010/main" val="375360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28</a:t>
            </a:fld>
            <a:endParaRPr lang="zh-CN" altLang="en-US"/>
          </a:p>
        </p:txBody>
      </p:sp>
    </p:spTree>
    <p:extLst>
      <p:ext uri="{BB962C8B-B14F-4D97-AF65-F5344CB8AC3E}">
        <p14:creationId xmlns:p14="http://schemas.microsoft.com/office/powerpoint/2010/main" val="189471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3</a:t>
            </a:fld>
            <a:endParaRPr lang="zh-CN" altLang="en-US"/>
          </a:p>
        </p:txBody>
      </p:sp>
    </p:spTree>
    <p:extLst>
      <p:ext uri="{BB962C8B-B14F-4D97-AF65-F5344CB8AC3E}">
        <p14:creationId xmlns:p14="http://schemas.microsoft.com/office/powerpoint/2010/main" val="39955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4</a:t>
            </a:fld>
            <a:endParaRPr lang="zh-CN" altLang="en-US"/>
          </a:p>
        </p:txBody>
      </p:sp>
    </p:spTree>
    <p:extLst>
      <p:ext uri="{BB962C8B-B14F-4D97-AF65-F5344CB8AC3E}">
        <p14:creationId xmlns:p14="http://schemas.microsoft.com/office/powerpoint/2010/main" val="107901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5</a:t>
            </a:fld>
            <a:endParaRPr lang="zh-CN" altLang="en-US"/>
          </a:p>
        </p:txBody>
      </p:sp>
    </p:spTree>
    <p:extLst>
      <p:ext uri="{BB962C8B-B14F-4D97-AF65-F5344CB8AC3E}">
        <p14:creationId xmlns:p14="http://schemas.microsoft.com/office/powerpoint/2010/main" val="174153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每个组织都有其独特的价值。组织价值指的是组织所从事业务的整体价值，包括全部的有形价值和无形价值。</a:t>
            </a:r>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6</a:t>
            </a:fld>
            <a:endParaRPr lang="zh-CN" altLang="en-US"/>
          </a:p>
        </p:txBody>
      </p:sp>
    </p:spTree>
    <p:extLst>
      <p:ext uri="{BB962C8B-B14F-4D97-AF65-F5344CB8AC3E}">
        <p14:creationId xmlns:p14="http://schemas.microsoft.com/office/powerpoint/2010/main" val="266232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组织经常直接或间接利用项目，去实现战略规划中的目标。项目的批准通常出于以下一项或多项战略考虑：</a:t>
            </a:r>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7</a:t>
            </a:fld>
            <a:endParaRPr lang="zh-CN" altLang="en-US"/>
          </a:p>
        </p:txBody>
      </p:sp>
    </p:spTree>
    <p:extLst>
      <p:ext uri="{BB962C8B-B14F-4D97-AF65-F5344CB8AC3E}">
        <p14:creationId xmlns:p14="http://schemas.microsoft.com/office/powerpoint/2010/main" val="260824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万事皆项目，是否都需要管理？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7E7BDCDC-9A34-461B-A37E-3F4767F37300}" type="slidenum">
              <a:rPr lang="zh-CN" altLang="en-US" smtClean="0"/>
              <a:t>8</a:t>
            </a:fld>
            <a:endParaRPr lang="zh-CN" altLang="en-US"/>
          </a:p>
        </p:txBody>
      </p:sp>
    </p:spTree>
    <p:extLst>
      <p:ext uri="{BB962C8B-B14F-4D97-AF65-F5344CB8AC3E}">
        <p14:creationId xmlns:p14="http://schemas.microsoft.com/office/powerpoint/2010/main" val="361033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BDCDC-9A34-461B-A37E-3F4767F37300}" type="slidenum">
              <a:rPr lang="zh-CN" altLang="en-US" smtClean="0"/>
              <a:t>9</a:t>
            </a:fld>
            <a:endParaRPr lang="zh-CN" altLang="en-US"/>
          </a:p>
        </p:txBody>
      </p:sp>
    </p:spTree>
    <p:extLst>
      <p:ext uri="{BB962C8B-B14F-4D97-AF65-F5344CB8AC3E}">
        <p14:creationId xmlns:p14="http://schemas.microsoft.com/office/powerpoint/2010/main" val="188079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2689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55825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46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0820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23471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5" r:id="rId3"/>
  </p:sldLayoutIdLst>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0973" y="53588"/>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15" name="矩形 14"/>
          <p:cNvSpPr/>
          <p:nvPr/>
        </p:nvSpPr>
        <p:spPr>
          <a:xfrm>
            <a:off x="30973" y="1995704"/>
            <a:ext cx="6701267" cy="683264"/>
          </a:xfrm>
          <a:prstGeom prst="rect">
            <a:avLst/>
          </a:prstGeom>
        </p:spPr>
        <p:txBody>
          <a:bodyPr wrap="square">
            <a:spAutoFit/>
          </a:bodyPr>
          <a:lstStyle/>
          <a:p>
            <a:pPr>
              <a:lnSpc>
                <a:spcPct val="120000"/>
              </a:lnSpc>
            </a:pPr>
            <a:r>
              <a:rPr lang="zh-CN" altLang="en-US" sz="3200" b="1" dirty="0">
                <a:solidFill>
                  <a:schemeClr val="tx2"/>
                </a:solidFill>
                <a:latin typeface="微软雅黑" pitchFamily="34" charset="-122"/>
                <a:ea typeface="微软雅黑" pitchFamily="34" charset="-122"/>
              </a:rPr>
              <a:t>项目管理（</a:t>
            </a:r>
            <a:r>
              <a:rPr lang="en-US" altLang="zh-CN" sz="3200" b="1" dirty="0" smtClean="0">
                <a:solidFill>
                  <a:schemeClr val="tx2"/>
                </a:solidFill>
                <a:latin typeface="微软雅黑" pitchFamily="34" charset="-122"/>
                <a:ea typeface="微软雅黑" pitchFamily="34" charset="-122"/>
              </a:rPr>
              <a:t>AGS </a:t>
            </a:r>
            <a:r>
              <a:rPr lang="en-US" altLang="zh-CN" sz="3200" b="1" dirty="0">
                <a:solidFill>
                  <a:schemeClr val="tx2"/>
                </a:solidFill>
                <a:latin typeface="微软雅黑" pitchFamily="34" charset="-122"/>
                <a:ea typeface="微软雅黑" pitchFamily="34" charset="-122"/>
              </a:rPr>
              <a:t>Project</a:t>
            </a:r>
            <a:r>
              <a:rPr lang="zh-CN" altLang="en-US" sz="3200" b="1" dirty="0" smtClean="0">
                <a:solidFill>
                  <a:schemeClr val="tx2"/>
                </a:solidFill>
                <a:latin typeface="微软雅黑" pitchFamily="34" charset="-122"/>
                <a:ea typeface="微软雅黑" pitchFamily="34" charset="-122"/>
              </a:rPr>
              <a:t>）</a:t>
            </a:r>
            <a:endParaRPr lang="zh-CN" altLang="en-US" sz="3200" b="1" dirty="0">
              <a:solidFill>
                <a:schemeClr val="tx2"/>
              </a:solidFill>
              <a:latin typeface="微软雅黑" pitchFamily="34" charset="-122"/>
              <a:ea typeface="微软雅黑" pitchFamily="34" charset="-122"/>
            </a:endParaRPr>
          </a:p>
        </p:txBody>
      </p:sp>
      <p:sp>
        <p:nvSpPr>
          <p:cNvPr id="17" name="Freeform 7"/>
          <p:cNvSpPr>
            <a:spLocks noEditPoints="1"/>
          </p:cNvSpPr>
          <p:nvPr/>
        </p:nvSpPr>
        <p:spPr bwMode="auto">
          <a:xfrm>
            <a:off x="909014" y="3899620"/>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a:extLst/>
        </p:spPr>
        <p:txBody>
          <a:bodyPr vert="horz" wrap="square" lIns="68562" tIns="34281" rIns="68562" bIns="34281" numCol="1" anchor="t" anchorCtr="0" compatLnSpc="1">
            <a:prstTxWarp prst="textNoShape">
              <a:avLst/>
            </a:prstTxWarp>
          </a:bodyPr>
          <a:lstStyle/>
          <a:p>
            <a:endParaRPr lang="zh-CN" altLang="en-US">
              <a:solidFill>
                <a:schemeClr val="bg1"/>
              </a:solidFill>
            </a:endParaRPr>
          </a:p>
        </p:txBody>
      </p:sp>
      <p:sp>
        <p:nvSpPr>
          <p:cNvPr id="18" name="TextBox 17"/>
          <p:cNvSpPr txBox="1"/>
          <p:nvPr/>
        </p:nvSpPr>
        <p:spPr>
          <a:xfrm>
            <a:off x="1197046" y="3867894"/>
            <a:ext cx="1574754" cy="315453"/>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smtClean="0">
                <a:solidFill>
                  <a:schemeClr val="bg1"/>
                </a:solidFill>
                <a:latin typeface="微软雅黑" panose="020B0503020204020204" pitchFamily="34" charset="-122"/>
                <a:ea typeface="微软雅黑" panose="020B0503020204020204" pitchFamily="34" charset="-122"/>
              </a:rPr>
              <a:t>报告人：魏照哲</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69237" y="2798038"/>
            <a:ext cx="4608514" cy="277768"/>
          </a:xfrm>
          <a:prstGeom prst="rect">
            <a:avLst/>
          </a:prstGeom>
        </p:spPr>
        <p:txBody>
          <a:bodyPr wrap="square" lIns="61722" tIns="30861" rIns="61722" bIns="30861">
            <a:spAutoFit/>
          </a:bodyPr>
          <a:lstStyle/>
          <a:p>
            <a:pPr algn="r"/>
            <a:r>
              <a:rPr lang="zh-CN" altLang="en-US" sz="1400" dirty="0">
                <a:solidFill>
                  <a:schemeClr val="tx2"/>
                </a:solidFill>
                <a:latin typeface="Adobe Gothic Std B" pitchFamily="34" charset="-128"/>
                <a:ea typeface="微软雅黑" pitchFamily="34" charset="-122"/>
              </a:rPr>
              <a:t>知识</a:t>
            </a:r>
            <a:r>
              <a:rPr lang="zh-CN" altLang="en-US" sz="1400" dirty="0" smtClean="0">
                <a:solidFill>
                  <a:schemeClr val="tx2"/>
                </a:solidFill>
                <a:latin typeface="Adobe Gothic Std B" pitchFamily="34" charset="-128"/>
                <a:ea typeface="微软雅黑" pitchFamily="34" charset="-122"/>
              </a:rPr>
              <a:t>体系 </a:t>
            </a:r>
            <a:r>
              <a:rPr lang="en-US" altLang="zh-CN" sz="1400" dirty="0" smtClean="0">
                <a:solidFill>
                  <a:schemeClr val="tx2"/>
                </a:solidFill>
                <a:latin typeface="Adobe Gothic Std B" pitchFamily="34" charset="-128"/>
                <a:ea typeface="微软雅黑" pitchFamily="34" charset="-122"/>
              </a:rPr>
              <a:t>| </a:t>
            </a:r>
            <a:r>
              <a:rPr lang="zh-CN" altLang="en-US" sz="1400" dirty="0" smtClean="0">
                <a:solidFill>
                  <a:schemeClr val="tx2"/>
                </a:solidFill>
                <a:latin typeface="Adobe Gothic Std B" pitchFamily="34" charset="-128"/>
                <a:ea typeface="微软雅黑" pitchFamily="34" charset="-122"/>
              </a:rPr>
              <a:t>产品功能</a:t>
            </a:r>
            <a:endParaRPr lang="zh-CN" altLang="en-US" sz="1400" dirty="0">
              <a:solidFill>
                <a:schemeClr val="tx2"/>
              </a:solidFill>
              <a:latin typeface="Adobe Gothic Std B" pitchFamily="34" charset="-128"/>
              <a:ea typeface="微软雅黑" pitchFamily="34" charset="-122"/>
            </a:endParaRPr>
          </a:p>
        </p:txBody>
      </p:sp>
    </p:spTree>
    <p:extLst>
      <p:ext uri="{BB962C8B-B14F-4D97-AF65-F5344CB8AC3E}">
        <p14:creationId xmlns:p14="http://schemas.microsoft.com/office/powerpoint/2010/main" val="20857889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750"/>
                                        <p:tgtEl>
                                          <p:spTgt spid="2"/>
                                        </p:tgtEl>
                                      </p:cBhvr>
                                    </p:animEffec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5"/>
                                        </p:tgtEl>
                                        <p:attrNameLst>
                                          <p:attrName>ppt_y</p:attrName>
                                        </p:attrNameLst>
                                      </p:cBhvr>
                                      <p:tavLst>
                                        <p:tav tm="0">
                                          <p:val>
                                            <p:strVal val="#ppt_y"/>
                                          </p:val>
                                        </p:tav>
                                        <p:tav tm="100000">
                                          <p:val>
                                            <p:strVal val="#ppt_y"/>
                                          </p:val>
                                        </p:tav>
                                      </p:tavLst>
                                    </p:anim>
                                    <p:anim calcmode="lin" valueType="num">
                                      <p:cBhvr>
                                        <p:cTn id="2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5"/>
                                        </p:tgtEl>
                                      </p:cBhvr>
                                    </p:animEffect>
                                  </p:childTnLst>
                                </p:cTn>
                              </p:par>
                            </p:childTnLst>
                          </p:cTn>
                        </p:par>
                        <p:par>
                          <p:cTn id="26" fill="hold">
                            <p:stCondLst>
                              <p:cond delay="35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 calcmode="lin" valueType="num">
                                      <p:cBhvr>
                                        <p:cTn id="29" dur="75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0" dur="750" fill="hold"/>
                                        <p:tgtEl>
                                          <p:spTgt spid="11"/>
                                        </p:tgtEl>
                                        <p:attrNameLst>
                                          <p:attrName>ppt_y</p:attrName>
                                        </p:attrNameLst>
                                      </p:cBhvr>
                                      <p:tavLst>
                                        <p:tav tm="0">
                                          <p:val>
                                            <p:strVal val="#ppt_y"/>
                                          </p:val>
                                        </p:tav>
                                        <p:tav tm="100000">
                                          <p:val>
                                            <p:strVal val="#ppt_y"/>
                                          </p:val>
                                        </p:tav>
                                      </p:tavLst>
                                    </p:anim>
                                    <p:anim calcmode="lin" valueType="num">
                                      <p:cBhvr>
                                        <p:cTn id="31" dur="75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2" dur="75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3" dur="750" tmFilter="0,0; .5, 1; 1, 1"/>
                                        <p:tgtEl>
                                          <p:spTgt spid="11"/>
                                        </p:tgtEl>
                                      </p:cBhvr>
                                    </p:animEffect>
                                  </p:childTnLst>
                                </p:cTn>
                              </p:par>
                            </p:childTnLst>
                          </p:cTn>
                        </p:par>
                        <p:par>
                          <p:cTn id="34" fill="hold">
                            <p:stCondLst>
                              <p:cond delay="485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5350"/>
                            </p:stCondLst>
                            <p:childTnLst>
                              <p:par>
                                <p:cTn id="41" presetID="31"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fltVal val="0"/>
                                          </p:val>
                                        </p:tav>
                                        <p:tav tm="100000">
                                          <p:val>
                                            <p:strVal val="#ppt_w"/>
                                          </p:val>
                                        </p:tav>
                                      </p:tavLst>
                                    </p:anim>
                                    <p:anim calcmode="lin" valueType="num">
                                      <p:cBhvr>
                                        <p:cTn id="44" dur="1000" fill="hold"/>
                                        <p:tgtEl>
                                          <p:spTgt spid="18"/>
                                        </p:tgtEl>
                                        <p:attrNameLst>
                                          <p:attrName>ppt_h</p:attrName>
                                        </p:attrNameLst>
                                      </p:cBhvr>
                                      <p:tavLst>
                                        <p:tav tm="0">
                                          <p:val>
                                            <p:fltVal val="0"/>
                                          </p:val>
                                        </p:tav>
                                        <p:tav tm="100000">
                                          <p:val>
                                            <p:strVal val="#ppt_h"/>
                                          </p:val>
                                        </p:tav>
                                      </p:tavLst>
                                    </p:anim>
                                    <p:anim calcmode="lin" valueType="num">
                                      <p:cBhvr>
                                        <p:cTn id="45" dur="1000" fill="hold"/>
                                        <p:tgtEl>
                                          <p:spTgt spid="18"/>
                                        </p:tgtEl>
                                        <p:attrNameLst>
                                          <p:attrName>style.rotation</p:attrName>
                                        </p:attrNameLst>
                                      </p:cBhvr>
                                      <p:tavLst>
                                        <p:tav tm="0">
                                          <p:val>
                                            <p:fltVal val="90"/>
                                          </p:val>
                                        </p:tav>
                                        <p:tav tm="100000">
                                          <p:val>
                                            <p:fltVal val="0"/>
                                          </p:val>
                                        </p:tav>
                                      </p:tavLst>
                                    </p:anim>
                                    <p:animEffect transition="in" filter="fade">
                                      <p:cBhvr>
                                        <p:cTn id="4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5" grpId="0"/>
      <p:bldP spid="17" grpId="0" animBg="1"/>
      <p:bldP spid="1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什么是生产力</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角矩形 5"/>
          <p:cNvSpPr/>
          <p:nvPr/>
        </p:nvSpPr>
        <p:spPr>
          <a:xfrm>
            <a:off x="1125143" y="10595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23" name="组合 22"/>
          <p:cNvGrpSpPr/>
          <p:nvPr/>
        </p:nvGrpSpPr>
        <p:grpSpPr>
          <a:xfrm>
            <a:off x="1639295" y="2973600"/>
            <a:ext cx="908432" cy="1379288"/>
            <a:chOff x="1639295" y="2973600"/>
            <a:chExt cx="908432" cy="1379288"/>
          </a:xfrm>
        </p:grpSpPr>
        <p:sp>
          <p:nvSpPr>
            <p:cNvPr id="7" name="圆角矩形 6"/>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条件</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4" name="组合 23"/>
          <p:cNvGrpSpPr/>
          <p:nvPr/>
        </p:nvGrpSpPr>
        <p:grpSpPr>
          <a:xfrm>
            <a:off x="2630105" y="34662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7"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效率</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5" name="组合 24"/>
          <p:cNvGrpSpPr/>
          <p:nvPr/>
        </p:nvGrpSpPr>
        <p:grpSpPr>
          <a:xfrm>
            <a:off x="3628304" y="2973600"/>
            <a:ext cx="908432" cy="1379288"/>
            <a:chOff x="3628304" y="2973600"/>
            <a:chExt cx="908432" cy="1379288"/>
          </a:xfrm>
        </p:grpSpPr>
        <p:sp>
          <p:nvSpPr>
            <p:cNvPr id="9" name="圆角矩形 8"/>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8"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等量</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7" name="组合 26"/>
          <p:cNvGrpSpPr/>
          <p:nvPr/>
        </p:nvGrpSpPr>
        <p:grpSpPr>
          <a:xfrm>
            <a:off x="4581165" y="2973600"/>
            <a:ext cx="908432" cy="1379288"/>
            <a:chOff x="4581165" y="2973600"/>
            <a:chExt cx="908432" cy="1379288"/>
          </a:xfrm>
        </p:grpSpPr>
        <p:sp>
          <p:nvSpPr>
            <p:cNvPr id="10" name="圆角矩形 9"/>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9"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时间</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8" name="组合 27"/>
          <p:cNvGrpSpPr/>
          <p:nvPr/>
        </p:nvGrpSpPr>
        <p:grpSpPr>
          <a:xfrm>
            <a:off x="5534026" y="2973600"/>
            <a:ext cx="908432" cy="1379288"/>
            <a:chOff x="5534026" y="2973600"/>
            <a:chExt cx="908432" cy="1379288"/>
          </a:xfrm>
        </p:grpSpPr>
        <p:sp>
          <p:nvSpPr>
            <p:cNvPr id="11" name="圆角矩形 10"/>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0"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产品</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9" name="组合 28"/>
          <p:cNvGrpSpPr/>
          <p:nvPr/>
        </p:nvGrpSpPr>
        <p:grpSpPr>
          <a:xfrm>
            <a:off x="6461890" y="2973600"/>
            <a:ext cx="908432" cy="1379288"/>
            <a:chOff x="6461890" y="2973600"/>
            <a:chExt cx="908432" cy="1379288"/>
          </a:xfrm>
        </p:grpSpPr>
        <p:sp>
          <p:nvSpPr>
            <p:cNvPr id="12" name="圆角矩形 11"/>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质量</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sp>
        <p:nvSpPr>
          <p:cNvPr id="13" name="圆角矩形 12"/>
          <p:cNvSpPr/>
          <p:nvPr/>
        </p:nvSpPr>
        <p:spPr>
          <a:xfrm>
            <a:off x="1334781" y="12692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extBox 29"/>
          <p:cNvSpPr txBox="1"/>
          <p:nvPr/>
        </p:nvSpPr>
        <p:spPr>
          <a:xfrm>
            <a:off x="1547664" y="1752367"/>
            <a:ext cx="604867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劳动生产力</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即由于生产条件发展程度不同</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2000" b="1" kern="0" dirty="0">
                <a:solidFill>
                  <a:sysClr val="windowText" lastClr="000000">
                    <a:lumMod val="65000"/>
                    <a:lumOff val="35000"/>
                  </a:sysClr>
                </a:solidFill>
                <a:latin typeface="Arial" pitchFamily="34" charset="0"/>
                <a:ea typeface="微软雅黑" pitchFamily="34" charset="-122"/>
                <a:cs typeface="Arial" pitchFamily="34" charset="0"/>
              </a:rPr>
              <a:t>等量</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的劳动在同样</a:t>
            </a:r>
            <a:r>
              <a:rPr lang="zh-CN" altLang="en-US" sz="2000" b="1" kern="0" dirty="0">
                <a:solidFill>
                  <a:sysClr val="windowText" lastClr="000000">
                    <a:lumMod val="65000"/>
                    <a:lumOff val="35000"/>
                  </a:sysClr>
                </a:solidFill>
                <a:latin typeface="Arial" pitchFamily="34" charset="0"/>
                <a:ea typeface="微软雅黑" pitchFamily="34" charset="-122"/>
                <a:cs typeface="Arial" pitchFamily="34" charset="0"/>
              </a:rPr>
              <a:t>时间</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内会提供较多或较少的</a:t>
            </a:r>
            <a:r>
              <a:rPr lang="zh-CN" altLang="en-US" sz="2000" b="1" kern="0" dirty="0">
                <a:solidFill>
                  <a:sysClr val="windowText" lastClr="000000">
                    <a:lumMod val="65000"/>
                    <a:lumOff val="35000"/>
                  </a:sysClr>
                </a:solidFill>
                <a:latin typeface="Arial" pitchFamily="34" charset="0"/>
                <a:ea typeface="微软雅黑" pitchFamily="34" charset="-122"/>
                <a:cs typeface="Arial" pitchFamily="34" charset="0"/>
              </a:rPr>
              <a:t>产品量</a:t>
            </a:r>
            <a:r>
              <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rPr>
              <a:t>.</a:t>
            </a:r>
          </a:p>
          <a:p>
            <a:pPr algn="r" defTabSz="685800">
              <a:defRPr/>
            </a:pP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	 </a:t>
            </a:r>
            <a:r>
              <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资本论</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第一</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卷</a:t>
            </a:r>
            <a:endPar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endParaRPr>
          </a:p>
          <a:p>
            <a:pPr algn="r" defTabSz="685800">
              <a:defRPr/>
            </a:pPr>
            <a:endPar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365325961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47"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管理也是生产力</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 name="组合 20"/>
          <p:cNvGrpSpPr/>
          <p:nvPr/>
        </p:nvGrpSpPr>
        <p:grpSpPr>
          <a:xfrm>
            <a:off x="3480275" y="3446012"/>
            <a:ext cx="2043318" cy="1277660"/>
            <a:chOff x="2823691" y="3005532"/>
            <a:chExt cx="3116263" cy="1948051"/>
          </a:xfrm>
        </p:grpSpPr>
        <p:sp>
          <p:nvSpPr>
            <p:cNvPr id="6" name="Freeform 11"/>
            <p:cNvSpPr>
              <a:spLocks/>
            </p:cNvSpPr>
            <p:nvPr/>
          </p:nvSpPr>
          <p:spPr bwMode="auto">
            <a:xfrm>
              <a:off x="2823691" y="3005532"/>
              <a:ext cx="3116263" cy="194805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a:gsLst>
                <a:gs pos="0">
                  <a:schemeClr val="bg1">
                    <a:lumMod val="95000"/>
                  </a:schemeClr>
                </a:gs>
                <a:gs pos="100000">
                  <a:schemeClr val="bg1">
                    <a:lumMod val="85000"/>
                  </a:schemeClr>
                </a:gs>
              </a:gsLst>
              <a:lin ang="16200000" scaled="0"/>
            </a:gradFill>
            <a:ln>
              <a:noFill/>
            </a:ln>
            <a:effectLst>
              <a:outerShdw blurRad="279400" dist="101600" dir="8460000" algn="ctr">
                <a:srgbClr val="000000">
                  <a:alpha val="68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kern="0" dirty="0">
                <a:solidFill>
                  <a:schemeClr val="bg1"/>
                </a:solidFill>
                <a:latin typeface="微软雅黑" pitchFamily="34" charset="-122"/>
                <a:ea typeface="微软雅黑" pitchFamily="34" charset="-122"/>
              </a:endParaRPr>
            </a:p>
          </p:txBody>
        </p:sp>
        <p:sp>
          <p:nvSpPr>
            <p:cNvPr id="7" name="Text Box 13"/>
            <p:cNvSpPr txBox="1">
              <a:spLocks noChangeArrowheads="1"/>
            </p:cNvSpPr>
            <p:nvPr/>
          </p:nvSpPr>
          <p:spPr bwMode="auto">
            <a:xfrm>
              <a:off x="3142428" y="3872712"/>
              <a:ext cx="2552351" cy="6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lvl="0" algn="ctr" eaLnBrk="1" latinLnBrk="1" hangingPunct="1">
                <a:lnSpc>
                  <a:spcPct val="120000"/>
                </a:lnSpc>
                <a:defRPr/>
              </a:pPr>
              <a:r>
                <a:rPr kumimoji="1" lang="zh-CN" altLang="en-US" kern="0" dirty="0" smtClean="0">
                  <a:solidFill>
                    <a:srgbClr val="0070C0"/>
                  </a:solidFill>
                  <a:latin typeface="微软雅黑" pitchFamily="34" charset="-122"/>
                </a:rPr>
                <a:t>生产力</a:t>
              </a:r>
              <a:endParaRPr kumimoji="1" lang="zh-CN" altLang="en-US" kern="0" dirty="0">
                <a:solidFill>
                  <a:srgbClr val="0070C0"/>
                </a:solidFill>
                <a:latin typeface="微软雅黑" pitchFamily="34" charset="-122"/>
              </a:endParaRPr>
            </a:p>
          </p:txBody>
        </p:sp>
      </p:grpSp>
      <p:grpSp>
        <p:nvGrpSpPr>
          <p:cNvPr id="8" name="组合 7"/>
          <p:cNvGrpSpPr/>
          <p:nvPr/>
        </p:nvGrpSpPr>
        <p:grpSpPr>
          <a:xfrm>
            <a:off x="5514122" y="3067487"/>
            <a:ext cx="1306494" cy="1025371"/>
            <a:chOff x="7811526" y="4182183"/>
            <a:chExt cx="1742445" cy="1367161"/>
          </a:xfrm>
          <a:gradFill>
            <a:gsLst>
              <a:gs pos="0">
                <a:schemeClr val="bg1">
                  <a:lumMod val="95000"/>
                </a:schemeClr>
              </a:gs>
              <a:gs pos="50000">
                <a:schemeClr val="bg1"/>
              </a:gs>
              <a:gs pos="100000">
                <a:schemeClr val="bg1">
                  <a:lumMod val="85000"/>
                </a:schemeClr>
              </a:gs>
            </a:gsLst>
            <a:lin ang="16200000" scaled="0"/>
          </a:gradFill>
        </p:grpSpPr>
        <p:sp>
          <p:nvSpPr>
            <p:cNvPr id="9" name="AutoShape 15"/>
            <p:cNvSpPr>
              <a:spLocks noChangeArrowheads="1"/>
            </p:cNvSpPr>
            <p:nvPr/>
          </p:nvSpPr>
          <p:spPr bwMode="auto">
            <a:xfrm rot="3600000">
              <a:off x="7776473" y="5116937"/>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a:ex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10" name="Oval 7"/>
            <p:cNvSpPr>
              <a:spLocks noChangeArrowheads="1"/>
            </p:cNvSpPr>
            <p:nvPr/>
          </p:nvSpPr>
          <p:spPr bwMode="gray">
            <a:xfrm>
              <a:off x="8146806" y="4182183"/>
              <a:ext cx="1407165" cy="1367161"/>
            </a:xfrm>
            <a:prstGeom prst="ellipse">
              <a:avLst/>
            </a:prstGeom>
            <a:solidFill>
              <a:srgbClr val="0070C0"/>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11" name="TextBox 10"/>
            <p:cNvSpPr txBox="1"/>
            <p:nvPr/>
          </p:nvSpPr>
          <p:spPr>
            <a:xfrm>
              <a:off x="8295596" y="4687591"/>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smtClean="0">
                  <a:solidFill>
                    <a:schemeClr val="bg1"/>
                  </a:solidFill>
                </a:rPr>
                <a:t>生产管理</a:t>
              </a:r>
              <a:endParaRPr lang="zh-CN" altLang="en-US" sz="1600" dirty="0">
                <a:solidFill>
                  <a:schemeClr val="bg1"/>
                </a:solidFill>
              </a:endParaRPr>
            </a:p>
          </p:txBody>
        </p:sp>
      </p:grpSp>
      <p:grpSp>
        <p:nvGrpSpPr>
          <p:cNvPr id="12" name="组合 11"/>
          <p:cNvGrpSpPr/>
          <p:nvPr/>
        </p:nvGrpSpPr>
        <p:grpSpPr>
          <a:xfrm>
            <a:off x="4996325" y="2198647"/>
            <a:ext cx="1100048" cy="1307306"/>
            <a:chOff x="7120950" y="3023731"/>
            <a:chExt cx="1467112" cy="1743074"/>
          </a:xfrm>
          <a:gradFill>
            <a:gsLst>
              <a:gs pos="0">
                <a:schemeClr val="bg1">
                  <a:lumMod val="95000"/>
                </a:schemeClr>
              </a:gs>
              <a:gs pos="50000">
                <a:schemeClr val="bg1"/>
              </a:gs>
              <a:gs pos="100000">
                <a:schemeClr val="bg1">
                  <a:lumMod val="85000"/>
                </a:schemeClr>
              </a:gs>
            </a:gsLst>
            <a:lin ang="16200000" scaled="0"/>
          </a:gradFill>
        </p:grpSpPr>
        <p:sp>
          <p:nvSpPr>
            <p:cNvPr id="13" name="AutoShape 15"/>
            <p:cNvSpPr>
              <a:spLocks noChangeArrowheads="1"/>
            </p:cNvSpPr>
            <p:nvPr/>
          </p:nvSpPr>
          <p:spPr bwMode="auto">
            <a:xfrm rot="1800000">
              <a:off x="7120950" y="4437096"/>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a:ex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14" name="Oval 7"/>
            <p:cNvSpPr>
              <a:spLocks noChangeArrowheads="1"/>
            </p:cNvSpPr>
            <p:nvPr/>
          </p:nvSpPr>
          <p:spPr bwMode="gray">
            <a:xfrm>
              <a:off x="7180897" y="3023731"/>
              <a:ext cx="1407165" cy="1367161"/>
            </a:xfrm>
            <a:prstGeom prst="ellipse">
              <a:avLst/>
            </a:prstGeom>
            <a:solidFill>
              <a:srgbClr val="0070C0"/>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15" name="TextBox 14"/>
            <p:cNvSpPr txBox="1"/>
            <p:nvPr/>
          </p:nvSpPr>
          <p:spPr>
            <a:xfrm>
              <a:off x="7329687" y="3529139"/>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smtClean="0">
                  <a:solidFill>
                    <a:schemeClr val="bg1"/>
                  </a:solidFill>
                </a:rPr>
                <a:t>劳动对象</a:t>
              </a:r>
              <a:endParaRPr lang="zh-CN" altLang="en-US" sz="1600" dirty="0">
                <a:solidFill>
                  <a:schemeClr val="bg1"/>
                </a:solidFill>
              </a:endParaRPr>
            </a:p>
          </p:txBody>
        </p:sp>
      </p:grpSp>
      <p:grpSp>
        <p:nvGrpSpPr>
          <p:cNvPr id="16" name="组合 15"/>
          <p:cNvGrpSpPr/>
          <p:nvPr/>
        </p:nvGrpSpPr>
        <p:grpSpPr>
          <a:xfrm>
            <a:off x="3960407" y="1845046"/>
            <a:ext cx="1055099" cy="1399859"/>
            <a:chOff x="5739366" y="2552263"/>
            <a:chExt cx="1407165" cy="1866478"/>
          </a:xfrm>
          <a:gradFill>
            <a:gsLst>
              <a:gs pos="0">
                <a:schemeClr val="bg1">
                  <a:lumMod val="95000"/>
                </a:schemeClr>
              </a:gs>
              <a:gs pos="50000">
                <a:schemeClr val="bg1"/>
              </a:gs>
              <a:gs pos="100000">
                <a:schemeClr val="bg1">
                  <a:lumMod val="85000"/>
                </a:schemeClr>
              </a:gs>
            </a:gsLst>
            <a:lin ang="16200000" scaled="0"/>
          </a:gradFill>
        </p:grpSpPr>
        <p:sp>
          <p:nvSpPr>
            <p:cNvPr id="17" name="AutoShape 15"/>
            <p:cNvSpPr>
              <a:spLocks noChangeArrowheads="1"/>
            </p:cNvSpPr>
            <p:nvPr/>
          </p:nvSpPr>
          <p:spPr bwMode="auto">
            <a:xfrm>
              <a:off x="6278094" y="4089032"/>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a:ex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18" name="Oval 7"/>
            <p:cNvSpPr>
              <a:spLocks noChangeArrowheads="1"/>
            </p:cNvSpPr>
            <p:nvPr/>
          </p:nvSpPr>
          <p:spPr bwMode="gray">
            <a:xfrm>
              <a:off x="5739366" y="2552263"/>
              <a:ext cx="1407165" cy="1367161"/>
            </a:xfrm>
            <a:prstGeom prst="ellipse">
              <a:avLst/>
            </a:prstGeom>
            <a:solidFill>
              <a:srgbClr val="0070C0"/>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19" name="TextBox 18"/>
            <p:cNvSpPr txBox="1"/>
            <p:nvPr/>
          </p:nvSpPr>
          <p:spPr>
            <a:xfrm>
              <a:off x="5888156" y="3057671"/>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smtClean="0">
                  <a:solidFill>
                    <a:schemeClr val="bg1"/>
                  </a:solidFill>
                </a:rPr>
                <a:t>劳动工具</a:t>
              </a:r>
              <a:endParaRPr lang="zh-CN" altLang="en-US" sz="1600" dirty="0">
                <a:solidFill>
                  <a:schemeClr val="bg1"/>
                </a:solidFill>
              </a:endParaRPr>
            </a:p>
          </p:txBody>
        </p:sp>
      </p:grpSp>
      <p:grpSp>
        <p:nvGrpSpPr>
          <p:cNvPr id="20" name="组合 19"/>
          <p:cNvGrpSpPr/>
          <p:nvPr/>
        </p:nvGrpSpPr>
        <p:grpSpPr>
          <a:xfrm>
            <a:off x="2879541" y="2198647"/>
            <a:ext cx="1100048" cy="1307306"/>
            <a:chOff x="4297836" y="3023731"/>
            <a:chExt cx="1467112" cy="1743074"/>
          </a:xfrm>
          <a:gradFill>
            <a:gsLst>
              <a:gs pos="0">
                <a:schemeClr val="bg1">
                  <a:lumMod val="95000"/>
                </a:schemeClr>
              </a:gs>
              <a:gs pos="50000">
                <a:schemeClr val="bg1"/>
              </a:gs>
              <a:gs pos="100000">
                <a:schemeClr val="bg1">
                  <a:lumMod val="85000"/>
                </a:schemeClr>
              </a:gs>
            </a:gsLst>
            <a:lin ang="16200000" scaled="0"/>
          </a:gradFill>
        </p:grpSpPr>
        <p:sp>
          <p:nvSpPr>
            <p:cNvPr id="21" name="AutoShape 15"/>
            <p:cNvSpPr>
              <a:spLocks noChangeArrowheads="1"/>
            </p:cNvSpPr>
            <p:nvPr/>
          </p:nvSpPr>
          <p:spPr bwMode="auto">
            <a:xfrm rot="19800000">
              <a:off x="5365132" y="4437096"/>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a:ex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grpSp>
          <p:nvGrpSpPr>
            <p:cNvPr id="22" name="组合 21"/>
            <p:cNvGrpSpPr/>
            <p:nvPr/>
          </p:nvGrpSpPr>
          <p:grpSpPr>
            <a:xfrm>
              <a:off x="4297836" y="3023731"/>
              <a:ext cx="1407165" cy="1367161"/>
              <a:chOff x="4297836" y="3023731"/>
              <a:chExt cx="1407165" cy="1367161"/>
            </a:xfrm>
            <a:grpFill/>
          </p:grpSpPr>
          <p:sp>
            <p:nvSpPr>
              <p:cNvPr id="23" name="Oval 7"/>
              <p:cNvSpPr>
                <a:spLocks noChangeArrowheads="1"/>
              </p:cNvSpPr>
              <p:nvPr/>
            </p:nvSpPr>
            <p:spPr bwMode="gray">
              <a:xfrm>
                <a:off x="4297836" y="3023731"/>
                <a:ext cx="1407165" cy="1367161"/>
              </a:xfrm>
              <a:prstGeom prst="ellipse">
                <a:avLst/>
              </a:prstGeom>
              <a:solidFill>
                <a:srgbClr val="0070C0"/>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24" name="TextBox 23"/>
              <p:cNvSpPr txBox="1"/>
              <p:nvPr/>
            </p:nvSpPr>
            <p:spPr>
              <a:xfrm>
                <a:off x="4446626" y="3478536"/>
                <a:ext cx="1127965" cy="457549"/>
              </a:xfrm>
              <a:prstGeom prst="rect">
                <a:avLst/>
              </a:prstGeom>
              <a:noFill/>
              <a:ln w="9525" cap="rnd">
                <a:noFill/>
                <a:prstDash val="solid"/>
                <a:round/>
                <a:headEnd/>
                <a:tailE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smtClean="0">
                    <a:solidFill>
                      <a:schemeClr val="bg1"/>
                    </a:solidFill>
                  </a:rPr>
                  <a:t>劳动力</a:t>
                </a:r>
                <a:endParaRPr lang="zh-CN" altLang="en-US" sz="1600" dirty="0">
                  <a:solidFill>
                    <a:schemeClr val="bg1"/>
                  </a:solidFill>
                </a:endParaRPr>
              </a:p>
            </p:txBody>
          </p:sp>
        </p:grpSp>
      </p:grpSp>
      <p:grpSp>
        <p:nvGrpSpPr>
          <p:cNvPr id="25" name="组合 24"/>
          <p:cNvGrpSpPr/>
          <p:nvPr/>
        </p:nvGrpSpPr>
        <p:grpSpPr>
          <a:xfrm>
            <a:off x="2155669" y="3067487"/>
            <a:ext cx="1306121" cy="1025371"/>
            <a:chOff x="3332423" y="4182183"/>
            <a:chExt cx="1741948" cy="1367161"/>
          </a:xfrm>
          <a:gradFill>
            <a:gsLst>
              <a:gs pos="0">
                <a:schemeClr val="bg1">
                  <a:lumMod val="95000"/>
                </a:schemeClr>
              </a:gs>
              <a:gs pos="50000">
                <a:schemeClr val="bg1"/>
              </a:gs>
              <a:gs pos="100000">
                <a:schemeClr val="bg1">
                  <a:lumMod val="85000"/>
                </a:schemeClr>
              </a:gs>
            </a:gsLst>
            <a:lin ang="16200000" scaled="0"/>
          </a:gradFill>
        </p:grpSpPr>
        <p:sp>
          <p:nvSpPr>
            <p:cNvPr id="26" name="AutoShape 15"/>
            <p:cNvSpPr>
              <a:spLocks noChangeArrowheads="1"/>
            </p:cNvSpPr>
            <p:nvPr/>
          </p:nvSpPr>
          <p:spPr bwMode="auto">
            <a:xfrm rot="18000000">
              <a:off x="4709609" y="5116937"/>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a:ex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grpSp>
          <p:nvGrpSpPr>
            <p:cNvPr id="27" name="组合 26"/>
            <p:cNvGrpSpPr/>
            <p:nvPr/>
          </p:nvGrpSpPr>
          <p:grpSpPr>
            <a:xfrm>
              <a:off x="3332423" y="4182183"/>
              <a:ext cx="1407165" cy="1367161"/>
              <a:chOff x="3332423" y="4182183"/>
              <a:chExt cx="1407165" cy="1367161"/>
            </a:xfrm>
            <a:grpFill/>
          </p:grpSpPr>
          <p:sp>
            <p:nvSpPr>
              <p:cNvPr id="28" name="Oval 7"/>
              <p:cNvSpPr>
                <a:spLocks noChangeArrowheads="1"/>
              </p:cNvSpPr>
              <p:nvPr/>
            </p:nvSpPr>
            <p:spPr bwMode="gray">
              <a:xfrm>
                <a:off x="3332423" y="4182183"/>
                <a:ext cx="1407165" cy="1367161"/>
              </a:xfrm>
              <a:prstGeom prst="ellipse">
                <a:avLst/>
              </a:prstGeom>
              <a:solidFill>
                <a:srgbClr val="0070C0"/>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29" name="TextBox 28"/>
              <p:cNvSpPr txBox="1"/>
              <p:nvPr/>
            </p:nvSpPr>
            <p:spPr>
              <a:xfrm>
                <a:off x="3481213" y="4704275"/>
                <a:ext cx="1127965" cy="32297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smtClean="0">
                    <a:solidFill>
                      <a:schemeClr val="bg1"/>
                    </a:solidFill>
                  </a:rPr>
                  <a:t>科学技术</a:t>
                </a:r>
                <a:endParaRPr lang="zh-CN" altLang="en-US" sz="1600" dirty="0">
                  <a:solidFill>
                    <a:schemeClr val="bg1"/>
                  </a:solidFill>
                </a:endParaRPr>
              </a:p>
            </p:txBody>
          </p:sp>
        </p:grpSp>
      </p:grpSp>
      <p:sp>
        <p:nvSpPr>
          <p:cNvPr id="30" name="Text Box 44"/>
          <p:cNvSpPr txBox="1">
            <a:spLocks noChangeArrowheads="1"/>
          </p:cNvSpPr>
          <p:nvPr/>
        </p:nvSpPr>
        <p:spPr bwMode="auto">
          <a:xfrm>
            <a:off x="1711327" y="1059582"/>
            <a:ext cx="6317057" cy="33007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1400" dirty="0">
                <a:solidFill>
                  <a:schemeClr val="tx1"/>
                </a:solidFill>
              </a:rPr>
              <a:t>生产力</a:t>
            </a:r>
            <a:r>
              <a:rPr lang="en-US" altLang="zh-CN" sz="1400" dirty="0">
                <a:solidFill>
                  <a:schemeClr val="tx1"/>
                </a:solidFill>
              </a:rPr>
              <a:t>=</a:t>
            </a:r>
            <a:r>
              <a:rPr lang="zh-CN" altLang="en-US" sz="1400" dirty="0">
                <a:solidFill>
                  <a:schemeClr val="tx1"/>
                </a:solidFill>
              </a:rPr>
              <a:t>科学技术</a:t>
            </a:r>
            <a:r>
              <a:rPr lang="en-US" altLang="zh-CN" sz="1400" dirty="0">
                <a:solidFill>
                  <a:schemeClr val="tx1"/>
                </a:solidFill>
              </a:rPr>
              <a:t>×</a:t>
            </a:r>
            <a:r>
              <a:rPr lang="zh-CN" altLang="en-US" sz="1400" dirty="0">
                <a:solidFill>
                  <a:schemeClr val="tx1"/>
                </a:solidFill>
              </a:rPr>
              <a:t>（劳动力</a:t>
            </a:r>
            <a:r>
              <a:rPr lang="en-US" altLang="zh-CN" sz="1400" dirty="0">
                <a:solidFill>
                  <a:schemeClr val="tx1"/>
                </a:solidFill>
              </a:rPr>
              <a:t>+</a:t>
            </a:r>
            <a:r>
              <a:rPr lang="zh-CN" altLang="en-US" sz="1400" dirty="0">
                <a:solidFill>
                  <a:schemeClr val="tx1"/>
                </a:solidFill>
              </a:rPr>
              <a:t>劳动工具</a:t>
            </a:r>
            <a:r>
              <a:rPr lang="en-US" altLang="zh-CN" sz="1400" dirty="0">
                <a:solidFill>
                  <a:schemeClr val="tx1"/>
                </a:solidFill>
              </a:rPr>
              <a:t>+</a:t>
            </a:r>
            <a:r>
              <a:rPr lang="zh-CN" altLang="en-US" sz="1400" dirty="0">
                <a:solidFill>
                  <a:schemeClr val="tx1"/>
                </a:solidFill>
              </a:rPr>
              <a:t>劳动对象</a:t>
            </a:r>
            <a:r>
              <a:rPr lang="en-US" altLang="zh-CN" sz="1400" dirty="0">
                <a:solidFill>
                  <a:schemeClr val="tx1"/>
                </a:solidFill>
              </a:rPr>
              <a:t>+</a:t>
            </a:r>
            <a:r>
              <a:rPr lang="zh-CN" altLang="en-US" sz="1400" dirty="0">
                <a:solidFill>
                  <a:schemeClr val="tx1"/>
                </a:solidFill>
              </a:rPr>
              <a:t>生产管理）</a:t>
            </a:r>
          </a:p>
        </p:txBody>
      </p:sp>
    </p:spTree>
    <p:extLst>
      <p:ext uri="{BB962C8B-B14F-4D97-AF65-F5344CB8AC3E}">
        <p14:creationId xmlns:p14="http://schemas.microsoft.com/office/powerpoint/2010/main" val="299437517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par>
                          <p:cTn id="43" fill="hold">
                            <p:stCondLst>
                              <p:cond delay="4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30"/>
                                        </p:tgtEl>
                                        <p:attrNameLst>
                                          <p:attrName>ppt_y</p:attrName>
                                        </p:attrNameLst>
                                      </p:cBhvr>
                                      <p:tavLst>
                                        <p:tav tm="0">
                                          <p:val>
                                            <p:strVal val="#ppt_y"/>
                                          </p:val>
                                        </p:tav>
                                        <p:tav tm="100000">
                                          <p:val>
                                            <p:strVal val="#ppt_y"/>
                                          </p:val>
                                        </p:tav>
                                      </p:tavLst>
                                    </p:anim>
                                    <p:anim calcmode="lin" valueType="num">
                                      <p:cBhvr>
                                        <p:cTn id="48"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525434466"/>
              </p:ext>
            </p:extLst>
          </p:nvPr>
        </p:nvGraphicFramePr>
        <p:xfrm>
          <a:off x="1235968" y="771550"/>
          <a:ext cx="5496272" cy="3616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企业管理与项目管理</a:t>
            </a:r>
            <a:endParaRPr lang="zh-CN" altLang="en-US" b="1" kern="0" dirty="0">
              <a:solidFill>
                <a:schemeClr val="bg1"/>
              </a:solidFill>
              <a:latin typeface="Arial" pitchFamily="34" charset="0"/>
              <a:ea typeface="微软雅黑" pitchFamily="34" charset="-122"/>
              <a:cs typeface="Arial" pitchFamily="34" charset="0"/>
            </a:endParaRPr>
          </a:p>
        </p:txBody>
      </p:sp>
      <p:sp>
        <p:nvSpPr>
          <p:cNvPr id="4" name="燕尾形 3"/>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4"/>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2347535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ppt_x</p:attrName>
                                        </p:attrNameLst>
                                      </p:cBhvr>
                                      <p:tavLst>
                                        <p:tav tm="0">
                                          <p:val>
                                            <p:strVal val="#ppt_x+#ppt_w*1.125000"/>
                                          </p:val>
                                        </p:tav>
                                        <p:tav tm="100000">
                                          <p:val>
                                            <p:strVal val="#ppt_x"/>
                                          </p:val>
                                        </p:tav>
                                      </p:tavLst>
                                    </p:anim>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项目管理的挑战</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平行四边形 2"/>
          <p:cNvSpPr>
            <a:spLocks noChangeArrowheads="1"/>
          </p:cNvSpPr>
          <p:nvPr/>
        </p:nvSpPr>
        <p:spPr bwMode="auto">
          <a:xfrm rot="747658">
            <a:off x="2963973" y="2957179"/>
            <a:ext cx="5698376" cy="1420296"/>
          </a:xfrm>
          <a:custGeom>
            <a:avLst/>
            <a:gdLst>
              <a:gd name="T0" fmla="*/ 0 w 7595382"/>
              <a:gd name="T1" fmla="*/ 1901232 h 1901232"/>
              <a:gd name="T2" fmla="*/ 5150373 w 7595382"/>
              <a:gd name="T3" fmla="*/ 217677 h 1901232"/>
              <a:gd name="T4" fmla="*/ 7595382 w 7595382"/>
              <a:gd name="T5" fmla="*/ 0 h 1901232"/>
              <a:gd name="T6" fmla="*/ 4968279 w 7595382"/>
              <a:gd name="T7" fmla="*/ 1901232 h 1901232"/>
              <a:gd name="T8" fmla="*/ 0 w 7595382"/>
              <a:gd name="T9" fmla="*/ 1901232 h 1901232"/>
              <a:gd name="T10" fmla="*/ 0 60000 65536"/>
              <a:gd name="T11" fmla="*/ 0 60000 65536"/>
              <a:gd name="T12" fmla="*/ 0 60000 65536"/>
              <a:gd name="T13" fmla="*/ 0 60000 65536"/>
              <a:gd name="T14" fmla="*/ 0 60000 65536"/>
              <a:gd name="T15" fmla="*/ 0 w 7595382"/>
              <a:gd name="T16" fmla="*/ 0 h 1901232"/>
              <a:gd name="T17" fmla="*/ 7595382 w 7595382"/>
              <a:gd name="T18" fmla="*/ 1901232 h 1901232"/>
            </a:gdLst>
            <a:ahLst/>
            <a:cxnLst>
              <a:cxn ang="T10">
                <a:pos x="T0" y="T1"/>
              </a:cxn>
              <a:cxn ang="T11">
                <a:pos x="T2" y="T3"/>
              </a:cxn>
              <a:cxn ang="T12">
                <a:pos x="T4" y="T5"/>
              </a:cxn>
              <a:cxn ang="T13">
                <a:pos x="T6" y="T7"/>
              </a:cxn>
              <a:cxn ang="T14">
                <a:pos x="T8" y="T9"/>
              </a:cxn>
            </a:cxnLst>
            <a:rect l="T15" t="T16" r="T17" b="T18"/>
            <a:pathLst>
              <a:path w="7595382" h="1901232">
                <a:moveTo>
                  <a:pt x="0" y="1901232"/>
                </a:moveTo>
                <a:lnTo>
                  <a:pt x="5150373" y="217677"/>
                </a:lnTo>
                <a:lnTo>
                  <a:pt x="7595382" y="0"/>
                </a:lnTo>
                <a:lnTo>
                  <a:pt x="4968279" y="1901232"/>
                </a:lnTo>
                <a:lnTo>
                  <a:pt x="0" y="1901232"/>
                </a:lnTo>
                <a:close/>
              </a:path>
            </a:pathLst>
          </a:custGeom>
          <a:solidFill>
            <a:srgbClr val="0070C0"/>
          </a:solidFill>
          <a:ln>
            <a:noFill/>
          </a:ln>
          <a:extLst/>
        </p:spPr>
        <p:txBody>
          <a:bodyPr lIns="56300" tIns="28150" rIns="56300" bIns="28150" anchor="ctr"/>
          <a:lstStyle/>
          <a:p>
            <a:pPr algn="ctr"/>
            <a:endParaRPr lang="zh-CN" altLang="zh-CN">
              <a:solidFill>
                <a:srgbClr val="FFFFFF"/>
              </a:solidFill>
            </a:endParaRPr>
          </a:p>
        </p:txBody>
      </p:sp>
      <p:grpSp>
        <p:nvGrpSpPr>
          <p:cNvPr id="81" name="组合 80"/>
          <p:cNvGrpSpPr/>
          <p:nvPr/>
        </p:nvGrpSpPr>
        <p:grpSpPr>
          <a:xfrm>
            <a:off x="3693133" y="3525014"/>
            <a:ext cx="4309225" cy="662789"/>
            <a:chOff x="3585720" y="5137719"/>
            <a:chExt cx="6985673" cy="1079499"/>
          </a:xfrm>
          <a:solidFill>
            <a:schemeClr val="bg1"/>
          </a:solidFill>
        </p:grpSpPr>
        <p:grpSp>
          <p:nvGrpSpPr>
            <p:cNvPr id="82" name="Group 8"/>
            <p:cNvGrpSpPr>
              <a:grpSpLocks/>
            </p:cNvGrpSpPr>
            <p:nvPr/>
          </p:nvGrpSpPr>
          <p:grpSpPr bwMode="auto">
            <a:xfrm>
              <a:off x="3585720" y="5525746"/>
              <a:ext cx="532885" cy="139071"/>
              <a:chOff x="0" y="0"/>
              <a:chExt cx="438150" cy="114300"/>
            </a:xfrm>
            <a:grpFill/>
          </p:grpSpPr>
          <p:sp>
            <p:nvSpPr>
              <p:cNvPr id="109" name="同心圆 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10" name="椭圆 5"/>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3" name="Group 11"/>
            <p:cNvGrpSpPr>
              <a:grpSpLocks/>
            </p:cNvGrpSpPr>
            <p:nvPr/>
          </p:nvGrpSpPr>
          <p:grpSpPr bwMode="auto">
            <a:xfrm>
              <a:off x="5010608" y="5478111"/>
              <a:ext cx="532885" cy="139071"/>
              <a:chOff x="0" y="0"/>
              <a:chExt cx="438150" cy="114300"/>
            </a:xfrm>
            <a:grpFill/>
          </p:grpSpPr>
          <p:sp>
            <p:nvSpPr>
              <p:cNvPr id="107" name="同心圆 60"/>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08" name="椭圆 61"/>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4" name="Group 14"/>
            <p:cNvGrpSpPr>
              <a:grpSpLocks/>
            </p:cNvGrpSpPr>
            <p:nvPr/>
          </p:nvGrpSpPr>
          <p:grpSpPr bwMode="auto">
            <a:xfrm>
              <a:off x="5867856" y="5792301"/>
              <a:ext cx="621704" cy="162251"/>
              <a:chOff x="0" y="0"/>
              <a:chExt cx="438150" cy="114300"/>
            </a:xfrm>
            <a:grpFill/>
          </p:grpSpPr>
          <p:sp>
            <p:nvSpPr>
              <p:cNvPr id="105" name="同心圆 6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06" name="椭圆 66"/>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5" name="Group 17"/>
            <p:cNvGrpSpPr>
              <a:grpSpLocks/>
            </p:cNvGrpSpPr>
            <p:nvPr/>
          </p:nvGrpSpPr>
          <p:grpSpPr bwMode="auto">
            <a:xfrm>
              <a:off x="6993624" y="5565671"/>
              <a:ext cx="532885" cy="139071"/>
              <a:chOff x="0" y="0"/>
              <a:chExt cx="438150" cy="114300"/>
            </a:xfrm>
            <a:grpFill/>
          </p:grpSpPr>
          <p:sp>
            <p:nvSpPr>
              <p:cNvPr id="103" name="同心圆 68"/>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04" name="椭圆 73"/>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6" name="Group 20"/>
            <p:cNvGrpSpPr>
              <a:grpSpLocks/>
            </p:cNvGrpSpPr>
            <p:nvPr/>
          </p:nvGrpSpPr>
          <p:grpSpPr bwMode="auto">
            <a:xfrm>
              <a:off x="7972156" y="6007329"/>
              <a:ext cx="804241" cy="209889"/>
              <a:chOff x="0" y="0"/>
              <a:chExt cx="438150" cy="114300"/>
            </a:xfrm>
            <a:grpFill/>
          </p:grpSpPr>
          <p:sp>
            <p:nvSpPr>
              <p:cNvPr id="101" name="同心圆 75"/>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02" name="椭圆 77"/>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7" name="Group 23"/>
            <p:cNvGrpSpPr>
              <a:grpSpLocks/>
            </p:cNvGrpSpPr>
            <p:nvPr/>
          </p:nvGrpSpPr>
          <p:grpSpPr bwMode="auto">
            <a:xfrm>
              <a:off x="9024869" y="5137719"/>
              <a:ext cx="532885" cy="139071"/>
              <a:chOff x="0" y="0"/>
              <a:chExt cx="438150" cy="114300"/>
            </a:xfrm>
            <a:grpFill/>
          </p:grpSpPr>
          <p:sp>
            <p:nvSpPr>
              <p:cNvPr id="99" name="同心圆 79"/>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100" name="椭圆 80"/>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grpSp>
          <p:nvGrpSpPr>
            <p:cNvPr id="88" name="Group 26"/>
            <p:cNvGrpSpPr>
              <a:grpSpLocks/>
            </p:cNvGrpSpPr>
            <p:nvPr/>
          </p:nvGrpSpPr>
          <p:grpSpPr bwMode="auto">
            <a:xfrm>
              <a:off x="10038508" y="5402990"/>
              <a:ext cx="532885" cy="139071"/>
              <a:chOff x="0" y="0"/>
              <a:chExt cx="438150" cy="114300"/>
            </a:xfrm>
            <a:grpFill/>
          </p:grpSpPr>
          <p:sp>
            <p:nvSpPr>
              <p:cNvPr id="97" name="同心圆 82"/>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headEnd/>
                <a:tailEnd/>
              </a:ln>
              <a:extLst/>
            </p:spPr>
            <p:txBody>
              <a:bodyPr anchor="ctr"/>
              <a:lstStyle/>
              <a:p>
                <a:pPr algn="ctr"/>
                <a:endParaRPr lang="zh-CN" altLang="zh-CN"/>
              </a:p>
            </p:txBody>
          </p:sp>
          <p:sp>
            <p:nvSpPr>
              <p:cNvPr id="98" name="椭圆 83"/>
              <p:cNvSpPr>
                <a:spLocks noChangeArrowheads="1"/>
              </p:cNvSpPr>
              <p:nvPr/>
            </p:nvSpPr>
            <p:spPr bwMode="auto">
              <a:xfrm>
                <a:off x="129075" y="39150"/>
                <a:ext cx="180000" cy="36000"/>
              </a:xfrm>
              <a:prstGeom prst="ellipse">
                <a:avLst/>
              </a:prstGeom>
              <a:grpFill/>
              <a:ln w="12700" cap="flat" cmpd="sng">
                <a:solidFill>
                  <a:srgbClr val="0070C0"/>
                </a:solidFill>
                <a:bevel/>
                <a:headEnd/>
                <a:tailEnd/>
              </a:ln>
              <a:extLst/>
            </p:spPr>
            <p:txBody>
              <a:bodyPr anchor="ctr"/>
              <a:lstStyle/>
              <a:p>
                <a:pPr algn="ctr"/>
                <a:endParaRPr lang="zh-CN" altLang="zh-CN">
                  <a:solidFill>
                    <a:srgbClr val="FFFFFF"/>
                  </a:solidFill>
                </a:endParaRPr>
              </a:p>
            </p:txBody>
          </p:sp>
        </p:grpSp>
        <p:cxnSp>
          <p:nvCxnSpPr>
            <p:cNvPr id="89" name="直接连接符 15"/>
            <p:cNvCxnSpPr>
              <a:cxnSpLocks noChangeShapeType="1"/>
              <a:stCxn id="109" idx="6"/>
              <a:endCxn id="107" idx="2"/>
            </p:cNvCxnSpPr>
            <p:nvPr/>
          </p:nvCxnSpPr>
          <p:spPr bwMode="auto">
            <a:xfrm flipV="1">
              <a:off x="4118605" y="5547647"/>
              <a:ext cx="892003" cy="47635"/>
            </a:xfrm>
            <a:prstGeom prst="line">
              <a:avLst/>
            </a:prstGeom>
            <a:grpFill/>
            <a:ln w="12700" cap="flat" cmpd="sng">
              <a:solidFill>
                <a:schemeClr val="bg1"/>
              </a:solidFill>
              <a:bevel/>
              <a:headEnd/>
              <a:tailEnd/>
            </a:ln>
            <a:extLst/>
          </p:spPr>
        </p:cxnSp>
        <p:cxnSp>
          <p:nvCxnSpPr>
            <p:cNvPr id="90" name="直接连接符 19"/>
            <p:cNvCxnSpPr>
              <a:cxnSpLocks noChangeShapeType="1"/>
              <a:stCxn id="107" idx="5"/>
              <a:endCxn id="105" idx="1"/>
            </p:cNvCxnSpPr>
            <p:nvPr/>
          </p:nvCxnSpPr>
          <p:spPr bwMode="auto">
            <a:xfrm>
              <a:off x="5465453" y="5596816"/>
              <a:ext cx="493449" cy="219247"/>
            </a:xfrm>
            <a:prstGeom prst="line">
              <a:avLst/>
            </a:prstGeom>
            <a:grpFill/>
            <a:ln w="12700" cap="flat" cmpd="sng">
              <a:solidFill>
                <a:schemeClr val="bg1"/>
              </a:solidFill>
              <a:bevel/>
              <a:headEnd/>
              <a:tailEnd/>
            </a:ln>
            <a:extLst/>
          </p:spPr>
        </p:cxnSp>
        <p:sp>
          <p:nvSpPr>
            <p:cNvPr id="91" name="直接连接符 24"/>
            <p:cNvSpPr>
              <a:spLocks noChangeShapeType="1"/>
            </p:cNvSpPr>
            <p:nvPr/>
          </p:nvSpPr>
          <p:spPr bwMode="auto">
            <a:xfrm flipV="1">
              <a:off x="6394951" y="5684376"/>
              <a:ext cx="676713" cy="131687"/>
            </a:xfrm>
            <a:prstGeom prst="line">
              <a:avLst/>
            </a:prstGeom>
            <a:grpFill/>
            <a:ln w="12700" cap="flat" cmpd="sng">
              <a:solidFill>
                <a:schemeClr val="bg1"/>
              </a:solidFill>
              <a:bevel/>
              <a:headEnd/>
              <a:tailEnd/>
            </a:ln>
            <a:extLst/>
          </p:spPr>
          <p:txBody>
            <a:bodyPr/>
            <a:lstStyle/>
            <a:p>
              <a:endParaRPr lang="zh-CN" altLang="en-US"/>
            </a:p>
          </p:txBody>
        </p:sp>
        <p:sp>
          <p:nvSpPr>
            <p:cNvPr id="92" name="直接连接符 26"/>
            <p:cNvSpPr>
              <a:spLocks noChangeShapeType="1"/>
            </p:cNvSpPr>
            <p:nvPr/>
          </p:nvSpPr>
          <p:spPr bwMode="auto">
            <a:xfrm>
              <a:off x="7448469" y="5684376"/>
              <a:ext cx="776661" cy="373629"/>
            </a:xfrm>
            <a:prstGeom prst="line">
              <a:avLst/>
            </a:prstGeom>
            <a:grpFill/>
            <a:ln w="12700" cap="flat" cmpd="sng">
              <a:solidFill>
                <a:schemeClr val="bg1"/>
              </a:solidFill>
              <a:bevel/>
              <a:headEnd/>
              <a:tailEnd/>
            </a:ln>
            <a:extLst/>
          </p:spPr>
          <p:txBody>
            <a:bodyPr/>
            <a:lstStyle/>
            <a:p>
              <a:endParaRPr lang="zh-CN" altLang="en-US"/>
            </a:p>
          </p:txBody>
        </p:sp>
        <p:cxnSp>
          <p:nvCxnSpPr>
            <p:cNvPr id="93" name="直接连接符 29"/>
            <p:cNvCxnSpPr>
              <a:cxnSpLocks noChangeShapeType="1"/>
              <a:stCxn id="101" idx="7"/>
              <a:endCxn id="97" idx="3"/>
            </p:cNvCxnSpPr>
            <p:nvPr/>
          </p:nvCxnSpPr>
          <p:spPr bwMode="auto">
            <a:xfrm flipV="1">
              <a:off x="8658618" y="5521694"/>
              <a:ext cx="1457930" cy="516372"/>
            </a:xfrm>
            <a:prstGeom prst="line">
              <a:avLst/>
            </a:prstGeom>
            <a:grpFill/>
            <a:ln w="12700" cap="flat" cmpd="sng">
              <a:solidFill>
                <a:schemeClr val="bg1"/>
              </a:solidFill>
              <a:bevel/>
              <a:headEnd/>
              <a:tailEnd/>
            </a:ln>
            <a:extLst/>
          </p:spPr>
        </p:cxnSp>
        <p:cxnSp>
          <p:nvCxnSpPr>
            <p:cNvPr id="94" name="直接连接符 32"/>
            <p:cNvCxnSpPr>
              <a:cxnSpLocks noChangeShapeType="1"/>
              <a:stCxn id="97" idx="1"/>
              <a:endCxn id="99" idx="5"/>
            </p:cNvCxnSpPr>
            <p:nvPr/>
          </p:nvCxnSpPr>
          <p:spPr bwMode="auto">
            <a:xfrm flipH="1" flipV="1">
              <a:off x="9479715" y="5256424"/>
              <a:ext cx="636834" cy="166933"/>
            </a:xfrm>
            <a:prstGeom prst="line">
              <a:avLst/>
            </a:prstGeom>
            <a:grpFill/>
            <a:ln w="12700" cap="flat" cmpd="sng">
              <a:solidFill>
                <a:schemeClr val="bg1"/>
              </a:solidFill>
              <a:bevel/>
              <a:headEnd/>
              <a:tailEnd/>
            </a:ln>
            <a:extLst/>
          </p:spPr>
        </p:cxnSp>
        <p:cxnSp>
          <p:nvCxnSpPr>
            <p:cNvPr id="95" name="直接连接符 34"/>
            <p:cNvCxnSpPr>
              <a:cxnSpLocks noChangeShapeType="1"/>
              <a:stCxn id="103" idx="6"/>
              <a:endCxn id="97" idx="2"/>
            </p:cNvCxnSpPr>
            <p:nvPr/>
          </p:nvCxnSpPr>
          <p:spPr bwMode="auto">
            <a:xfrm flipV="1">
              <a:off x="7526509" y="5472525"/>
              <a:ext cx="2511999" cy="162682"/>
            </a:xfrm>
            <a:prstGeom prst="line">
              <a:avLst/>
            </a:prstGeom>
            <a:grpFill/>
            <a:ln w="12700" cap="flat" cmpd="sng">
              <a:solidFill>
                <a:schemeClr val="bg1"/>
              </a:solidFill>
              <a:bevel/>
              <a:headEnd/>
              <a:tailEnd/>
            </a:ln>
            <a:extLst/>
          </p:spPr>
        </p:cxnSp>
        <p:sp>
          <p:nvSpPr>
            <p:cNvPr id="96" name="直接连接符 43"/>
            <p:cNvSpPr>
              <a:spLocks noChangeShapeType="1"/>
            </p:cNvSpPr>
            <p:nvPr/>
          </p:nvSpPr>
          <p:spPr bwMode="auto">
            <a:xfrm flipV="1">
              <a:off x="8506282" y="5270066"/>
              <a:ext cx="728632" cy="750905"/>
            </a:xfrm>
            <a:prstGeom prst="line">
              <a:avLst/>
            </a:prstGeom>
            <a:grpFill/>
            <a:ln w="12700" cap="flat" cmpd="sng">
              <a:solidFill>
                <a:schemeClr val="bg1"/>
              </a:solidFill>
              <a:bevel/>
              <a:headEnd/>
              <a:tailEnd/>
            </a:ln>
            <a:extLst/>
          </p:spPr>
          <p:txBody>
            <a:bodyPr/>
            <a:lstStyle/>
            <a:p>
              <a:endParaRPr lang="zh-CN" altLang="en-US"/>
            </a:p>
          </p:txBody>
        </p:sp>
      </p:grpSp>
      <p:grpSp>
        <p:nvGrpSpPr>
          <p:cNvPr id="111" name="组合 110"/>
          <p:cNvGrpSpPr/>
          <p:nvPr/>
        </p:nvGrpSpPr>
        <p:grpSpPr>
          <a:xfrm>
            <a:off x="4376654" y="2558832"/>
            <a:ext cx="717062" cy="1205711"/>
            <a:chOff x="4693779" y="3564074"/>
            <a:chExt cx="1162426" cy="1963768"/>
          </a:xfrm>
        </p:grpSpPr>
        <p:sp>
          <p:nvSpPr>
            <p:cNvPr id="112" name="直接连接符 84"/>
            <p:cNvSpPr>
              <a:spLocks noChangeShapeType="1"/>
            </p:cNvSpPr>
            <p:nvPr/>
          </p:nvSpPr>
          <p:spPr bwMode="auto">
            <a:xfrm flipV="1">
              <a:off x="5276037" y="4083684"/>
              <a:ext cx="1" cy="1444158"/>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13" name="椭圆 90"/>
            <p:cNvSpPr>
              <a:spLocks noChangeArrowheads="1"/>
            </p:cNvSpPr>
            <p:nvPr/>
          </p:nvSpPr>
          <p:spPr bwMode="auto">
            <a:xfrm>
              <a:off x="4693779" y="3564074"/>
              <a:ext cx="1162426" cy="1162083"/>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14" name="矩形 111"/>
          <p:cNvSpPr>
            <a:spLocks noChangeArrowheads="1"/>
          </p:cNvSpPr>
          <p:nvPr/>
        </p:nvSpPr>
        <p:spPr bwMode="auto">
          <a:xfrm>
            <a:off x="4401674" y="2736305"/>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smtClean="0">
                <a:solidFill>
                  <a:srgbClr val="000000"/>
                </a:solidFill>
                <a:latin typeface="Calibri" pitchFamily="34" charset="0"/>
                <a:ea typeface="微软雅黑" pitchFamily="34" charset="-122"/>
                <a:sym typeface="Calibri" pitchFamily="34" charset="0"/>
              </a:rPr>
              <a:t>资源有限</a:t>
            </a:r>
            <a:endParaRPr lang="zh-CN" altLang="en-US" sz="1100" b="1" dirty="0">
              <a:solidFill>
                <a:srgbClr val="000000"/>
              </a:solidFill>
              <a:latin typeface="Calibri" pitchFamily="34" charset="0"/>
              <a:ea typeface="微软雅黑" pitchFamily="34" charset="-122"/>
              <a:sym typeface="Calibri" pitchFamily="34" charset="0"/>
            </a:endParaRPr>
          </a:p>
        </p:txBody>
      </p:sp>
      <p:grpSp>
        <p:nvGrpSpPr>
          <p:cNvPr id="115" name="组合 114"/>
          <p:cNvGrpSpPr/>
          <p:nvPr/>
        </p:nvGrpSpPr>
        <p:grpSpPr>
          <a:xfrm>
            <a:off x="3509511" y="2321720"/>
            <a:ext cx="698003" cy="1515141"/>
            <a:chOff x="3288054" y="3177886"/>
            <a:chExt cx="1131530" cy="2467743"/>
          </a:xfrm>
        </p:grpSpPr>
        <p:sp>
          <p:nvSpPr>
            <p:cNvPr id="116" name="直接连接符 12"/>
            <p:cNvSpPr>
              <a:spLocks noChangeShapeType="1"/>
            </p:cNvSpPr>
            <p:nvPr/>
          </p:nvSpPr>
          <p:spPr bwMode="auto">
            <a:xfrm flipV="1">
              <a:off x="3852195" y="4200238"/>
              <a:ext cx="1" cy="1445391"/>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17" name="椭圆 95"/>
            <p:cNvSpPr>
              <a:spLocks noChangeArrowheads="1"/>
            </p:cNvSpPr>
            <p:nvPr/>
          </p:nvSpPr>
          <p:spPr bwMode="auto">
            <a:xfrm>
              <a:off x="3288054" y="3177886"/>
              <a:ext cx="1131530" cy="1130204"/>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p>
          </p:txBody>
        </p:sp>
      </p:grpSp>
      <p:sp>
        <p:nvSpPr>
          <p:cNvPr id="118" name="矩形 112"/>
          <p:cNvSpPr>
            <a:spLocks noChangeArrowheads="1"/>
          </p:cNvSpPr>
          <p:nvPr/>
        </p:nvSpPr>
        <p:spPr bwMode="auto">
          <a:xfrm>
            <a:off x="3528454" y="2471038"/>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smtClean="0">
                <a:solidFill>
                  <a:srgbClr val="000000"/>
                </a:solidFill>
                <a:latin typeface="Calibri" pitchFamily="34" charset="0"/>
                <a:ea typeface="微软雅黑" pitchFamily="34" charset="-122"/>
                <a:sym typeface="Calibri" pitchFamily="34" charset="0"/>
              </a:rPr>
              <a:t>范围变更</a:t>
            </a:r>
            <a:endParaRPr lang="zh-CN" altLang="en-US" sz="1100" b="1" dirty="0">
              <a:solidFill>
                <a:srgbClr val="000000"/>
              </a:solidFill>
              <a:latin typeface="Calibri" pitchFamily="34" charset="0"/>
              <a:ea typeface="微软雅黑" pitchFamily="34" charset="-122"/>
              <a:sym typeface="Calibri" pitchFamily="34" charset="0"/>
            </a:endParaRPr>
          </a:p>
        </p:txBody>
      </p:sp>
      <p:grpSp>
        <p:nvGrpSpPr>
          <p:cNvPr id="119" name="组合 118"/>
          <p:cNvGrpSpPr/>
          <p:nvPr/>
        </p:nvGrpSpPr>
        <p:grpSpPr>
          <a:xfrm>
            <a:off x="5595183" y="2215020"/>
            <a:ext cx="717062" cy="1595758"/>
            <a:chOff x="6669132" y="3004102"/>
            <a:chExt cx="1162426" cy="2599047"/>
          </a:xfrm>
        </p:grpSpPr>
        <p:sp>
          <p:nvSpPr>
            <p:cNvPr id="120" name="直接连接符 86"/>
            <p:cNvSpPr>
              <a:spLocks noChangeShapeType="1"/>
            </p:cNvSpPr>
            <p:nvPr/>
          </p:nvSpPr>
          <p:spPr bwMode="auto">
            <a:xfrm flipV="1">
              <a:off x="7255965" y="3457411"/>
              <a:ext cx="1" cy="2145738"/>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21" name="椭圆 91"/>
            <p:cNvSpPr>
              <a:spLocks noChangeArrowheads="1"/>
            </p:cNvSpPr>
            <p:nvPr/>
          </p:nvSpPr>
          <p:spPr bwMode="auto">
            <a:xfrm>
              <a:off x="6669132" y="3004102"/>
              <a:ext cx="1162426" cy="1162832"/>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22" name="矩形 113"/>
          <p:cNvSpPr>
            <a:spLocks noChangeArrowheads="1"/>
          </p:cNvSpPr>
          <p:nvPr/>
        </p:nvSpPr>
        <p:spPr bwMode="auto">
          <a:xfrm>
            <a:off x="5619878" y="2387963"/>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smtClean="0">
                <a:solidFill>
                  <a:srgbClr val="000000"/>
                </a:solidFill>
                <a:latin typeface="Calibri" pitchFamily="34" charset="0"/>
                <a:ea typeface="微软雅黑" pitchFamily="34" charset="-122"/>
                <a:sym typeface="Calibri" pitchFamily="34" charset="0"/>
              </a:rPr>
              <a:t>互相推诿</a:t>
            </a:r>
            <a:endParaRPr lang="zh-CN" altLang="en-US" sz="1100" b="1" dirty="0">
              <a:solidFill>
                <a:srgbClr val="000000"/>
              </a:solidFill>
              <a:latin typeface="Calibri" pitchFamily="34" charset="0"/>
              <a:ea typeface="微软雅黑" pitchFamily="34" charset="-122"/>
              <a:sym typeface="Calibri" pitchFamily="34" charset="0"/>
            </a:endParaRPr>
          </a:p>
        </p:txBody>
      </p:sp>
      <p:grpSp>
        <p:nvGrpSpPr>
          <p:cNvPr id="123" name="组合 122"/>
          <p:cNvGrpSpPr/>
          <p:nvPr/>
        </p:nvGrpSpPr>
        <p:grpSpPr>
          <a:xfrm>
            <a:off x="7466451" y="1711159"/>
            <a:ext cx="717062" cy="2015445"/>
            <a:chOff x="9702639" y="2183452"/>
            <a:chExt cx="1162426" cy="3282600"/>
          </a:xfrm>
        </p:grpSpPr>
        <p:sp>
          <p:nvSpPr>
            <p:cNvPr id="124" name="直接连接符 89"/>
            <p:cNvSpPr>
              <a:spLocks noChangeShapeType="1"/>
            </p:cNvSpPr>
            <p:nvPr/>
          </p:nvSpPr>
          <p:spPr bwMode="auto">
            <a:xfrm flipV="1">
              <a:off x="10305417" y="3145995"/>
              <a:ext cx="1" cy="2320057"/>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25" name="椭圆 94"/>
            <p:cNvSpPr>
              <a:spLocks noChangeArrowheads="1"/>
            </p:cNvSpPr>
            <p:nvPr/>
          </p:nvSpPr>
          <p:spPr bwMode="auto">
            <a:xfrm>
              <a:off x="9702639" y="2183452"/>
              <a:ext cx="1162426" cy="1162409"/>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26" name="矩形 114"/>
          <p:cNvSpPr>
            <a:spLocks noChangeArrowheads="1"/>
          </p:cNvSpPr>
          <p:nvPr/>
        </p:nvSpPr>
        <p:spPr bwMode="auto">
          <a:xfrm>
            <a:off x="7480101" y="1857427"/>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smtClean="0">
                <a:solidFill>
                  <a:srgbClr val="000000"/>
                </a:solidFill>
                <a:latin typeface="Calibri" pitchFamily="34" charset="0"/>
                <a:ea typeface="微软雅黑" pitchFamily="34" charset="-122"/>
                <a:sym typeface="Calibri" pitchFamily="34" charset="0"/>
              </a:rPr>
              <a:t>成本超支</a:t>
            </a:r>
            <a:endParaRPr lang="zh-CN" altLang="en-US" sz="1100" b="1" dirty="0">
              <a:solidFill>
                <a:srgbClr val="000000"/>
              </a:solidFill>
              <a:latin typeface="Calibri" pitchFamily="34" charset="0"/>
              <a:ea typeface="微软雅黑" pitchFamily="34" charset="-122"/>
              <a:sym typeface="Calibri" pitchFamily="34" charset="0"/>
            </a:endParaRPr>
          </a:p>
        </p:txBody>
      </p:sp>
      <p:grpSp>
        <p:nvGrpSpPr>
          <p:cNvPr id="127" name="组合 126"/>
          <p:cNvGrpSpPr/>
          <p:nvPr/>
        </p:nvGrpSpPr>
        <p:grpSpPr>
          <a:xfrm>
            <a:off x="6218145" y="1194257"/>
            <a:ext cx="830219" cy="2929508"/>
            <a:chOff x="7679013" y="1341562"/>
            <a:chExt cx="1345866" cy="4771355"/>
          </a:xfrm>
        </p:grpSpPr>
        <p:sp>
          <p:nvSpPr>
            <p:cNvPr id="128" name="直接连接符 87"/>
            <p:cNvSpPr>
              <a:spLocks noChangeShapeType="1"/>
            </p:cNvSpPr>
            <p:nvPr/>
          </p:nvSpPr>
          <p:spPr bwMode="auto">
            <a:xfrm flipV="1">
              <a:off x="8361211" y="2567202"/>
              <a:ext cx="1" cy="3545715"/>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29" name="椭圆 13"/>
            <p:cNvSpPr>
              <a:spLocks noChangeArrowheads="1"/>
            </p:cNvSpPr>
            <p:nvPr/>
          </p:nvSpPr>
          <p:spPr bwMode="auto">
            <a:xfrm>
              <a:off x="7679013" y="1341562"/>
              <a:ext cx="1345866" cy="1346173"/>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30" name="矩形 118"/>
          <p:cNvSpPr>
            <a:spLocks noChangeArrowheads="1"/>
          </p:cNvSpPr>
          <p:nvPr/>
        </p:nvSpPr>
        <p:spPr bwMode="auto">
          <a:xfrm>
            <a:off x="6282585" y="1378589"/>
            <a:ext cx="729254" cy="24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200" b="1" dirty="0" smtClean="0">
                <a:solidFill>
                  <a:srgbClr val="000000"/>
                </a:solidFill>
                <a:latin typeface="Calibri" pitchFamily="34" charset="0"/>
                <a:ea typeface="微软雅黑" pitchFamily="34" charset="-122"/>
                <a:sym typeface="Calibri" pitchFamily="34" charset="0"/>
              </a:rPr>
              <a:t>沟通不畅</a:t>
            </a:r>
            <a:endParaRPr lang="zh-CN" altLang="en-US" sz="1200" b="1" dirty="0">
              <a:solidFill>
                <a:srgbClr val="000000"/>
              </a:solidFill>
              <a:latin typeface="Calibri" pitchFamily="34" charset="0"/>
              <a:ea typeface="微软雅黑" pitchFamily="34" charset="-122"/>
              <a:sym typeface="Calibri" pitchFamily="34" charset="0"/>
            </a:endParaRPr>
          </a:p>
        </p:txBody>
      </p:sp>
      <p:grpSp>
        <p:nvGrpSpPr>
          <p:cNvPr id="131" name="组合 130"/>
          <p:cNvGrpSpPr/>
          <p:nvPr/>
        </p:nvGrpSpPr>
        <p:grpSpPr>
          <a:xfrm>
            <a:off x="4942442" y="1702861"/>
            <a:ext cx="717062" cy="2262040"/>
            <a:chOff x="5610976" y="2169935"/>
            <a:chExt cx="1162426" cy="3684235"/>
          </a:xfrm>
        </p:grpSpPr>
        <p:sp>
          <p:nvSpPr>
            <p:cNvPr id="132" name="直接连接符 85"/>
            <p:cNvSpPr>
              <a:spLocks noChangeShapeType="1"/>
            </p:cNvSpPr>
            <p:nvPr/>
          </p:nvSpPr>
          <p:spPr bwMode="auto">
            <a:xfrm flipV="1">
              <a:off x="6178962" y="2352496"/>
              <a:ext cx="1" cy="3501674"/>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33" name="椭圆 93"/>
            <p:cNvSpPr>
              <a:spLocks noChangeArrowheads="1"/>
            </p:cNvSpPr>
            <p:nvPr/>
          </p:nvSpPr>
          <p:spPr bwMode="auto">
            <a:xfrm>
              <a:off x="5610976" y="2169935"/>
              <a:ext cx="1162426" cy="1162310"/>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34" name="矩形 119"/>
          <p:cNvSpPr>
            <a:spLocks noChangeArrowheads="1"/>
          </p:cNvSpPr>
          <p:nvPr/>
        </p:nvSpPr>
        <p:spPr bwMode="auto">
          <a:xfrm>
            <a:off x="4961994" y="1896290"/>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smtClean="0">
                <a:solidFill>
                  <a:srgbClr val="000000"/>
                </a:solidFill>
                <a:latin typeface="Calibri" pitchFamily="34" charset="0"/>
                <a:ea typeface="微软雅黑" pitchFamily="34" charset="-122"/>
                <a:sym typeface="Calibri" pitchFamily="34" charset="0"/>
              </a:rPr>
              <a:t>时间紧张</a:t>
            </a:r>
            <a:endParaRPr lang="zh-CN" altLang="en-US" sz="1100" b="1" dirty="0">
              <a:solidFill>
                <a:srgbClr val="000000"/>
              </a:solidFill>
              <a:latin typeface="Calibri" pitchFamily="34" charset="0"/>
              <a:ea typeface="微软雅黑" pitchFamily="34" charset="-122"/>
              <a:sym typeface="Calibri" pitchFamily="34" charset="0"/>
            </a:endParaRPr>
          </a:p>
        </p:txBody>
      </p:sp>
      <p:grpSp>
        <p:nvGrpSpPr>
          <p:cNvPr id="135" name="组合 134"/>
          <p:cNvGrpSpPr/>
          <p:nvPr/>
        </p:nvGrpSpPr>
        <p:grpSpPr>
          <a:xfrm>
            <a:off x="6812520" y="2348988"/>
            <a:ext cx="784956" cy="1214010"/>
            <a:chOff x="8642553" y="3222299"/>
            <a:chExt cx="1272489" cy="1977284"/>
          </a:xfrm>
        </p:grpSpPr>
        <p:sp>
          <p:nvSpPr>
            <p:cNvPr id="136" name="直接连接符 88"/>
            <p:cNvSpPr>
              <a:spLocks noChangeShapeType="1"/>
            </p:cNvSpPr>
            <p:nvPr/>
          </p:nvSpPr>
          <p:spPr bwMode="auto">
            <a:xfrm flipV="1">
              <a:off x="9285939" y="4017097"/>
              <a:ext cx="1" cy="1182486"/>
            </a:xfrm>
            <a:prstGeom prst="line">
              <a:avLst/>
            </a:prstGeom>
            <a:ln>
              <a:solidFill>
                <a:srgbClr val="0070C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137" name="椭圆 92"/>
            <p:cNvSpPr>
              <a:spLocks noChangeArrowheads="1"/>
            </p:cNvSpPr>
            <p:nvPr/>
          </p:nvSpPr>
          <p:spPr bwMode="auto">
            <a:xfrm>
              <a:off x="8642553" y="3222299"/>
              <a:ext cx="1272489" cy="1271587"/>
            </a:xfrm>
            <a:prstGeom prst="ellipse">
              <a:avLst/>
            </a:prstGeom>
            <a:gradFill>
              <a:gsLst>
                <a:gs pos="50000">
                  <a:schemeClr val="bg1"/>
                </a:gs>
                <a:gs pos="0">
                  <a:schemeClr val="bg1"/>
                </a:gs>
                <a:gs pos="100000">
                  <a:schemeClr val="bg1">
                    <a:lumMod val="75000"/>
                  </a:schemeClr>
                </a:gs>
              </a:gsLst>
              <a:lin ang="18900000" scaled="0"/>
            </a:gradFill>
            <a:ln w="38100" cap="flat" cmpd="sng">
              <a:no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38" name="矩形 120"/>
          <p:cNvSpPr>
            <a:spLocks noChangeArrowheads="1"/>
          </p:cNvSpPr>
          <p:nvPr/>
        </p:nvSpPr>
        <p:spPr bwMode="auto">
          <a:xfrm>
            <a:off x="6872677" y="2520597"/>
            <a:ext cx="677958" cy="22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rgbClr val="000000"/>
                </a:solidFill>
                <a:latin typeface="Calibri" pitchFamily="34" charset="0"/>
                <a:ea typeface="微软雅黑" pitchFamily="34" charset="-122"/>
                <a:sym typeface="Calibri" pitchFamily="34" charset="0"/>
              </a:rPr>
              <a:t>突发</a:t>
            </a:r>
            <a:r>
              <a:rPr lang="zh-CN" altLang="en-US" sz="1100" b="1" dirty="0" smtClean="0">
                <a:solidFill>
                  <a:srgbClr val="000000"/>
                </a:solidFill>
                <a:latin typeface="Calibri" pitchFamily="34" charset="0"/>
                <a:ea typeface="微软雅黑" pitchFamily="34" charset="-122"/>
                <a:sym typeface="Calibri" pitchFamily="34" charset="0"/>
              </a:rPr>
              <a:t>风险</a:t>
            </a:r>
            <a:endParaRPr lang="zh-CN" altLang="en-US" sz="1100" b="1" dirty="0">
              <a:solidFill>
                <a:srgbClr val="000000"/>
              </a:solidFill>
              <a:latin typeface="Calibri" pitchFamily="34" charset="0"/>
              <a:ea typeface="微软雅黑" pitchFamily="34" charset="-122"/>
              <a:sym typeface="Calibri" pitchFamily="34" charset="0"/>
            </a:endParaRPr>
          </a:p>
        </p:txBody>
      </p:sp>
      <p:sp>
        <p:nvSpPr>
          <p:cNvPr id="139" name="矩形 138"/>
          <p:cNvSpPr/>
          <p:nvPr/>
        </p:nvSpPr>
        <p:spPr>
          <a:xfrm>
            <a:off x="353328" y="1785234"/>
            <a:ext cx="2736495" cy="1146059"/>
          </a:xfrm>
          <a:prstGeom prst="rect">
            <a:avLst/>
          </a:prstGeom>
        </p:spPr>
        <p:txBody>
          <a:bodyPr wrap="square" lIns="56300" tIns="28150" rIns="56300" bIns="28150">
            <a:spAutoFit/>
          </a:bodyPr>
          <a:lstStyle/>
          <a:p>
            <a:pPr algn="just">
              <a:lnSpc>
                <a:spcPct val="120000"/>
              </a:lnSpc>
            </a:pPr>
            <a:r>
              <a:rPr lang="zh-CN" altLang="en-US" sz="1200" dirty="0">
                <a:latin typeface="微软雅黑" pitchFamily="34" charset="-122"/>
                <a:ea typeface="微软雅黑" pitchFamily="34" charset="-122"/>
              </a:rPr>
              <a:t>项目管理是让项目活动中相互竞争的各类制约因素：质量、进度、资源、风险等取得平衡的艺术，同时也是平衡项目干系人的各种需要、关注和期望，带领不同的人朝着相同目标迈进的领导艺术。</a:t>
            </a:r>
          </a:p>
        </p:txBody>
      </p:sp>
      <p:sp>
        <p:nvSpPr>
          <p:cNvPr id="140" name="矩形 139"/>
          <p:cNvSpPr/>
          <p:nvPr/>
        </p:nvSpPr>
        <p:spPr>
          <a:xfrm>
            <a:off x="353328" y="1203598"/>
            <a:ext cx="2726293" cy="332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56300" tIns="28150" rIns="56300" bIns="28150" rtlCol="0" anchor="ctr"/>
          <a:lstStyle/>
          <a:p>
            <a:pPr algn="ctr"/>
            <a:endParaRPr lang="zh-CN" altLang="en-US"/>
          </a:p>
        </p:txBody>
      </p:sp>
      <p:sp>
        <p:nvSpPr>
          <p:cNvPr id="141" name="TextBox 140"/>
          <p:cNvSpPr txBox="1"/>
          <p:nvPr/>
        </p:nvSpPr>
        <p:spPr>
          <a:xfrm>
            <a:off x="510578" y="1203598"/>
            <a:ext cx="2500839" cy="333849"/>
          </a:xfrm>
          <a:prstGeom prst="rect">
            <a:avLst/>
          </a:prstGeom>
          <a:noFill/>
        </p:spPr>
        <p:txBody>
          <a:bodyPr wrap="square" lIns="56300" tIns="28150" rIns="56300" bIns="28150" rtlCol="0">
            <a:spAutoFit/>
          </a:bodyPr>
          <a:lstStyle/>
          <a:p>
            <a:r>
              <a:rPr lang="zh-CN" altLang="en-US" b="1" dirty="0" smtClean="0">
                <a:solidFill>
                  <a:schemeClr val="bg1"/>
                </a:solidFill>
                <a:latin typeface="微软雅黑" pitchFamily="34" charset="-122"/>
                <a:ea typeface="微软雅黑" pitchFamily="34" charset="-122"/>
              </a:rPr>
              <a:t>平衡的艺术</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1563969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0"/>
                                        </p:tgtEl>
                                        <p:attrNameLst>
                                          <p:attrName>style.visibility</p:attrName>
                                        </p:attrNameLst>
                                      </p:cBhvr>
                                      <p:to>
                                        <p:strVal val="visible"/>
                                      </p:to>
                                    </p:set>
                                    <p:anim calcmode="lin" valueType="num">
                                      <p:cBhvr additive="base">
                                        <p:cTn id="22" dur="500" fill="hold"/>
                                        <p:tgtEl>
                                          <p:spTgt spid="140"/>
                                        </p:tgtEl>
                                        <p:attrNameLst>
                                          <p:attrName>ppt_x</p:attrName>
                                        </p:attrNameLst>
                                      </p:cBhvr>
                                      <p:tavLst>
                                        <p:tav tm="0">
                                          <p:val>
                                            <p:strVal val="0-#ppt_w/2"/>
                                          </p:val>
                                        </p:tav>
                                        <p:tav tm="100000">
                                          <p:val>
                                            <p:strVal val="#ppt_x"/>
                                          </p:val>
                                        </p:tav>
                                      </p:tavLst>
                                    </p:anim>
                                    <p:anim calcmode="lin" valueType="num">
                                      <p:cBhvr additive="base">
                                        <p:cTn id="23"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141"/>
                                        </p:tgtEl>
                                        <p:attrNameLst>
                                          <p:attrName>style.visibility</p:attrName>
                                        </p:attrNameLst>
                                      </p:cBhvr>
                                      <p:to>
                                        <p:strVal val="visible"/>
                                      </p:to>
                                    </p:set>
                                    <p:anim calcmode="lin" valueType="num">
                                      <p:cBhvr>
                                        <p:cTn id="28" dur="500" fill="hold"/>
                                        <p:tgtEl>
                                          <p:spTgt spid="14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41"/>
                                        </p:tgtEl>
                                        <p:attrNameLst>
                                          <p:attrName>ppt_y</p:attrName>
                                        </p:attrNameLst>
                                      </p:cBhvr>
                                      <p:tavLst>
                                        <p:tav tm="0">
                                          <p:val>
                                            <p:strVal val="#ppt_y"/>
                                          </p:val>
                                        </p:tav>
                                        <p:tav tm="100000">
                                          <p:val>
                                            <p:strVal val="#ppt_y"/>
                                          </p:val>
                                        </p:tav>
                                      </p:tavLst>
                                    </p:anim>
                                    <p:anim calcmode="lin" valueType="num">
                                      <p:cBhvr>
                                        <p:cTn id="30" dur="500" fill="hold"/>
                                        <p:tgtEl>
                                          <p:spTgt spid="14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4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1000"/>
                                        <p:tgtEl>
                                          <p:spTgt spid="139"/>
                                        </p:tgtEl>
                                      </p:cBhvr>
                                    </p:animEffect>
                                    <p:anim calcmode="lin" valueType="num">
                                      <p:cBhvr>
                                        <p:cTn id="38" dur="1000" fill="hold"/>
                                        <p:tgtEl>
                                          <p:spTgt spid="139"/>
                                        </p:tgtEl>
                                        <p:attrNameLst>
                                          <p:attrName>ppt_x</p:attrName>
                                        </p:attrNameLst>
                                      </p:cBhvr>
                                      <p:tavLst>
                                        <p:tav tm="0">
                                          <p:val>
                                            <p:strVal val="#ppt_x"/>
                                          </p:val>
                                        </p:tav>
                                        <p:tav tm="100000">
                                          <p:val>
                                            <p:strVal val="#ppt_x"/>
                                          </p:val>
                                        </p:tav>
                                      </p:tavLst>
                                    </p:anim>
                                    <p:anim calcmode="lin" valueType="num">
                                      <p:cBhvr>
                                        <p:cTn id="39"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80"/>
                                        </p:tgtEl>
                                        <p:attrNameLst>
                                          <p:attrName>style.visibility</p:attrName>
                                        </p:attrNameLst>
                                      </p:cBhvr>
                                      <p:to>
                                        <p:strVal val="visible"/>
                                      </p:to>
                                    </p:set>
                                    <p:anim calcmode="lin" valueType="num">
                                      <p:cBhvr>
                                        <p:cTn id="44" dur="1000" fill="hold"/>
                                        <p:tgtEl>
                                          <p:spTgt spid="80"/>
                                        </p:tgtEl>
                                        <p:attrNameLst>
                                          <p:attrName>ppt_w</p:attrName>
                                        </p:attrNameLst>
                                      </p:cBhvr>
                                      <p:tavLst>
                                        <p:tav tm="0">
                                          <p:val>
                                            <p:fltVal val="0"/>
                                          </p:val>
                                        </p:tav>
                                        <p:tav tm="100000">
                                          <p:val>
                                            <p:strVal val="#ppt_w"/>
                                          </p:val>
                                        </p:tav>
                                      </p:tavLst>
                                    </p:anim>
                                    <p:anim calcmode="lin" valueType="num">
                                      <p:cBhvr>
                                        <p:cTn id="45" dur="1000" fill="hold"/>
                                        <p:tgtEl>
                                          <p:spTgt spid="80"/>
                                        </p:tgtEl>
                                        <p:attrNameLst>
                                          <p:attrName>ppt_h</p:attrName>
                                        </p:attrNameLst>
                                      </p:cBhvr>
                                      <p:tavLst>
                                        <p:tav tm="0">
                                          <p:val>
                                            <p:fltVal val="0"/>
                                          </p:val>
                                        </p:tav>
                                        <p:tav tm="100000">
                                          <p:val>
                                            <p:strVal val="#ppt_h"/>
                                          </p:val>
                                        </p:tav>
                                      </p:tavLst>
                                    </p:anim>
                                    <p:anim calcmode="lin" valueType="num">
                                      <p:cBhvr>
                                        <p:cTn id="46" dur="1000" fill="hold"/>
                                        <p:tgtEl>
                                          <p:spTgt spid="80"/>
                                        </p:tgtEl>
                                        <p:attrNameLst>
                                          <p:attrName>style.rotation</p:attrName>
                                        </p:attrNameLst>
                                      </p:cBhvr>
                                      <p:tavLst>
                                        <p:tav tm="0">
                                          <p:val>
                                            <p:fltVal val="90"/>
                                          </p:val>
                                        </p:tav>
                                        <p:tav tm="100000">
                                          <p:val>
                                            <p:fltVal val="0"/>
                                          </p:val>
                                        </p:tav>
                                      </p:tavLst>
                                    </p:anim>
                                    <p:animEffect transition="in" filter="fade">
                                      <p:cBhvr>
                                        <p:cTn id="47" dur="10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left)">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wipe(down)">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18"/>
                                        </p:tgtEl>
                                        <p:attrNameLst>
                                          <p:attrName>style.visibility</p:attrName>
                                        </p:attrNameLst>
                                      </p:cBhvr>
                                      <p:to>
                                        <p:strVal val="visible"/>
                                      </p:to>
                                    </p:set>
                                    <p:anim calcmode="lin" valueType="num">
                                      <p:cBhvr>
                                        <p:cTn id="62" dur="500" fill="hold"/>
                                        <p:tgtEl>
                                          <p:spTgt spid="118"/>
                                        </p:tgtEl>
                                        <p:attrNameLst>
                                          <p:attrName>ppt_w</p:attrName>
                                        </p:attrNameLst>
                                      </p:cBhvr>
                                      <p:tavLst>
                                        <p:tav tm="0">
                                          <p:val>
                                            <p:fltVal val="0"/>
                                          </p:val>
                                        </p:tav>
                                        <p:tav tm="100000">
                                          <p:val>
                                            <p:strVal val="#ppt_w"/>
                                          </p:val>
                                        </p:tav>
                                      </p:tavLst>
                                    </p:anim>
                                    <p:anim calcmode="lin" valueType="num">
                                      <p:cBhvr>
                                        <p:cTn id="63" dur="500" fill="hold"/>
                                        <p:tgtEl>
                                          <p:spTgt spid="118"/>
                                        </p:tgtEl>
                                        <p:attrNameLst>
                                          <p:attrName>ppt_h</p:attrName>
                                        </p:attrNameLst>
                                      </p:cBhvr>
                                      <p:tavLst>
                                        <p:tav tm="0">
                                          <p:val>
                                            <p:fltVal val="0"/>
                                          </p:val>
                                        </p:tav>
                                        <p:tav tm="100000">
                                          <p:val>
                                            <p:strVal val="#ppt_h"/>
                                          </p:val>
                                        </p:tav>
                                      </p:tavLst>
                                    </p:anim>
                                    <p:animEffect transition="in" filter="fade">
                                      <p:cBhvr>
                                        <p:cTn id="64" dur="500"/>
                                        <p:tgtEl>
                                          <p:spTgt spid="1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wipe(down)">
                                      <p:cBhvr>
                                        <p:cTn id="69" dur="500"/>
                                        <p:tgtEl>
                                          <p:spTgt spid="11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14"/>
                                        </p:tgtEl>
                                        <p:attrNameLst>
                                          <p:attrName>style.visibility</p:attrName>
                                        </p:attrNameLst>
                                      </p:cBhvr>
                                      <p:to>
                                        <p:strVal val="visible"/>
                                      </p:to>
                                    </p:set>
                                    <p:anim calcmode="lin" valueType="num">
                                      <p:cBhvr>
                                        <p:cTn id="74" dur="500" fill="hold"/>
                                        <p:tgtEl>
                                          <p:spTgt spid="114"/>
                                        </p:tgtEl>
                                        <p:attrNameLst>
                                          <p:attrName>ppt_w</p:attrName>
                                        </p:attrNameLst>
                                      </p:cBhvr>
                                      <p:tavLst>
                                        <p:tav tm="0">
                                          <p:val>
                                            <p:fltVal val="0"/>
                                          </p:val>
                                        </p:tav>
                                        <p:tav tm="100000">
                                          <p:val>
                                            <p:strVal val="#ppt_w"/>
                                          </p:val>
                                        </p:tav>
                                      </p:tavLst>
                                    </p:anim>
                                    <p:anim calcmode="lin" valueType="num">
                                      <p:cBhvr>
                                        <p:cTn id="75" dur="500" fill="hold"/>
                                        <p:tgtEl>
                                          <p:spTgt spid="114"/>
                                        </p:tgtEl>
                                        <p:attrNameLst>
                                          <p:attrName>ppt_h</p:attrName>
                                        </p:attrNameLst>
                                      </p:cBhvr>
                                      <p:tavLst>
                                        <p:tav tm="0">
                                          <p:val>
                                            <p:fltVal val="0"/>
                                          </p:val>
                                        </p:tav>
                                        <p:tav tm="100000">
                                          <p:val>
                                            <p:strVal val="#ppt_h"/>
                                          </p:val>
                                        </p:tav>
                                      </p:tavLst>
                                    </p:anim>
                                    <p:animEffect transition="in" filter="fade">
                                      <p:cBhvr>
                                        <p:cTn id="76" dur="500"/>
                                        <p:tgtEl>
                                          <p:spTgt spid="11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31"/>
                                        </p:tgtEl>
                                        <p:attrNameLst>
                                          <p:attrName>style.visibility</p:attrName>
                                        </p:attrNameLst>
                                      </p:cBhvr>
                                      <p:to>
                                        <p:strVal val="visible"/>
                                      </p:to>
                                    </p:set>
                                    <p:animEffect transition="in" filter="wipe(down)">
                                      <p:cBhvr>
                                        <p:cTn id="81" dur="500"/>
                                        <p:tgtEl>
                                          <p:spTgt spid="131"/>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134"/>
                                        </p:tgtEl>
                                        <p:attrNameLst>
                                          <p:attrName>style.visibility</p:attrName>
                                        </p:attrNameLst>
                                      </p:cBhvr>
                                      <p:to>
                                        <p:strVal val="visible"/>
                                      </p:to>
                                    </p:set>
                                    <p:anim calcmode="lin" valueType="num">
                                      <p:cBhvr>
                                        <p:cTn id="86" dur="500" fill="hold"/>
                                        <p:tgtEl>
                                          <p:spTgt spid="134"/>
                                        </p:tgtEl>
                                        <p:attrNameLst>
                                          <p:attrName>ppt_w</p:attrName>
                                        </p:attrNameLst>
                                      </p:cBhvr>
                                      <p:tavLst>
                                        <p:tav tm="0">
                                          <p:val>
                                            <p:fltVal val="0"/>
                                          </p:val>
                                        </p:tav>
                                        <p:tav tm="100000">
                                          <p:val>
                                            <p:strVal val="#ppt_w"/>
                                          </p:val>
                                        </p:tav>
                                      </p:tavLst>
                                    </p:anim>
                                    <p:anim calcmode="lin" valueType="num">
                                      <p:cBhvr>
                                        <p:cTn id="87" dur="500" fill="hold"/>
                                        <p:tgtEl>
                                          <p:spTgt spid="134"/>
                                        </p:tgtEl>
                                        <p:attrNameLst>
                                          <p:attrName>ppt_h</p:attrName>
                                        </p:attrNameLst>
                                      </p:cBhvr>
                                      <p:tavLst>
                                        <p:tav tm="0">
                                          <p:val>
                                            <p:fltVal val="0"/>
                                          </p:val>
                                        </p:tav>
                                        <p:tav tm="100000">
                                          <p:val>
                                            <p:strVal val="#ppt_h"/>
                                          </p:val>
                                        </p:tav>
                                      </p:tavLst>
                                    </p:anim>
                                    <p:animEffect transition="in" filter="fade">
                                      <p:cBhvr>
                                        <p:cTn id="88" dur="500"/>
                                        <p:tgtEl>
                                          <p:spTgt spid="13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wipe(down)">
                                      <p:cBhvr>
                                        <p:cTn id="93" dur="500"/>
                                        <p:tgtEl>
                                          <p:spTgt spid="119"/>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22"/>
                                        </p:tgtEl>
                                        <p:attrNameLst>
                                          <p:attrName>style.visibility</p:attrName>
                                        </p:attrNameLst>
                                      </p:cBhvr>
                                      <p:to>
                                        <p:strVal val="visible"/>
                                      </p:to>
                                    </p:set>
                                    <p:anim calcmode="lin" valueType="num">
                                      <p:cBhvr>
                                        <p:cTn id="98" dur="500" fill="hold"/>
                                        <p:tgtEl>
                                          <p:spTgt spid="122"/>
                                        </p:tgtEl>
                                        <p:attrNameLst>
                                          <p:attrName>ppt_w</p:attrName>
                                        </p:attrNameLst>
                                      </p:cBhvr>
                                      <p:tavLst>
                                        <p:tav tm="0">
                                          <p:val>
                                            <p:fltVal val="0"/>
                                          </p:val>
                                        </p:tav>
                                        <p:tav tm="100000">
                                          <p:val>
                                            <p:strVal val="#ppt_w"/>
                                          </p:val>
                                        </p:tav>
                                      </p:tavLst>
                                    </p:anim>
                                    <p:anim calcmode="lin" valueType="num">
                                      <p:cBhvr>
                                        <p:cTn id="99" dur="500" fill="hold"/>
                                        <p:tgtEl>
                                          <p:spTgt spid="122"/>
                                        </p:tgtEl>
                                        <p:attrNameLst>
                                          <p:attrName>ppt_h</p:attrName>
                                        </p:attrNameLst>
                                      </p:cBhvr>
                                      <p:tavLst>
                                        <p:tav tm="0">
                                          <p:val>
                                            <p:fltVal val="0"/>
                                          </p:val>
                                        </p:tav>
                                        <p:tav tm="100000">
                                          <p:val>
                                            <p:strVal val="#ppt_h"/>
                                          </p:val>
                                        </p:tav>
                                      </p:tavLst>
                                    </p:anim>
                                    <p:animEffect transition="in" filter="fade">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wipe(down)">
                                      <p:cBhvr>
                                        <p:cTn id="105" dur="500"/>
                                        <p:tgtEl>
                                          <p:spTgt spid="127"/>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130"/>
                                        </p:tgtEl>
                                        <p:attrNameLst>
                                          <p:attrName>style.visibility</p:attrName>
                                        </p:attrNameLst>
                                      </p:cBhvr>
                                      <p:to>
                                        <p:strVal val="visible"/>
                                      </p:to>
                                    </p:set>
                                    <p:anim calcmode="lin" valueType="num">
                                      <p:cBhvr>
                                        <p:cTn id="110" dur="500" fill="hold"/>
                                        <p:tgtEl>
                                          <p:spTgt spid="130"/>
                                        </p:tgtEl>
                                        <p:attrNameLst>
                                          <p:attrName>ppt_w</p:attrName>
                                        </p:attrNameLst>
                                      </p:cBhvr>
                                      <p:tavLst>
                                        <p:tav tm="0">
                                          <p:val>
                                            <p:fltVal val="0"/>
                                          </p:val>
                                        </p:tav>
                                        <p:tav tm="100000">
                                          <p:val>
                                            <p:strVal val="#ppt_w"/>
                                          </p:val>
                                        </p:tav>
                                      </p:tavLst>
                                    </p:anim>
                                    <p:anim calcmode="lin" valueType="num">
                                      <p:cBhvr>
                                        <p:cTn id="111" dur="500" fill="hold"/>
                                        <p:tgtEl>
                                          <p:spTgt spid="130"/>
                                        </p:tgtEl>
                                        <p:attrNameLst>
                                          <p:attrName>ppt_h</p:attrName>
                                        </p:attrNameLst>
                                      </p:cBhvr>
                                      <p:tavLst>
                                        <p:tav tm="0">
                                          <p:val>
                                            <p:fltVal val="0"/>
                                          </p:val>
                                        </p:tav>
                                        <p:tav tm="100000">
                                          <p:val>
                                            <p:strVal val="#ppt_h"/>
                                          </p:val>
                                        </p:tav>
                                      </p:tavLst>
                                    </p:anim>
                                    <p:animEffect transition="in" filter="fade">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135"/>
                                        </p:tgtEl>
                                        <p:attrNameLst>
                                          <p:attrName>style.visibility</p:attrName>
                                        </p:attrNameLst>
                                      </p:cBhvr>
                                      <p:to>
                                        <p:strVal val="visible"/>
                                      </p:to>
                                    </p:set>
                                    <p:animEffect transition="in" filter="wipe(down)">
                                      <p:cBhvr>
                                        <p:cTn id="117" dur="500"/>
                                        <p:tgtEl>
                                          <p:spTgt spid="135"/>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138"/>
                                        </p:tgtEl>
                                        <p:attrNameLst>
                                          <p:attrName>style.visibility</p:attrName>
                                        </p:attrNameLst>
                                      </p:cBhvr>
                                      <p:to>
                                        <p:strVal val="visible"/>
                                      </p:to>
                                    </p:set>
                                    <p:anim calcmode="lin" valueType="num">
                                      <p:cBhvr>
                                        <p:cTn id="122" dur="500" fill="hold"/>
                                        <p:tgtEl>
                                          <p:spTgt spid="138"/>
                                        </p:tgtEl>
                                        <p:attrNameLst>
                                          <p:attrName>ppt_w</p:attrName>
                                        </p:attrNameLst>
                                      </p:cBhvr>
                                      <p:tavLst>
                                        <p:tav tm="0">
                                          <p:val>
                                            <p:fltVal val="0"/>
                                          </p:val>
                                        </p:tav>
                                        <p:tav tm="100000">
                                          <p:val>
                                            <p:strVal val="#ppt_w"/>
                                          </p:val>
                                        </p:tav>
                                      </p:tavLst>
                                    </p:anim>
                                    <p:anim calcmode="lin" valueType="num">
                                      <p:cBhvr>
                                        <p:cTn id="123" dur="500" fill="hold"/>
                                        <p:tgtEl>
                                          <p:spTgt spid="138"/>
                                        </p:tgtEl>
                                        <p:attrNameLst>
                                          <p:attrName>ppt_h</p:attrName>
                                        </p:attrNameLst>
                                      </p:cBhvr>
                                      <p:tavLst>
                                        <p:tav tm="0">
                                          <p:val>
                                            <p:fltVal val="0"/>
                                          </p:val>
                                        </p:tav>
                                        <p:tav tm="100000">
                                          <p:val>
                                            <p:strVal val="#ppt_h"/>
                                          </p:val>
                                        </p:tav>
                                      </p:tavLst>
                                    </p:anim>
                                    <p:animEffect transition="in" filter="fade">
                                      <p:cBhvr>
                                        <p:cTn id="124" dur="500"/>
                                        <p:tgtEl>
                                          <p:spTgt spid="13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3"/>
                                        </p:tgtEl>
                                        <p:attrNameLst>
                                          <p:attrName>style.visibility</p:attrName>
                                        </p:attrNameLst>
                                      </p:cBhvr>
                                      <p:to>
                                        <p:strVal val="visible"/>
                                      </p:to>
                                    </p:set>
                                    <p:animEffect transition="in" filter="wipe(down)">
                                      <p:cBhvr>
                                        <p:cTn id="129" dur="500"/>
                                        <p:tgtEl>
                                          <p:spTgt spid="123"/>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grpId="0" nodeType="clickEffect">
                                  <p:stCondLst>
                                    <p:cond delay="0"/>
                                  </p:stCondLst>
                                  <p:childTnLst>
                                    <p:set>
                                      <p:cBhvr>
                                        <p:cTn id="133" dur="1" fill="hold">
                                          <p:stCondLst>
                                            <p:cond delay="0"/>
                                          </p:stCondLst>
                                        </p:cTn>
                                        <p:tgtEl>
                                          <p:spTgt spid="126"/>
                                        </p:tgtEl>
                                        <p:attrNameLst>
                                          <p:attrName>style.visibility</p:attrName>
                                        </p:attrNameLst>
                                      </p:cBhvr>
                                      <p:to>
                                        <p:strVal val="visible"/>
                                      </p:to>
                                    </p:set>
                                    <p:anim calcmode="lin" valueType="num">
                                      <p:cBhvr>
                                        <p:cTn id="134" dur="500" fill="hold"/>
                                        <p:tgtEl>
                                          <p:spTgt spid="126"/>
                                        </p:tgtEl>
                                        <p:attrNameLst>
                                          <p:attrName>ppt_w</p:attrName>
                                        </p:attrNameLst>
                                      </p:cBhvr>
                                      <p:tavLst>
                                        <p:tav tm="0">
                                          <p:val>
                                            <p:fltVal val="0"/>
                                          </p:val>
                                        </p:tav>
                                        <p:tav tm="100000">
                                          <p:val>
                                            <p:strVal val="#ppt_w"/>
                                          </p:val>
                                        </p:tav>
                                      </p:tavLst>
                                    </p:anim>
                                    <p:anim calcmode="lin" valueType="num">
                                      <p:cBhvr>
                                        <p:cTn id="135" dur="500" fill="hold"/>
                                        <p:tgtEl>
                                          <p:spTgt spid="126"/>
                                        </p:tgtEl>
                                        <p:attrNameLst>
                                          <p:attrName>ppt_h</p:attrName>
                                        </p:attrNameLst>
                                      </p:cBhvr>
                                      <p:tavLst>
                                        <p:tav tm="0">
                                          <p:val>
                                            <p:fltVal val="0"/>
                                          </p:val>
                                        </p:tav>
                                        <p:tav tm="100000">
                                          <p:val>
                                            <p:strVal val="#ppt_h"/>
                                          </p:val>
                                        </p:tav>
                                      </p:tavLst>
                                    </p:anim>
                                    <p:animEffect transition="in" filter="fade">
                                      <p:cBhvr>
                                        <p:cTn id="1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80" grpId="0" animBg="1"/>
      <p:bldP spid="114" grpId="0"/>
      <p:bldP spid="118" grpId="0"/>
      <p:bldP spid="122" grpId="0"/>
      <p:bldP spid="126" grpId="0"/>
      <p:bldP spid="130" grpId="0"/>
      <p:bldP spid="134" grpId="0"/>
      <p:bldP spid="138" grpId="0"/>
      <p:bldP spid="139" grpId="0"/>
      <p:bldP spid="140" grpId="0" animBg="1"/>
      <p:bldP spid="1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2544286" cy="400110"/>
          </a:xfrm>
          <a:prstGeom prst="rect">
            <a:avLst/>
          </a:prstGeom>
          <a:noFill/>
        </p:spPr>
        <p:txBody>
          <a:bodyPr wrap="none" rtlCol="0">
            <a:spAutoFit/>
          </a:bodyPr>
          <a:lstStyle/>
          <a:p>
            <a:r>
              <a:rPr lang="zh-CN" altLang="en-US" sz="2000" b="1" spc="300" dirty="0">
                <a:latin typeface="微软雅黑" pitchFamily="34" charset="-122"/>
                <a:ea typeface="微软雅黑" pitchFamily="34" charset="-122"/>
              </a:rPr>
              <a:t>项目管理国际标准</a:t>
            </a: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smtClean="0">
                  <a:solidFill>
                    <a:schemeClr val="bg1"/>
                  </a:solidFill>
                  <a:latin typeface="微软雅黑" pitchFamily="34" charset="-122"/>
                  <a:ea typeface="微软雅黑" pitchFamily="34" charset="-122"/>
                </a:rPr>
                <a:t>3</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2469044"/>
            <a:ext cx="201622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项目管理协会</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项目管理知识体系</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挣值管理</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9395871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项目管理协会</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角矩形 5"/>
          <p:cNvSpPr/>
          <p:nvPr/>
        </p:nvSpPr>
        <p:spPr>
          <a:xfrm>
            <a:off x="1125143" y="10595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23" name="组合 22"/>
          <p:cNvGrpSpPr/>
          <p:nvPr/>
        </p:nvGrpSpPr>
        <p:grpSpPr>
          <a:xfrm>
            <a:off x="1639295" y="2973600"/>
            <a:ext cx="908432" cy="1379288"/>
            <a:chOff x="1639295" y="2973600"/>
            <a:chExt cx="908432" cy="1379288"/>
          </a:xfrm>
        </p:grpSpPr>
        <p:sp>
          <p:nvSpPr>
            <p:cNvPr id="7" name="圆角矩形 6"/>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en-US" altLang="zh-CN"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1969</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4" name="组合 23"/>
          <p:cNvGrpSpPr/>
          <p:nvPr/>
        </p:nvGrpSpPr>
        <p:grpSpPr>
          <a:xfrm>
            <a:off x="2630105" y="34662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7"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en-US" altLang="zh-CN"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PMI</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5" name="组合 24"/>
          <p:cNvGrpSpPr/>
          <p:nvPr/>
        </p:nvGrpSpPr>
        <p:grpSpPr>
          <a:xfrm>
            <a:off x="3628304" y="2973600"/>
            <a:ext cx="908432" cy="1379288"/>
            <a:chOff x="3628304" y="2973600"/>
            <a:chExt cx="908432" cy="1379288"/>
          </a:xfrm>
        </p:grpSpPr>
        <p:sp>
          <p:nvSpPr>
            <p:cNvPr id="9" name="圆角矩形 8"/>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8"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行业</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7" name="组合 26"/>
          <p:cNvGrpSpPr/>
          <p:nvPr/>
        </p:nvGrpSpPr>
        <p:grpSpPr>
          <a:xfrm>
            <a:off x="4581165" y="2973600"/>
            <a:ext cx="908432" cy="1379288"/>
            <a:chOff x="4581165" y="2973600"/>
            <a:chExt cx="908432" cy="1379288"/>
          </a:xfrm>
        </p:grpSpPr>
        <p:sp>
          <p:nvSpPr>
            <p:cNvPr id="10" name="圆角矩形 9"/>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9"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标准</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8" name="组合 27"/>
          <p:cNvGrpSpPr/>
          <p:nvPr/>
        </p:nvGrpSpPr>
        <p:grpSpPr>
          <a:xfrm>
            <a:off x="5534026" y="2973600"/>
            <a:ext cx="908432" cy="1379288"/>
            <a:chOff x="5534026" y="2973600"/>
            <a:chExt cx="908432" cy="1379288"/>
          </a:xfrm>
        </p:grpSpPr>
        <p:sp>
          <p:nvSpPr>
            <p:cNvPr id="11" name="圆角矩形 10"/>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0"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权威</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9" name="组合 28"/>
          <p:cNvGrpSpPr/>
          <p:nvPr/>
        </p:nvGrpSpPr>
        <p:grpSpPr>
          <a:xfrm>
            <a:off x="6461890" y="2973600"/>
            <a:ext cx="908432" cy="1379288"/>
            <a:chOff x="6461890" y="2973600"/>
            <a:chExt cx="908432" cy="1379288"/>
          </a:xfrm>
        </p:grpSpPr>
        <p:sp>
          <p:nvSpPr>
            <p:cNvPr id="12" name="圆角矩形 11"/>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圣经</a:t>
              </a:r>
            </a:p>
          </p:txBody>
        </p:sp>
      </p:grpSp>
      <p:sp>
        <p:nvSpPr>
          <p:cNvPr id="13" name="圆角矩形 12"/>
          <p:cNvSpPr/>
          <p:nvPr/>
        </p:nvSpPr>
        <p:spPr>
          <a:xfrm>
            <a:off x="1334781" y="12692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extBox 29"/>
          <p:cNvSpPr txBox="1"/>
          <p:nvPr/>
        </p:nvSpPr>
        <p:spPr>
          <a:xfrm>
            <a:off x="1605517" y="1456660"/>
            <a:ext cx="5878652"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项目管理协会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PMI</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Project Management Institute</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）成立于</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1969</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年，是全球领先的项目管理行业的倡导者，它创造性地制定了行业标准，由</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PMI</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组织编写的</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项目管理知识体系指南</a:t>
            </a:r>
            <a:r>
              <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已经</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成为项目管理领域最权威教科书，被誉为项目管理“圣经”。</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PMI</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目前在全球</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185</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个国家有</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70</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多万会员和证书持有人，是项目管理专业领域中由从业人员、研究人员、顾问和学者组成的全球性的专业组织</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机构。</a:t>
            </a:r>
            <a:endPar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172497050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47"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13"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项目管理过程组</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AutoShape 10"/>
          <p:cNvSpPr>
            <a:spLocks noChangeArrowheads="1"/>
          </p:cNvSpPr>
          <p:nvPr/>
        </p:nvSpPr>
        <p:spPr bwMode="auto">
          <a:xfrm rot="16200000">
            <a:off x="3936867" y="-1011120"/>
            <a:ext cx="1398833" cy="7676197"/>
          </a:xfrm>
          <a:prstGeom prst="downArrow">
            <a:avLst>
              <a:gd name="adj1" fmla="val 49065"/>
              <a:gd name="adj2" fmla="val 44827"/>
            </a:avLst>
          </a:prstGeom>
          <a:solidFill>
            <a:srgbClr val="0070C0"/>
          </a:solidFill>
          <a:ln>
            <a:noFill/>
          </a:ln>
        </p:spPr>
        <p:txBody>
          <a:bodyPr vert="eaVert"/>
          <a:lstStyle/>
          <a:p>
            <a:endParaRPr lang="zh-CN" altLang="en-US" sz="2000">
              <a:solidFill>
                <a:schemeClr val="bg1"/>
              </a:solidFill>
              <a:latin typeface="微软雅黑" pitchFamily="34" charset="-122"/>
              <a:ea typeface="微软雅黑" pitchFamily="34" charset="-122"/>
            </a:endParaRPr>
          </a:p>
        </p:txBody>
      </p:sp>
      <p:grpSp>
        <p:nvGrpSpPr>
          <p:cNvPr id="78" name="组合 41"/>
          <p:cNvGrpSpPr>
            <a:grpSpLocks/>
          </p:cNvGrpSpPr>
          <p:nvPr/>
        </p:nvGrpSpPr>
        <p:grpSpPr bwMode="auto">
          <a:xfrm>
            <a:off x="2632409" y="2092731"/>
            <a:ext cx="1701613" cy="1539687"/>
            <a:chOff x="1214414" y="2786058"/>
            <a:chExt cx="1935848" cy="1751017"/>
          </a:xfrm>
        </p:grpSpPr>
        <p:grpSp>
          <p:nvGrpSpPr>
            <p:cNvPr id="79" name="Group 6"/>
            <p:cNvGrpSpPr>
              <a:grpSpLocks/>
            </p:cNvGrpSpPr>
            <p:nvPr/>
          </p:nvGrpSpPr>
          <p:grpSpPr bwMode="auto">
            <a:xfrm>
              <a:off x="1295400" y="2786058"/>
              <a:ext cx="1753450" cy="1751017"/>
              <a:chOff x="1823" y="2371"/>
              <a:chExt cx="1801" cy="1801"/>
            </a:xfrm>
          </p:grpSpPr>
          <p:sp>
            <p:nvSpPr>
              <p:cNvPr id="8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solidFill>
                    <a:schemeClr val="bg1"/>
                  </a:solidFill>
                  <a:latin typeface="微软雅黑" pitchFamily="34" charset="-122"/>
                  <a:ea typeface="微软雅黑" pitchFamily="34" charset="-122"/>
                </a:endParaRPr>
              </a:p>
            </p:txBody>
          </p:sp>
          <p:sp>
            <p:nvSpPr>
              <p:cNvPr id="82" name="Oval 8"/>
              <p:cNvSpPr>
                <a:spLocks noChangeArrowheads="1"/>
              </p:cNvSpPr>
              <p:nvPr/>
            </p:nvSpPr>
            <p:spPr bwMode="auto">
              <a:xfrm>
                <a:off x="1945" y="2493"/>
                <a:ext cx="1556" cy="1556"/>
              </a:xfrm>
              <a:prstGeom prst="ellipse">
                <a:avLst/>
              </a:prstGeom>
              <a:gradFill>
                <a:gsLst>
                  <a:gs pos="50000">
                    <a:srgbClr val="EEEEEE"/>
                  </a:gs>
                  <a:gs pos="0">
                    <a:schemeClr val="bg1"/>
                  </a:gs>
                  <a:gs pos="100000">
                    <a:schemeClr val="bg1">
                      <a:lumMod val="75000"/>
                    </a:schemeClr>
                  </a:gs>
                </a:gsLst>
                <a:lin ang="18900000" scaled="1"/>
              </a:gradFill>
              <a:ln w="38100">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defRPr/>
                </a:pPr>
                <a:endParaRPr lang="zh-CN" altLang="en-US" sz="2000">
                  <a:solidFill>
                    <a:schemeClr val="bg1"/>
                  </a:solidFill>
                  <a:latin typeface="微软雅黑" pitchFamily="34" charset="-122"/>
                  <a:ea typeface="微软雅黑" pitchFamily="34" charset="-122"/>
                </a:endParaRPr>
              </a:p>
            </p:txBody>
          </p:sp>
        </p:grpSp>
        <p:sp>
          <p:nvSpPr>
            <p:cNvPr id="80"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solidFill>
                    <a:srgbClr val="0070C0"/>
                  </a:solidFill>
                  <a:latin typeface="微软雅黑" pitchFamily="34" charset="-122"/>
                  <a:ea typeface="微软雅黑" pitchFamily="34" charset="-122"/>
                </a:rPr>
                <a:t>计划</a:t>
              </a:r>
              <a:endParaRPr lang="zh-CN" altLang="en-US" sz="2000" b="1" dirty="0">
                <a:solidFill>
                  <a:srgbClr val="0070C0"/>
                </a:solidFill>
                <a:latin typeface="微软雅黑" pitchFamily="34" charset="-122"/>
                <a:ea typeface="微软雅黑" pitchFamily="34" charset="-122"/>
              </a:endParaRPr>
            </a:p>
          </p:txBody>
        </p:sp>
      </p:grpSp>
      <p:grpSp>
        <p:nvGrpSpPr>
          <p:cNvPr id="83" name="组合 46"/>
          <p:cNvGrpSpPr>
            <a:grpSpLocks/>
          </p:cNvGrpSpPr>
          <p:nvPr/>
        </p:nvGrpSpPr>
        <p:grpSpPr bwMode="auto">
          <a:xfrm>
            <a:off x="4350773" y="2092731"/>
            <a:ext cx="1701612" cy="1539687"/>
            <a:chOff x="1233471" y="2786058"/>
            <a:chExt cx="1935848" cy="1751017"/>
          </a:xfrm>
        </p:grpSpPr>
        <p:grpSp>
          <p:nvGrpSpPr>
            <p:cNvPr id="84" name="Group 6"/>
            <p:cNvGrpSpPr>
              <a:grpSpLocks/>
            </p:cNvGrpSpPr>
            <p:nvPr/>
          </p:nvGrpSpPr>
          <p:grpSpPr bwMode="auto">
            <a:xfrm>
              <a:off x="1295400" y="2786058"/>
              <a:ext cx="1753450" cy="1751017"/>
              <a:chOff x="1823" y="2371"/>
              <a:chExt cx="1801" cy="1801"/>
            </a:xfrm>
          </p:grpSpPr>
          <p:sp>
            <p:nvSpPr>
              <p:cNvPr id="8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solidFill>
                    <a:schemeClr val="bg1"/>
                  </a:solidFill>
                  <a:latin typeface="微软雅黑" pitchFamily="34" charset="-122"/>
                  <a:ea typeface="微软雅黑" pitchFamily="34" charset="-122"/>
                </a:endParaRPr>
              </a:p>
            </p:txBody>
          </p:sp>
          <p:sp>
            <p:nvSpPr>
              <p:cNvPr id="87" name="Oval 8"/>
              <p:cNvSpPr>
                <a:spLocks noChangeArrowheads="1"/>
              </p:cNvSpPr>
              <p:nvPr/>
            </p:nvSpPr>
            <p:spPr bwMode="auto">
              <a:xfrm>
                <a:off x="1945" y="2493"/>
                <a:ext cx="1556" cy="1556"/>
              </a:xfrm>
              <a:prstGeom prst="ellipse">
                <a:avLst/>
              </a:prstGeom>
              <a:gradFill>
                <a:gsLst>
                  <a:gs pos="50000">
                    <a:srgbClr val="EEEEEE"/>
                  </a:gs>
                  <a:gs pos="0">
                    <a:schemeClr val="bg1"/>
                  </a:gs>
                  <a:gs pos="100000">
                    <a:schemeClr val="bg1">
                      <a:lumMod val="75000"/>
                    </a:schemeClr>
                  </a:gs>
                </a:gsLst>
                <a:lin ang="18900000" scaled="1"/>
              </a:gradFill>
              <a:ln w="38100">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defRPr/>
                </a:pPr>
                <a:endParaRPr lang="zh-CN" altLang="en-US" sz="2000">
                  <a:solidFill>
                    <a:schemeClr val="bg1"/>
                  </a:solidFill>
                  <a:latin typeface="微软雅黑" pitchFamily="34" charset="-122"/>
                  <a:ea typeface="微软雅黑" pitchFamily="34" charset="-122"/>
                </a:endParaRPr>
              </a:p>
            </p:txBody>
          </p:sp>
        </p:grpSp>
        <p:sp>
          <p:nvSpPr>
            <p:cNvPr id="85" name="Text Box 9"/>
            <p:cNvSpPr txBox="1">
              <a:spLocks noChangeArrowheads="1"/>
            </p:cNvSpPr>
            <p:nvPr/>
          </p:nvSpPr>
          <p:spPr bwMode="auto">
            <a:xfrm>
              <a:off x="1233471" y="3330825"/>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solidFill>
                    <a:srgbClr val="0070C0"/>
                  </a:solidFill>
                  <a:latin typeface="微软雅黑" pitchFamily="34" charset="-122"/>
                  <a:ea typeface="微软雅黑" pitchFamily="34" charset="-122"/>
                </a:rPr>
                <a:t>执行</a:t>
              </a:r>
              <a:endParaRPr lang="en-US" altLang="zh-CN" sz="2000" b="1" dirty="0" smtClean="0">
                <a:solidFill>
                  <a:srgbClr val="0070C0"/>
                </a:solidFill>
                <a:latin typeface="微软雅黑" pitchFamily="34" charset="-122"/>
                <a:ea typeface="微软雅黑" pitchFamily="34" charset="-122"/>
              </a:endParaRPr>
            </a:p>
            <a:p>
              <a:pPr algn="ctr" eaLnBrk="1" hangingPunct="1"/>
              <a:r>
                <a:rPr lang="zh-CN" altLang="en-US" sz="2000" b="1" dirty="0">
                  <a:solidFill>
                    <a:srgbClr val="0070C0"/>
                  </a:solidFill>
                  <a:latin typeface="微软雅黑" pitchFamily="34" charset="-122"/>
                  <a:ea typeface="微软雅黑" pitchFamily="34" charset="-122"/>
                </a:rPr>
                <a:t>监控</a:t>
              </a:r>
            </a:p>
          </p:txBody>
        </p:sp>
      </p:grpSp>
      <p:grpSp>
        <p:nvGrpSpPr>
          <p:cNvPr id="88" name="组合 51"/>
          <p:cNvGrpSpPr>
            <a:grpSpLocks/>
          </p:cNvGrpSpPr>
          <p:nvPr/>
        </p:nvGrpSpPr>
        <p:grpSpPr bwMode="auto">
          <a:xfrm>
            <a:off x="6052385" y="2092731"/>
            <a:ext cx="1701613" cy="1539687"/>
            <a:chOff x="1214414" y="2786058"/>
            <a:chExt cx="1935848" cy="1751017"/>
          </a:xfrm>
        </p:grpSpPr>
        <p:grpSp>
          <p:nvGrpSpPr>
            <p:cNvPr id="89" name="Group 6"/>
            <p:cNvGrpSpPr>
              <a:grpSpLocks/>
            </p:cNvGrpSpPr>
            <p:nvPr/>
          </p:nvGrpSpPr>
          <p:grpSpPr bwMode="auto">
            <a:xfrm>
              <a:off x="1295400" y="2786058"/>
              <a:ext cx="1753450" cy="1751017"/>
              <a:chOff x="1823" y="2371"/>
              <a:chExt cx="1801" cy="1801"/>
            </a:xfrm>
          </p:grpSpPr>
          <p:sp>
            <p:nvSpPr>
              <p:cNvPr id="9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solidFill>
                    <a:schemeClr val="bg1"/>
                  </a:solidFill>
                  <a:latin typeface="微软雅黑" pitchFamily="34" charset="-122"/>
                  <a:ea typeface="微软雅黑" pitchFamily="34" charset="-122"/>
                </a:endParaRPr>
              </a:p>
            </p:txBody>
          </p:sp>
          <p:sp>
            <p:nvSpPr>
              <p:cNvPr id="92" name="Oval 8"/>
              <p:cNvSpPr>
                <a:spLocks noChangeArrowheads="1"/>
              </p:cNvSpPr>
              <p:nvPr/>
            </p:nvSpPr>
            <p:spPr bwMode="auto">
              <a:xfrm>
                <a:off x="1945" y="2493"/>
                <a:ext cx="1556" cy="1556"/>
              </a:xfrm>
              <a:prstGeom prst="ellipse">
                <a:avLst/>
              </a:prstGeom>
              <a:gradFill>
                <a:gsLst>
                  <a:gs pos="50000">
                    <a:srgbClr val="EEEEEE"/>
                  </a:gs>
                  <a:gs pos="0">
                    <a:schemeClr val="bg1"/>
                  </a:gs>
                  <a:gs pos="100000">
                    <a:schemeClr val="bg1">
                      <a:lumMod val="75000"/>
                    </a:schemeClr>
                  </a:gs>
                </a:gsLst>
                <a:lin ang="18900000" scaled="1"/>
              </a:gradFill>
              <a:ln w="38100">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defRPr/>
                </a:pPr>
                <a:endParaRPr lang="zh-CN" altLang="en-US" sz="2000">
                  <a:solidFill>
                    <a:schemeClr val="bg1"/>
                  </a:solidFill>
                  <a:latin typeface="微软雅黑" pitchFamily="34" charset="-122"/>
                  <a:ea typeface="微软雅黑" pitchFamily="34" charset="-122"/>
                </a:endParaRPr>
              </a:p>
            </p:txBody>
          </p:sp>
        </p:grpSp>
        <p:sp>
          <p:nvSpPr>
            <p:cNvPr id="9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solidFill>
                    <a:srgbClr val="0070C0"/>
                  </a:solidFill>
                  <a:latin typeface="微软雅黑" pitchFamily="34" charset="-122"/>
                  <a:ea typeface="微软雅黑" pitchFamily="34" charset="-122"/>
                </a:rPr>
                <a:t>收尾</a:t>
              </a:r>
              <a:endParaRPr lang="zh-CN" altLang="en-US" sz="2000" b="1" dirty="0">
                <a:solidFill>
                  <a:srgbClr val="0070C0"/>
                </a:solidFill>
                <a:latin typeface="微软雅黑" pitchFamily="34" charset="-122"/>
                <a:ea typeface="微软雅黑" pitchFamily="34" charset="-122"/>
              </a:endParaRPr>
            </a:p>
          </p:txBody>
        </p:sp>
      </p:grpSp>
      <p:grpSp>
        <p:nvGrpSpPr>
          <p:cNvPr id="93" name="组合 40"/>
          <p:cNvGrpSpPr>
            <a:grpSpLocks/>
          </p:cNvGrpSpPr>
          <p:nvPr/>
        </p:nvGrpSpPr>
        <p:grpSpPr bwMode="auto">
          <a:xfrm>
            <a:off x="892708" y="2092731"/>
            <a:ext cx="1701613" cy="1539687"/>
            <a:chOff x="1128105" y="2786058"/>
            <a:chExt cx="1935848" cy="1751017"/>
          </a:xfrm>
        </p:grpSpPr>
        <p:grpSp>
          <p:nvGrpSpPr>
            <p:cNvPr id="94" name="Group 6"/>
            <p:cNvGrpSpPr>
              <a:grpSpLocks/>
            </p:cNvGrpSpPr>
            <p:nvPr/>
          </p:nvGrpSpPr>
          <p:grpSpPr bwMode="auto">
            <a:xfrm>
              <a:off x="1295400" y="2786058"/>
              <a:ext cx="1753450" cy="1751017"/>
              <a:chOff x="1823" y="2371"/>
              <a:chExt cx="1801" cy="1801"/>
            </a:xfrm>
          </p:grpSpPr>
          <p:sp>
            <p:nvSpPr>
              <p:cNvPr id="9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solidFill>
                    <a:schemeClr val="bg1"/>
                  </a:solidFill>
                  <a:latin typeface="微软雅黑" pitchFamily="34" charset="-122"/>
                  <a:ea typeface="微软雅黑" pitchFamily="34" charset="-122"/>
                </a:endParaRPr>
              </a:p>
            </p:txBody>
          </p:sp>
          <p:sp>
            <p:nvSpPr>
              <p:cNvPr id="97" name="Oval 8"/>
              <p:cNvSpPr>
                <a:spLocks noChangeArrowheads="1"/>
              </p:cNvSpPr>
              <p:nvPr/>
            </p:nvSpPr>
            <p:spPr bwMode="auto">
              <a:xfrm>
                <a:off x="1946" y="2493"/>
                <a:ext cx="1556" cy="1556"/>
              </a:xfrm>
              <a:prstGeom prst="ellipse">
                <a:avLst/>
              </a:prstGeom>
              <a:gradFill>
                <a:gsLst>
                  <a:gs pos="50000">
                    <a:srgbClr val="EEEEEE"/>
                  </a:gs>
                  <a:gs pos="0">
                    <a:schemeClr val="bg1"/>
                  </a:gs>
                  <a:gs pos="100000">
                    <a:schemeClr val="bg1">
                      <a:lumMod val="75000"/>
                    </a:schemeClr>
                  </a:gs>
                </a:gsLst>
                <a:lin ang="18900000" scaled="1"/>
              </a:gradFill>
              <a:ln w="38100">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endParaRPr lang="zh-CN" altLang="en-US" sz="2000">
                  <a:solidFill>
                    <a:schemeClr val="bg1"/>
                  </a:solidFill>
                  <a:latin typeface="微软雅黑" pitchFamily="34" charset="-122"/>
                  <a:ea typeface="微软雅黑" pitchFamily="34" charset="-122"/>
                </a:endParaRPr>
              </a:p>
            </p:txBody>
          </p:sp>
        </p:grpSp>
        <p:sp>
          <p:nvSpPr>
            <p:cNvPr id="95" name="Text Box 9"/>
            <p:cNvSpPr txBox="1">
              <a:spLocks noChangeArrowheads="1"/>
            </p:cNvSpPr>
            <p:nvPr/>
          </p:nvSpPr>
          <p:spPr bwMode="auto">
            <a:xfrm>
              <a:off x="1128105" y="3413117"/>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solidFill>
                    <a:srgbClr val="0070C0"/>
                  </a:solidFill>
                  <a:latin typeface="微软雅黑" pitchFamily="34" charset="-122"/>
                  <a:ea typeface="微软雅黑" pitchFamily="34" charset="-122"/>
                </a:rPr>
                <a:t>启动</a:t>
              </a:r>
              <a:endParaRPr lang="zh-CN" altLang="en-US" sz="2000" b="1" dirty="0">
                <a:solidFill>
                  <a:srgbClr val="0070C0"/>
                </a:solidFill>
                <a:latin typeface="微软雅黑" pitchFamily="34" charset="-122"/>
                <a:ea typeface="微软雅黑" pitchFamily="34" charset="-122"/>
              </a:endParaRPr>
            </a:p>
          </p:txBody>
        </p:sp>
      </p:grpSp>
      <p:sp>
        <p:nvSpPr>
          <p:cNvPr id="98" name="矩形标注 97"/>
          <p:cNvSpPr/>
          <p:nvPr/>
        </p:nvSpPr>
        <p:spPr>
          <a:xfrm>
            <a:off x="2964076" y="3910515"/>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9" name="矩形标注 98"/>
          <p:cNvSpPr/>
          <p:nvPr/>
        </p:nvSpPr>
        <p:spPr>
          <a:xfrm>
            <a:off x="1272918" y="1746111"/>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0" name="Rectangle 28"/>
          <p:cNvSpPr>
            <a:spLocks noChangeArrowheads="1"/>
          </p:cNvSpPr>
          <p:nvPr/>
        </p:nvSpPr>
        <p:spPr bwMode="auto">
          <a:xfrm>
            <a:off x="2943727" y="3948619"/>
            <a:ext cx="147515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制定项目计划</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收集需求</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估算成本</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识别风险</a:t>
            </a:r>
            <a:endParaRPr lang="zh-CN" altLang="en-US" sz="1200" dirty="0">
              <a:solidFill>
                <a:schemeClr val="tx1">
                  <a:lumMod val="95000"/>
                  <a:lumOff val="5000"/>
                </a:schemeClr>
              </a:solidFill>
              <a:latin typeface="微软雅黑" pitchFamily="34" charset="-122"/>
              <a:ea typeface="微软雅黑" pitchFamily="34" charset="-122"/>
            </a:endParaRPr>
          </a:p>
        </p:txBody>
      </p:sp>
      <p:sp>
        <p:nvSpPr>
          <p:cNvPr id="101" name="Rectangle 28"/>
          <p:cNvSpPr>
            <a:spLocks noChangeArrowheads="1"/>
          </p:cNvSpPr>
          <p:nvPr/>
        </p:nvSpPr>
        <p:spPr bwMode="auto">
          <a:xfrm>
            <a:off x="1339990" y="1203598"/>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制定项目章程</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识别干系人</a:t>
            </a:r>
            <a:endParaRPr lang="zh-CN" altLang="en-US" sz="1200" dirty="0">
              <a:solidFill>
                <a:schemeClr val="tx1">
                  <a:lumMod val="95000"/>
                  <a:lumOff val="5000"/>
                </a:schemeClr>
              </a:solidFill>
              <a:latin typeface="微软雅黑" pitchFamily="34" charset="-122"/>
              <a:ea typeface="微软雅黑" pitchFamily="34" charset="-122"/>
            </a:endParaRPr>
          </a:p>
        </p:txBody>
      </p:sp>
      <p:sp>
        <p:nvSpPr>
          <p:cNvPr id="102" name="矩形标注 101"/>
          <p:cNvSpPr/>
          <p:nvPr/>
        </p:nvSpPr>
        <p:spPr>
          <a:xfrm>
            <a:off x="4585286" y="1746111"/>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3" name="Rectangle 28"/>
          <p:cNvSpPr>
            <a:spLocks noChangeArrowheads="1"/>
          </p:cNvSpPr>
          <p:nvPr/>
        </p:nvSpPr>
        <p:spPr bwMode="auto">
          <a:xfrm>
            <a:off x="4652358" y="880315"/>
            <a:ext cx="1475159"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实施质量保证</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管理团队</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监控项目工作</a:t>
            </a:r>
            <a:endParaRPr lang="zh-CN" altLang="en-US" sz="1200" dirty="0">
              <a:solidFill>
                <a:schemeClr val="tx1">
                  <a:lumMod val="95000"/>
                  <a:lumOff val="5000"/>
                </a:schemeClr>
              </a:solidFill>
              <a:latin typeface="微软雅黑" pitchFamily="34" charset="-122"/>
              <a:ea typeface="微软雅黑" pitchFamily="34" charset="-122"/>
            </a:endParaRPr>
          </a:p>
        </p:txBody>
      </p:sp>
      <p:sp>
        <p:nvSpPr>
          <p:cNvPr id="104" name="矩形标注 103"/>
          <p:cNvSpPr/>
          <p:nvPr/>
        </p:nvSpPr>
        <p:spPr>
          <a:xfrm>
            <a:off x="6420460" y="3910515"/>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 name="Rectangle 28"/>
          <p:cNvSpPr>
            <a:spLocks noChangeArrowheads="1"/>
          </p:cNvSpPr>
          <p:nvPr/>
        </p:nvSpPr>
        <p:spPr bwMode="auto">
          <a:xfrm>
            <a:off x="6400111" y="3948619"/>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验收</a:t>
            </a:r>
            <a:endParaRPr lang="en-US" altLang="zh-CN" sz="1200" dirty="0" smtClean="0">
              <a:solidFill>
                <a:schemeClr val="tx1">
                  <a:lumMod val="95000"/>
                  <a:lumOff val="5000"/>
                </a:schemeClr>
              </a:solidFill>
              <a:latin typeface="微软雅黑" pitchFamily="34" charset="-122"/>
              <a:ea typeface="微软雅黑" pitchFamily="34" charset="-122"/>
            </a:endParaRPr>
          </a:p>
          <a:p>
            <a:pPr>
              <a:lnSpc>
                <a:spcPct val="120000"/>
              </a:lnSpc>
            </a:pPr>
            <a:r>
              <a:rPr lang="zh-CN" altLang="en-US" sz="1200" dirty="0" smtClean="0">
                <a:solidFill>
                  <a:schemeClr val="tx1">
                    <a:lumMod val="95000"/>
                    <a:lumOff val="5000"/>
                  </a:schemeClr>
                </a:solidFill>
                <a:latin typeface="微软雅黑" pitchFamily="34" charset="-122"/>
                <a:ea typeface="微软雅黑" pitchFamily="34" charset="-122"/>
              </a:rPr>
              <a:t>总结与分享</a:t>
            </a:r>
            <a:endParaRPr lang="zh-CN" altLang="en-US" sz="12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724173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AutoShape 28"/>
          <p:cNvSpPr>
            <a:spLocks noChangeArrowheads="1"/>
          </p:cNvSpPr>
          <p:nvPr/>
        </p:nvSpPr>
        <p:spPr bwMode="auto">
          <a:xfrm>
            <a:off x="3413263" y="1885562"/>
            <a:ext cx="2160075" cy="215979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5400" cap="rnd">
            <a:solidFill>
              <a:srgbClr val="0070C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6" name="Oval 53"/>
          <p:cNvSpPr>
            <a:spLocks noChangeArrowheads="1"/>
          </p:cNvSpPr>
          <p:nvPr/>
        </p:nvSpPr>
        <p:spPr bwMode="auto">
          <a:xfrm>
            <a:off x="3505148" y="1597818"/>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7" name="Oval 53"/>
          <p:cNvSpPr>
            <a:spLocks noChangeArrowheads="1"/>
          </p:cNvSpPr>
          <p:nvPr/>
        </p:nvSpPr>
        <p:spPr bwMode="auto">
          <a:xfrm>
            <a:off x="3091947" y="2577703"/>
            <a:ext cx="766775" cy="767080"/>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8" name="Oval 53"/>
          <p:cNvSpPr>
            <a:spLocks noChangeArrowheads="1"/>
          </p:cNvSpPr>
          <p:nvPr/>
        </p:nvSpPr>
        <p:spPr bwMode="auto">
          <a:xfrm>
            <a:off x="3524201" y="348853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9" name="Oval 53"/>
          <p:cNvSpPr>
            <a:spLocks noChangeArrowheads="1"/>
          </p:cNvSpPr>
          <p:nvPr/>
        </p:nvSpPr>
        <p:spPr bwMode="auto">
          <a:xfrm>
            <a:off x="4657824" y="348853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10" name="Oval 53"/>
          <p:cNvSpPr>
            <a:spLocks noChangeArrowheads="1"/>
          </p:cNvSpPr>
          <p:nvPr/>
        </p:nvSpPr>
        <p:spPr bwMode="auto">
          <a:xfrm>
            <a:off x="5123418" y="251698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11" name="Oval 53"/>
          <p:cNvSpPr>
            <a:spLocks noChangeArrowheads="1"/>
          </p:cNvSpPr>
          <p:nvPr/>
        </p:nvSpPr>
        <p:spPr bwMode="auto">
          <a:xfrm>
            <a:off x="4664968" y="1565672"/>
            <a:ext cx="766775" cy="767080"/>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12" name="Line 548"/>
          <p:cNvSpPr>
            <a:spLocks noChangeShapeType="1"/>
          </p:cNvSpPr>
          <p:nvPr/>
        </p:nvSpPr>
        <p:spPr bwMode="auto">
          <a:xfrm flipH="1">
            <a:off x="5898421" y="3179772"/>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13" name="Line 548"/>
          <p:cNvSpPr>
            <a:spLocks noChangeShapeType="1"/>
          </p:cNvSpPr>
          <p:nvPr/>
        </p:nvSpPr>
        <p:spPr bwMode="auto">
          <a:xfrm flipH="1">
            <a:off x="5412583" y="4152512"/>
            <a:ext cx="1727821"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14" name="Line 548"/>
          <p:cNvSpPr>
            <a:spLocks noChangeShapeType="1"/>
          </p:cNvSpPr>
          <p:nvPr/>
        </p:nvSpPr>
        <p:spPr bwMode="auto">
          <a:xfrm flipH="1">
            <a:off x="5466168" y="2154643"/>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15" name="Line 548"/>
          <p:cNvSpPr>
            <a:spLocks noChangeShapeType="1"/>
          </p:cNvSpPr>
          <p:nvPr/>
        </p:nvSpPr>
        <p:spPr bwMode="auto">
          <a:xfrm>
            <a:off x="1739027" y="2154643"/>
            <a:ext cx="1727822"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16" name="Rectangle 42"/>
          <p:cNvSpPr>
            <a:spLocks noChangeArrowheads="1"/>
          </p:cNvSpPr>
          <p:nvPr/>
        </p:nvSpPr>
        <p:spPr bwMode="auto">
          <a:xfrm>
            <a:off x="1739026" y="1722447"/>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制定进度计划</a:t>
            </a:r>
            <a:endParaRPr lang="en-US" altLang="zh-CN" sz="7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控制进度</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17" name="Rectangle 45"/>
          <p:cNvSpPr>
            <a:spLocks noChangeArrowheads="1"/>
          </p:cNvSpPr>
          <p:nvPr/>
        </p:nvSpPr>
        <p:spPr bwMode="auto">
          <a:xfrm>
            <a:off x="5466168" y="3773893"/>
            <a:ext cx="25387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识别风险</a:t>
            </a:r>
            <a:endParaRPr lang="en-US" altLang="zh-CN" sz="7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实施定性</a:t>
            </a:r>
            <a:r>
              <a:rPr lang="en-US" altLang="zh-CN" sz="700" dirty="0" smtClean="0">
                <a:solidFill>
                  <a:schemeClr val="tx1">
                    <a:lumMod val="65000"/>
                    <a:lumOff val="35000"/>
                  </a:schemeClr>
                </a:solidFill>
                <a:latin typeface="微软雅黑" pitchFamily="34" charset="-122"/>
                <a:ea typeface="微软雅黑" pitchFamily="34" charset="-122"/>
              </a:rPr>
              <a:t>/</a:t>
            </a:r>
            <a:r>
              <a:rPr lang="zh-CN" altLang="en-US" sz="700" dirty="0" smtClean="0">
                <a:solidFill>
                  <a:schemeClr val="tx1">
                    <a:lumMod val="65000"/>
                    <a:lumOff val="35000"/>
                  </a:schemeClr>
                </a:solidFill>
                <a:latin typeface="微软雅黑" pitchFamily="34" charset="-122"/>
                <a:ea typeface="微软雅黑" pitchFamily="34" charset="-122"/>
              </a:rPr>
              <a:t>定量风险分析</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18" name="Rectangle 46"/>
          <p:cNvSpPr>
            <a:spLocks noChangeArrowheads="1"/>
          </p:cNvSpPr>
          <p:nvPr/>
        </p:nvSpPr>
        <p:spPr bwMode="auto">
          <a:xfrm>
            <a:off x="6060368" y="2801153"/>
            <a:ext cx="19445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规划质量管理</a:t>
            </a:r>
            <a:endParaRPr lang="zh-CN" altLang="en-US" sz="700" dirty="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控制质量</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19" name="Rectangle 47"/>
          <p:cNvSpPr>
            <a:spLocks noChangeArrowheads="1"/>
          </p:cNvSpPr>
          <p:nvPr/>
        </p:nvSpPr>
        <p:spPr bwMode="auto">
          <a:xfrm>
            <a:off x="5573338" y="1778406"/>
            <a:ext cx="178259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定义范围</a:t>
            </a:r>
            <a:endParaRPr lang="zh-CN" altLang="en-US" sz="700" dirty="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创建</a:t>
            </a:r>
            <a:r>
              <a:rPr lang="en-US" altLang="zh-CN" sz="700" dirty="0" smtClean="0">
                <a:solidFill>
                  <a:schemeClr val="tx1">
                    <a:lumMod val="65000"/>
                    <a:lumOff val="35000"/>
                  </a:schemeClr>
                </a:solidFill>
                <a:latin typeface="微软雅黑" pitchFamily="34" charset="-122"/>
                <a:ea typeface="微软雅黑" pitchFamily="34" charset="-122"/>
              </a:rPr>
              <a:t>WBS</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20" name="Rectangle 49"/>
          <p:cNvSpPr>
            <a:spLocks noChangeArrowheads="1"/>
          </p:cNvSpPr>
          <p:nvPr/>
        </p:nvSpPr>
        <p:spPr bwMode="auto">
          <a:xfrm>
            <a:off x="2657117" y="1419622"/>
            <a:ext cx="863316"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时间管理</a:t>
            </a:r>
            <a:endParaRPr lang="zh-CN" altLang="en-US" sz="1400" b="1" dirty="0">
              <a:solidFill>
                <a:srgbClr val="0070C0"/>
              </a:solidFill>
              <a:latin typeface="微软雅黑" pitchFamily="34" charset="-122"/>
              <a:ea typeface="微软雅黑" pitchFamily="34" charset="-122"/>
            </a:endParaRPr>
          </a:p>
        </p:txBody>
      </p:sp>
      <p:sp>
        <p:nvSpPr>
          <p:cNvPr id="21" name="Line 548"/>
          <p:cNvSpPr>
            <a:spLocks noChangeShapeType="1"/>
          </p:cNvSpPr>
          <p:nvPr/>
        </p:nvSpPr>
        <p:spPr bwMode="auto">
          <a:xfrm>
            <a:off x="1306773" y="3179772"/>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22" name="Rectangle 51"/>
          <p:cNvSpPr>
            <a:spLocks noChangeArrowheads="1"/>
          </p:cNvSpPr>
          <p:nvPr/>
        </p:nvSpPr>
        <p:spPr bwMode="auto">
          <a:xfrm>
            <a:off x="1306774" y="2749956"/>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制定预算</a:t>
            </a:r>
            <a:endParaRPr lang="en-US" altLang="zh-CN" sz="7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控制成本</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23" name="Rectangle 52"/>
          <p:cNvSpPr>
            <a:spLocks noChangeArrowheads="1"/>
          </p:cNvSpPr>
          <p:nvPr/>
        </p:nvSpPr>
        <p:spPr bwMode="auto">
          <a:xfrm>
            <a:off x="2171279" y="2445940"/>
            <a:ext cx="918092"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成本管理</a:t>
            </a:r>
            <a:endParaRPr lang="zh-CN" altLang="en-US" sz="1400" b="1" dirty="0">
              <a:solidFill>
                <a:srgbClr val="0070C0"/>
              </a:solidFill>
              <a:latin typeface="微软雅黑" pitchFamily="34" charset="-122"/>
              <a:ea typeface="微软雅黑" pitchFamily="34" charset="-122"/>
            </a:endParaRPr>
          </a:p>
        </p:txBody>
      </p:sp>
      <p:sp>
        <p:nvSpPr>
          <p:cNvPr id="24" name="Line 548"/>
          <p:cNvSpPr>
            <a:spLocks noChangeShapeType="1"/>
          </p:cNvSpPr>
          <p:nvPr/>
        </p:nvSpPr>
        <p:spPr bwMode="auto">
          <a:xfrm>
            <a:off x="1792611" y="4152512"/>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25" name="Rectangle 54"/>
          <p:cNvSpPr>
            <a:spLocks noChangeArrowheads="1"/>
          </p:cNvSpPr>
          <p:nvPr/>
        </p:nvSpPr>
        <p:spPr bwMode="auto">
          <a:xfrm>
            <a:off x="1792612" y="3773893"/>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识别干系人</a:t>
            </a:r>
            <a:endParaRPr lang="en-US" altLang="zh-CN" sz="7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700" dirty="0" smtClean="0">
                <a:solidFill>
                  <a:schemeClr val="tx1">
                    <a:lumMod val="65000"/>
                    <a:lumOff val="35000"/>
                  </a:schemeClr>
                </a:solidFill>
                <a:latin typeface="微软雅黑" pitchFamily="34" charset="-122"/>
                <a:ea typeface="微软雅黑" pitchFamily="34" charset="-122"/>
              </a:rPr>
              <a:t>管理干系人</a:t>
            </a:r>
            <a:endParaRPr lang="zh-CN" altLang="en-US" sz="700" dirty="0">
              <a:solidFill>
                <a:schemeClr val="tx1">
                  <a:lumMod val="65000"/>
                  <a:lumOff val="35000"/>
                </a:schemeClr>
              </a:solidFill>
              <a:latin typeface="微软雅黑" pitchFamily="34" charset="-122"/>
              <a:ea typeface="微软雅黑" pitchFamily="34" charset="-122"/>
            </a:endParaRPr>
          </a:p>
        </p:txBody>
      </p:sp>
      <p:sp>
        <p:nvSpPr>
          <p:cNvPr id="26" name="Rectangle 55"/>
          <p:cNvSpPr>
            <a:spLocks noChangeArrowheads="1"/>
          </p:cNvSpPr>
          <p:nvPr/>
        </p:nvSpPr>
        <p:spPr bwMode="auto">
          <a:xfrm>
            <a:off x="2411760" y="3452018"/>
            <a:ext cx="1163449"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干系人管理</a:t>
            </a:r>
            <a:endParaRPr lang="zh-CN" altLang="en-US" sz="1400" b="1" dirty="0">
              <a:solidFill>
                <a:srgbClr val="0070C0"/>
              </a:solidFill>
              <a:latin typeface="微软雅黑" pitchFamily="34" charset="-122"/>
              <a:ea typeface="微软雅黑" pitchFamily="34" charset="-122"/>
            </a:endParaRPr>
          </a:p>
        </p:txBody>
      </p:sp>
      <p:sp>
        <p:nvSpPr>
          <p:cNvPr id="27" name="Rectangle 59"/>
          <p:cNvSpPr>
            <a:spLocks noChangeArrowheads="1"/>
          </p:cNvSpPr>
          <p:nvPr/>
        </p:nvSpPr>
        <p:spPr bwMode="auto">
          <a:xfrm>
            <a:off x="5574529" y="1454149"/>
            <a:ext cx="1241983"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范围管理</a:t>
            </a:r>
            <a:endParaRPr lang="zh-CN" altLang="en-US" sz="1400" b="1" dirty="0">
              <a:solidFill>
                <a:srgbClr val="0070C0"/>
              </a:solidFill>
              <a:latin typeface="微软雅黑" pitchFamily="34" charset="-122"/>
              <a:ea typeface="微软雅黑" pitchFamily="34" charset="-122"/>
            </a:endParaRPr>
          </a:p>
        </p:txBody>
      </p:sp>
      <p:sp>
        <p:nvSpPr>
          <p:cNvPr id="28" name="Rectangle 60"/>
          <p:cNvSpPr>
            <a:spLocks noChangeArrowheads="1"/>
          </p:cNvSpPr>
          <p:nvPr/>
        </p:nvSpPr>
        <p:spPr bwMode="auto">
          <a:xfrm>
            <a:off x="6060367" y="2479278"/>
            <a:ext cx="1080037"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质量管理</a:t>
            </a:r>
            <a:endParaRPr lang="zh-CN" altLang="en-US" sz="1400" b="1" dirty="0">
              <a:solidFill>
                <a:srgbClr val="0070C0"/>
              </a:solidFill>
              <a:latin typeface="微软雅黑" pitchFamily="34" charset="-122"/>
              <a:ea typeface="微软雅黑" pitchFamily="34" charset="-122"/>
            </a:endParaRPr>
          </a:p>
        </p:txBody>
      </p:sp>
      <p:sp>
        <p:nvSpPr>
          <p:cNvPr id="29" name="Rectangle 61"/>
          <p:cNvSpPr>
            <a:spLocks noChangeArrowheads="1"/>
          </p:cNvSpPr>
          <p:nvPr/>
        </p:nvSpPr>
        <p:spPr bwMode="auto">
          <a:xfrm>
            <a:off x="5466167" y="3472259"/>
            <a:ext cx="1133623"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itchFamily="34" charset="-122"/>
                <a:ea typeface="微软雅黑" pitchFamily="34" charset="-122"/>
              </a:rPr>
              <a:t>风险管理</a:t>
            </a:r>
            <a:endParaRPr lang="zh-CN" altLang="en-US" sz="1400" b="1" dirty="0">
              <a:solidFill>
                <a:srgbClr val="0070C0"/>
              </a:solidFill>
              <a:latin typeface="微软雅黑" pitchFamily="34" charset="-122"/>
              <a:ea typeface="微软雅黑" pitchFamily="34" charset="-122"/>
            </a:endParaRPr>
          </a:p>
        </p:txBody>
      </p:sp>
      <p:sp>
        <p:nvSpPr>
          <p:cNvPr id="30" name="Freeform 34"/>
          <p:cNvSpPr>
            <a:spLocks noEditPoints="1"/>
          </p:cNvSpPr>
          <p:nvPr/>
        </p:nvSpPr>
        <p:spPr bwMode="auto">
          <a:xfrm>
            <a:off x="3765734" y="1851034"/>
            <a:ext cx="284597" cy="276225"/>
          </a:xfrm>
          <a:custGeom>
            <a:avLst/>
            <a:gdLst>
              <a:gd name="T0" fmla="*/ 353844 w 132"/>
              <a:gd name="T1" fmla="*/ 0 h 128"/>
              <a:gd name="T2" fmla="*/ 210801 w 132"/>
              <a:gd name="T3" fmla="*/ 101798 h 128"/>
              <a:gd name="T4" fmla="*/ 207036 w 132"/>
              <a:gd name="T5" fmla="*/ 101798 h 128"/>
              <a:gd name="T6" fmla="*/ 52700 w 132"/>
              <a:gd name="T7" fmla="*/ 260152 h 128"/>
              <a:gd name="T8" fmla="*/ 3764 w 132"/>
              <a:gd name="T9" fmla="*/ 414734 h 128"/>
              <a:gd name="T10" fmla="*/ 52700 w 132"/>
              <a:gd name="T11" fmla="*/ 482600 h 128"/>
              <a:gd name="T12" fmla="*/ 199508 w 132"/>
              <a:gd name="T13" fmla="*/ 444897 h 128"/>
              <a:gd name="T14" fmla="*/ 451715 w 132"/>
              <a:gd name="T15" fmla="*/ 199827 h 128"/>
              <a:gd name="T16" fmla="*/ 240915 w 132"/>
              <a:gd name="T17" fmla="*/ 358180 h 128"/>
              <a:gd name="T18" fmla="*/ 372665 w 132"/>
              <a:gd name="T19" fmla="*/ 177205 h 128"/>
              <a:gd name="T20" fmla="*/ 357608 w 132"/>
              <a:gd name="T21" fmla="*/ 252611 h 128"/>
              <a:gd name="T22" fmla="*/ 240915 w 132"/>
              <a:gd name="T23" fmla="*/ 369491 h 128"/>
              <a:gd name="T24" fmla="*/ 222093 w 132"/>
              <a:gd name="T25" fmla="*/ 305395 h 128"/>
              <a:gd name="T26" fmla="*/ 173158 w 132"/>
              <a:gd name="T27" fmla="*/ 256381 h 128"/>
              <a:gd name="T28" fmla="*/ 346315 w 132"/>
              <a:gd name="T29" fmla="*/ 135731 h 128"/>
              <a:gd name="T30" fmla="*/ 222093 w 132"/>
              <a:gd name="T31" fmla="*/ 305395 h 128"/>
              <a:gd name="T32" fmla="*/ 112929 w 132"/>
              <a:gd name="T33" fmla="*/ 241300 h 128"/>
              <a:gd name="T34" fmla="*/ 301144 w 132"/>
              <a:gd name="T35" fmla="*/ 109339 h 128"/>
              <a:gd name="T36" fmla="*/ 63993 w 132"/>
              <a:gd name="T37" fmla="*/ 448667 h 128"/>
              <a:gd name="T38" fmla="*/ 30114 w 132"/>
              <a:gd name="T39" fmla="*/ 429816 h 128"/>
              <a:gd name="T40" fmla="*/ 48936 w 132"/>
              <a:gd name="T41" fmla="*/ 361950 h 128"/>
              <a:gd name="T42" fmla="*/ 120457 w 132"/>
              <a:gd name="T43" fmla="*/ 437356 h 128"/>
              <a:gd name="T44" fmla="*/ 131750 w 132"/>
              <a:gd name="T45" fmla="*/ 433586 h 128"/>
              <a:gd name="T46" fmla="*/ 52700 w 132"/>
              <a:gd name="T47" fmla="*/ 346869 h 128"/>
              <a:gd name="T48" fmla="*/ 71522 w 132"/>
              <a:gd name="T49" fmla="*/ 282773 h 128"/>
              <a:gd name="T50" fmla="*/ 195743 w 132"/>
              <a:gd name="T51" fmla="*/ 414734 h 128"/>
              <a:gd name="T52" fmla="*/ 131750 w 132"/>
              <a:gd name="T53" fmla="*/ 433586 h 128"/>
              <a:gd name="T54" fmla="*/ 406544 w 132"/>
              <a:gd name="T55" fmla="*/ 203597 h 128"/>
              <a:gd name="T56" fmla="*/ 368901 w 132"/>
              <a:gd name="T57" fmla="*/ 113109 h 128"/>
              <a:gd name="T58" fmla="*/ 304908 w 132"/>
              <a:gd name="T59" fmla="*/ 49014 h 128"/>
              <a:gd name="T60" fmla="*/ 421601 w 132"/>
              <a:gd name="T61" fmla="*/ 60325 h 128"/>
              <a:gd name="T62" fmla="*/ 432894 w 132"/>
              <a:gd name="T63" fmla="*/ 17720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a:extLst/>
        </p:spPr>
        <p:txBody>
          <a:bodyPr lIns="68580" tIns="34290" rIns="68580" bIns="34290"/>
          <a:lstStyle/>
          <a:p>
            <a:endParaRPr lang="zh-CN" altLang="en-US">
              <a:solidFill>
                <a:schemeClr val="tx1">
                  <a:lumMod val="65000"/>
                  <a:lumOff val="35000"/>
                </a:schemeClr>
              </a:solidFill>
              <a:latin typeface="微软雅黑" pitchFamily="34" charset="-122"/>
              <a:ea typeface="微软雅黑" pitchFamily="34" charset="-122"/>
            </a:endParaRPr>
          </a:p>
        </p:txBody>
      </p:sp>
      <p:pic>
        <p:nvPicPr>
          <p:cNvPr id="31" name="Group 2"/>
          <p:cNvPicPr>
            <a:picLocks noChangeArrowheads="1"/>
          </p:cNvPicPr>
          <p:nvPr/>
        </p:nvPicPr>
        <p:blipFill>
          <a:blip r:embed="rId3" cstate="screen">
            <a:clrChange>
              <a:clrFrom>
                <a:srgbClr val="000000"/>
              </a:clrFrom>
              <a:clrTo>
                <a:srgbClr val="000000">
                  <a:alpha val="0"/>
                </a:srgbClr>
              </a:clrTo>
            </a:clrChange>
            <a:lum bright="70000" contrast="-70000"/>
            <a:extLst>
              <a:ext uri="{28A0092B-C50C-407E-A947-70E740481C1C}">
                <a14:useLocalDpi xmlns:a14="http://schemas.microsoft.com/office/drawing/2010/main"/>
              </a:ext>
            </a:extLst>
          </a:blip>
          <a:srcRect/>
          <a:stretch>
            <a:fillRect/>
          </a:stretch>
        </p:blipFill>
        <p:spPr bwMode="auto">
          <a:xfrm>
            <a:off x="3318001" y="2802343"/>
            <a:ext cx="320320" cy="323850"/>
          </a:xfrm>
          <a:prstGeom prst="rect">
            <a:avLst/>
          </a:prstGeom>
          <a:noFill/>
          <a:extLst>
            <a:ext uri="{909E8E84-426E-40DD-AFC4-6F175D3DCCD1}">
              <a14:hiddenFill xmlns:a14="http://schemas.microsoft.com/office/drawing/2010/main">
                <a:solidFill>
                  <a:srgbClr val="333333"/>
                </a:solidFill>
              </a14:hiddenFill>
            </a:ext>
          </a:extLst>
        </p:spPr>
      </p:pic>
      <p:pic>
        <p:nvPicPr>
          <p:cNvPr id="32" name="Group 22"/>
          <p:cNvPicPr>
            <a:picLocks noChangeArrowheads="1"/>
          </p:cNvPicPr>
          <p:nvPr/>
        </p:nvPicPr>
        <p:blipFill>
          <a:blip r:embed="rId4" cstate="screen">
            <a:clrChange>
              <a:clrFrom>
                <a:srgbClr val="000000"/>
              </a:clrFrom>
              <a:clrTo>
                <a:srgbClr val="000000">
                  <a:alpha val="0"/>
                </a:srgbClr>
              </a:clrTo>
            </a:clrChange>
            <a:lum bright="70000" contrast="-70000"/>
            <a:extLst>
              <a:ext uri="{28A0092B-C50C-407E-A947-70E740481C1C}">
                <a14:useLocalDpi xmlns:a14="http://schemas.microsoft.com/office/drawing/2010/main"/>
              </a:ext>
            </a:extLst>
          </a:blip>
          <a:srcRect/>
          <a:stretch>
            <a:fillRect/>
          </a:stretch>
        </p:blipFill>
        <p:spPr bwMode="auto">
          <a:xfrm>
            <a:off x="4852916" y="3714362"/>
            <a:ext cx="375095" cy="388144"/>
          </a:xfrm>
          <a:prstGeom prst="rect">
            <a:avLst/>
          </a:prstGeom>
          <a:noFill/>
          <a:extLst>
            <a:ext uri="{909E8E84-426E-40DD-AFC4-6F175D3DCCD1}">
              <a14:hiddenFill xmlns:a14="http://schemas.microsoft.com/office/drawing/2010/main">
                <a:solidFill>
                  <a:srgbClr val="333333"/>
                </a:solidFill>
              </a14:hiddenFill>
            </a:ext>
          </a:extLst>
        </p:spPr>
      </p:pic>
      <p:pic>
        <p:nvPicPr>
          <p:cNvPr id="33" name="Group 25"/>
          <p:cNvPicPr>
            <a:picLocks noChangeArrowheads="1"/>
          </p:cNvPicPr>
          <p:nvPr/>
        </p:nvPicPr>
        <p:blipFill>
          <a:blip r:embed="rId5" cstate="screen">
            <a:clrChange>
              <a:clrFrom>
                <a:srgbClr val="000000"/>
              </a:clrFrom>
              <a:clrTo>
                <a:srgbClr val="000000">
                  <a:alpha val="0"/>
                </a:srgbClr>
              </a:clrTo>
            </a:clrChange>
            <a:lum bright="70000" contrast="-70000"/>
            <a:extLst>
              <a:ext uri="{28A0092B-C50C-407E-A947-70E740481C1C}">
                <a14:useLocalDpi xmlns:a14="http://schemas.microsoft.com/office/drawing/2010/main"/>
              </a:ext>
            </a:extLst>
          </a:blip>
          <a:srcRect/>
          <a:stretch>
            <a:fillRect/>
          </a:stretch>
        </p:blipFill>
        <p:spPr bwMode="auto">
          <a:xfrm>
            <a:off x="4925553" y="1830793"/>
            <a:ext cx="267926" cy="285750"/>
          </a:xfrm>
          <a:prstGeom prst="rect">
            <a:avLst/>
          </a:prstGeom>
          <a:noFill/>
          <a:extLst>
            <a:ext uri="{909E8E84-426E-40DD-AFC4-6F175D3DCCD1}">
              <a14:hiddenFill xmlns:a14="http://schemas.microsoft.com/office/drawing/2010/main">
                <a:solidFill>
                  <a:srgbClr val="333333"/>
                </a:solidFill>
              </a14:hiddenFill>
            </a:ext>
          </a:extLst>
        </p:spPr>
      </p:pic>
      <p:pic>
        <p:nvPicPr>
          <p:cNvPr id="34" name="Group 65"/>
          <p:cNvPicPr>
            <a:picLocks noChangeArrowheads="1"/>
          </p:cNvPicPr>
          <p:nvPr/>
        </p:nvPicPr>
        <p:blipFill>
          <a:blip r:embed="rId6" cstate="screen">
            <a:clrChange>
              <a:clrFrom>
                <a:srgbClr val="000000"/>
              </a:clrFrom>
              <a:clrTo>
                <a:srgbClr val="000000">
                  <a:alpha val="0"/>
                </a:srgbClr>
              </a:clrTo>
            </a:clrChange>
            <a:lum bright="70000" contrast="-70000"/>
            <a:extLst>
              <a:ext uri="{28A0092B-C50C-407E-A947-70E740481C1C}">
                <a14:useLocalDpi xmlns:a14="http://schemas.microsoft.com/office/drawing/2010/main"/>
              </a:ext>
            </a:extLst>
          </a:blip>
          <a:srcRect/>
          <a:stretch>
            <a:fillRect/>
          </a:stretch>
        </p:blipFill>
        <p:spPr bwMode="auto">
          <a:xfrm>
            <a:off x="3721675" y="3752462"/>
            <a:ext cx="370332" cy="302419"/>
          </a:xfrm>
          <a:prstGeom prst="rect">
            <a:avLst/>
          </a:prstGeom>
          <a:noFill/>
          <a:extLst>
            <a:ext uri="{909E8E84-426E-40DD-AFC4-6F175D3DCCD1}">
              <a14:hiddenFill xmlns:a14="http://schemas.microsoft.com/office/drawing/2010/main">
                <a:solidFill>
                  <a:srgbClr val="333333"/>
                </a:solidFill>
              </a14:hiddenFill>
            </a:ext>
          </a:extLst>
        </p:spPr>
      </p:pic>
      <p:pic>
        <p:nvPicPr>
          <p:cNvPr id="35" name="Group 30"/>
          <p:cNvPicPr>
            <a:picLocks noChangeArrowheads="1"/>
          </p:cNvPicPr>
          <p:nvPr/>
        </p:nvPicPr>
        <p:blipFill>
          <a:blip r:embed="rId7" cstate="screen">
            <a:clrChange>
              <a:clrFrom>
                <a:srgbClr val="000000"/>
              </a:clrFrom>
              <a:clrTo>
                <a:srgbClr val="000000">
                  <a:alpha val="0"/>
                </a:srgbClr>
              </a:clrTo>
            </a:clrChange>
            <a:lum bright="70000" contrast="-70000"/>
            <a:extLst>
              <a:ext uri="{28A0092B-C50C-407E-A947-70E740481C1C}">
                <a14:useLocalDpi xmlns:a14="http://schemas.microsoft.com/office/drawing/2010/main"/>
              </a:ext>
            </a:extLst>
          </a:blip>
          <a:srcRect/>
          <a:stretch>
            <a:fillRect/>
          </a:stretch>
        </p:blipFill>
        <p:spPr bwMode="auto">
          <a:xfrm>
            <a:off x="5330419" y="2728525"/>
            <a:ext cx="370333" cy="370285"/>
          </a:xfrm>
          <a:prstGeom prst="rect">
            <a:avLst/>
          </a:prstGeom>
          <a:noFill/>
          <a:extLst>
            <a:ext uri="{909E8E84-426E-40DD-AFC4-6F175D3DCCD1}">
              <a14:hiddenFill xmlns:a14="http://schemas.microsoft.com/office/drawing/2010/main">
                <a:solidFill>
                  <a:srgbClr val="333333"/>
                </a:solidFill>
              </a14:hiddenFill>
            </a:ext>
          </a:extLst>
        </p:spPr>
      </p:pic>
      <p:grpSp>
        <p:nvGrpSpPr>
          <p:cNvPr id="36" name="Group 99"/>
          <p:cNvGrpSpPr>
            <a:grpSpLocks/>
          </p:cNvGrpSpPr>
          <p:nvPr/>
        </p:nvGrpSpPr>
        <p:grpSpPr bwMode="auto">
          <a:xfrm>
            <a:off x="3590689" y="2154644"/>
            <a:ext cx="1767118" cy="1774031"/>
            <a:chOff x="3840" y="1570"/>
            <a:chExt cx="1770" cy="1776"/>
          </a:xfrm>
        </p:grpSpPr>
        <p:grpSp>
          <p:nvGrpSpPr>
            <p:cNvPr id="37" name="组合 54"/>
            <p:cNvGrpSpPr>
              <a:grpSpLocks/>
            </p:cNvGrpSpPr>
            <p:nvPr/>
          </p:nvGrpSpPr>
          <p:grpSpPr bwMode="auto">
            <a:xfrm>
              <a:off x="4334" y="1994"/>
              <a:ext cx="776" cy="776"/>
              <a:chOff x="4619504" y="2380975"/>
              <a:chExt cx="3138274" cy="3138274"/>
            </a:xfrm>
          </p:grpSpPr>
          <p:grpSp>
            <p:nvGrpSpPr>
              <p:cNvPr id="46" name="椭圆 56"/>
              <p:cNvGrpSpPr>
                <a:grpSpLocks/>
              </p:cNvGrpSpPr>
              <p:nvPr/>
            </p:nvGrpSpPr>
            <p:grpSpPr bwMode="auto">
              <a:xfrm>
                <a:off x="4603676" y="2372160"/>
                <a:ext cx="3169927" cy="3155901"/>
                <a:chOff x="5407152" y="2743200"/>
                <a:chExt cx="1377696" cy="1371600"/>
              </a:xfrm>
            </p:grpSpPr>
            <p:pic>
              <p:nvPicPr>
                <p:cNvPr id="48" name="椭圆 56"/>
                <p:cNvPicPr>
                  <a:picLocks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 Box 103"/>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endParaRPr lang="zh-CN" altLang="zh-CN">
                    <a:solidFill>
                      <a:schemeClr val="tx1">
                        <a:lumMod val="65000"/>
                        <a:lumOff val="35000"/>
                      </a:schemeClr>
                    </a:solidFill>
                    <a:latin typeface="微软雅黑" pitchFamily="34" charset="-122"/>
                    <a:ea typeface="微软雅黑" pitchFamily="34" charset="-122"/>
                  </a:endParaRPr>
                </a:p>
              </p:txBody>
            </p:sp>
          </p:grpSp>
          <p:sp>
            <p:nvSpPr>
              <p:cNvPr id="47"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itchFamily="34" charset="-122"/>
                  <a:ea typeface="微软雅黑" pitchFamily="34" charset="-122"/>
                </a:endParaRPr>
              </a:p>
            </p:txBody>
          </p:sp>
        </p:grpSp>
        <p:grpSp>
          <p:nvGrpSpPr>
            <p:cNvPr id="38" name="组合 2"/>
            <p:cNvGrpSpPr/>
            <p:nvPr/>
          </p:nvGrpSpPr>
          <p:grpSpPr>
            <a:xfrm>
              <a:off x="4131" y="1792"/>
              <a:ext cx="1188" cy="1187"/>
              <a:chOff x="10012420" y="-396754"/>
              <a:chExt cx="1425600" cy="1425600"/>
            </a:xfrm>
            <a:effectLst>
              <a:outerShdw blurRad="279400" dist="63500" dir="5400000" sx="102000" sy="102000" algn="t" rotWithShape="0">
                <a:prstClr val="black">
                  <a:alpha val="28000"/>
                </a:prstClr>
              </a:outerShdw>
            </a:effectLst>
          </p:grpSpPr>
          <p:sp>
            <p:nvSpPr>
              <p:cNvPr id="44" name="Freeform 15"/>
              <p:cNvSpPr>
                <a:spLocks/>
              </p:cNvSpPr>
              <p:nvPr/>
            </p:nvSpPr>
            <p:spPr bwMode="auto">
              <a:xfrm>
                <a:off x="10012420" y="-396754"/>
                <a:ext cx="1425600" cy="1425600"/>
              </a:xfrm>
              <a:custGeom>
                <a:avLst/>
                <a:gdLst>
                  <a:gd name="T0" fmla="*/ 744 w 794"/>
                  <a:gd name="T1" fmla="*/ 323 h 794"/>
                  <a:gd name="T2" fmla="*/ 733 w 794"/>
                  <a:gd name="T3" fmla="*/ 284 h 794"/>
                  <a:gd name="T4" fmla="*/ 755 w 794"/>
                  <a:gd name="T5" fmla="*/ 224 h 794"/>
                  <a:gd name="T6" fmla="*/ 696 w 794"/>
                  <a:gd name="T7" fmla="*/ 219 h 794"/>
                  <a:gd name="T8" fmla="*/ 706 w 794"/>
                  <a:gd name="T9" fmla="*/ 157 h 794"/>
                  <a:gd name="T10" fmla="*/ 678 w 794"/>
                  <a:gd name="T11" fmla="*/ 124 h 794"/>
                  <a:gd name="T12" fmla="*/ 614 w 794"/>
                  <a:gd name="T13" fmla="*/ 125 h 794"/>
                  <a:gd name="T14" fmla="*/ 618 w 794"/>
                  <a:gd name="T15" fmla="*/ 67 h 794"/>
                  <a:gd name="T16" fmla="*/ 555 w 794"/>
                  <a:gd name="T17" fmla="*/ 80 h 794"/>
                  <a:gd name="T18" fmla="*/ 518 w 794"/>
                  <a:gd name="T19" fmla="*/ 65 h 794"/>
                  <a:gd name="T20" fmla="*/ 485 w 794"/>
                  <a:gd name="T21" fmla="*/ 10 h 794"/>
                  <a:gd name="T22" fmla="*/ 445 w 794"/>
                  <a:gd name="T23" fmla="*/ 53 h 794"/>
                  <a:gd name="T24" fmla="*/ 402 w 794"/>
                  <a:gd name="T25" fmla="*/ 6 h 794"/>
                  <a:gd name="T26" fmla="*/ 359 w 794"/>
                  <a:gd name="T27" fmla="*/ 8 h 794"/>
                  <a:gd name="T28" fmla="*/ 320 w 794"/>
                  <a:gd name="T29" fmla="*/ 59 h 794"/>
                  <a:gd name="T30" fmla="*/ 276 w 794"/>
                  <a:gd name="T31" fmla="*/ 19 h 794"/>
                  <a:gd name="T32" fmla="*/ 248 w 794"/>
                  <a:gd name="T33" fmla="*/ 77 h 794"/>
                  <a:gd name="T34" fmla="*/ 213 w 794"/>
                  <a:gd name="T35" fmla="*/ 96 h 794"/>
                  <a:gd name="T36" fmla="*/ 149 w 794"/>
                  <a:gd name="T37" fmla="*/ 88 h 794"/>
                  <a:gd name="T38" fmla="*/ 158 w 794"/>
                  <a:gd name="T39" fmla="*/ 146 h 794"/>
                  <a:gd name="T40" fmla="*/ 94 w 794"/>
                  <a:gd name="T41" fmla="*/ 150 h 794"/>
                  <a:gd name="T42" fmla="*/ 69 w 794"/>
                  <a:gd name="T43" fmla="*/ 185 h 794"/>
                  <a:gd name="T44" fmla="*/ 85 w 794"/>
                  <a:gd name="T45" fmla="*/ 247 h 794"/>
                  <a:gd name="T46" fmla="*/ 26 w 794"/>
                  <a:gd name="T47" fmla="*/ 257 h 794"/>
                  <a:gd name="T48" fmla="*/ 54 w 794"/>
                  <a:gd name="T49" fmla="*/ 314 h 794"/>
                  <a:gd name="T50" fmla="*/ 46 w 794"/>
                  <a:gd name="T51" fmla="*/ 354 h 794"/>
                  <a:gd name="T52" fmla="*/ 1 w 794"/>
                  <a:gd name="T53" fmla="*/ 399 h 794"/>
                  <a:gd name="T54" fmla="*/ 52 w 794"/>
                  <a:gd name="T55" fmla="*/ 428 h 794"/>
                  <a:gd name="T56" fmla="*/ 15 w 794"/>
                  <a:gd name="T57" fmla="*/ 480 h 794"/>
                  <a:gd name="T58" fmla="*/ 27 w 794"/>
                  <a:gd name="T59" fmla="*/ 522 h 794"/>
                  <a:gd name="T60" fmla="*/ 85 w 794"/>
                  <a:gd name="T61" fmla="*/ 548 h 794"/>
                  <a:gd name="T62" fmla="*/ 56 w 794"/>
                  <a:gd name="T63" fmla="*/ 600 h 794"/>
                  <a:gd name="T64" fmla="*/ 118 w 794"/>
                  <a:gd name="T65" fmla="*/ 615 h 794"/>
                  <a:gd name="T66" fmla="*/ 145 w 794"/>
                  <a:gd name="T67" fmla="*/ 645 h 794"/>
                  <a:gd name="T68" fmla="*/ 151 w 794"/>
                  <a:gd name="T69" fmla="*/ 709 h 794"/>
                  <a:gd name="T70" fmla="*/ 206 w 794"/>
                  <a:gd name="T71" fmla="*/ 687 h 794"/>
                  <a:gd name="T72" fmla="*/ 224 w 794"/>
                  <a:gd name="T73" fmla="*/ 748 h 794"/>
                  <a:gd name="T74" fmla="*/ 264 w 794"/>
                  <a:gd name="T75" fmla="*/ 765 h 794"/>
                  <a:gd name="T76" fmla="*/ 321 w 794"/>
                  <a:gd name="T77" fmla="*/ 736 h 794"/>
                  <a:gd name="T78" fmla="*/ 343 w 794"/>
                  <a:gd name="T79" fmla="*/ 791 h 794"/>
                  <a:gd name="T80" fmla="*/ 394 w 794"/>
                  <a:gd name="T81" fmla="*/ 751 h 794"/>
                  <a:gd name="T82" fmla="*/ 434 w 794"/>
                  <a:gd name="T83" fmla="*/ 750 h 794"/>
                  <a:gd name="T84" fmla="*/ 487 w 794"/>
                  <a:gd name="T85" fmla="*/ 784 h 794"/>
                  <a:gd name="T86" fmla="*/ 505 w 794"/>
                  <a:gd name="T87" fmla="*/ 728 h 794"/>
                  <a:gd name="T88" fmla="*/ 564 w 794"/>
                  <a:gd name="T89" fmla="*/ 752 h 794"/>
                  <a:gd name="T90" fmla="*/ 602 w 794"/>
                  <a:gd name="T91" fmla="*/ 731 h 794"/>
                  <a:gd name="T92" fmla="*/ 615 w 794"/>
                  <a:gd name="T93" fmla="*/ 669 h 794"/>
                  <a:gd name="T94" fmla="*/ 671 w 794"/>
                  <a:gd name="T95" fmla="*/ 685 h 794"/>
                  <a:gd name="T96" fmla="*/ 672 w 794"/>
                  <a:gd name="T97" fmla="*/ 621 h 794"/>
                  <a:gd name="T98" fmla="*/ 695 w 794"/>
                  <a:gd name="T99" fmla="*/ 589 h 794"/>
                  <a:gd name="T100" fmla="*/ 756 w 794"/>
                  <a:gd name="T101" fmla="*/ 569 h 794"/>
                  <a:gd name="T102" fmla="*/ 723 w 794"/>
                  <a:gd name="T103" fmla="*/ 520 h 794"/>
                  <a:gd name="T104" fmla="*/ 778 w 794"/>
                  <a:gd name="T105" fmla="*/ 488 h 794"/>
                  <a:gd name="T106" fmla="*/ 786 w 794"/>
                  <a:gd name="T107" fmla="*/ 446 h 794"/>
                  <a:gd name="T108" fmla="*/ 745 w 794"/>
                  <a:gd name="T109" fmla="*/ 397 h 794"/>
                  <a:gd name="T110" fmla="*/ 794 w 794"/>
                  <a:gd name="T111" fmla="*/ 36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4">
                    <a:moveTo>
                      <a:pt x="790" y="337"/>
                    </a:moveTo>
                    <a:cubicBezTo>
                      <a:pt x="790" y="333"/>
                      <a:pt x="787" y="330"/>
                      <a:pt x="783" y="329"/>
                    </a:cubicBezTo>
                    <a:cubicBezTo>
                      <a:pt x="744" y="323"/>
                      <a:pt x="744" y="323"/>
                      <a:pt x="744" y="323"/>
                    </a:cubicBezTo>
                    <a:cubicBezTo>
                      <a:pt x="740" y="322"/>
                      <a:pt x="736" y="319"/>
                      <a:pt x="735" y="315"/>
                    </a:cubicBezTo>
                    <a:cubicBezTo>
                      <a:pt x="730" y="295"/>
                      <a:pt x="730" y="295"/>
                      <a:pt x="730" y="295"/>
                    </a:cubicBezTo>
                    <a:cubicBezTo>
                      <a:pt x="729" y="291"/>
                      <a:pt x="730" y="286"/>
                      <a:pt x="733" y="284"/>
                    </a:cubicBezTo>
                    <a:cubicBezTo>
                      <a:pt x="763" y="258"/>
                      <a:pt x="763" y="258"/>
                      <a:pt x="763" y="258"/>
                    </a:cubicBezTo>
                    <a:cubicBezTo>
                      <a:pt x="766" y="256"/>
                      <a:pt x="767" y="251"/>
                      <a:pt x="766" y="248"/>
                    </a:cubicBezTo>
                    <a:cubicBezTo>
                      <a:pt x="755" y="224"/>
                      <a:pt x="755" y="224"/>
                      <a:pt x="755" y="224"/>
                    </a:cubicBezTo>
                    <a:cubicBezTo>
                      <a:pt x="754" y="221"/>
                      <a:pt x="749" y="218"/>
                      <a:pt x="746" y="219"/>
                    </a:cubicBezTo>
                    <a:cubicBezTo>
                      <a:pt x="706" y="224"/>
                      <a:pt x="706" y="224"/>
                      <a:pt x="706" y="224"/>
                    </a:cubicBezTo>
                    <a:cubicBezTo>
                      <a:pt x="703" y="225"/>
                      <a:pt x="698" y="222"/>
                      <a:pt x="696" y="219"/>
                    </a:cubicBezTo>
                    <a:cubicBezTo>
                      <a:pt x="685" y="201"/>
                      <a:pt x="685" y="201"/>
                      <a:pt x="685" y="201"/>
                    </a:cubicBezTo>
                    <a:cubicBezTo>
                      <a:pt x="683" y="198"/>
                      <a:pt x="683" y="193"/>
                      <a:pt x="685" y="190"/>
                    </a:cubicBezTo>
                    <a:cubicBezTo>
                      <a:pt x="706" y="157"/>
                      <a:pt x="706" y="157"/>
                      <a:pt x="706" y="157"/>
                    </a:cubicBezTo>
                    <a:cubicBezTo>
                      <a:pt x="708" y="154"/>
                      <a:pt x="708" y="149"/>
                      <a:pt x="705" y="146"/>
                    </a:cubicBezTo>
                    <a:cubicBezTo>
                      <a:pt x="688" y="126"/>
                      <a:pt x="688" y="126"/>
                      <a:pt x="688" y="126"/>
                    </a:cubicBezTo>
                    <a:cubicBezTo>
                      <a:pt x="686" y="124"/>
                      <a:pt x="681" y="123"/>
                      <a:pt x="678" y="124"/>
                    </a:cubicBezTo>
                    <a:cubicBezTo>
                      <a:pt x="642" y="141"/>
                      <a:pt x="642" y="141"/>
                      <a:pt x="642" y="141"/>
                    </a:cubicBezTo>
                    <a:cubicBezTo>
                      <a:pt x="638" y="142"/>
                      <a:pt x="633" y="142"/>
                      <a:pt x="631" y="139"/>
                    </a:cubicBezTo>
                    <a:cubicBezTo>
                      <a:pt x="614" y="125"/>
                      <a:pt x="614" y="125"/>
                      <a:pt x="614" y="125"/>
                    </a:cubicBezTo>
                    <a:cubicBezTo>
                      <a:pt x="611" y="123"/>
                      <a:pt x="610" y="118"/>
                      <a:pt x="611" y="115"/>
                    </a:cubicBezTo>
                    <a:cubicBezTo>
                      <a:pt x="622" y="76"/>
                      <a:pt x="622" y="76"/>
                      <a:pt x="622" y="76"/>
                    </a:cubicBezTo>
                    <a:cubicBezTo>
                      <a:pt x="623" y="73"/>
                      <a:pt x="621" y="69"/>
                      <a:pt x="618" y="67"/>
                    </a:cubicBezTo>
                    <a:cubicBezTo>
                      <a:pt x="595" y="53"/>
                      <a:pt x="595" y="53"/>
                      <a:pt x="595" y="53"/>
                    </a:cubicBezTo>
                    <a:cubicBezTo>
                      <a:pt x="592" y="51"/>
                      <a:pt x="587" y="51"/>
                      <a:pt x="585" y="54"/>
                    </a:cubicBezTo>
                    <a:cubicBezTo>
                      <a:pt x="555" y="80"/>
                      <a:pt x="555" y="80"/>
                      <a:pt x="555" y="80"/>
                    </a:cubicBezTo>
                    <a:cubicBezTo>
                      <a:pt x="552" y="83"/>
                      <a:pt x="548" y="84"/>
                      <a:pt x="544" y="82"/>
                    </a:cubicBezTo>
                    <a:cubicBezTo>
                      <a:pt x="524" y="74"/>
                      <a:pt x="524" y="74"/>
                      <a:pt x="524" y="74"/>
                    </a:cubicBezTo>
                    <a:cubicBezTo>
                      <a:pt x="521" y="72"/>
                      <a:pt x="518" y="68"/>
                      <a:pt x="518" y="65"/>
                    </a:cubicBezTo>
                    <a:cubicBezTo>
                      <a:pt x="517" y="25"/>
                      <a:pt x="517" y="25"/>
                      <a:pt x="517" y="25"/>
                    </a:cubicBezTo>
                    <a:cubicBezTo>
                      <a:pt x="517" y="21"/>
                      <a:pt x="514" y="17"/>
                      <a:pt x="510" y="16"/>
                    </a:cubicBezTo>
                    <a:cubicBezTo>
                      <a:pt x="485" y="10"/>
                      <a:pt x="485" y="10"/>
                      <a:pt x="485" y="10"/>
                    </a:cubicBezTo>
                    <a:cubicBezTo>
                      <a:pt x="481" y="9"/>
                      <a:pt x="477" y="11"/>
                      <a:pt x="475" y="14"/>
                    </a:cubicBezTo>
                    <a:cubicBezTo>
                      <a:pt x="455" y="48"/>
                      <a:pt x="455" y="48"/>
                      <a:pt x="455" y="48"/>
                    </a:cubicBezTo>
                    <a:cubicBezTo>
                      <a:pt x="453" y="51"/>
                      <a:pt x="448" y="53"/>
                      <a:pt x="445" y="53"/>
                    </a:cubicBezTo>
                    <a:cubicBezTo>
                      <a:pt x="423" y="51"/>
                      <a:pt x="423" y="51"/>
                      <a:pt x="423" y="51"/>
                    </a:cubicBezTo>
                    <a:cubicBezTo>
                      <a:pt x="420" y="50"/>
                      <a:pt x="416" y="47"/>
                      <a:pt x="415" y="44"/>
                    </a:cubicBezTo>
                    <a:cubicBezTo>
                      <a:pt x="402" y="6"/>
                      <a:pt x="402" y="6"/>
                      <a:pt x="402" y="6"/>
                    </a:cubicBezTo>
                    <a:cubicBezTo>
                      <a:pt x="401" y="3"/>
                      <a:pt x="397" y="0"/>
                      <a:pt x="393" y="0"/>
                    </a:cubicBezTo>
                    <a:cubicBezTo>
                      <a:pt x="367" y="1"/>
                      <a:pt x="367" y="1"/>
                      <a:pt x="367" y="1"/>
                    </a:cubicBezTo>
                    <a:cubicBezTo>
                      <a:pt x="363" y="2"/>
                      <a:pt x="359" y="5"/>
                      <a:pt x="359" y="8"/>
                    </a:cubicBezTo>
                    <a:cubicBezTo>
                      <a:pt x="349" y="47"/>
                      <a:pt x="349" y="47"/>
                      <a:pt x="349" y="47"/>
                    </a:cubicBezTo>
                    <a:cubicBezTo>
                      <a:pt x="348" y="50"/>
                      <a:pt x="345" y="54"/>
                      <a:pt x="341" y="54"/>
                    </a:cubicBezTo>
                    <a:cubicBezTo>
                      <a:pt x="320" y="59"/>
                      <a:pt x="320" y="59"/>
                      <a:pt x="320" y="59"/>
                    </a:cubicBezTo>
                    <a:cubicBezTo>
                      <a:pt x="317" y="59"/>
                      <a:pt x="312" y="57"/>
                      <a:pt x="310" y="55"/>
                    </a:cubicBezTo>
                    <a:cubicBezTo>
                      <a:pt x="286" y="22"/>
                      <a:pt x="286" y="22"/>
                      <a:pt x="286" y="22"/>
                    </a:cubicBezTo>
                    <a:cubicBezTo>
                      <a:pt x="284" y="19"/>
                      <a:pt x="280" y="18"/>
                      <a:pt x="276" y="19"/>
                    </a:cubicBezTo>
                    <a:cubicBezTo>
                      <a:pt x="251" y="28"/>
                      <a:pt x="251" y="28"/>
                      <a:pt x="251" y="28"/>
                    </a:cubicBezTo>
                    <a:cubicBezTo>
                      <a:pt x="248" y="29"/>
                      <a:pt x="245" y="33"/>
                      <a:pt x="246" y="37"/>
                    </a:cubicBezTo>
                    <a:cubicBezTo>
                      <a:pt x="248" y="77"/>
                      <a:pt x="248" y="77"/>
                      <a:pt x="248" y="77"/>
                    </a:cubicBezTo>
                    <a:cubicBezTo>
                      <a:pt x="248" y="80"/>
                      <a:pt x="246" y="85"/>
                      <a:pt x="243" y="86"/>
                    </a:cubicBezTo>
                    <a:cubicBezTo>
                      <a:pt x="224" y="97"/>
                      <a:pt x="224" y="97"/>
                      <a:pt x="224" y="97"/>
                    </a:cubicBezTo>
                    <a:cubicBezTo>
                      <a:pt x="221" y="98"/>
                      <a:pt x="216" y="98"/>
                      <a:pt x="213" y="96"/>
                    </a:cubicBezTo>
                    <a:cubicBezTo>
                      <a:pt x="181" y="72"/>
                      <a:pt x="181" y="72"/>
                      <a:pt x="181" y="72"/>
                    </a:cubicBezTo>
                    <a:cubicBezTo>
                      <a:pt x="178" y="70"/>
                      <a:pt x="173" y="70"/>
                      <a:pt x="170" y="72"/>
                    </a:cubicBezTo>
                    <a:cubicBezTo>
                      <a:pt x="149" y="88"/>
                      <a:pt x="149" y="88"/>
                      <a:pt x="149" y="88"/>
                    </a:cubicBezTo>
                    <a:cubicBezTo>
                      <a:pt x="146" y="90"/>
                      <a:pt x="145" y="94"/>
                      <a:pt x="146" y="98"/>
                    </a:cubicBezTo>
                    <a:cubicBezTo>
                      <a:pt x="160" y="135"/>
                      <a:pt x="160" y="135"/>
                      <a:pt x="160" y="135"/>
                    </a:cubicBezTo>
                    <a:cubicBezTo>
                      <a:pt x="161" y="138"/>
                      <a:pt x="160" y="143"/>
                      <a:pt x="158" y="146"/>
                    </a:cubicBezTo>
                    <a:cubicBezTo>
                      <a:pt x="143" y="161"/>
                      <a:pt x="143" y="161"/>
                      <a:pt x="143" y="161"/>
                    </a:cubicBezTo>
                    <a:cubicBezTo>
                      <a:pt x="140" y="164"/>
                      <a:pt x="135" y="165"/>
                      <a:pt x="132" y="164"/>
                    </a:cubicBezTo>
                    <a:cubicBezTo>
                      <a:pt x="94" y="150"/>
                      <a:pt x="94" y="150"/>
                      <a:pt x="94" y="150"/>
                    </a:cubicBezTo>
                    <a:cubicBezTo>
                      <a:pt x="91" y="149"/>
                      <a:pt x="86" y="150"/>
                      <a:pt x="84" y="153"/>
                    </a:cubicBezTo>
                    <a:cubicBezTo>
                      <a:pt x="69" y="175"/>
                      <a:pt x="69" y="175"/>
                      <a:pt x="69" y="175"/>
                    </a:cubicBezTo>
                    <a:cubicBezTo>
                      <a:pt x="67" y="178"/>
                      <a:pt x="67" y="182"/>
                      <a:pt x="69" y="185"/>
                    </a:cubicBezTo>
                    <a:cubicBezTo>
                      <a:pt x="93" y="217"/>
                      <a:pt x="93" y="217"/>
                      <a:pt x="93" y="217"/>
                    </a:cubicBezTo>
                    <a:cubicBezTo>
                      <a:pt x="96" y="220"/>
                      <a:pt x="96" y="225"/>
                      <a:pt x="94" y="228"/>
                    </a:cubicBezTo>
                    <a:cubicBezTo>
                      <a:pt x="85" y="247"/>
                      <a:pt x="85" y="247"/>
                      <a:pt x="85" y="247"/>
                    </a:cubicBezTo>
                    <a:cubicBezTo>
                      <a:pt x="83" y="250"/>
                      <a:pt x="78" y="253"/>
                      <a:pt x="75" y="252"/>
                    </a:cubicBezTo>
                    <a:cubicBezTo>
                      <a:pt x="35" y="251"/>
                      <a:pt x="35" y="251"/>
                      <a:pt x="35" y="251"/>
                    </a:cubicBezTo>
                    <a:cubicBezTo>
                      <a:pt x="31" y="250"/>
                      <a:pt x="28" y="253"/>
                      <a:pt x="26" y="257"/>
                    </a:cubicBezTo>
                    <a:cubicBezTo>
                      <a:pt x="18" y="282"/>
                      <a:pt x="18" y="282"/>
                      <a:pt x="18" y="282"/>
                    </a:cubicBezTo>
                    <a:cubicBezTo>
                      <a:pt x="17" y="285"/>
                      <a:pt x="18" y="290"/>
                      <a:pt x="21" y="292"/>
                    </a:cubicBezTo>
                    <a:cubicBezTo>
                      <a:pt x="54" y="314"/>
                      <a:pt x="54" y="314"/>
                      <a:pt x="54" y="314"/>
                    </a:cubicBezTo>
                    <a:cubicBezTo>
                      <a:pt x="57" y="317"/>
                      <a:pt x="59" y="321"/>
                      <a:pt x="58" y="325"/>
                    </a:cubicBezTo>
                    <a:cubicBezTo>
                      <a:pt x="54" y="346"/>
                      <a:pt x="54" y="346"/>
                      <a:pt x="54" y="346"/>
                    </a:cubicBezTo>
                    <a:cubicBezTo>
                      <a:pt x="53" y="349"/>
                      <a:pt x="50" y="353"/>
                      <a:pt x="46" y="354"/>
                    </a:cubicBezTo>
                    <a:cubicBezTo>
                      <a:pt x="8" y="364"/>
                      <a:pt x="8" y="364"/>
                      <a:pt x="8" y="364"/>
                    </a:cubicBezTo>
                    <a:cubicBezTo>
                      <a:pt x="4" y="365"/>
                      <a:pt x="1" y="369"/>
                      <a:pt x="1" y="372"/>
                    </a:cubicBezTo>
                    <a:cubicBezTo>
                      <a:pt x="1" y="399"/>
                      <a:pt x="1" y="399"/>
                      <a:pt x="1" y="399"/>
                    </a:cubicBezTo>
                    <a:cubicBezTo>
                      <a:pt x="0" y="402"/>
                      <a:pt x="3" y="406"/>
                      <a:pt x="7" y="407"/>
                    </a:cubicBezTo>
                    <a:cubicBezTo>
                      <a:pt x="45" y="420"/>
                      <a:pt x="45" y="420"/>
                      <a:pt x="45" y="420"/>
                    </a:cubicBezTo>
                    <a:cubicBezTo>
                      <a:pt x="48" y="421"/>
                      <a:pt x="51" y="425"/>
                      <a:pt x="52" y="428"/>
                    </a:cubicBezTo>
                    <a:cubicBezTo>
                      <a:pt x="54" y="449"/>
                      <a:pt x="54" y="449"/>
                      <a:pt x="54" y="449"/>
                    </a:cubicBezTo>
                    <a:cubicBezTo>
                      <a:pt x="55" y="453"/>
                      <a:pt x="52" y="458"/>
                      <a:pt x="49" y="460"/>
                    </a:cubicBezTo>
                    <a:cubicBezTo>
                      <a:pt x="15" y="480"/>
                      <a:pt x="15" y="480"/>
                      <a:pt x="15" y="480"/>
                    </a:cubicBezTo>
                    <a:cubicBezTo>
                      <a:pt x="12" y="482"/>
                      <a:pt x="11" y="487"/>
                      <a:pt x="12" y="490"/>
                    </a:cubicBezTo>
                    <a:cubicBezTo>
                      <a:pt x="19" y="516"/>
                      <a:pt x="19" y="516"/>
                      <a:pt x="19" y="516"/>
                    </a:cubicBezTo>
                    <a:cubicBezTo>
                      <a:pt x="20" y="519"/>
                      <a:pt x="23" y="522"/>
                      <a:pt x="27" y="522"/>
                    </a:cubicBezTo>
                    <a:cubicBezTo>
                      <a:pt x="67" y="523"/>
                      <a:pt x="67" y="523"/>
                      <a:pt x="67" y="523"/>
                    </a:cubicBezTo>
                    <a:cubicBezTo>
                      <a:pt x="70" y="523"/>
                      <a:pt x="75" y="526"/>
                      <a:pt x="76" y="529"/>
                    </a:cubicBezTo>
                    <a:cubicBezTo>
                      <a:pt x="85" y="548"/>
                      <a:pt x="85" y="548"/>
                      <a:pt x="85" y="548"/>
                    </a:cubicBezTo>
                    <a:cubicBezTo>
                      <a:pt x="86" y="552"/>
                      <a:pt x="86" y="557"/>
                      <a:pt x="83" y="559"/>
                    </a:cubicBezTo>
                    <a:cubicBezTo>
                      <a:pt x="57" y="589"/>
                      <a:pt x="57" y="589"/>
                      <a:pt x="57" y="589"/>
                    </a:cubicBezTo>
                    <a:cubicBezTo>
                      <a:pt x="55" y="592"/>
                      <a:pt x="54" y="597"/>
                      <a:pt x="56" y="600"/>
                    </a:cubicBezTo>
                    <a:cubicBezTo>
                      <a:pt x="70" y="622"/>
                      <a:pt x="70" y="622"/>
                      <a:pt x="70" y="622"/>
                    </a:cubicBezTo>
                    <a:cubicBezTo>
                      <a:pt x="72" y="625"/>
                      <a:pt x="77" y="627"/>
                      <a:pt x="80" y="626"/>
                    </a:cubicBezTo>
                    <a:cubicBezTo>
                      <a:pt x="118" y="615"/>
                      <a:pt x="118" y="615"/>
                      <a:pt x="118" y="615"/>
                    </a:cubicBezTo>
                    <a:cubicBezTo>
                      <a:pt x="122" y="614"/>
                      <a:pt x="127" y="615"/>
                      <a:pt x="129" y="618"/>
                    </a:cubicBezTo>
                    <a:cubicBezTo>
                      <a:pt x="143" y="634"/>
                      <a:pt x="143" y="634"/>
                      <a:pt x="143" y="634"/>
                    </a:cubicBezTo>
                    <a:cubicBezTo>
                      <a:pt x="146" y="637"/>
                      <a:pt x="146" y="642"/>
                      <a:pt x="145" y="645"/>
                    </a:cubicBezTo>
                    <a:cubicBezTo>
                      <a:pt x="129" y="681"/>
                      <a:pt x="129" y="681"/>
                      <a:pt x="129" y="681"/>
                    </a:cubicBezTo>
                    <a:cubicBezTo>
                      <a:pt x="127" y="685"/>
                      <a:pt x="128" y="689"/>
                      <a:pt x="131" y="692"/>
                    </a:cubicBezTo>
                    <a:cubicBezTo>
                      <a:pt x="151" y="709"/>
                      <a:pt x="151" y="709"/>
                      <a:pt x="151" y="709"/>
                    </a:cubicBezTo>
                    <a:cubicBezTo>
                      <a:pt x="154" y="711"/>
                      <a:pt x="159" y="711"/>
                      <a:pt x="162" y="709"/>
                    </a:cubicBezTo>
                    <a:cubicBezTo>
                      <a:pt x="195" y="687"/>
                      <a:pt x="195" y="687"/>
                      <a:pt x="195" y="687"/>
                    </a:cubicBezTo>
                    <a:cubicBezTo>
                      <a:pt x="198" y="685"/>
                      <a:pt x="203" y="685"/>
                      <a:pt x="206" y="687"/>
                    </a:cubicBezTo>
                    <a:cubicBezTo>
                      <a:pt x="224" y="699"/>
                      <a:pt x="224" y="699"/>
                      <a:pt x="224" y="699"/>
                    </a:cubicBezTo>
                    <a:cubicBezTo>
                      <a:pt x="227" y="700"/>
                      <a:pt x="230" y="705"/>
                      <a:pt x="229" y="709"/>
                    </a:cubicBezTo>
                    <a:cubicBezTo>
                      <a:pt x="224" y="748"/>
                      <a:pt x="224" y="748"/>
                      <a:pt x="224" y="748"/>
                    </a:cubicBezTo>
                    <a:cubicBezTo>
                      <a:pt x="224" y="752"/>
                      <a:pt x="226" y="756"/>
                      <a:pt x="230" y="757"/>
                    </a:cubicBezTo>
                    <a:cubicBezTo>
                      <a:pt x="254" y="768"/>
                      <a:pt x="254" y="768"/>
                      <a:pt x="254" y="768"/>
                    </a:cubicBezTo>
                    <a:cubicBezTo>
                      <a:pt x="257" y="769"/>
                      <a:pt x="262" y="768"/>
                      <a:pt x="264" y="765"/>
                    </a:cubicBezTo>
                    <a:cubicBezTo>
                      <a:pt x="289" y="734"/>
                      <a:pt x="289" y="734"/>
                      <a:pt x="289" y="734"/>
                    </a:cubicBezTo>
                    <a:cubicBezTo>
                      <a:pt x="292" y="732"/>
                      <a:pt x="296" y="730"/>
                      <a:pt x="300" y="731"/>
                    </a:cubicBezTo>
                    <a:cubicBezTo>
                      <a:pt x="321" y="736"/>
                      <a:pt x="321" y="736"/>
                      <a:pt x="321" y="736"/>
                    </a:cubicBezTo>
                    <a:cubicBezTo>
                      <a:pt x="324" y="737"/>
                      <a:pt x="328" y="741"/>
                      <a:pt x="328" y="744"/>
                    </a:cubicBezTo>
                    <a:cubicBezTo>
                      <a:pt x="335" y="784"/>
                      <a:pt x="335" y="784"/>
                      <a:pt x="335" y="784"/>
                    </a:cubicBezTo>
                    <a:cubicBezTo>
                      <a:pt x="336" y="787"/>
                      <a:pt x="340" y="790"/>
                      <a:pt x="343" y="791"/>
                    </a:cubicBezTo>
                    <a:cubicBezTo>
                      <a:pt x="369" y="794"/>
                      <a:pt x="369" y="794"/>
                      <a:pt x="369" y="794"/>
                    </a:cubicBezTo>
                    <a:cubicBezTo>
                      <a:pt x="373" y="794"/>
                      <a:pt x="377" y="792"/>
                      <a:pt x="378" y="788"/>
                    </a:cubicBezTo>
                    <a:cubicBezTo>
                      <a:pt x="394" y="751"/>
                      <a:pt x="394" y="751"/>
                      <a:pt x="394" y="751"/>
                    </a:cubicBezTo>
                    <a:cubicBezTo>
                      <a:pt x="395" y="748"/>
                      <a:pt x="399" y="745"/>
                      <a:pt x="403" y="745"/>
                    </a:cubicBezTo>
                    <a:cubicBezTo>
                      <a:pt x="424" y="744"/>
                      <a:pt x="424" y="744"/>
                      <a:pt x="424" y="744"/>
                    </a:cubicBezTo>
                    <a:cubicBezTo>
                      <a:pt x="428" y="744"/>
                      <a:pt x="432" y="746"/>
                      <a:pt x="434" y="750"/>
                    </a:cubicBezTo>
                    <a:cubicBezTo>
                      <a:pt x="452" y="785"/>
                      <a:pt x="452" y="785"/>
                      <a:pt x="452" y="785"/>
                    </a:cubicBezTo>
                    <a:cubicBezTo>
                      <a:pt x="454" y="788"/>
                      <a:pt x="458" y="790"/>
                      <a:pt x="462" y="789"/>
                    </a:cubicBezTo>
                    <a:cubicBezTo>
                      <a:pt x="487" y="784"/>
                      <a:pt x="487" y="784"/>
                      <a:pt x="487" y="784"/>
                    </a:cubicBezTo>
                    <a:cubicBezTo>
                      <a:pt x="491" y="784"/>
                      <a:pt x="494" y="780"/>
                      <a:pt x="495" y="776"/>
                    </a:cubicBezTo>
                    <a:cubicBezTo>
                      <a:pt x="498" y="737"/>
                      <a:pt x="498" y="737"/>
                      <a:pt x="498" y="737"/>
                    </a:cubicBezTo>
                    <a:cubicBezTo>
                      <a:pt x="498" y="733"/>
                      <a:pt x="501" y="729"/>
                      <a:pt x="505" y="728"/>
                    </a:cubicBezTo>
                    <a:cubicBezTo>
                      <a:pt x="525" y="721"/>
                      <a:pt x="525" y="721"/>
                      <a:pt x="525" y="721"/>
                    </a:cubicBezTo>
                    <a:cubicBezTo>
                      <a:pt x="528" y="720"/>
                      <a:pt x="533" y="721"/>
                      <a:pt x="536" y="723"/>
                    </a:cubicBezTo>
                    <a:cubicBezTo>
                      <a:pt x="564" y="752"/>
                      <a:pt x="564" y="752"/>
                      <a:pt x="564" y="752"/>
                    </a:cubicBezTo>
                    <a:cubicBezTo>
                      <a:pt x="566" y="754"/>
                      <a:pt x="571" y="755"/>
                      <a:pt x="574" y="753"/>
                    </a:cubicBezTo>
                    <a:cubicBezTo>
                      <a:pt x="597" y="741"/>
                      <a:pt x="597" y="741"/>
                      <a:pt x="597" y="741"/>
                    </a:cubicBezTo>
                    <a:cubicBezTo>
                      <a:pt x="601" y="739"/>
                      <a:pt x="603" y="735"/>
                      <a:pt x="602" y="731"/>
                    </a:cubicBezTo>
                    <a:cubicBezTo>
                      <a:pt x="594" y="692"/>
                      <a:pt x="594" y="692"/>
                      <a:pt x="594" y="692"/>
                    </a:cubicBezTo>
                    <a:cubicBezTo>
                      <a:pt x="593" y="689"/>
                      <a:pt x="595" y="684"/>
                      <a:pt x="598" y="682"/>
                    </a:cubicBezTo>
                    <a:cubicBezTo>
                      <a:pt x="615" y="669"/>
                      <a:pt x="615" y="669"/>
                      <a:pt x="615" y="669"/>
                    </a:cubicBezTo>
                    <a:cubicBezTo>
                      <a:pt x="618" y="667"/>
                      <a:pt x="623" y="666"/>
                      <a:pt x="626" y="668"/>
                    </a:cubicBezTo>
                    <a:cubicBezTo>
                      <a:pt x="661" y="687"/>
                      <a:pt x="661" y="687"/>
                      <a:pt x="661" y="687"/>
                    </a:cubicBezTo>
                    <a:cubicBezTo>
                      <a:pt x="664" y="689"/>
                      <a:pt x="669" y="688"/>
                      <a:pt x="671" y="685"/>
                    </a:cubicBezTo>
                    <a:cubicBezTo>
                      <a:pt x="690" y="667"/>
                      <a:pt x="690" y="667"/>
                      <a:pt x="690" y="667"/>
                    </a:cubicBezTo>
                    <a:cubicBezTo>
                      <a:pt x="692" y="664"/>
                      <a:pt x="693" y="659"/>
                      <a:pt x="691" y="656"/>
                    </a:cubicBezTo>
                    <a:cubicBezTo>
                      <a:pt x="672" y="621"/>
                      <a:pt x="672" y="621"/>
                      <a:pt x="672" y="621"/>
                    </a:cubicBezTo>
                    <a:cubicBezTo>
                      <a:pt x="670" y="618"/>
                      <a:pt x="670" y="613"/>
                      <a:pt x="673" y="610"/>
                    </a:cubicBezTo>
                    <a:cubicBezTo>
                      <a:pt x="685" y="593"/>
                      <a:pt x="685" y="593"/>
                      <a:pt x="685" y="593"/>
                    </a:cubicBezTo>
                    <a:cubicBezTo>
                      <a:pt x="687" y="590"/>
                      <a:pt x="692" y="588"/>
                      <a:pt x="695" y="589"/>
                    </a:cubicBezTo>
                    <a:cubicBezTo>
                      <a:pt x="735" y="597"/>
                      <a:pt x="735" y="597"/>
                      <a:pt x="735" y="597"/>
                    </a:cubicBezTo>
                    <a:cubicBezTo>
                      <a:pt x="738" y="597"/>
                      <a:pt x="742" y="595"/>
                      <a:pt x="744" y="592"/>
                    </a:cubicBezTo>
                    <a:cubicBezTo>
                      <a:pt x="756" y="569"/>
                      <a:pt x="756" y="569"/>
                      <a:pt x="756" y="569"/>
                    </a:cubicBezTo>
                    <a:cubicBezTo>
                      <a:pt x="758" y="565"/>
                      <a:pt x="757" y="561"/>
                      <a:pt x="754" y="558"/>
                    </a:cubicBezTo>
                    <a:cubicBezTo>
                      <a:pt x="726" y="531"/>
                      <a:pt x="726" y="531"/>
                      <a:pt x="726" y="531"/>
                    </a:cubicBezTo>
                    <a:cubicBezTo>
                      <a:pt x="723" y="528"/>
                      <a:pt x="722" y="523"/>
                      <a:pt x="723" y="520"/>
                    </a:cubicBezTo>
                    <a:cubicBezTo>
                      <a:pt x="730" y="500"/>
                      <a:pt x="730" y="500"/>
                      <a:pt x="730" y="500"/>
                    </a:cubicBezTo>
                    <a:cubicBezTo>
                      <a:pt x="731" y="496"/>
                      <a:pt x="735" y="493"/>
                      <a:pt x="739" y="493"/>
                    </a:cubicBezTo>
                    <a:cubicBezTo>
                      <a:pt x="778" y="488"/>
                      <a:pt x="778" y="488"/>
                      <a:pt x="778" y="488"/>
                    </a:cubicBezTo>
                    <a:cubicBezTo>
                      <a:pt x="782" y="488"/>
                      <a:pt x="785" y="485"/>
                      <a:pt x="786" y="481"/>
                    </a:cubicBezTo>
                    <a:cubicBezTo>
                      <a:pt x="791" y="455"/>
                      <a:pt x="791" y="455"/>
                      <a:pt x="791" y="455"/>
                    </a:cubicBezTo>
                    <a:cubicBezTo>
                      <a:pt x="791" y="452"/>
                      <a:pt x="789" y="447"/>
                      <a:pt x="786" y="446"/>
                    </a:cubicBezTo>
                    <a:cubicBezTo>
                      <a:pt x="750" y="428"/>
                      <a:pt x="750" y="428"/>
                      <a:pt x="750" y="428"/>
                    </a:cubicBezTo>
                    <a:cubicBezTo>
                      <a:pt x="747" y="426"/>
                      <a:pt x="745" y="422"/>
                      <a:pt x="745" y="419"/>
                    </a:cubicBezTo>
                    <a:cubicBezTo>
                      <a:pt x="745" y="397"/>
                      <a:pt x="745" y="397"/>
                      <a:pt x="745" y="397"/>
                    </a:cubicBezTo>
                    <a:cubicBezTo>
                      <a:pt x="745" y="393"/>
                      <a:pt x="748" y="389"/>
                      <a:pt x="752" y="388"/>
                    </a:cubicBezTo>
                    <a:cubicBezTo>
                      <a:pt x="788" y="372"/>
                      <a:pt x="788" y="372"/>
                      <a:pt x="788" y="372"/>
                    </a:cubicBezTo>
                    <a:cubicBezTo>
                      <a:pt x="792" y="371"/>
                      <a:pt x="794" y="367"/>
                      <a:pt x="794" y="363"/>
                    </a:cubicBezTo>
                    <a:lnTo>
                      <a:pt x="790" y="337"/>
                    </a:lnTo>
                    <a:close/>
                  </a:path>
                </a:pathLst>
              </a:custGeom>
              <a:gradFill>
                <a:gsLst>
                  <a:gs pos="100000">
                    <a:srgbClr val="D7D7D7"/>
                  </a:gs>
                  <a:gs pos="0">
                    <a:srgbClr val="F9F8FA"/>
                  </a:gs>
                </a:gsLst>
                <a:lin ang="5400000" scaled="1"/>
              </a:gradFill>
              <a:ln w="9525">
                <a:noFill/>
                <a:round/>
                <a:headEnd/>
                <a:tailEnd/>
              </a:ln>
            </p:spPr>
            <p:txBody>
              <a:bodyPr/>
              <a:lstStyle/>
              <a:p>
                <a:pP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sp>
            <p:nvSpPr>
              <p:cNvPr id="45" name="椭圆 8"/>
              <p:cNvSpPr/>
              <p:nvPr/>
            </p:nvSpPr>
            <p:spPr>
              <a:xfrm>
                <a:off x="10243307" y="-165867"/>
                <a:ext cx="963827" cy="963827"/>
              </a:xfrm>
              <a:prstGeom prst="ellipse">
                <a:avLst/>
              </a:prstGeom>
              <a:solidFill>
                <a:srgbClr val="9FC628"/>
              </a:solidFill>
              <a:ln w="136525">
                <a:gradFill>
                  <a:gsLst>
                    <a:gs pos="0">
                      <a:srgbClr val="C9C7C8"/>
                    </a:gs>
                    <a:gs pos="100000">
                      <a:srgbClr val="F9F9F8"/>
                    </a:gs>
                  </a:gsLst>
                  <a:lin ang="5400000" scaled="1"/>
                </a:gradFill>
              </a:ln>
              <a:effectLst>
                <a:innerShdw blurRad="215900" dist="88900" dir="162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itchFamily="34" charset="-122"/>
                  <a:ea typeface="微软雅黑" pitchFamily="34" charset="-122"/>
                </a:endParaRPr>
              </a:p>
            </p:txBody>
          </p:sp>
        </p:grpSp>
        <p:grpSp>
          <p:nvGrpSpPr>
            <p:cNvPr id="39" name="组合 54"/>
            <p:cNvGrpSpPr>
              <a:grpSpLocks/>
            </p:cNvGrpSpPr>
            <p:nvPr/>
          </p:nvGrpSpPr>
          <p:grpSpPr bwMode="auto">
            <a:xfrm>
              <a:off x="4289" y="1949"/>
              <a:ext cx="866" cy="866"/>
              <a:chOff x="4619504" y="2380975"/>
              <a:chExt cx="3138274" cy="3138274"/>
            </a:xfrm>
          </p:grpSpPr>
          <p:grpSp>
            <p:nvGrpSpPr>
              <p:cNvPr id="40" name="椭圆 56"/>
              <p:cNvGrpSpPr>
                <a:grpSpLocks/>
              </p:cNvGrpSpPr>
              <p:nvPr/>
            </p:nvGrpSpPr>
            <p:grpSpPr bwMode="auto">
              <a:xfrm>
                <a:off x="4603676" y="2372160"/>
                <a:ext cx="3169927" cy="3155901"/>
                <a:chOff x="5407152" y="2743200"/>
                <a:chExt cx="1377696" cy="1371600"/>
              </a:xfrm>
            </p:grpSpPr>
            <p:pic>
              <p:nvPicPr>
                <p:cNvPr id="42" name="椭圆 56"/>
                <p:cNvPicPr>
                  <a:picLocks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109"/>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endParaRPr lang="zh-CN" altLang="zh-CN">
                    <a:solidFill>
                      <a:schemeClr val="tx1">
                        <a:lumMod val="65000"/>
                        <a:lumOff val="35000"/>
                      </a:schemeClr>
                    </a:solidFill>
                    <a:latin typeface="微软雅黑" pitchFamily="34" charset="-122"/>
                    <a:ea typeface="微软雅黑" pitchFamily="34" charset="-122"/>
                  </a:endParaRPr>
                </a:p>
              </p:txBody>
            </p:sp>
          </p:grpSp>
          <p:sp>
            <p:nvSpPr>
              <p:cNvPr id="41"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itchFamily="34" charset="-122"/>
                  <a:ea typeface="微软雅黑" pitchFamily="34" charset="-122"/>
                </a:endParaRPr>
              </a:p>
            </p:txBody>
          </p:sp>
        </p:grpSp>
      </p:grpSp>
      <p:sp>
        <p:nvSpPr>
          <p:cNvPr id="50" name="TextBox 49"/>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项目管理知识领域</a:t>
            </a:r>
            <a:endParaRPr lang="en-US" altLang="zh-CN" b="1" kern="0" dirty="0">
              <a:solidFill>
                <a:schemeClr val="bg1"/>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253646369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left)">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挣</a:t>
            </a:r>
            <a:r>
              <a:rPr lang="zh-CN" altLang="en-US" b="1" kern="0" dirty="0" smtClean="0">
                <a:solidFill>
                  <a:schemeClr val="bg1"/>
                </a:solidFill>
                <a:latin typeface="Arial" pitchFamily="34" charset="0"/>
                <a:ea typeface="微软雅黑" pitchFamily="34" charset="-122"/>
                <a:cs typeface="Arial" pitchFamily="34" charset="0"/>
              </a:rPr>
              <a:t>值管理</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642230" y="2088733"/>
            <a:ext cx="1423450" cy="1423450"/>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itchFamily="34" charset="-122"/>
              <a:ea typeface="微软雅黑" pitchFamily="34" charset="-122"/>
            </a:endParaRPr>
          </a:p>
        </p:txBody>
      </p:sp>
      <p:grpSp>
        <p:nvGrpSpPr>
          <p:cNvPr id="48" name="组合 47"/>
          <p:cNvGrpSpPr/>
          <p:nvPr/>
        </p:nvGrpSpPr>
        <p:grpSpPr>
          <a:xfrm>
            <a:off x="1764286" y="2622833"/>
            <a:ext cx="1223538" cy="368530"/>
            <a:chOff x="3838575" y="2712368"/>
            <a:chExt cx="1604974" cy="368530"/>
          </a:xfrm>
        </p:grpSpPr>
        <p:cxnSp>
          <p:nvCxnSpPr>
            <p:cNvPr id="49" name="直接连接符 48"/>
            <p:cNvCxnSpPr/>
            <p:nvPr/>
          </p:nvCxnSpPr>
          <p:spPr>
            <a:xfrm>
              <a:off x="3838575" y="2892218"/>
              <a:ext cx="59318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952634" y="2911353"/>
              <a:ext cx="490915"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405565" y="2712368"/>
              <a:ext cx="186017" cy="189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07526" y="2899283"/>
              <a:ext cx="171299" cy="17447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4543202" y="2717130"/>
              <a:ext cx="316707" cy="36376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788781" y="1419622"/>
            <a:ext cx="2846358" cy="284635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56" name="椭圆 5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grpSp>
        <p:nvGrpSpPr>
          <p:cNvPr id="57" name="组合 56"/>
          <p:cNvGrpSpPr/>
          <p:nvPr/>
        </p:nvGrpSpPr>
        <p:grpSpPr>
          <a:xfrm>
            <a:off x="4716016" y="1448616"/>
            <a:ext cx="623903" cy="623903"/>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1</a:t>
              </a:r>
              <a:endParaRPr lang="zh-CN" altLang="en-US" sz="2500" b="1" dirty="0">
                <a:solidFill>
                  <a:srgbClr val="0070C0"/>
                </a:solidFill>
                <a:latin typeface="微软雅黑" pitchFamily="34" charset="-122"/>
                <a:ea typeface="微软雅黑" pitchFamily="34" charset="-122"/>
              </a:endParaRPr>
            </a:p>
          </p:txBody>
        </p:sp>
      </p:grpSp>
      <p:grpSp>
        <p:nvGrpSpPr>
          <p:cNvPr id="60" name="组合 59"/>
          <p:cNvGrpSpPr/>
          <p:nvPr/>
        </p:nvGrpSpPr>
        <p:grpSpPr>
          <a:xfrm>
            <a:off x="5261064" y="2488506"/>
            <a:ext cx="623903" cy="623903"/>
            <a:chOff x="304800" y="673100"/>
            <a:chExt cx="4000500" cy="4000500"/>
          </a:xfrm>
          <a:effectLst>
            <a:outerShdw blurRad="317500" dist="1905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2</a:t>
              </a:r>
              <a:endParaRPr lang="zh-CN" altLang="en-US" sz="2500" b="1" dirty="0">
                <a:solidFill>
                  <a:srgbClr val="0070C0"/>
                </a:solidFill>
                <a:latin typeface="微软雅黑" pitchFamily="34" charset="-122"/>
                <a:ea typeface="微软雅黑" pitchFamily="34" charset="-122"/>
              </a:endParaRPr>
            </a:p>
          </p:txBody>
        </p:sp>
      </p:grpSp>
      <p:grpSp>
        <p:nvGrpSpPr>
          <p:cNvPr id="63" name="组合 62"/>
          <p:cNvGrpSpPr/>
          <p:nvPr/>
        </p:nvGrpSpPr>
        <p:grpSpPr>
          <a:xfrm>
            <a:off x="4716016" y="3579954"/>
            <a:ext cx="623903" cy="623903"/>
            <a:chOff x="304800" y="673100"/>
            <a:chExt cx="4000500" cy="4000500"/>
          </a:xfrm>
          <a:effectLst>
            <a:outerShdw blurRad="317500" dist="1905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3</a:t>
              </a:r>
              <a:endParaRPr lang="zh-CN" altLang="en-US" sz="2500" b="1" dirty="0">
                <a:solidFill>
                  <a:srgbClr val="0070C0"/>
                </a:solidFill>
                <a:latin typeface="微软雅黑" pitchFamily="34" charset="-122"/>
                <a:ea typeface="微软雅黑" pitchFamily="34" charset="-122"/>
              </a:endParaRPr>
            </a:p>
          </p:txBody>
        </p:sp>
      </p:grpSp>
      <p:sp>
        <p:nvSpPr>
          <p:cNvPr id="66" name="TextBox 65"/>
          <p:cNvSpPr txBox="1"/>
          <p:nvPr/>
        </p:nvSpPr>
        <p:spPr>
          <a:xfrm>
            <a:off x="1046180" y="2427734"/>
            <a:ext cx="615553" cy="738664"/>
          </a:xfrm>
          <a:prstGeom prst="rect">
            <a:avLst/>
          </a:prstGeom>
          <a:noFill/>
        </p:spPr>
        <p:txBody>
          <a:bodyPr wrap="none" lIns="0" tIns="0" rIns="0" bIns="0" rtlCol="0">
            <a:spAutoFit/>
          </a:bodyPr>
          <a:lstStyle/>
          <a:p>
            <a:pPr algn="ctr"/>
            <a:r>
              <a:rPr lang="zh-CN" altLang="en-US" sz="2400" b="1" dirty="0">
                <a:solidFill>
                  <a:schemeClr val="bg1"/>
                </a:solidFill>
                <a:latin typeface="微软雅黑" pitchFamily="34" charset="-122"/>
                <a:ea typeface="微软雅黑" pitchFamily="34" charset="-122"/>
              </a:rPr>
              <a:t>挣</a:t>
            </a:r>
            <a:r>
              <a:rPr lang="zh-CN" altLang="en-US" sz="2400" b="1" dirty="0" smtClean="0">
                <a:solidFill>
                  <a:schemeClr val="bg1"/>
                </a:solidFill>
                <a:latin typeface="微软雅黑" pitchFamily="34" charset="-122"/>
                <a:ea typeface="微软雅黑" pitchFamily="34" charset="-122"/>
              </a:rPr>
              <a:t>值</a:t>
            </a:r>
            <a:endParaRPr lang="en-US" altLang="zh-CN" sz="2400" b="1" dirty="0" smtClean="0">
              <a:solidFill>
                <a:schemeClr val="bg1"/>
              </a:solidFill>
              <a:latin typeface="微软雅黑" pitchFamily="34" charset="-122"/>
              <a:ea typeface="微软雅黑" pitchFamily="34" charset="-122"/>
            </a:endParaRPr>
          </a:p>
          <a:p>
            <a:pPr algn="ctr"/>
            <a:r>
              <a:rPr lang="zh-CN" altLang="en-US" sz="2400" b="1" dirty="0" smtClean="0">
                <a:solidFill>
                  <a:schemeClr val="bg1"/>
                </a:solidFill>
                <a:latin typeface="微软雅黑" pitchFamily="34" charset="-122"/>
                <a:ea typeface="微软雅黑" pitchFamily="34" charset="-122"/>
              </a:rPr>
              <a:t>分析</a:t>
            </a:r>
            <a:endParaRPr lang="en-US" altLang="zh-CN" sz="2400" b="1" dirty="0" smtClean="0">
              <a:solidFill>
                <a:schemeClr val="bg1"/>
              </a:solidFill>
              <a:latin typeface="微软雅黑" pitchFamily="34" charset="-122"/>
              <a:ea typeface="微软雅黑" pitchFamily="34" charset="-122"/>
            </a:endParaRPr>
          </a:p>
        </p:txBody>
      </p:sp>
      <p:sp>
        <p:nvSpPr>
          <p:cNvPr id="67" name="TextBox 66"/>
          <p:cNvSpPr txBox="1"/>
          <p:nvPr/>
        </p:nvSpPr>
        <p:spPr>
          <a:xfrm>
            <a:off x="5611772" y="1731318"/>
            <a:ext cx="2200588" cy="192360"/>
          </a:xfrm>
          <a:prstGeom prst="rect">
            <a:avLst/>
          </a:prstGeom>
          <a:noFill/>
        </p:spPr>
        <p:txBody>
          <a:bodyPr wrap="square" lIns="0" tIns="0" rIns="0" bIns="0" rtlCol="0">
            <a:spAutoFit/>
          </a:bodyPr>
          <a:lstStyle/>
          <a:p>
            <a:pPr algn="just">
              <a:lnSpc>
                <a:spcPts val="1500"/>
              </a:lnSpc>
            </a:pPr>
            <a:r>
              <a:rPr lang="en-US" altLang="zh-CN" sz="1400" dirty="0" smtClean="0">
                <a:solidFill>
                  <a:schemeClr val="tx1">
                    <a:lumMod val="65000"/>
                    <a:lumOff val="35000"/>
                  </a:schemeClr>
                </a:solidFill>
                <a:latin typeface="微软雅黑" pitchFamily="34" charset="-122"/>
                <a:ea typeface="微软雅黑" pitchFamily="34" charset="-122"/>
              </a:rPr>
              <a:t>EV </a:t>
            </a:r>
            <a:r>
              <a:rPr lang="zh-CN" altLang="en-US" sz="1400" dirty="0" smtClean="0">
                <a:solidFill>
                  <a:schemeClr val="tx1">
                    <a:lumMod val="65000"/>
                    <a:lumOff val="35000"/>
                  </a:schemeClr>
                </a:solidFill>
                <a:latin typeface="微软雅黑" pitchFamily="34" charset="-122"/>
                <a:ea typeface="微软雅黑" pitchFamily="34" charset="-122"/>
              </a:rPr>
              <a:t>已</a:t>
            </a:r>
            <a:r>
              <a:rPr lang="zh-CN" altLang="en-US" sz="1400" dirty="0">
                <a:solidFill>
                  <a:schemeClr val="tx1">
                    <a:lumMod val="65000"/>
                    <a:lumOff val="35000"/>
                  </a:schemeClr>
                </a:solidFill>
                <a:latin typeface="微软雅黑" pitchFamily="34" charset="-122"/>
                <a:ea typeface="微软雅黑" pitchFamily="34" charset="-122"/>
              </a:rPr>
              <a:t>完成工作的测量值</a:t>
            </a:r>
            <a:endParaRPr lang="en-US" altLang="zh-CN" sz="1400" dirty="0" smtClean="0">
              <a:solidFill>
                <a:schemeClr val="tx1">
                  <a:lumMod val="65000"/>
                  <a:lumOff val="35000"/>
                </a:schemeClr>
              </a:solidFill>
              <a:latin typeface="微软雅黑" pitchFamily="34" charset="-122"/>
              <a:ea typeface="微软雅黑" pitchFamily="34" charset="-122"/>
            </a:endParaRPr>
          </a:p>
        </p:txBody>
      </p:sp>
      <p:sp>
        <p:nvSpPr>
          <p:cNvPr id="68" name="TextBox 67"/>
          <p:cNvSpPr txBox="1"/>
          <p:nvPr/>
        </p:nvSpPr>
        <p:spPr>
          <a:xfrm>
            <a:off x="6043820" y="2739430"/>
            <a:ext cx="2632636" cy="192360"/>
          </a:xfrm>
          <a:prstGeom prst="rect">
            <a:avLst/>
          </a:prstGeom>
          <a:noFill/>
        </p:spPr>
        <p:txBody>
          <a:bodyPr wrap="square" lIns="0" tIns="0" rIns="0" bIns="0" rtlCol="0">
            <a:spAutoFit/>
          </a:bodyPr>
          <a:lstStyle/>
          <a:p>
            <a:pPr algn="just">
              <a:lnSpc>
                <a:spcPts val="1500"/>
              </a:lnSpc>
            </a:pPr>
            <a:r>
              <a:rPr lang="en-US" altLang="zh-CN" sz="1400" dirty="0" smtClean="0">
                <a:solidFill>
                  <a:schemeClr val="tx1">
                    <a:lumMod val="65000"/>
                    <a:lumOff val="35000"/>
                  </a:schemeClr>
                </a:solidFill>
                <a:latin typeface="微软雅黑" pitchFamily="34" charset="-122"/>
                <a:ea typeface="微软雅黑" pitchFamily="34" charset="-122"/>
              </a:rPr>
              <a:t>AC</a:t>
            </a:r>
            <a:r>
              <a:rPr lang="zh-CN" altLang="en-US" sz="1400" dirty="0">
                <a:solidFill>
                  <a:schemeClr val="tx1">
                    <a:lumMod val="65000"/>
                    <a:lumOff val="35000"/>
                  </a:schemeClr>
                </a:solidFill>
                <a:latin typeface="微软雅黑" pitchFamily="34" charset="-122"/>
                <a:ea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rPr>
              <a:t>实际</a:t>
            </a:r>
            <a:r>
              <a:rPr lang="zh-CN" altLang="en-US" sz="1400" dirty="0">
                <a:solidFill>
                  <a:schemeClr val="tx1">
                    <a:lumMod val="65000"/>
                    <a:lumOff val="35000"/>
                  </a:schemeClr>
                </a:solidFill>
                <a:latin typeface="微软雅黑" pitchFamily="34" charset="-122"/>
                <a:ea typeface="微软雅黑" pitchFamily="34" charset="-122"/>
              </a:rPr>
              <a:t>发生的成本</a:t>
            </a:r>
            <a:endParaRPr lang="en-US" altLang="zh-CN" sz="1400" dirty="0" smtClean="0">
              <a:solidFill>
                <a:schemeClr val="tx1">
                  <a:lumMod val="65000"/>
                  <a:lumOff val="35000"/>
                </a:schemeClr>
              </a:solidFill>
              <a:latin typeface="微软雅黑" pitchFamily="34" charset="-122"/>
              <a:ea typeface="微软雅黑" pitchFamily="34" charset="-122"/>
            </a:endParaRPr>
          </a:p>
        </p:txBody>
      </p:sp>
      <p:sp>
        <p:nvSpPr>
          <p:cNvPr id="69" name="TextBox 68"/>
          <p:cNvSpPr txBox="1"/>
          <p:nvPr/>
        </p:nvSpPr>
        <p:spPr>
          <a:xfrm>
            <a:off x="5558416" y="3819550"/>
            <a:ext cx="2469968" cy="192360"/>
          </a:xfrm>
          <a:prstGeom prst="rect">
            <a:avLst/>
          </a:prstGeom>
          <a:noFill/>
        </p:spPr>
        <p:txBody>
          <a:bodyPr wrap="square" lIns="0" tIns="0" rIns="0" bIns="0" rtlCol="0">
            <a:spAutoFit/>
          </a:bodyPr>
          <a:lstStyle/>
          <a:p>
            <a:pPr algn="just">
              <a:lnSpc>
                <a:spcPts val="1500"/>
              </a:lnSpc>
            </a:pPr>
            <a:r>
              <a:rPr lang="en-US" altLang="zh-CN" sz="1400" dirty="0" smtClean="0">
                <a:solidFill>
                  <a:schemeClr val="tx1">
                    <a:lumMod val="65000"/>
                    <a:lumOff val="35000"/>
                  </a:schemeClr>
                </a:solidFill>
                <a:latin typeface="微软雅黑" pitchFamily="34" charset="-122"/>
                <a:ea typeface="微软雅黑" pitchFamily="34" charset="-122"/>
              </a:rPr>
              <a:t>PV </a:t>
            </a:r>
            <a:r>
              <a:rPr lang="zh-CN" altLang="en-US" sz="1400" dirty="0">
                <a:solidFill>
                  <a:schemeClr val="tx1">
                    <a:lumMod val="65000"/>
                    <a:lumOff val="35000"/>
                  </a:schemeClr>
                </a:solidFill>
                <a:latin typeface="微软雅黑" pitchFamily="34" charset="-122"/>
                <a:ea typeface="微软雅黑" pitchFamily="34" charset="-122"/>
              </a:rPr>
              <a:t>计划完成工作的测量值</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70" name="TextBox 69"/>
          <p:cNvSpPr txBox="1"/>
          <p:nvPr/>
        </p:nvSpPr>
        <p:spPr>
          <a:xfrm>
            <a:off x="3275855" y="2107471"/>
            <a:ext cx="1752111" cy="1680460"/>
          </a:xfrm>
          <a:prstGeom prst="rect">
            <a:avLst/>
          </a:prstGeom>
          <a:noFill/>
        </p:spPr>
        <p:txBody>
          <a:bodyPr wrap="square" lIns="0" tIns="0" rIns="0" bIns="0" rtlCol="0">
            <a:spAutoFit/>
          </a:bodyPr>
          <a:lstStyle/>
          <a:p>
            <a:pPr algn="just">
              <a:lnSpc>
                <a:spcPct val="130000"/>
              </a:lnSpc>
            </a:pPr>
            <a:r>
              <a:rPr lang="zh-CN" altLang="en-US" sz="1400" dirty="0" smtClean="0">
                <a:solidFill>
                  <a:schemeClr val="tx1">
                    <a:lumMod val="65000"/>
                    <a:lumOff val="35000"/>
                  </a:schemeClr>
                </a:solidFill>
                <a:latin typeface="微软雅黑" pitchFamily="34" charset="-122"/>
                <a:ea typeface="微软雅黑" pitchFamily="34" charset="-122"/>
              </a:rPr>
              <a:t>挣</a:t>
            </a:r>
            <a:r>
              <a:rPr lang="zh-CN" altLang="en-US" sz="1400" dirty="0">
                <a:solidFill>
                  <a:schemeClr val="tx1">
                    <a:lumMod val="65000"/>
                    <a:lumOff val="35000"/>
                  </a:schemeClr>
                </a:solidFill>
                <a:latin typeface="微软雅黑" pitchFamily="34" charset="-122"/>
                <a:ea typeface="微软雅黑" pitchFamily="34" charset="-122"/>
              </a:rPr>
              <a:t>值</a:t>
            </a:r>
            <a:r>
              <a:rPr lang="zh-CN" altLang="en-US" sz="1400" dirty="0" smtClean="0">
                <a:solidFill>
                  <a:schemeClr val="tx1">
                    <a:lumMod val="65000"/>
                    <a:lumOff val="35000"/>
                  </a:schemeClr>
                </a:solidFill>
                <a:latin typeface="微软雅黑" pitchFamily="34" charset="-122"/>
                <a:ea typeface="微软雅黑" pitchFamily="34" charset="-122"/>
              </a:rPr>
              <a:t>管理</a:t>
            </a:r>
            <a:r>
              <a:rPr lang="en-US" altLang="zh-CN" sz="1400" dirty="0" smtClean="0">
                <a:solidFill>
                  <a:schemeClr val="tx1">
                    <a:lumMod val="65000"/>
                    <a:lumOff val="35000"/>
                  </a:schemeClr>
                </a:solidFill>
                <a:latin typeface="微软雅黑" pitchFamily="34" charset="-122"/>
                <a:ea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rPr>
              <a:t>是</a:t>
            </a:r>
            <a:r>
              <a:rPr lang="zh-CN" altLang="en-US" sz="1400" dirty="0">
                <a:solidFill>
                  <a:schemeClr val="tx1">
                    <a:lumMod val="65000"/>
                    <a:lumOff val="35000"/>
                  </a:schemeClr>
                </a:solidFill>
                <a:latin typeface="微软雅黑" pitchFamily="34" charset="-122"/>
                <a:ea typeface="微软雅黑" pitchFamily="34" charset="-122"/>
              </a:rPr>
              <a:t>用与进度计划、成本预算和实际成本相联系的三个独立的变量，进行项目绩效测量的一种方法</a:t>
            </a:r>
            <a:r>
              <a:rPr lang="zh-CN" altLang="en-US" sz="1400" dirty="0" smtClean="0">
                <a:solidFill>
                  <a:schemeClr val="tx1">
                    <a:lumMod val="65000"/>
                    <a:lumOff val="35000"/>
                  </a:schemeClr>
                </a:solidFill>
                <a:latin typeface="微软雅黑" pitchFamily="34" charset="-122"/>
                <a:ea typeface="微软雅黑" pitchFamily="34" charset="-122"/>
              </a:rPr>
              <a:t>。</a:t>
            </a:r>
            <a:endParaRPr lang="en-US" altLang="zh-CN" sz="1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7963585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grpId="0" nodeType="afterEffect" p14:presetBounceEnd="44000">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14:bounceEnd="44000">
                                          <p:cBhvr additive="base">
                                            <p:cTn id="21" dur="500" fill="hold"/>
                                            <p:tgtEl>
                                              <p:spTgt spid="47"/>
                                            </p:tgtEl>
                                            <p:attrNameLst>
                                              <p:attrName>ppt_x</p:attrName>
                                            </p:attrNameLst>
                                          </p:cBhvr>
                                          <p:tavLst>
                                            <p:tav tm="0">
                                              <p:val>
                                                <p:strVal val="#ppt_x"/>
                                              </p:val>
                                            </p:tav>
                                            <p:tav tm="100000">
                                              <p:val>
                                                <p:strVal val="#ppt_x"/>
                                              </p:val>
                                            </p:tav>
                                          </p:tavLst>
                                        </p:anim>
                                        <p:anim calcmode="lin" valueType="num" p14:bounceEnd="44000">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animEffect transition="in" filter="fade">
                                          <p:cBhvr>
                                            <p:cTn id="28" dur="500"/>
                                            <p:tgtEl>
                                              <p:spTgt spid="66"/>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par>
                              <p:cTn id="33" fill="hold">
                                <p:stCondLst>
                                  <p:cond delay="2500"/>
                                </p:stCondLst>
                                <p:childTnLst>
                                  <p:par>
                                    <p:cTn id="34" presetID="2" presetClass="entr" presetSubtype="1" fill="hold" nodeType="afterEffect" p14:presetBounceEnd="44000">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14:bounceEnd="44000">
                                          <p:cBhvr additive="base">
                                            <p:cTn id="36" dur="500" fill="hold"/>
                                            <p:tgtEl>
                                              <p:spTgt spid="54"/>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54"/>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up)">
                                          <p:cBhvr>
                                            <p:cTn id="41" dur="500"/>
                                            <p:tgtEl>
                                              <p:spTgt spid="70"/>
                                            </p:tgtEl>
                                          </p:cBhvr>
                                        </p:animEffect>
                                      </p:childTnLst>
                                    </p:cTn>
                                  </p:par>
                                </p:childTnLst>
                              </p:cTn>
                            </p:par>
                            <p:par>
                              <p:cTn id="42" fill="hold">
                                <p:stCondLst>
                                  <p:cond delay="3500"/>
                                </p:stCondLst>
                                <p:childTnLst>
                                  <p:par>
                                    <p:cTn id="43" presetID="52"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animScale>
                                          <p:cBhvr>
                                            <p:cTn id="45" dur="5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500" decel="50000" fill="hold">
                                              <p:stCondLst>
                                                <p:cond delay="0"/>
                                              </p:stCondLst>
                                            </p:cTn>
                                            <p:tgtEl>
                                              <p:spTgt spid="57"/>
                                            </p:tgtEl>
                                            <p:attrNameLst>
                                              <p:attrName>ppt_x</p:attrName>
                                              <p:attrName>ppt_y</p:attrName>
                                            </p:attrNameLst>
                                          </p:cBhvr>
                                        </p:animMotion>
                                        <p:animEffect transition="in" filter="fade">
                                          <p:cBhvr>
                                            <p:cTn id="47" dur="500"/>
                                            <p:tgtEl>
                                              <p:spTgt spid="57"/>
                                            </p:tgtEl>
                                          </p:cBhvr>
                                        </p:animEffect>
                                      </p:childTnLst>
                                    </p:cTn>
                                  </p:par>
                                </p:childTnLst>
                              </p:cTn>
                            </p:par>
                            <p:par>
                              <p:cTn id="48" fill="hold">
                                <p:stCondLst>
                                  <p:cond delay="4000"/>
                                </p:stCondLst>
                                <p:childTnLst>
                                  <p:par>
                                    <p:cTn id="49" presetID="52"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Scale>
                                          <p:cBhvr>
                                            <p:cTn id="51"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500" decel="50000" fill="hold">
                                              <p:stCondLst>
                                                <p:cond delay="0"/>
                                              </p:stCondLst>
                                            </p:cTn>
                                            <p:tgtEl>
                                              <p:spTgt spid="60"/>
                                            </p:tgtEl>
                                            <p:attrNameLst>
                                              <p:attrName>ppt_x</p:attrName>
                                              <p:attrName>ppt_y</p:attrName>
                                            </p:attrNameLst>
                                          </p:cBhvr>
                                        </p:animMotion>
                                        <p:animEffect transition="in" filter="fade">
                                          <p:cBhvr>
                                            <p:cTn id="53" dur="500"/>
                                            <p:tgtEl>
                                              <p:spTgt spid="60"/>
                                            </p:tgtEl>
                                          </p:cBhvr>
                                        </p:animEffect>
                                      </p:childTnLst>
                                    </p:cTn>
                                  </p:par>
                                </p:childTnLst>
                              </p:cTn>
                            </p:par>
                            <p:par>
                              <p:cTn id="54" fill="hold">
                                <p:stCondLst>
                                  <p:cond delay="4500"/>
                                </p:stCondLst>
                                <p:childTnLst>
                                  <p:par>
                                    <p:cTn id="55" presetID="52" presetClass="entr" presetSubtype="0"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Scale>
                                          <p:cBhvr>
                                            <p:cTn id="57"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500" decel="50000" fill="hold">
                                              <p:stCondLst>
                                                <p:cond delay="0"/>
                                              </p:stCondLst>
                                            </p:cTn>
                                            <p:tgtEl>
                                              <p:spTgt spid="63"/>
                                            </p:tgtEl>
                                            <p:attrNameLst>
                                              <p:attrName>ppt_x</p:attrName>
                                              <p:attrName>ppt_y</p:attrName>
                                            </p:attrNameLst>
                                          </p:cBhvr>
                                        </p:animMotion>
                                        <p:animEffect transition="in" filter="fade">
                                          <p:cBhvr>
                                            <p:cTn id="59" dur="500"/>
                                            <p:tgtEl>
                                              <p:spTgt spid="63"/>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par>
                                    <p:cTn id="64" presetID="22" presetClass="entr" presetSubtype="8" fill="hold" grpId="0" nodeType="withEffect">
                                      <p:stCondLst>
                                        <p:cond delay="200"/>
                                      </p:stCondLst>
                                      <p:childTnLst>
                                        <p:set>
                                          <p:cBhvr>
                                            <p:cTn id="65" dur="1" fill="hold">
                                              <p:stCondLst>
                                                <p:cond delay="0"/>
                                              </p:stCondLst>
                                            </p:cTn>
                                            <p:tgtEl>
                                              <p:spTgt spid="68"/>
                                            </p:tgtEl>
                                            <p:attrNameLst>
                                              <p:attrName>style.visibility</p:attrName>
                                            </p:attrNameLst>
                                          </p:cBhvr>
                                          <p:to>
                                            <p:strVal val="visible"/>
                                          </p:to>
                                        </p:set>
                                        <p:animEffect transition="in" filter="wipe(left)">
                                          <p:cBhvr>
                                            <p:cTn id="66" dur="500"/>
                                            <p:tgtEl>
                                              <p:spTgt spid="68"/>
                                            </p:tgtEl>
                                          </p:cBhvr>
                                        </p:animEffect>
                                      </p:childTnLst>
                                    </p:cTn>
                                  </p:par>
                                  <p:par>
                                    <p:cTn id="67" presetID="22" presetClass="entr" presetSubtype="8" fill="hold" grpId="0" nodeType="withEffect">
                                      <p:stCondLst>
                                        <p:cond delay="400"/>
                                      </p:stCondLst>
                                      <p:childTnLst>
                                        <p:set>
                                          <p:cBhvr>
                                            <p:cTn id="68" dur="1" fill="hold">
                                              <p:stCondLst>
                                                <p:cond delay="0"/>
                                              </p:stCondLst>
                                            </p:cTn>
                                            <p:tgtEl>
                                              <p:spTgt spid="69"/>
                                            </p:tgtEl>
                                            <p:attrNameLst>
                                              <p:attrName>style.visibility</p:attrName>
                                            </p:attrNameLst>
                                          </p:cBhvr>
                                          <p:to>
                                            <p:strVal val="visible"/>
                                          </p:to>
                                        </p:set>
                                        <p:animEffect transition="in" filter="wipe(left)">
                                          <p:cBhvr>
                                            <p:cTn id="69" dur="500"/>
                                            <p:tgtEl>
                                              <p:spTgt spid="69"/>
                                            </p:tgtEl>
                                          </p:cBhvr>
                                        </p:animEffect>
                                      </p:childTnLst>
                                    </p:cTn>
                                  </p:par>
                                </p:childTnLst>
                              </p:cTn>
                            </p:par>
                            <p:par>
                              <p:cTn id="70" fill="hold">
                                <p:stCondLst>
                                  <p:cond delay="5900"/>
                                </p:stCondLst>
                                <p:childTnLst>
                                  <p:par>
                                    <p:cTn id="71" presetID="26" presetClass="emph" presetSubtype="0" repeatCount="30000" fill="hold" nodeType="afterEffect">
                                      <p:stCondLst>
                                        <p:cond delay="0"/>
                                      </p:stCondLst>
                                      <p:childTnLst>
                                        <p:animEffect transition="out" filter="fade">
                                          <p:cBhvr>
                                            <p:cTn id="72" dur="100" tmFilter="0, 0; .2, .5; .8, .5; 1, 0"/>
                                            <p:tgtEl>
                                              <p:spTgt spid="48"/>
                                            </p:tgtEl>
                                          </p:cBhvr>
                                        </p:animEffect>
                                        <p:animScale>
                                          <p:cBhvr>
                                            <p:cTn id="73" dur="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animBg="1"/>
          <p:bldP spid="66" grpId="0"/>
          <p:bldP spid="67" grpId="0"/>
          <p:bldP spid="68" grpId="0"/>
          <p:bldP spid="69" grpId="0"/>
          <p:bldP spid="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animEffect transition="in" filter="fade">
                                          <p:cBhvr>
                                            <p:cTn id="28" dur="500"/>
                                            <p:tgtEl>
                                              <p:spTgt spid="66"/>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par>
                              <p:cTn id="33" fill="hold">
                                <p:stCondLst>
                                  <p:cond delay="2500"/>
                                </p:stCondLst>
                                <p:childTnLst>
                                  <p:par>
                                    <p:cTn id="34" presetID="2" presetClass="entr" presetSubtype="1"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ppt_x"/>
                                              </p:val>
                                            </p:tav>
                                            <p:tav tm="100000">
                                              <p:val>
                                                <p:strVal val="#ppt_x"/>
                                              </p:val>
                                            </p:tav>
                                          </p:tavLst>
                                        </p:anim>
                                        <p:anim calcmode="lin" valueType="num">
                                          <p:cBhvr additive="base">
                                            <p:cTn id="37" dur="500" fill="hold"/>
                                            <p:tgtEl>
                                              <p:spTgt spid="54"/>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up)">
                                          <p:cBhvr>
                                            <p:cTn id="41" dur="500"/>
                                            <p:tgtEl>
                                              <p:spTgt spid="70"/>
                                            </p:tgtEl>
                                          </p:cBhvr>
                                        </p:animEffect>
                                      </p:childTnLst>
                                    </p:cTn>
                                  </p:par>
                                </p:childTnLst>
                              </p:cTn>
                            </p:par>
                            <p:par>
                              <p:cTn id="42" fill="hold">
                                <p:stCondLst>
                                  <p:cond delay="3500"/>
                                </p:stCondLst>
                                <p:childTnLst>
                                  <p:par>
                                    <p:cTn id="43" presetID="52"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animScale>
                                          <p:cBhvr>
                                            <p:cTn id="45" dur="5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500" decel="50000" fill="hold">
                                              <p:stCondLst>
                                                <p:cond delay="0"/>
                                              </p:stCondLst>
                                            </p:cTn>
                                            <p:tgtEl>
                                              <p:spTgt spid="57"/>
                                            </p:tgtEl>
                                            <p:attrNameLst>
                                              <p:attrName>ppt_x</p:attrName>
                                              <p:attrName>ppt_y</p:attrName>
                                            </p:attrNameLst>
                                          </p:cBhvr>
                                        </p:animMotion>
                                        <p:animEffect transition="in" filter="fade">
                                          <p:cBhvr>
                                            <p:cTn id="47" dur="500"/>
                                            <p:tgtEl>
                                              <p:spTgt spid="57"/>
                                            </p:tgtEl>
                                          </p:cBhvr>
                                        </p:animEffect>
                                      </p:childTnLst>
                                    </p:cTn>
                                  </p:par>
                                </p:childTnLst>
                              </p:cTn>
                            </p:par>
                            <p:par>
                              <p:cTn id="48" fill="hold">
                                <p:stCondLst>
                                  <p:cond delay="4000"/>
                                </p:stCondLst>
                                <p:childTnLst>
                                  <p:par>
                                    <p:cTn id="49" presetID="52"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Scale>
                                          <p:cBhvr>
                                            <p:cTn id="51"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500" decel="50000" fill="hold">
                                              <p:stCondLst>
                                                <p:cond delay="0"/>
                                              </p:stCondLst>
                                            </p:cTn>
                                            <p:tgtEl>
                                              <p:spTgt spid="60"/>
                                            </p:tgtEl>
                                            <p:attrNameLst>
                                              <p:attrName>ppt_x</p:attrName>
                                              <p:attrName>ppt_y</p:attrName>
                                            </p:attrNameLst>
                                          </p:cBhvr>
                                        </p:animMotion>
                                        <p:animEffect transition="in" filter="fade">
                                          <p:cBhvr>
                                            <p:cTn id="53" dur="500"/>
                                            <p:tgtEl>
                                              <p:spTgt spid="60"/>
                                            </p:tgtEl>
                                          </p:cBhvr>
                                        </p:animEffect>
                                      </p:childTnLst>
                                    </p:cTn>
                                  </p:par>
                                </p:childTnLst>
                              </p:cTn>
                            </p:par>
                            <p:par>
                              <p:cTn id="54" fill="hold">
                                <p:stCondLst>
                                  <p:cond delay="4500"/>
                                </p:stCondLst>
                                <p:childTnLst>
                                  <p:par>
                                    <p:cTn id="55" presetID="52" presetClass="entr" presetSubtype="0"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Scale>
                                          <p:cBhvr>
                                            <p:cTn id="57"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500" decel="50000" fill="hold">
                                              <p:stCondLst>
                                                <p:cond delay="0"/>
                                              </p:stCondLst>
                                            </p:cTn>
                                            <p:tgtEl>
                                              <p:spTgt spid="63"/>
                                            </p:tgtEl>
                                            <p:attrNameLst>
                                              <p:attrName>ppt_x</p:attrName>
                                              <p:attrName>ppt_y</p:attrName>
                                            </p:attrNameLst>
                                          </p:cBhvr>
                                        </p:animMotion>
                                        <p:animEffect transition="in" filter="fade">
                                          <p:cBhvr>
                                            <p:cTn id="59" dur="500"/>
                                            <p:tgtEl>
                                              <p:spTgt spid="63"/>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par>
                                    <p:cTn id="64" presetID="22" presetClass="entr" presetSubtype="8" fill="hold" grpId="0" nodeType="withEffect">
                                      <p:stCondLst>
                                        <p:cond delay="200"/>
                                      </p:stCondLst>
                                      <p:childTnLst>
                                        <p:set>
                                          <p:cBhvr>
                                            <p:cTn id="65" dur="1" fill="hold">
                                              <p:stCondLst>
                                                <p:cond delay="0"/>
                                              </p:stCondLst>
                                            </p:cTn>
                                            <p:tgtEl>
                                              <p:spTgt spid="68"/>
                                            </p:tgtEl>
                                            <p:attrNameLst>
                                              <p:attrName>style.visibility</p:attrName>
                                            </p:attrNameLst>
                                          </p:cBhvr>
                                          <p:to>
                                            <p:strVal val="visible"/>
                                          </p:to>
                                        </p:set>
                                        <p:animEffect transition="in" filter="wipe(left)">
                                          <p:cBhvr>
                                            <p:cTn id="66" dur="500"/>
                                            <p:tgtEl>
                                              <p:spTgt spid="68"/>
                                            </p:tgtEl>
                                          </p:cBhvr>
                                        </p:animEffect>
                                      </p:childTnLst>
                                    </p:cTn>
                                  </p:par>
                                  <p:par>
                                    <p:cTn id="67" presetID="22" presetClass="entr" presetSubtype="8" fill="hold" grpId="0" nodeType="withEffect">
                                      <p:stCondLst>
                                        <p:cond delay="400"/>
                                      </p:stCondLst>
                                      <p:childTnLst>
                                        <p:set>
                                          <p:cBhvr>
                                            <p:cTn id="68" dur="1" fill="hold">
                                              <p:stCondLst>
                                                <p:cond delay="0"/>
                                              </p:stCondLst>
                                            </p:cTn>
                                            <p:tgtEl>
                                              <p:spTgt spid="69"/>
                                            </p:tgtEl>
                                            <p:attrNameLst>
                                              <p:attrName>style.visibility</p:attrName>
                                            </p:attrNameLst>
                                          </p:cBhvr>
                                          <p:to>
                                            <p:strVal val="visible"/>
                                          </p:to>
                                        </p:set>
                                        <p:animEffect transition="in" filter="wipe(left)">
                                          <p:cBhvr>
                                            <p:cTn id="69" dur="500"/>
                                            <p:tgtEl>
                                              <p:spTgt spid="69"/>
                                            </p:tgtEl>
                                          </p:cBhvr>
                                        </p:animEffect>
                                      </p:childTnLst>
                                    </p:cTn>
                                  </p:par>
                                </p:childTnLst>
                              </p:cTn>
                            </p:par>
                            <p:par>
                              <p:cTn id="70" fill="hold">
                                <p:stCondLst>
                                  <p:cond delay="5900"/>
                                </p:stCondLst>
                                <p:childTnLst>
                                  <p:par>
                                    <p:cTn id="71" presetID="26" presetClass="emph" presetSubtype="0" repeatCount="30000" fill="hold" nodeType="afterEffect">
                                      <p:stCondLst>
                                        <p:cond delay="0"/>
                                      </p:stCondLst>
                                      <p:childTnLst>
                                        <p:animEffect transition="out" filter="fade">
                                          <p:cBhvr>
                                            <p:cTn id="72" dur="100" tmFilter="0, 0; .2, .5; .8, .5; 1, 0"/>
                                            <p:tgtEl>
                                              <p:spTgt spid="48"/>
                                            </p:tgtEl>
                                          </p:cBhvr>
                                        </p:animEffect>
                                        <p:animScale>
                                          <p:cBhvr>
                                            <p:cTn id="73" dur="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animBg="1"/>
          <p:bldP spid="66" grpId="0"/>
          <p:bldP spid="67" grpId="0"/>
          <p:bldP spid="68" grpId="0"/>
          <p:bldP spid="69" grpId="0"/>
          <p:bldP spid="7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挣值分析指标</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42"/>
          <p:cNvSpPr>
            <a:spLocks/>
          </p:cNvSpPr>
          <p:nvPr/>
        </p:nvSpPr>
        <p:spPr bwMode="auto">
          <a:xfrm>
            <a:off x="1576758" y="1291195"/>
            <a:ext cx="2433560"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6" name="Freeform 42"/>
          <p:cNvSpPr>
            <a:spLocks/>
          </p:cNvSpPr>
          <p:nvPr/>
        </p:nvSpPr>
        <p:spPr bwMode="auto">
          <a:xfrm flipH="1">
            <a:off x="4838561" y="1291195"/>
            <a:ext cx="2433561"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7" name="Freeform 42"/>
          <p:cNvSpPr>
            <a:spLocks/>
          </p:cNvSpPr>
          <p:nvPr/>
        </p:nvSpPr>
        <p:spPr bwMode="auto">
          <a:xfrm flipV="1">
            <a:off x="1576758" y="3789738"/>
            <a:ext cx="2433560"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8" name="Freeform 42"/>
          <p:cNvSpPr>
            <a:spLocks/>
          </p:cNvSpPr>
          <p:nvPr/>
        </p:nvSpPr>
        <p:spPr bwMode="auto">
          <a:xfrm flipH="1" flipV="1">
            <a:off x="4838561" y="3789738"/>
            <a:ext cx="2433561"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9" name="矩形 32"/>
          <p:cNvSpPr>
            <a:spLocks noChangeArrowheads="1"/>
          </p:cNvSpPr>
          <p:nvPr/>
        </p:nvSpPr>
        <p:spPr bwMode="auto">
          <a:xfrm>
            <a:off x="1" y="2439882"/>
            <a:ext cx="9142810" cy="863003"/>
          </a:xfrm>
          <a:prstGeom prst="rect">
            <a:avLst/>
          </a:prstGeom>
          <a:solidFill>
            <a:srgbClr val="0070C0"/>
          </a:solidFill>
          <a:ln>
            <a:noFill/>
          </a:ln>
        </p:spPr>
        <p:txBody>
          <a:bodyPr lIns="68543" tIns="34272" rIns="68543" bIns="3427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0" name="TextBox 33"/>
          <p:cNvSpPr txBox="1">
            <a:spLocks noChangeArrowheads="1"/>
          </p:cNvSpPr>
          <p:nvPr/>
        </p:nvSpPr>
        <p:spPr bwMode="auto">
          <a:xfrm>
            <a:off x="2792384" y="2685094"/>
            <a:ext cx="2656293" cy="376990"/>
          </a:xfrm>
          <a:prstGeom prst="rect">
            <a:avLst/>
          </a:prstGeom>
          <a:noFill/>
          <a:ln>
            <a:noFill/>
          </a:ln>
        </p:spPr>
        <p:txBody>
          <a:bodyPr wrap="none"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b="1" dirty="0" smtClean="0">
                <a:solidFill>
                  <a:schemeClr val="bg1"/>
                </a:solidFill>
                <a:latin typeface="微软雅黑" pitchFamily="34" charset="-122"/>
              </a:rPr>
              <a:t>     EVM</a:t>
            </a:r>
            <a:r>
              <a:rPr lang="zh-CN" altLang="en-US" b="1" dirty="0" smtClean="0">
                <a:solidFill>
                  <a:schemeClr val="bg1"/>
                </a:solidFill>
                <a:latin typeface="微软雅黑" pitchFamily="34" charset="-122"/>
              </a:rPr>
              <a:t>主要指标介绍</a:t>
            </a:r>
            <a:endParaRPr lang="zh-CN" altLang="en-US" b="1" dirty="0">
              <a:solidFill>
                <a:schemeClr val="bg1"/>
              </a:solidFill>
              <a:latin typeface="微软雅黑" pitchFamily="34" charset="-122"/>
            </a:endParaRPr>
          </a:p>
        </p:txBody>
      </p:sp>
      <p:grpSp>
        <p:nvGrpSpPr>
          <p:cNvPr id="11" name="组合 34"/>
          <p:cNvGrpSpPr>
            <a:grpSpLocks/>
          </p:cNvGrpSpPr>
          <p:nvPr/>
        </p:nvGrpSpPr>
        <p:grpSpPr bwMode="auto">
          <a:xfrm>
            <a:off x="1156686" y="1792332"/>
            <a:ext cx="865134" cy="866574"/>
            <a:chOff x="0" y="0"/>
            <a:chExt cx="1154113" cy="1155699"/>
          </a:xfrm>
          <a:solidFill>
            <a:schemeClr val="bg1">
              <a:lumMod val="65000"/>
            </a:schemeClr>
          </a:solidFill>
        </p:grpSpPr>
        <p:sp>
          <p:nvSpPr>
            <p:cNvPr id="12" name="Oval 30"/>
            <p:cNvSpPr>
              <a:spLocks noChangeArrowheads="1"/>
            </p:cNvSpPr>
            <p:nvPr/>
          </p:nvSpPr>
          <p:spPr bwMode="auto">
            <a:xfrm>
              <a:off x="0" y="0"/>
              <a:ext cx="1154113" cy="1155699"/>
            </a:xfrm>
            <a:prstGeom prst="ellipse">
              <a:avLst/>
            </a:prstGeom>
            <a:gradFill>
              <a:gsLst>
                <a:gs pos="50000">
                  <a:schemeClr val="bg1"/>
                </a:gs>
                <a:gs pos="0">
                  <a:schemeClr val="bg1"/>
                </a:gs>
                <a:gs pos="100000">
                  <a:schemeClr val="bg1">
                    <a:lumMod val="75000"/>
                  </a:schemeClr>
                </a:gs>
              </a:gsLst>
              <a:lin ang="189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组合 37"/>
          <p:cNvGrpSpPr>
            <a:grpSpLocks/>
          </p:cNvGrpSpPr>
          <p:nvPr/>
        </p:nvGrpSpPr>
        <p:grpSpPr bwMode="auto">
          <a:xfrm>
            <a:off x="1175726" y="2973158"/>
            <a:ext cx="865134" cy="866574"/>
            <a:chOff x="0" y="0"/>
            <a:chExt cx="1154113" cy="1155698"/>
          </a:xfrm>
          <a:solidFill>
            <a:schemeClr val="bg1">
              <a:lumMod val="65000"/>
            </a:schemeClr>
          </a:solidFill>
        </p:grpSpPr>
        <p:sp>
          <p:nvSpPr>
            <p:cNvPr id="15" name="Oval 31"/>
            <p:cNvSpPr>
              <a:spLocks noChangeArrowheads="1"/>
            </p:cNvSpPr>
            <p:nvPr/>
          </p:nvSpPr>
          <p:spPr bwMode="auto">
            <a:xfrm>
              <a:off x="0" y="0"/>
              <a:ext cx="1154113" cy="1155699"/>
            </a:xfrm>
            <a:prstGeom prst="ellipse">
              <a:avLst/>
            </a:prstGeom>
            <a:gradFill>
              <a:gsLst>
                <a:gs pos="50000">
                  <a:schemeClr val="bg1"/>
                </a:gs>
                <a:gs pos="0">
                  <a:schemeClr val="bg1"/>
                </a:gs>
                <a:gs pos="100000">
                  <a:schemeClr val="bg1">
                    <a:lumMod val="75000"/>
                  </a:schemeClr>
                </a:gs>
              </a:gsLst>
              <a:lin ang="189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6"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 name="组合 40"/>
          <p:cNvGrpSpPr>
            <a:grpSpLocks/>
          </p:cNvGrpSpPr>
          <p:nvPr/>
        </p:nvGrpSpPr>
        <p:grpSpPr bwMode="auto">
          <a:xfrm>
            <a:off x="6804450" y="1816139"/>
            <a:ext cx="866324" cy="866574"/>
            <a:chOff x="0" y="0"/>
            <a:chExt cx="1155700" cy="1155698"/>
          </a:xfrm>
          <a:solidFill>
            <a:schemeClr val="bg1">
              <a:lumMod val="65000"/>
            </a:schemeClr>
          </a:solidFill>
        </p:grpSpPr>
        <p:sp>
          <p:nvSpPr>
            <p:cNvPr id="18" name="Oval 33"/>
            <p:cNvSpPr>
              <a:spLocks noChangeArrowheads="1"/>
            </p:cNvSpPr>
            <p:nvPr/>
          </p:nvSpPr>
          <p:spPr bwMode="auto">
            <a:xfrm>
              <a:off x="0" y="0"/>
              <a:ext cx="1155700" cy="1155698"/>
            </a:xfrm>
            <a:prstGeom prst="ellipse">
              <a:avLst/>
            </a:prstGeom>
            <a:gradFill>
              <a:gsLst>
                <a:gs pos="50000">
                  <a:schemeClr val="bg1"/>
                </a:gs>
                <a:gs pos="0">
                  <a:schemeClr val="bg1"/>
                </a:gs>
                <a:gs pos="100000">
                  <a:schemeClr val="bg1">
                    <a:lumMod val="75000"/>
                  </a:schemeClr>
                </a:gs>
              </a:gsLst>
              <a:lin ang="189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9"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 name="组合 43"/>
          <p:cNvGrpSpPr>
            <a:grpSpLocks/>
          </p:cNvGrpSpPr>
          <p:nvPr/>
        </p:nvGrpSpPr>
        <p:grpSpPr bwMode="auto">
          <a:xfrm>
            <a:off x="6840150" y="2995775"/>
            <a:ext cx="865134" cy="866574"/>
            <a:chOff x="0" y="0"/>
            <a:chExt cx="1154113" cy="1155698"/>
          </a:xfrm>
          <a:solidFill>
            <a:schemeClr val="bg1">
              <a:lumMod val="65000"/>
            </a:schemeClr>
          </a:solidFill>
        </p:grpSpPr>
        <p:sp>
          <p:nvSpPr>
            <p:cNvPr id="21" name="Oval 32"/>
            <p:cNvSpPr>
              <a:spLocks noChangeArrowheads="1"/>
            </p:cNvSpPr>
            <p:nvPr/>
          </p:nvSpPr>
          <p:spPr bwMode="auto">
            <a:xfrm>
              <a:off x="0" y="0"/>
              <a:ext cx="1154113" cy="1155698"/>
            </a:xfrm>
            <a:prstGeom prst="ellipse">
              <a:avLst/>
            </a:prstGeom>
            <a:gradFill>
              <a:gsLst>
                <a:gs pos="50000">
                  <a:schemeClr val="bg1"/>
                </a:gs>
                <a:gs pos="0">
                  <a:schemeClr val="bg1"/>
                </a:gs>
                <a:gs pos="100000">
                  <a:schemeClr val="bg1">
                    <a:lumMod val="75000"/>
                  </a:schemeClr>
                </a:gs>
              </a:gsLst>
              <a:lin ang="189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22"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 name="TextBox 46"/>
          <p:cNvSpPr txBox="1">
            <a:spLocks noChangeArrowheads="1"/>
          </p:cNvSpPr>
          <p:nvPr/>
        </p:nvSpPr>
        <p:spPr bwMode="auto">
          <a:xfrm>
            <a:off x="2093218" y="951945"/>
            <a:ext cx="154267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600" b="1" dirty="0">
                <a:solidFill>
                  <a:schemeClr val="tx1"/>
                </a:solidFill>
                <a:latin typeface="微软雅黑" pitchFamily="34" charset="-122"/>
              </a:rPr>
              <a:t>进度偏差（</a:t>
            </a:r>
            <a:r>
              <a:rPr lang="en-US" altLang="zh-CN" sz="1600" b="1" dirty="0">
                <a:solidFill>
                  <a:schemeClr val="tx1"/>
                </a:solidFill>
                <a:latin typeface="微软雅黑" pitchFamily="34" charset="-122"/>
              </a:rPr>
              <a:t>SV</a:t>
            </a:r>
            <a:r>
              <a:rPr lang="zh-CN" altLang="en-US" sz="1600" b="1" dirty="0">
                <a:solidFill>
                  <a:schemeClr val="tx1"/>
                </a:solidFill>
                <a:latin typeface="微软雅黑" pitchFamily="34" charset="-122"/>
              </a:rPr>
              <a:t>）</a:t>
            </a:r>
            <a:endParaRPr lang="en-US" altLang="zh-CN" sz="1600" b="1" dirty="0">
              <a:solidFill>
                <a:schemeClr val="tx1"/>
              </a:solidFill>
              <a:latin typeface="微软雅黑" pitchFamily="34" charset="-122"/>
            </a:endParaRPr>
          </a:p>
        </p:txBody>
      </p:sp>
      <p:sp>
        <p:nvSpPr>
          <p:cNvPr id="24" name="TextBox 47"/>
          <p:cNvSpPr txBox="1">
            <a:spLocks noChangeArrowheads="1"/>
          </p:cNvSpPr>
          <p:nvPr/>
        </p:nvSpPr>
        <p:spPr bwMode="auto">
          <a:xfrm>
            <a:off x="2036100" y="1338808"/>
            <a:ext cx="1943278" cy="99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200" dirty="0" smtClean="0">
                <a:solidFill>
                  <a:schemeClr val="tx1"/>
                </a:solidFill>
                <a:latin typeface="微软雅黑" pitchFamily="34" charset="-122"/>
              </a:rPr>
              <a:t>SV</a:t>
            </a:r>
            <a:r>
              <a:rPr lang="zh-CN" altLang="en-US" sz="1200" dirty="0" smtClean="0">
                <a:solidFill>
                  <a:schemeClr val="tx1"/>
                </a:solidFill>
                <a:latin typeface="微软雅黑" pitchFamily="34" charset="-122"/>
              </a:rPr>
              <a:t>是指检查日期</a:t>
            </a:r>
            <a:r>
              <a:rPr lang="en-US" altLang="zh-CN" sz="1200" dirty="0" smtClean="0">
                <a:solidFill>
                  <a:schemeClr val="tx1"/>
                </a:solidFill>
                <a:latin typeface="微软雅黑" pitchFamily="34" charset="-122"/>
              </a:rPr>
              <a:t>EV</a:t>
            </a:r>
            <a:r>
              <a:rPr lang="zh-CN" altLang="en-US" sz="1200" dirty="0" smtClean="0">
                <a:solidFill>
                  <a:schemeClr val="tx1"/>
                </a:solidFill>
                <a:latin typeface="微软雅黑" pitchFamily="34" charset="-122"/>
              </a:rPr>
              <a:t>和</a:t>
            </a:r>
            <a:r>
              <a:rPr lang="en-US" altLang="zh-CN" sz="1200" dirty="0" smtClean="0">
                <a:solidFill>
                  <a:schemeClr val="tx1"/>
                </a:solidFill>
                <a:latin typeface="微软雅黑" pitchFamily="34" charset="-122"/>
              </a:rPr>
              <a:t>PV</a:t>
            </a:r>
            <a:r>
              <a:rPr lang="zh-CN" altLang="en-US" sz="1200" dirty="0" smtClean="0">
                <a:solidFill>
                  <a:schemeClr val="tx1"/>
                </a:solidFill>
                <a:latin typeface="微软雅黑" pitchFamily="34" charset="-122"/>
              </a:rPr>
              <a:t>之间的差异：</a:t>
            </a:r>
          </a:p>
          <a:p>
            <a:pPr eaLnBrk="1" hangingPunct="1">
              <a:spcBef>
                <a:spcPct val="0"/>
              </a:spcBef>
              <a:buFontTx/>
              <a:buNone/>
            </a:pPr>
            <a:r>
              <a:rPr lang="zh-CN" altLang="en-US" sz="1200" dirty="0" smtClean="0">
                <a:solidFill>
                  <a:schemeClr val="tx1"/>
                </a:solidFill>
                <a:latin typeface="微软雅黑" pitchFamily="34" charset="-122"/>
              </a:rPr>
              <a:t>当</a:t>
            </a:r>
            <a:r>
              <a:rPr lang="en-US" altLang="zh-CN" sz="1200" dirty="0" smtClean="0">
                <a:solidFill>
                  <a:schemeClr val="tx1"/>
                </a:solidFill>
                <a:latin typeface="微软雅黑" pitchFamily="34" charset="-122"/>
              </a:rPr>
              <a:t>SV&gt;0</a:t>
            </a:r>
            <a:r>
              <a:rPr lang="zh-CN" altLang="en-US" sz="1200" dirty="0" smtClean="0">
                <a:solidFill>
                  <a:schemeClr val="tx1"/>
                </a:solidFill>
                <a:latin typeface="微软雅黑" pitchFamily="34" charset="-122"/>
              </a:rPr>
              <a:t>时，进度提前；</a:t>
            </a:r>
          </a:p>
          <a:p>
            <a:pPr eaLnBrk="1" hangingPunct="1">
              <a:spcBef>
                <a:spcPct val="0"/>
              </a:spcBef>
              <a:buFontTx/>
              <a:buNone/>
            </a:pPr>
            <a:r>
              <a:rPr lang="zh-CN" altLang="en-US" sz="1200" dirty="0" smtClean="0">
                <a:solidFill>
                  <a:schemeClr val="tx1"/>
                </a:solidFill>
                <a:latin typeface="微软雅黑" pitchFamily="34" charset="-122"/>
              </a:rPr>
              <a:t>当</a:t>
            </a:r>
            <a:r>
              <a:rPr lang="en-US" altLang="zh-CN" sz="1200" dirty="0" smtClean="0">
                <a:solidFill>
                  <a:schemeClr val="tx1"/>
                </a:solidFill>
                <a:latin typeface="微软雅黑" pitchFamily="34" charset="-122"/>
              </a:rPr>
              <a:t>SV=0</a:t>
            </a:r>
            <a:r>
              <a:rPr lang="zh-CN" altLang="en-US" sz="1200" dirty="0" smtClean="0">
                <a:solidFill>
                  <a:schemeClr val="tx1"/>
                </a:solidFill>
                <a:latin typeface="微软雅黑" pitchFamily="34" charset="-122"/>
              </a:rPr>
              <a:t>时，计划相符。</a:t>
            </a:r>
          </a:p>
          <a:p>
            <a:pPr eaLnBrk="1" hangingPunct="1">
              <a:spcBef>
                <a:spcPct val="0"/>
              </a:spcBef>
              <a:buFontTx/>
              <a:buNone/>
            </a:pPr>
            <a:r>
              <a:rPr lang="zh-CN" altLang="en-US" sz="1200" dirty="0" smtClean="0">
                <a:solidFill>
                  <a:schemeClr val="tx1"/>
                </a:solidFill>
                <a:latin typeface="微软雅黑" pitchFamily="34" charset="-122"/>
              </a:rPr>
              <a:t>当</a:t>
            </a:r>
            <a:r>
              <a:rPr lang="en-US" altLang="zh-CN" sz="1200" dirty="0" smtClean="0">
                <a:solidFill>
                  <a:schemeClr val="tx1"/>
                </a:solidFill>
                <a:latin typeface="微软雅黑" pitchFamily="34" charset="-122"/>
              </a:rPr>
              <a:t>SV&lt;0</a:t>
            </a:r>
            <a:r>
              <a:rPr lang="zh-CN" altLang="en-US" sz="1200" dirty="0" smtClean="0">
                <a:solidFill>
                  <a:schemeClr val="tx1"/>
                </a:solidFill>
                <a:latin typeface="微软雅黑" pitchFamily="34" charset="-122"/>
              </a:rPr>
              <a:t>时，进度延误。</a:t>
            </a:r>
            <a:endParaRPr lang="zh-CN" altLang="en-US" sz="1200" dirty="0">
              <a:solidFill>
                <a:schemeClr val="tx1"/>
              </a:solidFill>
              <a:latin typeface="微软雅黑" pitchFamily="34" charset="-122"/>
            </a:endParaRPr>
          </a:p>
        </p:txBody>
      </p:sp>
      <p:sp>
        <p:nvSpPr>
          <p:cNvPr id="25" name="TextBox 48"/>
          <p:cNvSpPr txBox="1">
            <a:spLocks noChangeArrowheads="1"/>
          </p:cNvSpPr>
          <p:nvPr/>
        </p:nvSpPr>
        <p:spPr bwMode="auto">
          <a:xfrm>
            <a:off x="5395484" y="951945"/>
            <a:ext cx="1645776"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r>
              <a:rPr lang="zh-CN" altLang="en-US" sz="1600" b="1" dirty="0">
                <a:solidFill>
                  <a:schemeClr val="tx1"/>
                </a:solidFill>
                <a:latin typeface="微软雅黑" pitchFamily="34" charset="-122"/>
              </a:rPr>
              <a:t>成本偏差（</a:t>
            </a:r>
            <a:r>
              <a:rPr lang="en-US" altLang="zh-CN" sz="1600" b="1" dirty="0">
                <a:solidFill>
                  <a:schemeClr val="tx1"/>
                </a:solidFill>
                <a:latin typeface="微软雅黑" pitchFamily="34" charset="-122"/>
              </a:rPr>
              <a:t>CV</a:t>
            </a:r>
            <a:r>
              <a:rPr lang="zh-CN" altLang="en-US" sz="1600" b="1" dirty="0">
                <a:solidFill>
                  <a:schemeClr val="tx1"/>
                </a:solidFill>
                <a:latin typeface="微软雅黑" pitchFamily="34" charset="-122"/>
              </a:rPr>
              <a:t>）</a:t>
            </a:r>
            <a:endParaRPr lang="en-US" altLang="zh-CN" sz="1600" b="1" dirty="0">
              <a:solidFill>
                <a:schemeClr val="tx1"/>
              </a:solidFill>
              <a:latin typeface="微软雅黑" pitchFamily="34" charset="-122"/>
            </a:endParaRPr>
          </a:p>
        </p:txBody>
      </p:sp>
      <p:sp>
        <p:nvSpPr>
          <p:cNvPr id="26" name="TextBox 49"/>
          <p:cNvSpPr txBox="1">
            <a:spLocks noChangeArrowheads="1"/>
          </p:cNvSpPr>
          <p:nvPr/>
        </p:nvSpPr>
        <p:spPr bwMode="auto">
          <a:xfrm>
            <a:off x="4843321" y="1338808"/>
            <a:ext cx="1943279" cy="99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200" dirty="0">
                <a:solidFill>
                  <a:schemeClr val="tx1"/>
                </a:solidFill>
                <a:latin typeface="微软雅黑" pitchFamily="34" charset="-122"/>
              </a:rPr>
              <a:t>CV</a:t>
            </a:r>
            <a:r>
              <a:rPr lang="zh-CN" altLang="en-US" sz="1200" dirty="0">
                <a:solidFill>
                  <a:schemeClr val="tx1"/>
                </a:solidFill>
                <a:latin typeface="微软雅黑" pitchFamily="34" charset="-122"/>
              </a:rPr>
              <a:t>是指检查期间</a:t>
            </a:r>
            <a:r>
              <a:rPr lang="en-US" altLang="zh-CN" sz="1200" dirty="0">
                <a:solidFill>
                  <a:schemeClr val="tx1"/>
                </a:solidFill>
                <a:latin typeface="微软雅黑" pitchFamily="34" charset="-122"/>
              </a:rPr>
              <a:t>EV</a:t>
            </a:r>
            <a:r>
              <a:rPr lang="zh-CN" altLang="en-US" sz="1200" dirty="0">
                <a:solidFill>
                  <a:schemeClr val="tx1"/>
                </a:solidFill>
                <a:latin typeface="微软雅黑" pitchFamily="34" charset="-122"/>
              </a:rPr>
              <a:t>和</a:t>
            </a:r>
            <a:r>
              <a:rPr lang="en-US" altLang="zh-CN" sz="1200" dirty="0">
                <a:solidFill>
                  <a:schemeClr val="tx1"/>
                </a:solidFill>
                <a:latin typeface="微软雅黑" pitchFamily="34" charset="-122"/>
              </a:rPr>
              <a:t>AC</a:t>
            </a:r>
            <a:r>
              <a:rPr lang="zh-CN" altLang="en-US" sz="1200" dirty="0">
                <a:solidFill>
                  <a:schemeClr val="tx1"/>
                </a:solidFill>
                <a:latin typeface="微软雅黑" pitchFamily="34" charset="-122"/>
              </a:rPr>
              <a:t>之间的差异：</a:t>
            </a:r>
          </a:p>
          <a:p>
            <a:pPr eaLnBrk="1" hangingPunct="1">
              <a:spcBef>
                <a:spcPct val="0"/>
              </a:spcBef>
              <a:buFontTx/>
              <a:buNone/>
            </a:pPr>
            <a:r>
              <a:rPr lang="zh-CN" altLang="en-US" sz="1200" dirty="0" smtClean="0">
                <a:solidFill>
                  <a:schemeClr val="tx1"/>
                </a:solidFill>
                <a:latin typeface="微软雅黑" pitchFamily="34" charset="-122"/>
              </a:rPr>
              <a:t>当</a:t>
            </a:r>
            <a:r>
              <a:rPr lang="en-US" altLang="zh-CN" sz="1200" dirty="0" smtClean="0">
                <a:solidFill>
                  <a:schemeClr val="tx1"/>
                </a:solidFill>
                <a:latin typeface="微软雅黑" pitchFamily="34" charset="-122"/>
              </a:rPr>
              <a:t>CV&gt;0</a:t>
            </a:r>
            <a:r>
              <a:rPr lang="zh-CN" altLang="en-US" sz="1200" dirty="0" smtClean="0">
                <a:solidFill>
                  <a:schemeClr val="tx1"/>
                </a:solidFill>
                <a:latin typeface="微软雅黑" pitchFamily="34" charset="-122"/>
              </a:rPr>
              <a:t>时，费用低于预算</a:t>
            </a:r>
            <a:r>
              <a:rPr lang="en-US" altLang="zh-CN" sz="1200" dirty="0">
                <a:solidFill>
                  <a:schemeClr val="tx1"/>
                </a:solidFill>
                <a:latin typeface="微软雅黑" pitchFamily="34" charset="-122"/>
              </a:rPr>
              <a:t>;</a:t>
            </a:r>
            <a:endParaRPr lang="zh-CN" altLang="en-US" sz="1200" dirty="0">
              <a:solidFill>
                <a:schemeClr val="tx1"/>
              </a:solidFill>
              <a:latin typeface="微软雅黑" pitchFamily="34" charset="-122"/>
            </a:endParaRPr>
          </a:p>
          <a:p>
            <a:pPr eaLnBrk="1" hangingPunct="1">
              <a:spcBef>
                <a:spcPct val="0"/>
              </a:spcBef>
              <a:buFontTx/>
              <a:buNone/>
            </a:pPr>
            <a:r>
              <a:rPr lang="zh-CN" altLang="en-US" sz="1200" dirty="0">
                <a:solidFill>
                  <a:schemeClr val="tx1"/>
                </a:solidFill>
                <a:latin typeface="微软雅黑" pitchFamily="34" charset="-122"/>
              </a:rPr>
              <a:t>当</a:t>
            </a:r>
            <a:r>
              <a:rPr lang="en-US" altLang="zh-CN" sz="1200" dirty="0" smtClean="0">
                <a:solidFill>
                  <a:schemeClr val="tx1"/>
                </a:solidFill>
                <a:latin typeface="微软雅黑" pitchFamily="34" charset="-122"/>
              </a:rPr>
              <a:t>CV=0</a:t>
            </a:r>
            <a:r>
              <a:rPr lang="zh-CN" altLang="en-US" sz="1200" dirty="0" smtClean="0">
                <a:solidFill>
                  <a:schemeClr val="tx1"/>
                </a:solidFill>
                <a:latin typeface="微软雅黑" pitchFamily="34" charset="-122"/>
              </a:rPr>
              <a:t>时，费用等于预算</a:t>
            </a:r>
            <a:r>
              <a:rPr lang="en-US" altLang="zh-CN" sz="1200" dirty="0">
                <a:solidFill>
                  <a:schemeClr val="tx1"/>
                </a:solidFill>
                <a:latin typeface="微软雅黑" pitchFamily="34" charset="-122"/>
              </a:rPr>
              <a:t>;</a:t>
            </a:r>
            <a:endParaRPr lang="zh-CN" altLang="en-US" sz="1200" dirty="0">
              <a:solidFill>
                <a:schemeClr val="tx1"/>
              </a:solidFill>
              <a:latin typeface="微软雅黑" pitchFamily="34" charset="-122"/>
            </a:endParaRPr>
          </a:p>
          <a:p>
            <a:pPr eaLnBrk="1" hangingPunct="1">
              <a:spcBef>
                <a:spcPct val="0"/>
              </a:spcBef>
              <a:buFontTx/>
              <a:buNone/>
            </a:pPr>
            <a:r>
              <a:rPr lang="zh-CN" altLang="en-US" sz="1200" dirty="0">
                <a:solidFill>
                  <a:schemeClr val="tx1"/>
                </a:solidFill>
                <a:latin typeface="微软雅黑" pitchFamily="34" charset="-122"/>
              </a:rPr>
              <a:t>当</a:t>
            </a:r>
            <a:r>
              <a:rPr lang="en-US" altLang="zh-CN" sz="1200" dirty="0" smtClean="0">
                <a:solidFill>
                  <a:schemeClr val="tx1"/>
                </a:solidFill>
                <a:latin typeface="微软雅黑" pitchFamily="34" charset="-122"/>
              </a:rPr>
              <a:t>CV&lt;0</a:t>
            </a:r>
            <a:r>
              <a:rPr lang="zh-CN" altLang="en-US" sz="1200" dirty="0" smtClean="0">
                <a:solidFill>
                  <a:schemeClr val="tx1"/>
                </a:solidFill>
                <a:latin typeface="微软雅黑" pitchFamily="34" charset="-122"/>
              </a:rPr>
              <a:t>时，费用超支</a:t>
            </a:r>
            <a:r>
              <a:rPr lang="zh-CN" altLang="en-US" sz="1200" dirty="0">
                <a:solidFill>
                  <a:schemeClr val="tx1"/>
                </a:solidFill>
                <a:latin typeface="微软雅黑" pitchFamily="34" charset="-122"/>
              </a:rPr>
              <a:t>。</a:t>
            </a:r>
          </a:p>
        </p:txBody>
      </p:sp>
      <p:sp>
        <p:nvSpPr>
          <p:cNvPr id="27" name="TextBox 50"/>
          <p:cNvSpPr txBox="1">
            <a:spLocks noChangeArrowheads="1"/>
          </p:cNvSpPr>
          <p:nvPr/>
        </p:nvSpPr>
        <p:spPr bwMode="auto">
          <a:xfrm>
            <a:off x="2093218" y="4382532"/>
            <a:ext cx="1917099"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600" b="1" dirty="0">
                <a:solidFill>
                  <a:schemeClr val="tx1"/>
                </a:solidFill>
                <a:latin typeface="微软雅黑" pitchFamily="34" charset="-122"/>
              </a:rPr>
              <a:t>完工估算（</a:t>
            </a:r>
            <a:r>
              <a:rPr lang="en-US" altLang="zh-CN" sz="1600" b="1" dirty="0">
                <a:solidFill>
                  <a:schemeClr val="tx1"/>
                </a:solidFill>
                <a:latin typeface="微软雅黑" pitchFamily="34" charset="-122"/>
              </a:rPr>
              <a:t>EAC</a:t>
            </a:r>
            <a:r>
              <a:rPr lang="zh-CN" altLang="en-US" sz="1600" b="1" dirty="0">
                <a:solidFill>
                  <a:schemeClr val="tx1"/>
                </a:solidFill>
                <a:latin typeface="微软雅黑" pitchFamily="34" charset="-122"/>
              </a:rPr>
              <a:t>）</a:t>
            </a:r>
            <a:endParaRPr lang="en-US" altLang="zh-CN" sz="1600" b="1" dirty="0">
              <a:solidFill>
                <a:schemeClr val="tx1"/>
              </a:solidFill>
              <a:latin typeface="微软雅黑" pitchFamily="34" charset="-122"/>
            </a:endParaRPr>
          </a:p>
        </p:txBody>
      </p:sp>
      <p:sp>
        <p:nvSpPr>
          <p:cNvPr id="28" name="TextBox 51"/>
          <p:cNvSpPr txBox="1">
            <a:spLocks noChangeArrowheads="1"/>
          </p:cNvSpPr>
          <p:nvPr/>
        </p:nvSpPr>
        <p:spPr bwMode="auto">
          <a:xfrm>
            <a:off x="2036100" y="3363838"/>
            <a:ext cx="1943278" cy="99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200" dirty="0" smtClean="0">
                <a:solidFill>
                  <a:schemeClr val="tx1"/>
                </a:solidFill>
                <a:latin typeface="微软雅黑" pitchFamily="34" charset="-122"/>
              </a:rPr>
              <a:t>EAC</a:t>
            </a:r>
            <a:r>
              <a:rPr lang="zh-CN" altLang="en-US" sz="1200" dirty="0">
                <a:solidFill>
                  <a:schemeClr val="tx1"/>
                </a:solidFill>
                <a:latin typeface="微软雅黑" pitchFamily="34" charset="-122"/>
              </a:rPr>
              <a:t>估算，就是以已完成工作的实际成本为基础，并根据已积累的经验来为剩余项目工作编制一个新估算</a:t>
            </a:r>
            <a:r>
              <a:rPr lang="zh-CN" altLang="en-US" sz="1200" dirty="0" smtClean="0">
                <a:solidFill>
                  <a:schemeClr val="tx1"/>
                </a:solidFill>
                <a:latin typeface="微软雅黑" pitchFamily="34" charset="-122"/>
              </a:rPr>
              <a:t>。</a:t>
            </a:r>
            <a:endParaRPr lang="zh-CN" altLang="en-US" sz="1200" dirty="0">
              <a:solidFill>
                <a:schemeClr val="tx1"/>
              </a:solidFill>
              <a:latin typeface="微软雅黑" pitchFamily="34" charset="-122"/>
            </a:endParaRPr>
          </a:p>
        </p:txBody>
      </p:sp>
      <p:sp>
        <p:nvSpPr>
          <p:cNvPr id="29" name="TextBox 52"/>
          <p:cNvSpPr txBox="1">
            <a:spLocks noChangeArrowheads="1"/>
          </p:cNvSpPr>
          <p:nvPr/>
        </p:nvSpPr>
        <p:spPr bwMode="auto">
          <a:xfrm>
            <a:off x="5395484" y="4382532"/>
            <a:ext cx="2776916"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600" b="1" dirty="0">
                <a:solidFill>
                  <a:schemeClr val="tx1"/>
                </a:solidFill>
                <a:latin typeface="微软雅黑" pitchFamily="34" charset="-122"/>
              </a:rPr>
              <a:t>完工尚需绩效指数（</a:t>
            </a:r>
            <a:r>
              <a:rPr lang="en-US" altLang="zh-CN" sz="1600" b="1" dirty="0">
                <a:solidFill>
                  <a:schemeClr val="tx1"/>
                </a:solidFill>
                <a:latin typeface="微软雅黑" pitchFamily="34" charset="-122"/>
              </a:rPr>
              <a:t>TCPI</a:t>
            </a:r>
            <a:r>
              <a:rPr lang="zh-CN" altLang="en-US" sz="1600" b="1" dirty="0">
                <a:solidFill>
                  <a:schemeClr val="tx1"/>
                </a:solidFill>
                <a:latin typeface="微软雅黑" pitchFamily="34" charset="-122"/>
              </a:rPr>
              <a:t>）</a:t>
            </a:r>
            <a:endParaRPr lang="en-US" altLang="zh-CN" sz="1600" b="1" dirty="0">
              <a:solidFill>
                <a:schemeClr val="tx1"/>
              </a:solidFill>
              <a:latin typeface="微软雅黑" pitchFamily="34" charset="-122"/>
            </a:endParaRPr>
          </a:p>
        </p:txBody>
      </p:sp>
      <p:sp>
        <p:nvSpPr>
          <p:cNvPr id="30" name="TextBox 53"/>
          <p:cNvSpPr txBox="1">
            <a:spLocks noChangeArrowheads="1"/>
          </p:cNvSpPr>
          <p:nvPr/>
        </p:nvSpPr>
        <p:spPr bwMode="auto">
          <a:xfrm>
            <a:off x="4843321" y="3363838"/>
            <a:ext cx="1943279" cy="99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200" dirty="0" smtClean="0">
                <a:solidFill>
                  <a:schemeClr val="tx1"/>
                </a:solidFill>
                <a:latin typeface="微软雅黑" pitchFamily="34" charset="-122"/>
              </a:rPr>
              <a:t>TCPI</a:t>
            </a:r>
            <a:r>
              <a:rPr lang="zh-CN" altLang="en-US" sz="1200" dirty="0" smtClean="0">
                <a:solidFill>
                  <a:schemeClr val="tx1"/>
                </a:solidFill>
                <a:latin typeface="微软雅黑" pitchFamily="34" charset="-122"/>
              </a:rPr>
              <a:t>是为了</a:t>
            </a:r>
            <a:r>
              <a:rPr lang="zh-CN" altLang="en-US" sz="1200" dirty="0">
                <a:solidFill>
                  <a:schemeClr val="tx1"/>
                </a:solidFill>
                <a:latin typeface="微软雅黑" pitchFamily="34" charset="-122"/>
              </a:rPr>
              <a:t>实现特定的管理目标，剩余资源的使用必须达到的成本绩效指标，是完成剩余工作所需的成本与剩余预算之比。</a:t>
            </a:r>
          </a:p>
        </p:txBody>
      </p:sp>
    </p:spTree>
    <p:extLst>
      <p:ext uri="{BB962C8B-B14F-4D97-AF65-F5344CB8AC3E}">
        <p14:creationId xmlns:p14="http://schemas.microsoft.com/office/powerpoint/2010/main" val="83237903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0"/>
                                        </p:tgtEl>
                                        <p:attrNameLst>
                                          <p:attrName>ppt_y</p:attrName>
                                        </p:attrNameLst>
                                      </p:cBhvr>
                                      <p:tavLst>
                                        <p:tav tm="0">
                                          <p:val>
                                            <p:strVal val="#ppt_y"/>
                                          </p:val>
                                        </p:tav>
                                        <p:tav tm="100000">
                                          <p:val>
                                            <p:strVal val="#ppt_y"/>
                                          </p:val>
                                        </p:tav>
                                      </p:tavLst>
                                    </p:anim>
                                    <p:anim calcmode="lin" valueType="num">
                                      <p:cBhvr>
                                        <p:cTn id="2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0"/>
                                        </p:tgtEl>
                                      </p:cBhvr>
                                    </p:animEffect>
                                  </p:childTnLst>
                                </p:cTn>
                              </p:par>
                            </p:childTnLst>
                          </p:cTn>
                        </p:par>
                        <p:par>
                          <p:cTn id="31" fill="hold">
                            <p:stCondLst>
                              <p:cond delay="900"/>
                            </p:stCondLst>
                            <p:childTnLst>
                              <p:par>
                                <p:cTn id="32" presetID="1"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56" presetClass="path" presetSubtype="0" accel="50000" decel="50000" fill="hold" nodeType="withEffect">
                                  <p:stCondLst>
                                    <p:cond delay="0"/>
                                  </p:stCondLst>
                                  <p:childTnLst>
                                    <p:animMotion origin="layout" path="M 1.46481E-6 -2.96296E-6 L -0.313 -0.10856 " pathEditMode="relative" rAng="0" ptsTypes="AA">
                                      <p:cBhvr>
                                        <p:cTn id="41" dur="1000" spd="-99900" fill="hold"/>
                                        <p:tgtEl>
                                          <p:spTgt spid="20"/>
                                        </p:tgtEl>
                                        <p:attrNameLst>
                                          <p:attrName>ppt_x,ppt_y</p:attrName>
                                        </p:attrNameLst>
                                      </p:cBhvr>
                                      <p:rCtr x="-15500" y="-5300"/>
                                    </p:animMotion>
                                  </p:childTnLst>
                                </p:cTn>
                              </p:par>
                              <p:par>
                                <p:cTn id="42" presetID="56" presetClass="path" presetSubtype="0" accel="50000" decel="50000" fill="hold" nodeType="withEffect">
                                  <p:stCondLst>
                                    <p:cond delay="0"/>
                                  </p:stCondLst>
                                  <p:childTnLst>
                                    <p:animMotion origin="layout" path="M 1.67816E-7 4.81481E-6 L 0.30831 0.12546 " pathEditMode="relative" rAng="0" ptsTypes="AA">
                                      <p:cBhvr>
                                        <p:cTn id="43" dur="1000" spd="-99900" fill="hold"/>
                                        <p:tgtEl>
                                          <p:spTgt spid="11"/>
                                        </p:tgtEl>
                                        <p:attrNameLst>
                                          <p:attrName>ppt_x,ppt_y</p:attrName>
                                        </p:attrNameLst>
                                      </p:cBhvr>
                                      <p:rCtr x="15400" y="6300"/>
                                    </p:animMotion>
                                  </p:childTnLst>
                                </p:cTn>
                              </p:par>
                              <p:par>
                                <p:cTn id="44" presetID="56" presetClass="path" presetSubtype="0" accel="50000" decel="50000" fill="hold" nodeType="withEffect">
                                  <p:stCondLst>
                                    <p:cond delay="0"/>
                                  </p:stCondLst>
                                  <p:childTnLst>
                                    <p:animMotion origin="layout" path="M -1.26838E-6 -4.81481E-6 L 0.30623 -0.10416 " pathEditMode="relative" rAng="0" ptsTypes="AA">
                                      <p:cBhvr>
                                        <p:cTn id="45" dur="1000" spd="-99900" fill="hold"/>
                                        <p:tgtEl>
                                          <p:spTgt spid="14"/>
                                        </p:tgtEl>
                                        <p:attrNameLst>
                                          <p:attrName>ppt_x,ppt_y</p:attrName>
                                        </p:attrNameLst>
                                      </p:cBhvr>
                                      <p:rCtr x="15300" y="-5100"/>
                                    </p:animMotion>
                                  </p:childTnLst>
                                </p:cTn>
                              </p:par>
                              <p:par>
                                <p:cTn id="46" presetID="56" presetClass="path" presetSubtype="0" accel="50000" decel="50000" fill="hold" nodeType="withEffect">
                                  <p:stCondLst>
                                    <p:cond delay="0"/>
                                  </p:stCondLst>
                                  <p:childTnLst>
                                    <p:animMotion origin="layout" path="M 4.06791E-6 -4.81481E-6 L -0.30923 0.12084 " pathEditMode="relative" rAng="0" ptsTypes="AA">
                                      <p:cBhvr>
                                        <p:cTn id="47" dur="1000" spd="-99900" fill="hold"/>
                                        <p:tgtEl>
                                          <p:spTgt spid="17"/>
                                        </p:tgtEl>
                                        <p:attrNameLst>
                                          <p:attrName>ppt_x,ppt_y</p:attrName>
                                        </p:attrNameLst>
                                      </p:cBhvr>
                                      <p:rCtr x="-15400" y="6000"/>
                                    </p:animMotion>
                                  </p:childTnLst>
                                </p:cTn>
                              </p:par>
                            </p:childTnLst>
                          </p:cTn>
                        </p:par>
                        <p:par>
                          <p:cTn id="48" fill="hold">
                            <p:stCondLst>
                              <p:cond delay="1900"/>
                            </p:stCondLst>
                            <p:childTnLst>
                              <p:par>
                                <p:cTn id="49" presetID="22" presetClass="entr" presetSubtype="8"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right)">
                                      <p:cBhvr>
                                        <p:cTn id="54" dur="500"/>
                                        <p:tgtEl>
                                          <p:spTgt spid="6"/>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righ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par>
                          <p:cTn id="61" fill="hold">
                            <p:stCondLst>
                              <p:cond delay="2400"/>
                            </p:stCondLst>
                            <p:childTnLst>
                              <p:par>
                                <p:cTn id="62" presetID="47"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childTnLst>
                          </p:cTn>
                        </p:par>
                        <p:par>
                          <p:cTn id="82" fill="hold">
                            <p:stCondLst>
                              <p:cond delay="3400"/>
                            </p:stCondLst>
                            <p:childTnLst>
                              <p:par>
                                <p:cTn id="83" presetID="22" presetClass="entr" presetSubtype="1"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up)">
                                      <p:cBhvr>
                                        <p:cTn id="85" dur="500"/>
                                        <p:tgtEl>
                                          <p:spTgt spid="24"/>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up)">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wipe(down)">
                                      <p:cBhvr>
                                        <p:cTn id="91" dur="500"/>
                                        <p:tgtEl>
                                          <p:spTgt spid="28"/>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autoUpdateAnimBg="0"/>
      <p:bldP spid="10" grpId="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a:spLocks/>
          </p:cNvSpPr>
          <p:nvPr/>
        </p:nvSpPr>
        <p:spPr bwMode="auto">
          <a:xfrm>
            <a:off x="1043609" y="1128861"/>
            <a:ext cx="7200800" cy="3315097"/>
          </a:xfrm>
          <a:prstGeom prst="rect">
            <a:avLst/>
          </a:prstGeom>
          <a:solidFill>
            <a:srgbClr val="FFFFFF">
              <a:alpha val="57999"/>
            </a:srgbClr>
          </a:solidFill>
          <a:ln w="15875" cmpd="sng">
            <a:solidFill>
              <a:srgbClr val="0070C0"/>
            </a:solidFill>
            <a:miter lim="800000"/>
            <a:headEnd/>
            <a:tailEnd/>
          </a:ln>
        </p:spPr>
        <p:txBody>
          <a:bodyPr/>
          <a:lstStyle/>
          <a:p>
            <a:endParaRPr lang="zh-CN" altLang="en-US">
              <a:solidFill>
                <a:srgbClr val="000000"/>
              </a:solidFill>
              <a:sym typeface="Arial" pitchFamily="34" charset="0"/>
            </a:endParaRPr>
          </a:p>
        </p:txBody>
      </p:sp>
      <p:sp>
        <p:nvSpPr>
          <p:cNvPr id="4" name="TextBox 9"/>
          <p:cNvSpPr>
            <a:spLocks noChangeArrowheads="1"/>
          </p:cNvSpPr>
          <p:nvPr/>
        </p:nvSpPr>
        <p:spPr bwMode="auto">
          <a:xfrm>
            <a:off x="1321371" y="1928902"/>
            <a:ext cx="6645275"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在</a:t>
            </a:r>
            <a:r>
              <a:rPr lang="zh-CN" altLang="en-US" sz="1600" dirty="0">
                <a:solidFill>
                  <a:srgbClr val="0C0C0C"/>
                </a:solidFill>
                <a:latin typeface="微软雅黑" pitchFamily="34" charset="-122"/>
                <a:ea typeface="微软雅黑" pitchFamily="34" charset="-122"/>
                <a:sym typeface="微软雅黑" pitchFamily="34" charset="-122"/>
              </a:rPr>
              <a:t>应对全球化的市场变化中，战略管理和</a:t>
            </a:r>
            <a:r>
              <a:rPr lang="zh-CN" altLang="en-US" sz="1600" dirty="0" smtClean="0">
                <a:solidFill>
                  <a:srgbClr val="0C0C0C"/>
                </a:solidFill>
                <a:latin typeface="微软雅黑" pitchFamily="34" charset="-122"/>
                <a:ea typeface="微软雅黑" pitchFamily="34" charset="-122"/>
                <a:sym typeface="微软雅黑" pitchFamily="34" charset="-122"/>
              </a:rPr>
              <a:t>项目管理起到</a:t>
            </a:r>
            <a:r>
              <a:rPr lang="zh-CN" altLang="en-US" sz="1600" dirty="0">
                <a:solidFill>
                  <a:srgbClr val="0C0C0C"/>
                </a:solidFill>
                <a:latin typeface="微软雅黑" pitchFamily="34" charset="-122"/>
                <a:ea typeface="微软雅黑" pitchFamily="34" charset="-122"/>
                <a:sym typeface="微软雅黑" pitchFamily="34" charset="-122"/>
              </a:rPr>
              <a:t>同样</a:t>
            </a:r>
            <a:r>
              <a:rPr lang="zh-CN" altLang="en-US" sz="1600" dirty="0" smtClean="0">
                <a:solidFill>
                  <a:srgbClr val="0C0C0C"/>
                </a:solidFill>
                <a:latin typeface="微软雅黑" pitchFamily="34" charset="-122"/>
                <a:ea typeface="微软雅黑" pitchFamily="34" charset="-122"/>
                <a:sym typeface="微软雅黑" pitchFamily="34" charset="-122"/>
              </a:rPr>
              <a:t>关键的作用。随着</a:t>
            </a:r>
            <a:r>
              <a:rPr lang="zh-CN" altLang="en-US" sz="1600" dirty="0">
                <a:solidFill>
                  <a:srgbClr val="0C0C0C"/>
                </a:solidFill>
                <a:latin typeface="微软雅黑" pitchFamily="34" charset="-122"/>
                <a:ea typeface="微软雅黑" pitchFamily="34" charset="-122"/>
                <a:sym typeface="微软雅黑" pitchFamily="34" charset="-122"/>
              </a:rPr>
              <a:t>全球经济的一体化以及科学技术的日新月异，项目管理作为一次性创造活动的管理模式，已成为适应新经济时代最具生命力的管理工具</a:t>
            </a:r>
            <a:r>
              <a:rPr lang="zh-CN" altLang="en-US" sz="1600" dirty="0" smtClean="0">
                <a:solidFill>
                  <a:srgbClr val="0C0C0C"/>
                </a:solidFill>
                <a:latin typeface="微软雅黑" pitchFamily="34" charset="-122"/>
                <a:ea typeface="微软雅黑" pitchFamily="34" charset="-122"/>
                <a:sym typeface="微软雅黑" pitchFamily="34" charset="-122"/>
              </a:rPr>
              <a:t>之一。</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项目管理</a:t>
            </a:r>
            <a:r>
              <a:rPr lang="zh-CN" altLang="en-US" sz="1600" dirty="0">
                <a:solidFill>
                  <a:srgbClr val="0C0C0C"/>
                </a:solidFill>
                <a:latin typeface="微软雅黑" pitchFamily="34" charset="-122"/>
                <a:ea typeface="微软雅黑" pitchFamily="34" charset="-122"/>
                <a:sym typeface="微软雅黑" pitchFamily="34" charset="-122"/>
              </a:rPr>
              <a:t>作为一门专业已经得到认可，这表明知识、过程、技能、工具和技术的应用对项目的成功有显著影响。</a:t>
            </a:r>
          </a:p>
        </p:txBody>
      </p:sp>
      <p:grpSp>
        <p:nvGrpSpPr>
          <p:cNvPr id="5" name="组合 4"/>
          <p:cNvGrpSpPr/>
          <p:nvPr/>
        </p:nvGrpSpPr>
        <p:grpSpPr>
          <a:xfrm>
            <a:off x="1692796" y="699542"/>
            <a:ext cx="2087562" cy="864096"/>
            <a:chOff x="1547813" y="629275"/>
            <a:chExt cx="2087562" cy="864096"/>
          </a:xfrm>
        </p:grpSpPr>
        <p:sp>
          <p:nvSpPr>
            <p:cNvPr id="6" name="矩形 17"/>
            <p:cNvSpPr>
              <a:spLocks noChangeArrowheads="1"/>
            </p:cNvSpPr>
            <p:nvPr/>
          </p:nvSpPr>
          <p:spPr bwMode="auto">
            <a:xfrm>
              <a:off x="1547813" y="650776"/>
              <a:ext cx="2087562" cy="787400"/>
            </a:xfrm>
            <a:prstGeom prst="rect">
              <a:avLst/>
            </a:prstGeom>
            <a:solidFill>
              <a:srgbClr val="0070C0"/>
            </a:solidFill>
            <a:ln>
              <a:noFill/>
            </a:ln>
          </p:spPr>
          <p:txBody>
            <a:bodyPr/>
            <a:lstStyle/>
            <a:p>
              <a:endParaRPr lang="zh-CN" altLang="en-US" b="1">
                <a:sym typeface="Arial" pitchFamily="34" charset="0"/>
              </a:endParaRPr>
            </a:p>
          </p:txBody>
        </p:sp>
        <p:sp>
          <p:nvSpPr>
            <p:cNvPr id="7" name="TextBox 18"/>
            <p:cNvSpPr>
              <a:spLocks noChangeArrowheads="1"/>
            </p:cNvSpPr>
            <p:nvPr/>
          </p:nvSpPr>
          <p:spPr bwMode="auto">
            <a:xfrm>
              <a:off x="1857573" y="629275"/>
              <a:ext cx="152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dirty="0">
                  <a:solidFill>
                    <a:schemeClr val="bg1"/>
                  </a:solidFill>
                  <a:latin typeface="微软雅黑" pitchFamily="34" charset="-122"/>
                  <a:ea typeface="微软雅黑" pitchFamily="34" charset="-122"/>
                  <a:sym typeface="方正大黑简体" pitchFamily="65" charset="-122"/>
                </a:rPr>
                <a:t>前 </a:t>
              </a:r>
              <a:r>
                <a:rPr lang="zh-CN" altLang="en-US" sz="3600" b="1" dirty="0" smtClean="0">
                  <a:solidFill>
                    <a:schemeClr val="bg1"/>
                  </a:solidFill>
                  <a:latin typeface="微软雅黑" pitchFamily="34" charset="-122"/>
                  <a:ea typeface="微软雅黑" pitchFamily="34" charset="-122"/>
                  <a:sym typeface="方正大黑简体" pitchFamily="65" charset="-122"/>
                </a:rPr>
                <a:t>  言</a:t>
              </a:r>
              <a:endParaRPr lang="zh-CN" altLang="en-US" sz="3600" b="1" dirty="0">
                <a:solidFill>
                  <a:schemeClr val="bg1"/>
                </a:solidFill>
                <a:latin typeface="微软雅黑" pitchFamily="34" charset="-122"/>
                <a:ea typeface="微软雅黑" pitchFamily="34" charset="-122"/>
                <a:sym typeface="方正大黑简体" pitchFamily="65" charset="-122"/>
              </a:endParaRPr>
            </a:p>
          </p:txBody>
        </p:sp>
        <p:sp>
          <p:nvSpPr>
            <p:cNvPr id="8" name="TextBox 19"/>
            <p:cNvSpPr>
              <a:spLocks noChangeArrowheads="1"/>
            </p:cNvSpPr>
            <p:nvPr/>
          </p:nvSpPr>
          <p:spPr bwMode="auto">
            <a:xfrm>
              <a:off x="1848082" y="1154817"/>
              <a:ext cx="1516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chemeClr val="bg1"/>
                  </a:solidFill>
                  <a:latin typeface="Arial Black" pitchFamily="34" charset="0"/>
                  <a:ea typeface="方正大黑简体" pitchFamily="65" charset="-122"/>
                  <a:sym typeface="Arial Black" pitchFamily="34" charset="0"/>
                </a:rPr>
                <a:t>QIAN    YAN</a:t>
              </a:r>
              <a:endParaRPr lang="zh-CN" altLang="en-US" sz="1600" dirty="0">
                <a:solidFill>
                  <a:schemeClr val="bg1"/>
                </a:solidFill>
                <a:latin typeface="Arial Black" pitchFamily="34" charset="0"/>
                <a:ea typeface="方正大黑简体" pitchFamily="65" charset="-122"/>
                <a:sym typeface="Arial Black" pitchFamily="34" charset="0"/>
              </a:endParaRPr>
            </a:p>
          </p:txBody>
        </p:sp>
      </p:grpSp>
    </p:spTree>
    <p:extLst>
      <p:ext uri="{BB962C8B-B14F-4D97-AF65-F5344CB8AC3E}">
        <p14:creationId xmlns:p14="http://schemas.microsoft.com/office/powerpoint/2010/main" val="23636082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6" presetClass="entr" presetSubtype="37"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1000"/>
                                        <p:tgtEl>
                                          <p:spTgt spid="3"/>
                                        </p:tgtEl>
                                      </p:cBhvr>
                                    </p:animEffec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13" y="596023"/>
            <a:ext cx="7760127" cy="43642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挣值分析曲线</a:t>
            </a:r>
            <a:endParaRPr lang="en-US" altLang="zh-CN" b="1" kern="0" dirty="0">
              <a:solidFill>
                <a:schemeClr val="bg1"/>
              </a:solidFill>
              <a:latin typeface="Arial" pitchFamily="34" charset="0"/>
              <a:ea typeface="微软雅黑" pitchFamily="34" charset="-122"/>
              <a:cs typeface="Arial" pitchFamily="34" charset="0"/>
            </a:endParaRPr>
          </a:p>
        </p:txBody>
      </p:sp>
      <p:sp>
        <p:nvSpPr>
          <p:cNvPr id="4" name="燕尾形 3"/>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4"/>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1302574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ppt_x</p:attrName>
                                        </p:attrNameLst>
                                      </p:cBhvr>
                                      <p:tavLst>
                                        <p:tav tm="0">
                                          <p:val>
                                            <p:strVal val="#ppt_x+#ppt_w*1.125000"/>
                                          </p:val>
                                        </p:tav>
                                        <p:tav tm="100000">
                                          <p:val>
                                            <p:strVal val="#ppt_x"/>
                                          </p:val>
                                        </p:tav>
                                      </p:tavLst>
                                    </p:anim>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16016" y="1975247"/>
            <a:ext cx="1364476" cy="400110"/>
          </a:xfrm>
          <a:prstGeom prst="rect">
            <a:avLst/>
          </a:prstGeom>
          <a:noFill/>
        </p:spPr>
        <p:txBody>
          <a:bodyPr wrap="none" rtlCol="0">
            <a:spAutoFit/>
          </a:bodyPr>
          <a:lstStyle/>
          <a:p>
            <a:r>
              <a:rPr lang="zh-CN" altLang="en-US" sz="2000" b="1" spc="300" dirty="0">
                <a:latin typeface="微软雅黑" pitchFamily="34" charset="-122"/>
                <a:ea typeface="微软雅黑" pitchFamily="34" charset="-122"/>
              </a:rPr>
              <a:t>产品介绍</a:t>
            </a:r>
          </a:p>
        </p:txBody>
      </p:sp>
      <p:grpSp>
        <p:nvGrpSpPr>
          <p:cNvPr id="18" name="组合 17"/>
          <p:cNvGrpSpPr/>
          <p:nvPr/>
        </p:nvGrpSpPr>
        <p:grpSpPr>
          <a:xfrm>
            <a:off x="2843808" y="1940248"/>
            <a:ext cx="1301106" cy="1301106"/>
            <a:chOff x="2843808" y="1940248"/>
            <a:chExt cx="1301106" cy="1301106"/>
          </a:xfrm>
        </p:grpSpPr>
        <p:sp>
          <p:nvSpPr>
            <p:cNvPr id="19" name="椭圆 18"/>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212071" y="2175302"/>
              <a:ext cx="564578" cy="830997"/>
            </a:xfrm>
            <a:prstGeom prst="rect">
              <a:avLst/>
            </a:prstGeom>
            <a:noFill/>
          </p:spPr>
          <p:txBody>
            <a:bodyPr wrap="none" rtlCol="0">
              <a:spAutoFit/>
            </a:bodyPr>
            <a:lstStyle/>
            <a:p>
              <a:pPr algn="ctr"/>
              <a:r>
                <a:rPr lang="en-US" altLang="zh-CN" sz="4800" b="1" dirty="0" smtClean="0">
                  <a:solidFill>
                    <a:schemeClr val="bg1"/>
                  </a:solidFill>
                  <a:latin typeface="微软雅黑" pitchFamily="34" charset="-122"/>
                  <a:ea typeface="微软雅黑" pitchFamily="34" charset="-122"/>
                </a:rPr>
                <a:t>4</a:t>
              </a:r>
              <a:endParaRPr lang="zh-CN" altLang="en-US" sz="4800" b="1" dirty="0">
                <a:solidFill>
                  <a:schemeClr val="bg1"/>
                </a:solidFill>
                <a:latin typeface="微软雅黑" pitchFamily="34" charset="-122"/>
                <a:ea typeface="微软雅黑" pitchFamily="34" charset="-122"/>
              </a:endParaRPr>
            </a:p>
          </p:txBody>
        </p:sp>
      </p:grpSp>
      <p:cxnSp>
        <p:nvCxnSpPr>
          <p:cNvPr id="22" name="直接连接符 21"/>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88024" y="2469044"/>
            <a:ext cx="201622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产品说明</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产品基本功能</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技术平台</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5126894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par>
                                <p:cTn id="13" presetID="12" presetClass="entr" presetSubtype="2"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en-US" altLang="zh-CN" b="1" kern="0" dirty="0" smtClean="0">
                <a:solidFill>
                  <a:schemeClr val="bg1"/>
                </a:solidFill>
                <a:latin typeface="Arial" pitchFamily="34" charset="0"/>
                <a:ea typeface="微软雅黑" pitchFamily="34" charset="-122"/>
                <a:cs typeface="Arial" pitchFamily="34" charset="0"/>
              </a:rPr>
              <a:t>AGS Project</a:t>
            </a:r>
            <a:r>
              <a:rPr lang="zh-CN" altLang="en-US" b="1" kern="0" dirty="0" smtClean="0">
                <a:solidFill>
                  <a:schemeClr val="bg1"/>
                </a:solidFill>
                <a:latin typeface="Arial" pitchFamily="34" charset="0"/>
                <a:ea typeface="微软雅黑" pitchFamily="34" charset="-122"/>
                <a:cs typeface="Arial" pitchFamily="34" charset="0"/>
              </a:rPr>
              <a:t>介绍</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角矩形 5"/>
          <p:cNvSpPr/>
          <p:nvPr/>
        </p:nvSpPr>
        <p:spPr>
          <a:xfrm>
            <a:off x="1125143" y="10595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23" name="组合 22"/>
          <p:cNvGrpSpPr/>
          <p:nvPr/>
        </p:nvGrpSpPr>
        <p:grpSpPr>
          <a:xfrm>
            <a:off x="1639295" y="2973600"/>
            <a:ext cx="908432" cy="1379288"/>
            <a:chOff x="1639295" y="2973600"/>
            <a:chExt cx="908432" cy="1379288"/>
          </a:xfrm>
        </p:grpSpPr>
        <p:sp>
          <p:nvSpPr>
            <p:cNvPr id="7" name="圆角矩形 6"/>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管理</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4" name="组合 23"/>
          <p:cNvGrpSpPr/>
          <p:nvPr/>
        </p:nvGrpSpPr>
        <p:grpSpPr>
          <a:xfrm>
            <a:off x="2630105" y="34662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7"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共赢</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5" name="组合 24"/>
          <p:cNvGrpSpPr/>
          <p:nvPr/>
        </p:nvGrpSpPr>
        <p:grpSpPr>
          <a:xfrm>
            <a:off x="3628304" y="2973600"/>
            <a:ext cx="908432" cy="1379288"/>
            <a:chOff x="3628304" y="2973600"/>
            <a:chExt cx="908432" cy="1379288"/>
          </a:xfrm>
        </p:grpSpPr>
        <p:sp>
          <p:nvSpPr>
            <p:cNvPr id="9" name="圆角矩形 8"/>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8"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创新</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7" name="组合 26"/>
          <p:cNvGrpSpPr/>
          <p:nvPr/>
        </p:nvGrpSpPr>
        <p:grpSpPr>
          <a:xfrm>
            <a:off x="4581165" y="2973600"/>
            <a:ext cx="908432" cy="1379288"/>
            <a:chOff x="4581165" y="2973600"/>
            <a:chExt cx="908432" cy="1379288"/>
          </a:xfrm>
        </p:grpSpPr>
        <p:sp>
          <p:nvSpPr>
            <p:cNvPr id="10" name="圆角矩形 9"/>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9"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框架</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8" name="组合 27"/>
          <p:cNvGrpSpPr/>
          <p:nvPr/>
        </p:nvGrpSpPr>
        <p:grpSpPr>
          <a:xfrm>
            <a:off x="5534026" y="2973600"/>
            <a:ext cx="908432" cy="1379288"/>
            <a:chOff x="5534026" y="2973600"/>
            <a:chExt cx="908432" cy="1379288"/>
          </a:xfrm>
        </p:grpSpPr>
        <p:sp>
          <p:nvSpPr>
            <p:cNvPr id="11" name="圆角矩形 10"/>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0"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易用</a:t>
              </a:r>
            </a:p>
          </p:txBody>
        </p:sp>
      </p:grpSp>
      <p:grpSp>
        <p:nvGrpSpPr>
          <p:cNvPr id="29" name="组合 28"/>
          <p:cNvGrpSpPr/>
          <p:nvPr/>
        </p:nvGrpSpPr>
        <p:grpSpPr>
          <a:xfrm>
            <a:off x="6461890" y="2973600"/>
            <a:ext cx="908432" cy="1379288"/>
            <a:chOff x="6461890" y="2973600"/>
            <a:chExt cx="908432" cy="1379288"/>
          </a:xfrm>
        </p:grpSpPr>
        <p:sp>
          <p:nvSpPr>
            <p:cNvPr id="12" name="圆角矩形 11"/>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标准</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sp>
        <p:nvSpPr>
          <p:cNvPr id="13" name="圆角矩形 12"/>
          <p:cNvSpPr/>
          <p:nvPr/>
        </p:nvSpPr>
        <p:spPr>
          <a:xfrm>
            <a:off x="1334781" y="12692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 name="TextBox 28"/>
          <p:cNvSpPr txBox="1"/>
          <p:nvPr/>
        </p:nvSpPr>
        <p:spPr>
          <a:xfrm>
            <a:off x="1334782" y="2263270"/>
            <a:ext cx="1707304" cy="3877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400" b="1" kern="0" dirty="0">
                <a:ln w="18415" cmpd="sng">
                  <a:noFill/>
                  <a:prstDash val="solid"/>
                </a:ln>
                <a:solidFill>
                  <a:srgbClr val="0070C0"/>
                </a:solidFill>
                <a:latin typeface="微软雅黑" pitchFamily="34" charset="-122"/>
                <a:ea typeface="微软雅黑" pitchFamily="34" charset="-122"/>
              </a:rPr>
              <a:t>爱革</a:t>
            </a:r>
            <a:r>
              <a:rPr lang="zh-CN" altLang="en-US" sz="2400" b="1" kern="0" dirty="0" smtClean="0">
                <a:ln w="18415" cmpd="sng">
                  <a:noFill/>
                  <a:prstDash val="solid"/>
                </a:ln>
                <a:solidFill>
                  <a:srgbClr val="0070C0"/>
                </a:solidFill>
                <a:latin typeface="微软雅黑" pitchFamily="34" charset="-122"/>
                <a:ea typeface="微软雅黑" pitchFamily="34" charset="-122"/>
              </a:rPr>
              <a:t>思项目</a:t>
            </a:r>
            <a:endParaRPr lang="zh-CN" altLang="en-US" sz="2400" b="1" kern="0" dirty="0">
              <a:ln w="18415" cmpd="sng">
                <a:noFill/>
                <a:prstDash val="solid"/>
              </a:ln>
              <a:solidFill>
                <a:srgbClr val="0070C0"/>
              </a:solidFill>
              <a:latin typeface="微软雅黑" pitchFamily="34" charset="-122"/>
              <a:ea typeface="微软雅黑" pitchFamily="34" charset="-122"/>
            </a:endParaRPr>
          </a:p>
        </p:txBody>
      </p:sp>
      <p:sp>
        <p:nvSpPr>
          <p:cNvPr id="15" name="TextBox 29"/>
          <p:cNvSpPr txBox="1"/>
          <p:nvPr/>
        </p:nvSpPr>
        <p:spPr>
          <a:xfrm>
            <a:off x="3203848" y="1373743"/>
            <a:ext cx="4392488" cy="2062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爱革思</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a:t>
            </a:r>
            <a:r>
              <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rPr>
              <a:t>All Get Success</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）项目管理提供</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了</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一套行业</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广泛认可的项目管理</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框架工具。</a:t>
            </a:r>
            <a:endPar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endParaRPr>
          </a:p>
          <a:p>
            <a:pPr defTabSz="68580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该</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应用使管理者能够智能、高效</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地管理项目的不同领域，包括范围，质量，进度和成本等</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。它</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将帮助</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您成功</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地</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管理项目</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从开始到</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关闭的整个</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生命周期</a:t>
            </a: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a:t>
            </a:r>
            <a:endParaRPr lang="en-US" altLang="zh-CN" sz="1600" kern="0" dirty="0" smtClean="0">
              <a:solidFill>
                <a:sysClr val="windowText" lastClr="000000">
                  <a:lumMod val="65000"/>
                  <a:lumOff val="35000"/>
                </a:sysClr>
              </a:solidFill>
              <a:latin typeface="Arial" pitchFamily="34" charset="0"/>
              <a:ea typeface="微软雅黑" pitchFamily="34" charset="-122"/>
              <a:cs typeface="Arial" pitchFamily="34" charset="0"/>
            </a:endParaRPr>
          </a:p>
          <a:p>
            <a:pPr defTabSz="685800">
              <a:defRPr/>
            </a:pPr>
            <a:r>
              <a:rPr lang="zh-CN" altLang="en-US" sz="1600" kern="0" dirty="0" smtClean="0">
                <a:solidFill>
                  <a:sysClr val="windowText" lastClr="000000">
                    <a:lumMod val="65000"/>
                    <a:lumOff val="35000"/>
                  </a:sysClr>
                </a:solidFill>
                <a:latin typeface="Arial" pitchFamily="34" charset="0"/>
                <a:ea typeface="微软雅黑" pitchFamily="34" charset="-122"/>
                <a:cs typeface="Arial" pitchFamily="34" charset="0"/>
              </a:rPr>
              <a:t>所有业务要素定义符合统一国际标准，可以“零培训”直接开始使用，易用超乎想象。</a:t>
            </a:r>
            <a:endPar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341149612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47" presetClass="entr" presetSubtype="0"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13" grpId="0" animBg="1"/>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产品基本功能</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 name="组合 4"/>
          <p:cNvGrpSpPr>
            <a:grpSpLocks/>
          </p:cNvGrpSpPr>
          <p:nvPr/>
        </p:nvGrpSpPr>
        <p:grpSpPr bwMode="auto">
          <a:xfrm>
            <a:off x="730968" y="997231"/>
            <a:ext cx="3192960" cy="3950783"/>
            <a:chOff x="865232" y="1286330"/>
            <a:chExt cx="4013321" cy="4966128"/>
          </a:xfrm>
        </p:grpSpPr>
        <p:pic>
          <p:nvPicPr>
            <p:cNvPr id="6" name="Picture 3"/>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65232" y="1286330"/>
              <a:ext cx="4013321" cy="4966128"/>
            </a:xfrm>
            <a:prstGeom prst="rect">
              <a:avLst/>
            </a:prstGeom>
            <a:noFill/>
            <a:ln w="9525">
              <a:noFill/>
              <a:miter lim="800000"/>
              <a:headEnd/>
              <a:tailEnd/>
            </a:ln>
          </p:spPr>
        </p:pic>
        <p:sp>
          <p:nvSpPr>
            <p:cNvPr id="7" name="Rectangle 4"/>
            <p:cNvSpPr/>
            <p:nvPr/>
          </p:nvSpPr>
          <p:spPr>
            <a:xfrm>
              <a:off x="1454212" y="1875344"/>
              <a:ext cx="2840124" cy="3699194"/>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en-US" sz="3200">
                <a:solidFill>
                  <a:schemeClr val="tx1">
                    <a:lumMod val="65000"/>
                    <a:lumOff val="35000"/>
                  </a:schemeClr>
                </a:solidFill>
                <a:latin typeface="微软雅黑" pitchFamily="34" charset="-122"/>
                <a:ea typeface="微软雅黑" pitchFamily="34" charset="-122"/>
              </a:endParaRPr>
            </a:p>
          </p:txBody>
        </p:sp>
      </p:grpSp>
      <p:sp>
        <p:nvSpPr>
          <p:cNvPr id="8" name="矩形 7"/>
          <p:cNvSpPr>
            <a:spLocks noChangeArrowheads="1"/>
          </p:cNvSpPr>
          <p:nvPr/>
        </p:nvSpPr>
        <p:spPr bwMode="auto">
          <a:xfrm>
            <a:off x="4352621" y="3678294"/>
            <a:ext cx="1338069" cy="338552"/>
          </a:xfrm>
          <a:prstGeom prst="rect">
            <a:avLst/>
          </a:prstGeom>
          <a:noFill/>
          <a:ln w="9525">
            <a:noFill/>
            <a:miter lim="800000"/>
            <a:headEnd/>
            <a:tailEnd/>
          </a:ln>
        </p:spPr>
        <p:txBody>
          <a:bodyPr wrap="square" lIns="91435" tIns="45719" rIns="91435" bIns="45719">
            <a:spAutoFit/>
          </a:bodyPr>
          <a:lstStyle/>
          <a:p>
            <a:r>
              <a:rPr lang="zh-CN" altLang="en-US" sz="1600" b="1" dirty="0" smtClean="0">
                <a:solidFill>
                  <a:srgbClr val="0070C0"/>
                </a:solidFill>
                <a:latin typeface="微软雅黑" pitchFamily="34" charset="-122"/>
                <a:ea typeface="微软雅黑" pitchFamily="34" charset="-122"/>
              </a:rPr>
              <a:t>理论框架</a:t>
            </a:r>
            <a:endParaRPr lang="en-US" altLang="zh-CN" sz="1600" b="1" dirty="0">
              <a:solidFill>
                <a:srgbClr val="0070C0"/>
              </a:solidFill>
              <a:latin typeface="微软雅黑" pitchFamily="34" charset="-122"/>
              <a:ea typeface="微软雅黑" pitchFamily="34" charset="-122"/>
            </a:endParaRPr>
          </a:p>
        </p:txBody>
      </p:sp>
      <p:sp>
        <p:nvSpPr>
          <p:cNvPr id="9" name="矩形 47"/>
          <p:cNvSpPr>
            <a:spLocks noChangeArrowheads="1"/>
          </p:cNvSpPr>
          <p:nvPr/>
        </p:nvSpPr>
        <p:spPr bwMode="auto">
          <a:xfrm>
            <a:off x="4338335" y="3990301"/>
            <a:ext cx="1889849" cy="701729"/>
          </a:xfrm>
          <a:prstGeom prst="rect">
            <a:avLst/>
          </a:prstGeom>
          <a:noFill/>
          <a:ln>
            <a:noFill/>
          </a:ln>
          <a:extLst/>
        </p:spPr>
        <p:txBody>
          <a:bodyPr wrap="square" lIns="91435" tIns="45719" rIns="91435" bIns="45719">
            <a:spAutoFit/>
          </a:bodyPr>
          <a:lstStyle/>
          <a:p>
            <a:pPr defTabSz="914332" fontAlgn="auto">
              <a:lnSpc>
                <a:spcPct val="120000"/>
              </a:lnSpc>
              <a:spcAft>
                <a:spcPts val="0"/>
              </a:spcAft>
              <a:buFont typeface="Arial" charset="0"/>
              <a:buNone/>
              <a:defRPr/>
            </a:pPr>
            <a:r>
              <a:rPr lang="zh-CN" altLang="en-US" sz="1100" dirty="0" smtClean="0">
                <a:solidFill>
                  <a:schemeClr val="tx1">
                    <a:lumMod val="65000"/>
                    <a:lumOff val="35000"/>
                  </a:schemeClr>
                </a:solidFill>
                <a:latin typeface="微软雅黑" pitchFamily="34" charset="-122"/>
                <a:ea typeface="微软雅黑" pitchFamily="34" charset="-122"/>
                <a:sym typeface="微软雅黑" pitchFamily="34" charset="-122"/>
              </a:rPr>
              <a:t>产品完全符合国际标准项目管理框架，涵盖</a:t>
            </a:r>
            <a:r>
              <a:rPr lang="en-US" altLang="zh-CN" sz="1100" dirty="0" smtClean="0">
                <a:solidFill>
                  <a:schemeClr val="tx1">
                    <a:lumMod val="65000"/>
                    <a:lumOff val="35000"/>
                  </a:schemeClr>
                </a:solidFill>
                <a:latin typeface="微软雅黑" pitchFamily="34" charset="-122"/>
                <a:ea typeface="微软雅黑" pitchFamily="34" charset="-122"/>
                <a:sym typeface="微软雅黑" pitchFamily="34" charset="-122"/>
              </a:rPr>
              <a:t>5</a:t>
            </a:r>
            <a:r>
              <a:rPr lang="zh-CN" altLang="en-US" sz="1100" dirty="0" smtClean="0">
                <a:solidFill>
                  <a:schemeClr val="tx1">
                    <a:lumMod val="65000"/>
                    <a:lumOff val="35000"/>
                  </a:schemeClr>
                </a:solidFill>
                <a:latin typeface="微软雅黑" pitchFamily="34" charset="-122"/>
                <a:ea typeface="微软雅黑" pitchFamily="34" charset="-122"/>
                <a:sym typeface="微软雅黑" pitchFamily="34" charset="-122"/>
              </a:rPr>
              <a:t>个过程组和</a:t>
            </a:r>
            <a:r>
              <a:rPr lang="en-US" altLang="zh-CN" sz="1100" dirty="0" smtClean="0">
                <a:solidFill>
                  <a:schemeClr val="tx1">
                    <a:lumMod val="65000"/>
                    <a:lumOff val="35000"/>
                  </a:schemeClr>
                </a:solidFill>
                <a:latin typeface="微软雅黑" pitchFamily="34" charset="-122"/>
                <a:ea typeface="微软雅黑" pitchFamily="34" charset="-122"/>
                <a:sym typeface="微软雅黑" pitchFamily="34" charset="-122"/>
              </a:rPr>
              <a:t>10</a:t>
            </a:r>
            <a:r>
              <a:rPr lang="zh-CN" altLang="en-US" sz="1100" dirty="0" smtClean="0">
                <a:solidFill>
                  <a:schemeClr val="tx1">
                    <a:lumMod val="65000"/>
                    <a:lumOff val="35000"/>
                  </a:schemeClr>
                </a:solidFill>
                <a:latin typeface="微软雅黑" pitchFamily="34" charset="-122"/>
                <a:ea typeface="微软雅黑" pitchFamily="34" charset="-122"/>
                <a:sym typeface="微软雅黑" pitchFamily="34" charset="-122"/>
              </a:rPr>
              <a:t>个知识领域的核心流程。</a:t>
            </a:r>
            <a:endPar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10" name="矩形 9"/>
          <p:cNvSpPr>
            <a:spLocks noChangeArrowheads="1"/>
          </p:cNvSpPr>
          <p:nvPr/>
        </p:nvSpPr>
        <p:spPr bwMode="auto">
          <a:xfrm>
            <a:off x="6546298" y="3678294"/>
            <a:ext cx="1338069" cy="338552"/>
          </a:xfrm>
          <a:prstGeom prst="rect">
            <a:avLst/>
          </a:prstGeom>
          <a:noFill/>
          <a:ln w="9525">
            <a:noFill/>
            <a:miter lim="800000"/>
            <a:headEnd/>
            <a:tailEnd/>
          </a:ln>
        </p:spPr>
        <p:txBody>
          <a:bodyPr wrap="square" lIns="91435" tIns="45719" rIns="91435" bIns="45719">
            <a:spAutoFit/>
          </a:bodyPr>
          <a:lstStyle/>
          <a:p>
            <a:r>
              <a:rPr lang="zh-CN" altLang="en-US" sz="1600" b="1" dirty="0" smtClean="0">
                <a:solidFill>
                  <a:srgbClr val="0070C0"/>
                </a:solidFill>
                <a:latin typeface="微软雅黑" pitchFamily="34" charset="-122"/>
                <a:ea typeface="微软雅黑" pitchFamily="34" charset="-122"/>
              </a:rPr>
              <a:t>最佳实践</a:t>
            </a:r>
            <a:endParaRPr lang="en-US" altLang="zh-CN" sz="1600" b="1" dirty="0">
              <a:solidFill>
                <a:srgbClr val="0070C0"/>
              </a:solidFill>
              <a:latin typeface="微软雅黑" pitchFamily="34" charset="-122"/>
              <a:ea typeface="微软雅黑" pitchFamily="34" charset="-122"/>
            </a:endParaRPr>
          </a:p>
        </p:txBody>
      </p:sp>
      <p:sp>
        <p:nvSpPr>
          <p:cNvPr id="11" name="矩形 10"/>
          <p:cNvSpPr>
            <a:spLocks noChangeArrowheads="1"/>
          </p:cNvSpPr>
          <p:nvPr/>
        </p:nvSpPr>
        <p:spPr bwMode="auto">
          <a:xfrm>
            <a:off x="6532012" y="3990301"/>
            <a:ext cx="2072436" cy="701729"/>
          </a:xfrm>
          <a:prstGeom prst="rect">
            <a:avLst/>
          </a:prstGeom>
          <a:noFill/>
          <a:ln>
            <a:noFill/>
          </a:ln>
          <a:extLst/>
        </p:spPr>
        <p:txBody>
          <a:bodyPr wrap="square" lIns="91435" tIns="45719" rIns="91435" bIns="45719">
            <a:spAutoFit/>
          </a:bodyPr>
          <a:lstStyle/>
          <a:p>
            <a:pPr defTabSz="914332" fontAlgn="auto">
              <a:lnSpc>
                <a:spcPct val="120000"/>
              </a:lnSpc>
              <a:spcAft>
                <a:spcPts val="0"/>
              </a:spcAft>
              <a:buFont typeface="Arial" charset="0"/>
              <a:buNone/>
              <a:defRPr/>
            </a:pPr>
            <a:r>
              <a:rPr lang="zh-CN" altLang="en-US" sz="1100" dirty="0" smtClean="0">
                <a:solidFill>
                  <a:schemeClr val="tx1">
                    <a:lumMod val="65000"/>
                    <a:lumOff val="35000"/>
                  </a:schemeClr>
                </a:solidFill>
                <a:latin typeface="微软雅黑" pitchFamily="34" charset="-122"/>
                <a:ea typeface="微软雅黑" pitchFamily="34" charset="-122"/>
                <a:sym typeface="微软雅黑" pitchFamily="34" charset="-122"/>
              </a:rPr>
              <a:t>产品结合项目管理专家实战经验，总结管理最佳实践，包括项目全生命周期管理工具。</a:t>
            </a:r>
            <a:endPar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nvGrpSpPr>
          <p:cNvPr id="12" name="组合 11"/>
          <p:cNvGrpSpPr/>
          <p:nvPr/>
        </p:nvGrpSpPr>
        <p:grpSpPr>
          <a:xfrm>
            <a:off x="4339509" y="1203599"/>
            <a:ext cx="2263519" cy="350012"/>
            <a:chOff x="814328" y="3219334"/>
            <a:chExt cx="2797200" cy="432536"/>
          </a:xfrm>
        </p:grpSpPr>
        <p:grpSp>
          <p:nvGrpSpPr>
            <p:cNvPr id="13" name="组合 12"/>
            <p:cNvGrpSpPr/>
            <p:nvPr/>
          </p:nvGrpSpPr>
          <p:grpSpPr>
            <a:xfrm>
              <a:off x="814328" y="3219334"/>
              <a:ext cx="2797200" cy="432536"/>
              <a:chOff x="2173927" y="3285519"/>
              <a:chExt cx="3549387" cy="548848"/>
            </a:xfrm>
          </p:grpSpPr>
          <p:grpSp>
            <p:nvGrpSpPr>
              <p:cNvPr id="15" name="组合 14"/>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sp>
              <p:nvSpPr>
                <p:cNvPr id="18" name="圆角矩形 17"/>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16" name="椭圆 15"/>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14" name="TextBox 13"/>
            <p:cNvSpPr txBox="1"/>
            <p:nvPr/>
          </p:nvSpPr>
          <p:spPr>
            <a:xfrm>
              <a:off x="1224125" y="3331792"/>
              <a:ext cx="2191136"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smtClean="0">
                  <a:solidFill>
                    <a:schemeClr val="tx1">
                      <a:lumMod val="65000"/>
                      <a:lumOff val="35000"/>
                    </a:schemeClr>
                  </a:solidFill>
                </a:rPr>
                <a:t>项目生命周期管理</a:t>
              </a:r>
              <a:endParaRPr lang="zh-CN" altLang="en-US" sz="1100" b="0" dirty="0">
                <a:solidFill>
                  <a:schemeClr val="tx1">
                    <a:lumMod val="65000"/>
                    <a:lumOff val="35000"/>
                  </a:schemeClr>
                </a:solidFill>
              </a:endParaRPr>
            </a:p>
          </p:txBody>
        </p:sp>
      </p:grpSp>
      <p:grpSp>
        <p:nvGrpSpPr>
          <p:cNvPr id="19" name="组合 18"/>
          <p:cNvGrpSpPr/>
          <p:nvPr/>
        </p:nvGrpSpPr>
        <p:grpSpPr>
          <a:xfrm>
            <a:off x="4341392" y="1635646"/>
            <a:ext cx="2916000" cy="350012"/>
            <a:chOff x="814327" y="3219334"/>
            <a:chExt cx="3603522" cy="432536"/>
          </a:xfrm>
        </p:grpSpPr>
        <p:grpSp>
          <p:nvGrpSpPr>
            <p:cNvPr id="20" name="组合 19"/>
            <p:cNvGrpSpPr/>
            <p:nvPr/>
          </p:nvGrpSpPr>
          <p:grpSpPr>
            <a:xfrm>
              <a:off x="814327" y="3219334"/>
              <a:ext cx="3603522" cy="432536"/>
              <a:chOff x="2173926" y="3285519"/>
              <a:chExt cx="4572535" cy="548848"/>
            </a:xfrm>
          </p:grpSpPr>
          <p:grpSp>
            <p:nvGrpSpPr>
              <p:cNvPr id="22" name="组合 21"/>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4" name="圆角矩形 23"/>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sp>
              <p:nvSpPr>
                <p:cNvPr id="25" name="圆角矩形 24"/>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23" name="椭圆 22"/>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21" name="TextBox 20"/>
            <p:cNvSpPr txBox="1"/>
            <p:nvPr/>
          </p:nvSpPr>
          <p:spPr>
            <a:xfrm>
              <a:off x="1224125" y="3331792"/>
              <a:ext cx="2989681"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smtClean="0">
                  <a:solidFill>
                    <a:schemeClr val="tx1">
                      <a:lumMod val="65000"/>
                      <a:lumOff val="35000"/>
                    </a:schemeClr>
                  </a:solidFill>
                </a:rPr>
                <a:t>执行监控管理、挣值管理</a:t>
              </a:r>
              <a:endParaRPr lang="zh-CN" altLang="en-US" sz="1100" b="0" dirty="0">
                <a:solidFill>
                  <a:schemeClr val="tx1">
                    <a:lumMod val="65000"/>
                    <a:lumOff val="35000"/>
                  </a:schemeClr>
                </a:solidFill>
              </a:endParaRPr>
            </a:p>
          </p:txBody>
        </p:sp>
      </p:grpSp>
      <p:grpSp>
        <p:nvGrpSpPr>
          <p:cNvPr id="26" name="组合 25"/>
          <p:cNvGrpSpPr/>
          <p:nvPr/>
        </p:nvGrpSpPr>
        <p:grpSpPr>
          <a:xfrm>
            <a:off x="4352623" y="2067694"/>
            <a:ext cx="2401200" cy="350012"/>
            <a:chOff x="814328" y="3219334"/>
            <a:chExt cx="2967344" cy="432536"/>
          </a:xfrm>
        </p:grpSpPr>
        <p:grpSp>
          <p:nvGrpSpPr>
            <p:cNvPr id="27" name="组合 26"/>
            <p:cNvGrpSpPr/>
            <p:nvPr/>
          </p:nvGrpSpPr>
          <p:grpSpPr>
            <a:xfrm>
              <a:off x="814328" y="3219334"/>
              <a:ext cx="2967344" cy="432536"/>
              <a:chOff x="2173927" y="3285519"/>
              <a:chExt cx="3765284" cy="548848"/>
            </a:xfrm>
          </p:grpSpPr>
          <p:grpSp>
            <p:nvGrpSpPr>
              <p:cNvPr id="29" name="组合 28"/>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1" name="圆角矩形 30"/>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sp>
              <p:nvSpPr>
                <p:cNvPr id="32" name="圆角矩形 31"/>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30" name="椭圆 29"/>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28" name="TextBox 27"/>
            <p:cNvSpPr txBox="1"/>
            <p:nvPr/>
          </p:nvSpPr>
          <p:spPr>
            <a:xfrm>
              <a:off x="1224125" y="3331792"/>
              <a:ext cx="2371197"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smtClean="0">
                  <a:solidFill>
                    <a:schemeClr val="tx1">
                      <a:lumMod val="65000"/>
                      <a:lumOff val="35000"/>
                    </a:schemeClr>
                  </a:solidFill>
                </a:rPr>
                <a:t>时间、范围、成本、质量管理</a:t>
              </a:r>
              <a:endParaRPr lang="zh-CN" altLang="en-US" sz="1100" b="0" dirty="0">
                <a:solidFill>
                  <a:schemeClr val="tx1">
                    <a:lumMod val="65000"/>
                    <a:lumOff val="35000"/>
                  </a:schemeClr>
                </a:solidFill>
              </a:endParaRPr>
            </a:p>
          </p:txBody>
        </p:sp>
      </p:grpSp>
      <p:grpSp>
        <p:nvGrpSpPr>
          <p:cNvPr id="33" name="组合 32"/>
          <p:cNvGrpSpPr/>
          <p:nvPr/>
        </p:nvGrpSpPr>
        <p:grpSpPr>
          <a:xfrm>
            <a:off x="4350152" y="2499742"/>
            <a:ext cx="1972203" cy="350012"/>
            <a:chOff x="814328" y="3219334"/>
            <a:chExt cx="2437200" cy="432536"/>
          </a:xfrm>
        </p:grpSpPr>
        <p:grpSp>
          <p:nvGrpSpPr>
            <p:cNvPr id="34" name="组合 33"/>
            <p:cNvGrpSpPr/>
            <p:nvPr/>
          </p:nvGrpSpPr>
          <p:grpSpPr>
            <a:xfrm>
              <a:off x="814328" y="3219334"/>
              <a:ext cx="2437200" cy="432536"/>
              <a:chOff x="2173927" y="3285519"/>
              <a:chExt cx="3092581" cy="548848"/>
            </a:xfrm>
          </p:grpSpPr>
          <p:grpSp>
            <p:nvGrpSpPr>
              <p:cNvPr id="36" name="组合 35"/>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8" name="圆角矩形 37"/>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sp>
              <p:nvSpPr>
                <p:cNvPr id="39" name="圆角矩形 38"/>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37" name="椭圆 36"/>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35" name="TextBox 34"/>
            <p:cNvSpPr txBox="1"/>
            <p:nvPr/>
          </p:nvSpPr>
          <p:spPr>
            <a:xfrm>
              <a:off x="1224126" y="3331792"/>
              <a:ext cx="1911028"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smtClean="0">
                  <a:solidFill>
                    <a:schemeClr val="tx1">
                      <a:lumMod val="65000"/>
                      <a:lumOff val="35000"/>
                    </a:schemeClr>
                  </a:solidFill>
                </a:rPr>
                <a:t>任务、问题管理</a:t>
              </a:r>
              <a:endParaRPr lang="zh-CN" altLang="en-US" sz="1100" b="0" dirty="0">
                <a:solidFill>
                  <a:schemeClr val="tx1">
                    <a:lumMod val="65000"/>
                    <a:lumOff val="35000"/>
                  </a:schemeClr>
                </a:solidFill>
              </a:endParaRPr>
            </a:p>
          </p:txBody>
        </p:sp>
      </p:grpSp>
      <p:grpSp>
        <p:nvGrpSpPr>
          <p:cNvPr id="40" name="组合 39"/>
          <p:cNvGrpSpPr/>
          <p:nvPr/>
        </p:nvGrpSpPr>
        <p:grpSpPr>
          <a:xfrm>
            <a:off x="4367074" y="2931790"/>
            <a:ext cx="2344214" cy="350012"/>
            <a:chOff x="814328" y="3219334"/>
            <a:chExt cx="2896922" cy="432536"/>
          </a:xfrm>
        </p:grpSpPr>
        <p:grpSp>
          <p:nvGrpSpPr>
            <p:cNvPr id="41" name="组合 40"/>
            <p:cNvGrpSpPr/>
            <p:nvPr/>
          </p:nvGrpSpPr>
          <p:grpSpPr>
            <a:xfrm>
              <a:off x="814328" y="3219334"/>
              <a:ext cx="2896922" cy="432536"/>
              <a:chOff x="2173927" y="3285519"/>
              <a:chExt cx="3675925" cy="548848"/>
            </a:xfrm>
          </p:grpSpPr>
          <p:grpSp>
            <p:nvGrpSpPr>
              <p:cNvPr id="43" name="组合 42"/>
              <p:cNvGrpSpPr/>
              <p:nvPr/>
            </p:nvGrpSpPr>
            <p:grpSpPr>
              <a:xfrm>
                <a:off x="2173927" y="3285519"/>
                <a:ext cx="3675925" cy="548848"/>
                <a:chOff x="4304043" y="1286668"/>
                <a:chExt cx="8196910" cy="2757793"/>
              </a:xfrm>
              <a:effectLst>
                <a:outerShdw blurRad="381000" dist="254000" dir="8100000" algn="tr" rotWithShape="0">
                  <a:prstClr val="black">
                    <a:alpha val="40000"/>
                  </a:prstClr>
                </a:outerShdw>
              </a:effectLst>
            </p:grpSpPr>
            <p:sp>
              <p:nvSpPr>
                <p:cNvPr id="45" name="圆角矩形 44"/>
                <p:cNvSpPr/>
                <p:nvPr/>
              </p:nvSpPr>
              <p:spPr>
                <a:xfrm>
                  <a:off x="4304043" y="1286668"/>
                  <a:ext cx="8149029"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sp>
              <p:nvSpPr>
                <p:cNvPr id="46" name="圆角矩形 45"/>
                <p:cNvSpPr/>
                <p:nvPr/>
              </p:nvSpPr>
              <p:spPr>
                <a:xfrm>
                  <a:off x="4351924" y="1373342"/>
                  <a:ext cx="8149029"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44" name="椭圆 43"/>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itchFamily="34" charset="-122"/>
                  <a:ea typeface="微软雅黑" pitchFamily="34" charset="-122"/>
                </a:endParaRPr>
              </a:p>
            </p:txBody>
          </p:sp>
        </p:grpSp>
        <p:sp>
          <p:nvSpPr>
            <p:cNvPr id="42" name="TextBox 41"/>
            <p:cNvSpPr txBox="1"/>
            <p:nvPr/>
          </p:nvSpPr>
          <p:spPr>
            <a:xfrm>
              <a:off x="1224125" y="3331792"/>
              <a:ext cx="2334260"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chemeClr val="tx1">
                      <a:lumMod val="65000"/>
                      <a:lumOff val="35000"/>
                    </a:schemeClr>
                  </a:solidFill>
                </a:rPr>
                <a:t>及时</a:t>
              </a:r>
              <a:r>
                <a:rPr lang="zh-CN" altLang="en-US" sz="1100" b="0" dirty="0" smtClean="0">
                  <a:solidFill>
                    <a:schemeClr val="tx1">
                      <a:lumMod val="65000"/>
                      <a:lumOff val="35000"/>
                    </a:schemeClr>
                  </a:solidFill>
                </a:rPr>
                <a:t>沟通、汇报管理</a:t>
              </a:r>
              <a:endParaRPr lang="zh-CN" altLang="en-US" sz="1100" b="0" dirty="0">
                <a:solidFill>
                  <a:schemeClr val="tx1">
                    <a:lumMod val="65000"/>
                    <a:lumOff val="35000"/>
                  </a:schemeClr>
                </a:solidFill>
              </a:endParaRPr>
            </a:p>
          </p:txBody>
        </p:sp>
      </p:grpSp>
    </p:spTree>
    <p:extLst>
      <p:ext uri="{BB962C8B-B14F-4D97-AF65-F5344CB8AC3E}">
        <p14:creationId xmlns:p14="http://schemas.microsoft.com/office/powerpoint/2010/main" val="7666648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350"/>
                                        <p:tgtEl>
                                          <p:spTgt spid="12"/>
                                        </p:tgtEl>
                                        <p:attrNameLst>
                                          <p:attrName>ppt_x</p:attrName>
                                        </p:attrNameLst>
                                      </p:cBhvr>
                                      <p:tavLst>
                                        <p:tav tm="0">
                                          <p:val>
                                            <p:strVal val="#ppt_x-#ppt_w*1.125000"/>
                                          </p:val>
                                        </p:tav>
                                        <p:tav tm="100000">
                                          <p:val>
                                            <p:strVal val="#ppt_x"/>
                                          </p:val>
                                        </p:tav>
                                      </p:tavLst>
                                    </p:anim>
                                    <p:animEffect transition="in" filter="wipe(right)">
                                      <p:cBhvr>
                                        <p:cTn id="27" dur="350"/>
                                        <p:tgtEl>
                                          <p:spTgt spid="12"/>
                                        </p:tgtEl>
                                      </p:cBhvr>
                                    </p:animEffect>
                                  </p:childTnLst>
                                </p:cTn>
                              </p:par>
                              <p:par>
                                <p:cTn id="28" presetID="12" presetClass="entr" presetSubtype="8" fill="hold" nodeType="withEffect">
                                  <p:stCondLst>
                                    <p:cond delay="10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350"/>
                                        <p:tgtEl>
                                          <p:spTgt spid="19"/>
                                        </p:tgtEl>
                                        <p:attrNameLst>
                                          <p:attrName>ppt_x</p:attrName>
                                        </p:attrNameLst>
                                      </p:cBhvr>
                                      <p:tavLst>
                                        <p:tav tm="0">
                                          <p:val>
                                            <p:strVal val="#ppt_x-#ppt_w*1.125000"/>
                                          </p:val>
                                        </p:tav>
                                        <p:tav tm="100000">
                                          <p:val>
                                            <p:strVal val="#ppt_x"/>
                                          </p:val>
                                        </p:tav>
                                      </p:tavLst>
                                    </p:anim>
                                    <p:animEffect transition="in" filter="wipe(right)">
                                      <p:cBhvr>
                                        <p:cTn id="31" dur="350"/>
                                        <p:tgtEl>
                                          <p:spTgt spid="19"/>
                                        </p:tgtEl>
                                      </p:cBhvr>
                                    </p:animEffect>
                                  </p:childTnLst>
                                </p:cTn>
                              </p:par>
                              <p:par>
                                <p:cTn id="32" presetID="12" presetClass="entr" presetSubtype="8" fill="hold" nodeType="withEffect">
                                  <p:stCondLst>
                                    <p:cond delay="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350"/>
                                        <p:tgtEl>
                                          <p:spTgt spid="26"/>
                                        </p:tgtEl>
                                        <p:attrNameLst>
                                          <p:attrName>ppt_x</p:attrName>
                                        </p:attrNameLst>
                                      </p:cBhvr>
                                      <p:tavLst>
                                        <p:tav tm="0">
                                          <p:val>
                                            <p:strVal val="#ppt_x-#ppt_w*1.125000"/>
                                          </p:val>
                                        </p:tav>
                                        <p:tav tm="100000">
                                          <p:val>
                                            <p:strVal val="#ppt_x"/>
                                          </p:val>
                                        </p:tav>
                                      </p:tavLst>
                                    </p:anim>
                                    <p:animEffect transition="in" filter="wipe(right)">
                                      <p:cBhvr>
                                        <p:cTn id="35" dur="350"/>
                                        <p:tgtEl>
                                          <p:spTgt spid="26"/>
                                        </p:tgtEl>
                                      </p:cBhvr>
                                    </p:animEffect>
                                  </p:childTnLst>
                                </p:cTn>
                              </p:par>
                              <p:par>
                                <p:cTn id="36" presetID="12" presetClass="entr" presetSubtype="8" fill="hold" nodeType="withEffect">
                                  <p:stCondLst>
                                    <p:cond delay="30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350"/>
                                        <p:tgtEl>
                                          <p:spTgt spid="33"/>
                                        </p:tgtEl>
                                        <p:attrNameLst>
                                          <p:attrName>ppt_x</p:attrName>
                                        </p:attrNameLst>
                                      </p:cBhvr>
                                      <p:tavLst>
                                        <p:tav tm="0">
                                          <p:val>
                                            <p:strVal val="#ppt_x-#ppt_w*1.125000"/>
                                          </p:val>
                                        </p:tav>
                                        <p:tav tm="100000">
                                          <p:val>
                                            <p:strVal val="#ppt_x"/>
                                          </p:val>
                                        </p:tav>
                                      </p:tavLst>
                                    </p:anim>
                                    <p:animEffect transition="in" filter="wipe(right)">
                                      <p:cBhvr>
                                        <p:cTn id="39" dur="350"/>
                                        <p:tgtEl>
                                          <p:spTgt spid="33"/>
                                        </p:tgtEl>
                                      </p:cBhvr>
                                    </p:animEffect>
                                  </p:childTnLst>
                                </p:cTn>
                              </p:par>
                              <p:par>
                                <p:cTn id="40" presetID="12" presetClass="entr" presetSubtype="8" fill="hold" nodeType="withEffect">
                                  <p:stCondLst>
                                    <p:cond delay="40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350"/>
                                        <p:tgtEl>
                                          <p:spTgt spid="40"/>
                                        </p:tgtEl>
                                        <p:attrNameLst>
                                          <p:attrName>ppt_x</p:attrName>
                                        </p:attrNameLst>
                                      </p:cBhvr>
                                      <p:tavLst>
                                        <p:tav tm="0">
                                          <p:val>
                                            <p:strVal val="#ppt_x-#ppt_w*1.125000"/>
                                          </p:val>
                                        </p:tav>
                                        <p:tav tm="100000">
                                          <p:val>
                                            <p:strVal val="#ppt_x"/>
                                          </p:val>
                                        </p:tav>
                                      </p:tavLst>
                                    </p:anim>
                                    <p:animEffect transition="in" filter="wipe(right)">
                                      <p:cBhvr>
                                        <p:cTn id="43" dur="350"/>
                                        <p:tgtEl>
                                          <p:spTgt spid="40"/>
                                        </p:tgtEl>
                                      </p:cBhvr>
                                    </p:animEffect>
                                  </p:childTnLst>
                                </p:cTn>
                              </p:par>
                            </p:childTnLst>
                          </p:cTn>
                        </p:par>
                        <p:par>
                          <p:cTn id="44" fill="hold">
                            <p:stCondLst>
                              <p:cond delay="2250"/>
                            </p:stCondLst>
                            <p:childTnLst>
                              <p:par>
                                <p:cTn id="45" presetID="1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p:tgtEl>
                                          <p:spTgt spid="8"/>
                                        </p:tgtEl>
                                        <p:attrNameLst>
                                          <p:attrName>ppt_y</p:attrName>
                                        </p:attrNameLst>
                                      </p:cBhvr>
                                      <p:tavLst>
                                        <p:tav tm="0">
                                          <p:val>
                                            <p:strVal val="#ppt_y+#ppt_h*1.125000"/>
                                          </p:val>
                                        </p:tav>
                                        <p:tav tm="100000">
                                          <p:val>
                                            <p:strVal val="#ppt_y"/>
                                          </p:val>
                                        </p:tav>
                                      </p:tavLst>
                                    </p:anim>
                                    <p:animEffect transition="in" filter="wipe(up)">
                                      <p:cBhvr>
                                        <p:cTn id="48" dur="500"/>
                                        <p:tgtEl>
                                          <p:spTgt spid="8"/>
                                        </p:tgtEl>
                                      </p:cBhvr>
                                    </p:animEffect>
                                  </p:childTnLst>
                                </p:cTn>
                              </p:par>
                              <p:par>
                                <p:cTn id="49" presetID="12" presetClass="entr" presetSubtype="4" fill="hold" grpId="0" nodeType="withEffect">
                                  <p:stCondLst>
                                    <p:cond delay="20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p:tgtEl>
                                          <p:spTgt spid="9"/>
                                        </p:tgtEl>
                                        <p:attrNameLst>
                                          <p:attrName>ppt_y</p:attrName>
                                        </p:attrNameLst>
                                      </p:cBhvr>
                                      <p:tavLst>
                                        <p:tav tm="0">
                                          <p:val>
                                            <p:strVal val="#ppt_y+#ppt_h*1.125000"/>
                                          </p:val>
                                        </p:tav>
                                        <p:tav tm="100000">
                                          <p:val>
                                            <p:strVal val="#ppt_y"/>
                                          </p:val>
                                        </p:tav>
                                      </p:tavLst>
                                    </p:anim>
                                    <p:animEffect transition="in" filter="wipe(up)">
                                      <p:cBhvr>
                                        <p:cTn id="52" dur="500"/>
                                        <p:tgtEl>
                                          <p:spTgt spid="9"/>
                                        </p:tgtEl>
                                      </p:cBhvr>
                                    </p:animEffect>
                                  </p:childTnLst>
                                </p:cTn>
                              </p:par>
                              <p:par>
                                <p:cTn id="53" presetID="12" presetClass="entr" presetSubtype="4" fill="hold" grpId="0" nodeType="withEffect">
                                  <p:stCondLst>
                                    <p:cond delay="40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p:tgtEl>
                                          <p:spTgt spid="10"/>
                                        </p:tgtEl>
                                        <p:attrNameLst>
                                          <p:attrName>ppt_y</p:attrName>
                                        </p:attrNameLst>
                                      </p:cBhvr>
                                      <p:tavLst>
                                        <p:tav tm="0">
                                          <p:val>
                                            <p:strVal val="#ppt_y+#ppt_h*1.125000"/>
                                          </p:val>
                                        </p:tav>
                                        <p:tav tm="100000">
                                          <p:val>
                                            <p:strVal val="#ppt_y"/>
                                          </p:val>
                                        </p:tav>
                                      </p:tavLst>
                                    </p:anim>
                                    <p:animEffect transition="in" filter="wipe(up)">
                                      <p:cBhvr>
                                        <p:cTn id="56" dur="500"/>
                                        <p:tgtEl>
                                          <p:spTgt spid="10"/>
                                        </p:tgtEl>
                                      </p:cBhvr>
                                    </p:animEffect>
                                  </p:childTnLst>
                                </p:cTn>
                              </p:par>
                              <p:par>
                                <p:cTn id="57" presetID="12" presetClass="entr" presetSubtype="4" fill="hold" grpId="0" nodeType="withEffect">
                                  <p:stCondLst>
                                    <p:cond delay="60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p:tgtEl>
                                          <p:spTgt spid="11"/>
                                        </p:tgtEl>
                                        <p:attrNameLst>
                                          <p:attrName>ppt_y</p:attrName>
                                        </p:attrNameLst>
                                      </p:cBhvr>
                                      <p:tavLst>
                                        <p:tav tm="0">
                                          <p:val>
                                            <p:strVal val="#ppt_y+#ppt_h*1.125000"/>
                                          </p:val>
                                        </p:tav>
                                        <p:tav tm="100000">
                                          <p:val>
                                            <p:strVal val="#ppt_y"/>
                                          </p:val>
                                        </p:tav>
                                      </p:tavLst>
                                    </p:anim>
                                    <p:animEffect transition="in" filter="wipe(up)">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技术平台</a:t>
            </a:r>
            <a:r>
              <a:rPr lang="en-US" altLang="zh-CN" b="1" kern="0" dirty="0" smtClean="0">
                <a:solidFill>
                  <a:schemeClr val="bg1"/>
                </a:solidFill>
                <a:latin typeface="Arial" pitchFamily="34" charset="0"/>
                <a:ea typeface="微软雅黑" pitchFamily="34" charset="-122"/>
                <a:cs typeface="Arial" pitchFamily="34" charset="0"/>
              </a:rPr>
              <a:t>Odoo</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 name="Group 149"/>
          <p:cNvGrpSpPr>
            <a:grpSpLocks/>
          </p:cNvGrpSpPr>
          <p:nvPr/>
        </p:nvGrpSpPr>
        <p:grpSpPr bwMode="auto">
          <a:xfrm>
            <a:off x="5607329" y="841200"/>
            <a:ext cx="661688" cy="662963"/>
            <a:chOff x="4216906" y="4857744"/>
            <a:chExt cx="713232" cy="713231"/>
          </a:xfrm>
          <a:solidFill>
            <a:srgbClr val="0070C0"/>
          </a:solidFill>
        </p:grpSpPr>
        <p:sp>
          <p:nvSpPr>
            <p:cNvPr id="6"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grpSp>
          <p:nvGrpSpPr>
            <p:cNvPr id="7" name="Gruppe 67"/>
            <p:cNvGrpSpPr/>
            <p:nvPr/>
          </p:nvGrpSpPr>
          <p:grpSpPr bwMode="auto">
            <a:xfrm>
              <a:off x="4370796" y="5028441"/>
              <a:ext cx="405456" cy="371850"/>
              <a:chOff x="355442" y="4350695"/>
              <a:chExt cx="900893" cy="825896"/>
            </a:xfrm>
            <a:grpFill/>
          </p:grpSpPr>
          <p:sp>
            <p:nvSpPr>
              <p:cNvPr id="8"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微软雅黑" pitchFamily="34" charset="-122"/>
                  <a:ea typeface="微软雅黑" pitchFamily="34" charset="-122"/>
                </a:endParaRPr>
              </a:p>
            </p:txBody>
          </p:sp>
          <p:sp>
            <p:nvSpPr>
              <p:cNvPr id="9"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微软雅黑" pitchFamily="34" charset="-122"/>
                  <a:ea typeface="微软雅黑" pitchFamily="34" charset="-122"/>
                </a:endParaRPr>
              </a:p>
            </p:txBody>
          </p:sp>
        </p:grpSp>
      </p:grpSp>
      <p:grpSp>
        <p:nvGrpSpPr>
          <p:cNvPr id="10" name="Group 144"/>
          <p:cNvGrpSpPr>
            <a:grpSpLocks/>
          </p:cNvGrpSpPr>
          <p:nvPr/>
        </p:nvGrpSpPr>
        <p:grpSpPr bwMode="auto">
          <a:xfrm>
            <a:off x="6435173" y="3938432"/>
            <a:ext cx="660217" cy="662962"/>
            <a:chOff x="5109976" y="4636766"/>
            <a:chExt cx="713233" cy="713231"/>
          </a:xfrm>
          <a:solidFill>
            <a:srgbClr val="0070C0"/>
          </a:solidFill>
        </p:grpSpPr>
        <p:sp>
          <p:nvSpPr>
            <p:cNvPr id="11"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grpSp>
          <p:nvGrpSpPr>
            <p:cNvPr id="12" name="Gruppe 66"/>
            <p:cNvGrpSpPr/>
            <p:nvPr/>
          </p:nvGrpSpPr>
          <p:grpSpPr bwMode="auto">
            <a:xfrm>
              <a:off x="5308125" y="4834464"/>
              <a:ext cx="316926" cy="317844"/>
              <a:chOff x="4167326" y="4389120"/>
              <a:chExt cx="785174" cy="787473"/>
            </a:xfrm>
            <a:grpFill/>
          </p:grpSpPr>
          <p:sp>
            <p:nvSpPr>
              <p:cNvPr id="13"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微软雅黑" pitchFamily="34" charset="-122"/>
                  <a:ea typeface="微软雅黑" pitchFamily="34" charset="-122"/>
                </a:endParaRPr>
              </a:p>
            </p:txBody>
          </p:sp>
          <p:sp>
            <p:nvSpPr>
              <p:cNvPr id="14"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微软雅黑" pitchFamily="34" charset="-122"/>
                  <a:ea typeface="微软雅黑" pitchFamily="34" charset="-122"/>
                </a:endParaRPr>
              </a:p>
            </p:txBody>
          </p:sp>
          <p:sp>
            <p:nvSpPr>
              <p:cNvPr id="15"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微软雅黑" pitchFamily="34" charset="-122"/>
                  <a:ea typeface="微软雅黑" pitchFamily="34" charset="-122"/>
                </a:endParaRPr>
              </a:p>
            </p:txBody>
          </p:sp>
        </p:grpSp>
      </p:grpSp>
      <p:grpSp>
        <p:nvGrpSpPr>
          <p:cNvPr id="16" name="Group 35"/>
          <p:cNvGrpSpPr>
            <a:grpSpLocks/>
          </p:cNvGrpSpPr>
          <p:nvPr/>
        </p:nvGrpSpPr>
        <p:grpSpPr bwMode="auto">
          <a:xfrm>
            <a:off x="7042458" y="3347819"/>
            <a:ext cx="660217" cy="664439"/>
            <a:chOff x="6093795" y="4270789"/>
            <a:chExt cx="967236" cy="969390"/>
          </a:xfrm>
          <a:solidFill>
            <a:srgbClr val="0070C0"/>
          </a:solidFill>
        </p:grpSpPr>
        <p:sp>
          <p:nvSpPr>
            <p:cNvPr id="17"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grpSp>
          <p:nvGrpSpPr>
            <p:cNvPr id="18" name="Gruppe 344"/>
            <p:cNvGrpSpPr>
              <a:grpSpLocks/>
            </p:cNvGrpSpPr>
            <p:nvPr/>
          </p:nvGrpSpPr>
          <p:grpSpPr bwMode="auto">
            <a:xfrm>
              <a:off x="6431797" y="4509479"/>
              <a:ext cx="291210" cy="492007"/>
              <a:chOff x="2114233" y="1516380"/>
              <a:chExt cx="263525" cy="444500"/>
            </a:xfrm>
            <a:grpFill/>
          </p:grpSpPr>
          <p:sp>
            <p:nvSpPr>
              <p:cNvPr id="19"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sp>
            <p:nvSpPr>
              <p:cNvPr id="20"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sp>
            <p:nvSpPr>
              <p:cNvPr id="21" name="Freeform 17"/>
              <p:cNvSpPr>
                <a:spLocks/>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grpSp>
      </p:grpSp>
      <p:grpSp>
        <p:nvGrpSpPr>
          <p:cNvPr id="22" name="Group 131"/>
          <p:cNvGrpSpPr>
            <a:grpSpLocks/>
          </p:cNvGrpSpPr>
          <p:nvPr/>
        </p:nvGrpSpPr>
        <p:grpSpPr bwMode="auto">
          <a:xfrm>
            <a:off x="6435175" y="1028189"/>
            <a:ext cx="660217" cy="662963"/>
            <a:chOff x="5109971" y="1507999"/>
            <a:chExt cx="713232" cy="713232"/>
          </a:xfrm>
          <a:solidFill>
            <a:srgbClr val="0070C0"/>
          </a:solidFill>
        </p:grpSpPr>
        <p:sp>
          <p:nvSpPr>
            <p:cNvPr id="2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sp>
          <p:nvSpPr>
            <p:cNvPr id="24"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grpSp>
      <p:grpSp>
        <p:nvGrpSpPr>
          <p:cNvPr id="25" name="Group 132"/>
          <p:cNvGrpSpPr>
            <a:grpSpLocks/>
          </p:cNvGrpSpPr>
          <p:nvPr/>
        </p:nvGrpSpPr>
        <p:grpSpPr bwMode="auto">
          <a:xfrm>
            <a:off x="7042456" y="1617325"/>
            <a:ext cx="660217" cy="664439"/>
            <a:chOff x="5765300" y="2141983"/>
            <a:chExt cx="713233" cy="713232"/>
          </a:xfrm>
          <a:solidFill>
            <a:srgbClr val="0070C0"/>
          </a:solidFill>
        </p:grpSpPr>
        <p:sp>
          <p:nvSpPr>
            <p:cNvPr id="26"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sp>
          <p:nvSpPr>
            <p:cNvPr id="27"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grpSp>
      <p:grpSp>
        <p:nvGrpSpPr>
          <p:cNvPr id="28" name="Group 133"/>
          <p:cNvGrpSpPr>
            <a:grpSpLocks/>
          </p:cNvGrpSpPr>
          <p:nvPr/>
        </p:nvGrpSpPr>
        <p:grpSpPr bwMode="auto">
          <a:xfrm>
            <a:off x="7254199" y="2476664"/>
            <a:ext cx="660217" cy="662962"/>
            <a:chOff x="5993893" y="3065525"/>
            <a:chExt cx="713232" cy="713232"/>
          </a:xfrm>
          <a:solidFill>
            <a:srgbClr val="0070C0"/>
          </a:solidFill>
        </p:grpSpPr>
        <p:sp>
          <p:nvSpPr>
            <p:cNvPr id="29"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sp>
          <p:nvSpPr>
            <p:cNvPr id="30"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grpSp>
      <p:grpSp>
        <p:nvGrpSpPr>
          <p:cNvPr id="31" name="Group 130"/>
          <p:cNvGrpSpPr>
            <a:grpSpLocks/>
          </p:cNvGrpSpPr>
          <p:nvPr/>
        </p:nvGrpSpPr>
        <p:grpSpPr bwMode="auto">
          <a:xfrm>
            <a:off x="5607329" y="4141036"/>
            <a:ext cx="661688" cy="662962"/>
            <a:chOff x="4216908" y="1306354"/>
            <a:chExt cx="713232" cy="713232"/>
          </a:xfrm>
          <a:solidFill>
            <a:srgbClr val="0070C0"/>
          </a:solidFill>
        </p:grpSpPr>
        <p:sp>
          <p:nvSpPr>
            <p:cNvPr id="32"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sp>
          <p:nvSpPr>
            <p:cNvPr id="33"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微软雅黑" pitchFamily="34" charset="-122"/>
                <a:ea typeface="微软雅黑" pitchFamily="34" charset="-122"/>
              </a:endParaRPr>
            </a:p>
          </p:txBody>
        </p:sp>
      </p:grpSp>
      <p:sp>
        <p:nvSpPr>
          <p:cNvPr id="34" name="TextBox 33"/>
          <p:cNvSpPr txBox="1"/>
          <p:nvPr/>
        </p:nvSpPr>
        <p:spPr bwMode="auto">
          <a:xfrm>
            <a:off x="515262" y="1099646"/>
            <a:ext cx="3912722" cy="3508653"/>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itchFamily="34" charset="-122"/>
                <a:ea typeface="微软雅黑" pitchFamily="34" charset="-122"/>
              </a:rPr>
              <a:t>Odoo</a:t>
            </a:r>
            <a:r>
              <a:rPr lang="en-US" altLang="zh-CN" sz="1200" dirty="0">
                <a:solidFill>
                  <a:schemeClr val="tx1">
                    <a:lumMod val="75000"/>
                    <a:lumOff val="25000"/>
                  </a:schemeClr>
                </a:solidFill>
                <a:latin typeface="微软雅黑" pitchFamily="34" charset="-122"/>
                <a:ea typeface="微软雅黑" pitchFamily="34" charset="-122"/>
              </a:rPr>
              <a:t> </a:t>
            </a:r>
            <a:r>
              <a:rPr lang="zh-CN" altLang="en-US" sz="1200" dirty="0">
                <a:solidFill>
                  <a:schemeClr val="tx1">
                    <a:lumMod val="75000"/>
                    <a:lumOff val="25000"/>
                  </a:schemeClr>
                </a:solidFill>
                <a:latin typeface="微软雅黑" pitchFamily="34" charset="-122"/>
                <a:ea typeface="微软雅黑" pitchFamily="34" charset="-122"/>
              </a:rPr>
              <a:t>是一套开源系统，由比利时一家公司开发，整个社区活跃的贡献者大约有</a:t>
            </a:r>
            <a:r>
              <a:rPr lang="en-US" altLang="zh-CN" sz="1200" dirty="0">
                <a:solidFill>
                  <a:schemeClr val="tx1">
                    <a:lumMod val="75000"/>
                    <a:lumOff val="25000"/>
                  </a:schemeClr>
                </a:solidFill>
                <a:latin typeface="微软雅黑" pitchFamily="34" charset="-122"/>
                <a:ea typeface="微软雅黑" pitchFamily="34" charset="-122"/>
              </a:rPr>
              <a:t>5000</a:t>
            </a:r>
            <a:r>
              <a:rPr lang="zh-CN" altLang="en-US" sz="1200" dirty="0" smtClean="0">
                <a:solidFill>
                  <a:schemeClr val="tx1">
                    <a:lumMod val="75000"/>
                    <a:lumOff val="25000"/>
                  </a:schemeClr>
                </a:solidFill>
                <a:latin typeface="微软雅黑" pitchFamily="34" charset="-122"/>
                <a:ea typeface="微软雅黑" pitchFamily="34" charset="-122"/>
              </a:rPr>
              <a:t>人。</a:t>
            </a:r>
            <a:endParaRPr lang="en-US" altLang="zh-CN" sz="1200"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latin typeface="微软雅黑" pitchFamily="34" charset="-122"/>
                <a:ea typeface="微软雅黑" pitchFamily="34" charset="-122"/>
              </a:rPr>
              <a:t>它</a:t>
            </a:r>
            <a:r>
              <a:rPr lang="zh-CN" altLang="en-US" sz="1200" dirty="0">
                <a:solidFill>
                  <a:schemeClr val="tx1">
                    <a:lumMod val="75000"/>
                    <a:lumOff val="25000"/>
                  </a:schemeClr>
                </a:solidFill>
                <a:latin typeface="微软雅黑" pitchFamily="34" charset="-122"/>
                <a:ea typeface="微软雅黑" pitchFamily="34" charset="-122"/>
              </a:rPr>
              <a:t>灵活的模块化设计业界</a:t>
            </a:r>
            <a:r>
              <a:rPr lang="zh-CN" altLang="en-US" sz="1200" dirty="0" smtClean="0">
                <a:solidFill>
                  <a:schemeClr val="tx1">
                    <a:lumMod val="75000"/>
                    <a:lumOff val="25000"/>
                  </a:schemeClr>
                </a:solidFill>
                <a:latin typeface="微软雅黑" pitchFamily="34" charset="-122"/>
                <a:ea typeface="微软雅黑" pitchFamily="34" charset="-122"/>
              </a:rPr>
              <a:t>闻名，整个服务器</a:t>
            </a:r>
            <a:r>
              <a:rPr lang="zh-CN" altLang="en-US" sz="1200" dirty="0">
                <a:solidFill>
                  <a:schemeClr val="tx1">
                    <a:lumMod val="75000"/>
                    <a:lumOff val="25000"/>
                  </a:schemeClr>
                </a:solidFill>
                <a:latin typeface="微软雅黑" pitchFamily="34" charset="-122"/>
                <a:ea typeface="微软雅黑" pitchFamily="34" charset="-122"/>
              </a:rPr>
              <a:t>由松散的模块构成，模块间的耦合度非常低。主要包括如下部分：</a:t>
            </a:r>
          </a:p>
          <a:p>
            <a:pPr>
              <a:lnSpc>
                <a:spcPct val="150000"/>
              </a:lnSpc>
            </a:pPr>
            <a:r>
              <a:rPr lang="en-US" altLang="zh-CN" sz="1200" b="1" dirty="0">
                <a:solidFill>
                  <a:schemeClr val="tx1">
                    <a:lumMod val="75000"/>
                    <a:lumOff val="25000"/>
                  </a:schemeClr>
                </a:solidFill>
                <a:latin typeface="微软雅黑" pitchFamily="34" charset="-122"/>
                <a:ea typeface="微软雅黑" pitchFamily="34" charset="-122"/>
              </a:rPr>
              <a:t>ORM</a:t>
            </a:r>
            <a:r>
              <a:rPr lang="zh-CN" altLang="en-US" sz="1200" b="1" dirty="0">
                <a:solidFill>
                  <a:schemeClr val="tx1">
                    <a:lumMod val="75000"/>
                    <a:lumOff val="25000"/>
                  </a:schemeClr>
                </a:solidFill>
                <a:latin typeface="微软雅黑" pitchFamily="34" charset="-122"/>
                <a:ea typeface="微软雅黑" pitchFamily="34" charset="-122"/>
              </a:rPr>
              <a:t>，数据库映射</a:t>
            </a:r>
            <a:r>
              <a:rPr lang="zh-CN" altLang="en-US" sz="1200" dirty="0">
                <a:solidFill>
                  <a:schemeClr val="tx1">
                    <a:lumMod val="75000"/>
                    <a:lumOff val="25000"/>
                  </a:schemeClr>
                </a:solidFill>
                <a:latin typeface="微软雅黑" pitchFamily="34" charset="-122"/>
                <a:ea typeface="微软雅黑" pitchFamily="34" charset="-122"/>
              </a:rPr>
              <a:t>：负责数据对象到数据库的访问。</a:t>
            </a:r>
          </a:p>
          <a:p>
            <a:pPr>
              <a:lnSpc>
                <a:spcPct val="150000"/>
              </a:lnSpc>
            </a:pPr>
            <a:r>
              <a:rPr lang="en-US" altLang="zh-CN" sz="1200" b="1" dirty="0">
                <a:solidFill>
                  <a:schemeClr val="tx1">
                    <a:lumMod val="75000"/>
                    <a:lumOff val="25000"/>
                  </a:schemeClr>
                </a:solidFill>
                <a:latin typeface="微软雅黑" pitchFamily="34" charset="-122"/>
                <a:ea typeface="微软雅黑" pitchFamily="34" charset="-122"/>
              </a:rPr>
              <a:t>BMD</a:t>
            </a:r>
            <a:r>
              <a:rPr lang="zh-CN" altLang="en-US" sz="1200" b="1" dirty="0">
                <a:solidFill>
                  <a:schemeClr val="tx1">
                    <a:lumMod val="75000"/>
                    <a:lumOff val="25000"/>
                  </a:schemeClr>
                </a:solidFill>
                <a:latin typeface="微软雅黑" pitchFamily="34" charset="-122"/>
                <a:ea typeface="微软雅黑" pitchFamily="34" charset="-122"/>
              </a:rPr>
              <a:t>，基础模块</a:t>
            </a:r>
            <a:r>
              <a:rPr lang="zh-CN" altLang="en-US" sz="1200" dirty="0" smtClean="0">
                <a:solidFill>
                  <a:schemeClr val="tx1">
                    <a:lumMod val="75000"/>
                    <a:lumOff val="25000"/>
                  </a:schemeClr>
                </a:solidFill>
                <a:latin typeface="微软雅黑" pitchFamily="34" charset="-122"/>
                <a:ea typeface="微软雅黑" pitchFamily="34" charset="-122"/>
              </a:rPr>
              <a:t>：包含系统公共服务与功能</a:t>
            </a:r>
            <a:r>
              <a:rPr lang="zh-CN" altLang="en-US" sz="1200" dirty="0">
                <a:solidFill>
                  <a:schemeClr val="tx1">
                    <a:lumMod val="75000"/>
                    <a:lumOff val="25000"/>
                  </a:schemeClr>
                </a:solidFill>
                <a:latin typeface="微软雅黑" pitchFamily="34" charset="-122"/>
                <a:ea typeface="微软雅黑" pitchFamily="34" charset="-122"/>
              </a:rPr>
              <a:t>。</a:t>
            </a:r>
          </a:p>
          <a:p>
            <a:pPr>
              <a:lnSpc>
                <a:spcPct val="150000"/>
              </a:lnSpc>
            </a:pPr>
            <a:r>
              <a:rPr lang="en-US" altLang="zh-CN" sz="1200" b="1" dirty="0">
                <a:solidFill>
                  <a:schemeClr val="tx1">
                    <a:lumMod val="75000"/>
                    <a:lumOff val="25000"/>
                  </a:schemeClr>
                </a:solidFill>
                <a:latin typeface="微软雅黑" pitchFamily="34" charset="-122"/>
                <a:ea typeface="微软雅黑" pitchFamily="34" charset="-122"/>
              </a:rPr>
              <a:t>Report Engine</a:t>
            </a:r>
            <a:r>
              <a:rPr lang="zh-CN" altLang="en-US" sz="1200" b="1" dirty="0">
                <a:solidFill>
                  <a:schemeClr val="tx1">
                    <a:lumMod val="75000"/>
                    <a:lumOff val="25000"/>
                  </a:schemeClr>
                </a:solidFill>
                <a:latin typeface="微软雅黑" pitchFamily="34" charset="-122"/>
                <a:ea typeface="微软雅黑" pitchFamily="34" charset="-122"/>
              </a:rPr>
              <a:t>，报表引擎</a:t>
            </a:r>
            <a:r>
              <a:rPr lang="zh-CN" altLang="en-US" sz="1200" dirty="0">
                <a:solidFill>
                  <a:schemeClr val="tx1">
                    <a:lumMod val="75000"/>
                    <a:lumOff val="25000"/>
                  </a:schemeClr>
                </a:solidFill>
                <a:latin typeface="微软雅黑" pitchFamily="34" charset="-122"/>
                <a:ea typeface="微软雅黑" pitchFamily="34" charset="-122"/>
              </a:rPr>
              <a:t>：负责生成各种报表。。</a:t>
            </a:r>
          </a:p>
          <a:p>
            <a:pPr>
              <a:lnSpc>
                <a:spcPct val="150000"/>
              </a:lnSpc>
            </a:pPr>
            <a:r>
              <a:rPr lang="en-US" altLang="zh-CN" sz="1200" b="1" dirty="0">
                <a:solidFill>
                  <a:schemeClr val="tx1">
                    <a:lumMod val="75000"/>
                    <a:lumOff val="25000"/>
                  </a:schemeClr>
                </a:solidFill>
                <a:latin typeface="微软雅黑" pitchFamily="34" charset="-122"/>
                <a:ea typeface="微软雅黑" pitchFamily="34" charset="-122"/>
              </a:rPr>
              <a:t>Workflow Engine</a:t>
            </a:r>
            <a:r>
              <a:rPr lang="zh-CN" altLang="en-US" sz="1200" b="1" dirty="0">
                <a:solidFill>
                  <a:schemeClr val="tx1">
                    <a:lumMod val="75000"/>
                    <a:lumOff val="25000"/>
                  </a:schemeClr>
                </a:solidFill>
                <a:latin typeface="微软雅黑" pitchFamily="34" charset="-122"/>
                <a:ea typeface="微软雅黑" pitchFamily="34" charset="-122"/>
              </a:rPr>
              <a:t>，工作流引擎</a:t>
            </a:r>
            <a:r>
              <a:rPr lang="zh-CN" altLang="en-US" sz="1200" dirty="0">
                <a:solidFill>
                  <a:schemeClr val="tx1">
                    <a:lumMod val="75000"/>
                    <a:lumOff val="25000"/>
                  </a:schemeClr>
                </a:solidFill>
                <a:latin typeface="微软雅黑" pitchFamily="34" charset="-122"/>
                <a:ea typeface="微软雅黑" pitchFamily="34" charset="-122"/>
              </a:rPr>
              <a:t>：负责审批</a:t>
            </a:r>
            <a:r>
              <a:rPr lang="zh-CN" altLang="en-US" sz="1200" dirty="0" smtClean="0">
                <a:solidFill>
                  <a:schemeClr val="tx1">
                    <a:lumMod val="75000"/>
                    <a:lumOff val="25000"/>
                  </a:schemeClr>
                </a:solidFill>
                <a:latin typeface="微软雅黑" pitchFamily="34" charset="-122"/>
                <a:ea typeface="微软雅黑" pitchFamily="34" charset="-122"/>
              </a:rPr>
              <a:t>流程处理</a:t>
            </a:r>
            <a:r>
              <a:rPr lang="zh-CN" altLang="en-US" sz="1200" dirty="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latin typeface="微软雅黑" pitchFamily="34" charset="-122"/>
                <a:ea typeface="微软雅黑" pitchFamily="34" charset="-122"/>
              </a:rPr>
              <a:t>同时</a:t>
            </a:r>
            <a:r>
              <a:rPr lang="zh-CN" altLang="en-US" sz="1200" dirty="0">
                <a:solidFill>
                  <a:schemeClr val="tx1">
                    <a:lumMod val="75000"/>
                    <a:lumOff val="25000"/>
                  </a:schemeClr>
                </a:solidFill>
                <a:latin typeface="微软雅黑" pitchFamily="34" charset="-122"/>
                <a:ea typeface="微软雅黑" pitchFamily="34" charset="-122"/>
              </a:rPr>
              <a:t>，</a:t>
            </a:r>
            <a:r>
              <a:rPr lang="en-US" altLang="zh-CN" sz="1200" dirty="0">
                <a:solidFill>
                  <a:schemeClr val="tx1">
                    <a:lumMod val="75000"/>
                    <a:lumOff val="25000"/>
                  </a:schemeClr>
                </a:solidFill>
                <a:latin typeface="微软雅黑" pitchFamily="34" charset="-122"/>
                <a:ea typeface="微软雅黑" pitchFamily="34" charset="-122"/>
              </a:rPr>
              <a:t>Odoo</a:t>
            </a:r>
            <a:r>
              <a:rPr lang="zh-CN" altLang="en-US" sz="1200" dirty="0">
                <a:solidFill>
                  <a:schemeClr val="tx1">
                    <a:lumMod val="75000"/>
                    <a:lumOff val="25000"/>
                  </a:schemeClr>
                </a:solidFill>
                <a:latin typeface="微软雅黑" pitchFamily="34" charset="-122"/>
                <a:ea typeface="微软雅黑" pitchFamily="34" charset="-122"/>
              </a:rPr>
              <a:t>支持开发者模式，可以通过界面操作完成个性化业务。</a:t>
            </a:r>
          </a:p>
        </p:txBody>
      </p:sp>
      <p:grpSp>
        <p:nvGrpSpPr>
          <p:cNvPr id="36" name="组合 35"/>
          <p:cNvGrpSpPr/>
          <p:nvPr/>
        </p:nvGrpSpPr>
        <p:grpSpPr>
          <a:xfrm>
            <a:off x="4922117" y="1801977"/>
            <a:ext cx="2032076" cy="2040156"/>
            <a:chOff x="4922117" y="1686128"/>
            <a:chExt cx="2032076" cy="2040156"/>
          </a:xfrm>
          <a:solidFill>
            <a:srgbClr val="0070C0"/>
          </a:solidFill>
        </p:grpSpPr>
        <p:sp>
          <p:nvSpPr>
            <p:cNvPr id="37" name="Donut 8"/>
            <p:cNvSpPr>
              <a:spLocks noChangeArrowheads="1"/>
            </p:cNvSpPr>
            <p:nvPr/>
          </p:nvSpPr>
          <p:spPr bwMode="auto">
            <a:xfrm>
              <a:off x="4922117" y="1686128"/>
              <a:ext cx="2032076" cy="204015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defTabSz="457200">
                <a:defRPr/>
              </a:pPr>
              <a:endParaRPr lang="en-US" dirty="0">
                <a:solidFill>
                  <a:prstClr val="black"/>
                </a:solidFill>
                <a:latin typeface="微软雅黑" pitchFamily="34" charset="-122"/>
                <a:ea typeface="微软雅黑" pitchFamily="34" charset="-122"/>
              </a:endParaRPr>
            </a:p>
          </p:txBody>
        </p:sp>
        <p:sp>
          <p:nvSpPr>
            <p:cNvPr id="38" name="矩形 37"/>
            <p:cNvSpPr/>
            <p:nvPr/>
          </p:nvSpPr>
          <p:spPr bwMode="auto">
            <a:xfrm>
              <a:off x="5433834" y="2527909"/>
              <a:ext cx="1008642" cy="400110"/>
            </a:xfrm>
            <a:prstGeom prst="rect">
              <a:avLst/>
            </a:prstGeom>
            <a:noFill/>
          </p:spPr>
          <p:txBody>
            <a:bodyPr wrap="square">
              <a:spAutoFit/>
            </a:bodyPr>
            <a:lstStyle/>
            <a:p>
              <a:pPr algn="ctr" fontAlgn="auto">
                <a:spcBef>
                  <a:spcPts val="0"/>
                </a:spcBef>
                <a:spcAft>
                  <a:spcPts val="0"/>
                </a:spcAft>
                <a:defRPr/>
              </a:pPr>
              <a:r>
                <a:rPr lang="en-US" altLang="zh-CN" sz="2000" b="1" dirty="0" smtClean="0">
                  <a:latin typeface="微软雅黑" panose="020B0503020204020204" pitchFamily="34" charset="-122"/>
                  <a:ea typeface="微软雅黑" panose="020B0503020204020204" pitchFamily="34" charset="-122"/>
                </a:rPr>
                <a:t>Odoo</a:t>
              </a:r>
              <a:endParaRPr lang="zh-CN" altLang="en-US" sz="20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395830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par>
                          <p:cTn id="24" fill="hold">
                            <p:stCondLst>
                              <p:cond delay="1500"/>
                            </p:stCondLst>
                            <p:childTnLst>
                              <p:par>
                                <p:cTn id="25" presetID="53" presetClass="entr" presetSubtype="52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anim calcmode="lin" valueType="num">
                                      <p:cBhvr>
                                        <p:cTn id="30" dur="500" fill="hold"/>
                                        <p:tgtEl>
                                          <p:spTgt spid="5"/>
                                        </p:tgtEl>
                                        <p:attrNameLst>
                                          <p:attrName>ppt_x</p:attrName>
                                        </p:attrNameLst>
                                      </p:cBhvr>
                                      <p:tavLst>
                                        <p:tav tm="0">
                                          <p:val>
                                            <p:fltVal val="0.5"/>
                                          </p:val>
                                        </p:tav>
                                        <p:tav tm="100000">
                                          <p:val>
                                            <p:strVal val="#ppt_x"/>
                                          </p:val>
                                        </p:tav>
                                      </p:tavLst>
                                    </p:anim>
                                    <p:anim calcmode="lin" valueType="num">
                                      <p:cBhvr>
                                        <p:cTn id="31" dur="500" fill="hold"/>
                                        <p:tgtEl>
                                          <p:spTgt spid="5"/>
                                        </p:tgtEl>
                                        <p:attrNameLst>
                                          <p:attrName>ppt_y</p:attrName>
                                        </p:attrNameLst>
                                      </p:cBhvr>
                                      <p:tavLst>
                                        <p:tav tm="0">
                                          <p:val>
                                            <p:fltVal val="0.5"/>
                                          </p:val>
                                        </p:tav>
                                        <p:tav tm="100000">
                                          <p:val>
                                            <p:strVal val="#ppt_y"/>
                                          </p:val>
                                        </p:tav>
                                      </p:tavLst>
                                    </p:anim>
                                  </p:childTnLst>
                                </p:cTn>
                              </p:par>
                              <p:par>
                                <p:cTn id="32" presetID="53" presetClass="entr" presetSubtype="528"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anim calcmode="lin" valueType="num">
                                      <p:cBhvr>
                                        <p:cTn id="37" dur="500" fill="hold"/>
                                        <p:tgtEl>
                                          <p:spTgt spid="22"/>
                                        </p:tgtEl>
                                        <p:attrNameLst>
                                          <p:attrName>ppt_x</p:attrName>
                                        </p:attrNameLst>
                                      </p:cBhvr>
                                      <p:tavLst>
                                        <p:tav tm="0">
                                          <p:val>
                                            <p:fltVal val="0.5"/>
                                          </p:val>
                                        </p:tav>
                                        <p:tav tm="100000">
                                          <p:val>
                                            <p:strVal val="#ppt_x"/>
                                          </p:val>
                                        </p:tav>
                                      </p:tavLst>
                                    </p:anim>
                                    <p:anim calcmode="lin" valueType="num">
                                      <p:cBhvr>
                                        <p:cTn id="38" dur="500" fill="hold"/>
                                        <p:tgtEl>
                                          <p:spTgt spid="22"/>
                                        </p:tgtEl>
                                        <p:attrNameLst>
                                          <p:attrName>ppt_y</p:attrName>
                                        </p:attrNameLst>
                                      </p:cBhvr>
                                      <p:tavLst>
                                        <p:tav tm="0">
                                          <p:val>
                                            <p:fltVal val="0.5"/>
                                          </p:val>
                                        </p:tav>
                                        <p:tav tm="100000">
                                          <p:val>
                                            <p:strVal val="#ppt_y"/>
                                          </p:val>
                                        </p:tav>
                                      </p:tavLst>
                                    </p:anim>
                                  </p:childTnLst>
                                </p:cTn>
                              </p:par>
                              <p:par>
                                <p:cTn id="39" presetID="53" presetClass="entr" presetSubtype="528"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fltVal val="0.5"/>
                                          </p:val>
                                        </p:tav>
                                        <p:tav tm="100000">
                                          <p:val>
                                            <p:strVal val="#ppt_x"/>
                                          </p:val>
                                        </p:tav>
                                      </p:tavLst>
                                    </p:anim>
                                    <p:anim calcmode="lin" valueType="num">
                                      <p:cBhvr>
                                        <p:cTn id="45" dur="500" fill="hold"/>
                                        <p:tgtEl>
                                          <p:spTgt spid="25"/>
                                        </p:tgtEl>
                                        <p:attrNameLst>
                                          <p:attrName>ppt_y</p:attrName>
                                        </p:attrNameLst>
                                      </p:cBhvr>
                                      <p:tavLst>
                                        <p:tav tm="0">
                                          <p:val>
                                            <p:fltVal val="0.5"/>
                                          </p:val>
                                        </p:tav>
                                        <p:tav tm="100000">
                                          <p:val>
                                            <p:strVal val="#ppt_y"/>
                                          </p:val>
                                        </p:tav>
                                      </p:tavLst>
                                    </p:anim>
                                  </p:childTnLst>
                                </p:cTn>
                              </p:par>
                              <p:par>
                                <p:cTn id="46" presetID="53" presetClass="entr" presetSubtype="528"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53" presetClass="entr" presetSubtype="528"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anim calcmode="lin" valueType="num">
                                      <p:cBhvr>
                                        <p:cTn id="58" dur="500" fill="hold"/>
                                        <p:tgtEl>
                                          <p:spTgt spid="16"/>
                                        </p:tgtEl>
                                        <p:attrNameLst>
                                          <p:attrName>ppt_x</p:attrName>
                                        </p:attrNameLst>
                                      </p:cBhvr>
                                      <p:tavLst>
                                        <p:tav tm="0">
                                          <p:val>
                                            <p:fltVal val="0.5"/>
                                          </p:val>
                                        </p:tav>
                                        <p:tav tm="100000">
                                          <p:val>
                                            <p:strVal val="#ppt_x"/>
                                          </p:val>
                                        </p:tav>
                                      </p:tavLst>
                                    </p:anim>
                                    <p:anim calcmode="lin" valueType="num">
                                      <p:cBhvr>
                                        <p:cTn id="59" dur="500" fill="hold"/>
                                        <p:tgtEl>
                                          <p:spTgt spid="16"/>
                                        </p:tgtEl>
                                        <p:attrNameLst>
                                          <p:attrName>ppt_y</p:attrName>
                                        </p:attrNameLst>
                                      </p:cBhvr>
                                      <p:tavLst>
                                        <p:tav tm="0">
                                          <p:val>
                                            <p:fltVal val="0.5"/>
                                          </p:val>
                                        </p:tav>
                                        <p:tav tm="100000">
                                          <p:val>
                                            <p:strVal val="#ppt_y"/>
                                          </p:val>
                                        </p:tav>
                                      </p:tavLst>
                                    </p:anim>
                                  </p:childTnLst>
                                </p:cTn>
                              </p:par>
                              <p:par>
                                <p:cTn id="60" presetID="53" presetClass="entr" presetSubtype="528"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anim calcmode="lin" valueType="num">
                                      <p:cBhvr>
                                        <p:cTn id="65" dur="500" fill="hold"/>
                                        <p:tgtEl>
                                          <p:spTgt spid="10"/>
                                        </p:tgtEl>
                                        <p:attrNameLst>
                                          <p:attrName>ppt_x</p:attrName>
                                        </p:attrNameLst>
                                      </p:cBhvr>
                                      <p:tavLst>
                                        <p:tav tm="0">
                                          <p:val>
                                            <p:fltVal val="0.5"/>
                                          </p:val>
                                        </p:tav>
                                        <p:tav tm="100000">
                                          <p:val>
                                            <p:strVal val="#ppt_x"/>
                                          </p:val>
                                        </p:tav>
                                      </p:tavLst>
                                    </p:anim>
                                    <p:anim calcmode="lin" valueType="num">
                                      <p:cBhvr>
                                        <p:cTn id="66" dur="500" fill="hold"/>
                                        <p:tgtEl>
                                          <p:spTgt spid="10"/>
                                        </p:tgtEl>
                                        <p:attrNameLst>
                                          <p:attrName>ppt_y</p:attrName>
                                        </p:attrNameLst>
                                      </p:cBhvr>
                                      <p:tavLst>
                                        <p:tav tm="0">
                                          <p:val>
                                            <p:fltVal val="0.5"/>
                                          </p:val>
                                        </p:tav>
                                        <p:tav tm="100000">
                                          <p:val>
                                            <p:strVal val="#ppt_y"/>
                                          </p:val>
                                        </p:tav>
                                      </p:tavLst>
                                    </p:anim>
                                  </p:childTnLst>
                                </p:cTn>
                              </p:par>
                              <p:par>
                                <p:cTn id="67" presetID="53" presetClass="entr" presetSubtype="528"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animEffect transition="in" filter="fade">
                                      <p:cBhvr>
                                        <p:cTn id="71" dur="500"/>
                                        <p:tgtEl>
                                          <p:spTgt spid="31"/>
                                        </p:tgtEl>
                                      </p:cBhvr>
                                    </p:animEffect>
                                    <p:anim calcmode="lin" valueType="num">
                                      <p:cBhvr>
                                        <p:cTn id="72" dur="500" fill="hold"/>
                                        <p:tgtEl>
                                          <p:spTgt spid="31"/>
                                        </p:tgtEl>
                                        <p:attrNameLst>
                                          <p:attrName>ppt_x</p:attrName>
                                        </p:attrNameLst>
                                      </p:cBhvr>
                                      <p:tavLst>
                                        <p:tav tm="0">
                                          <p:val>
                                            <p:fltVal val="0.5"/>
                                          </p:val>
                                        </p:tav>
                                        <p:tav tm="100000">
                                          <p:val>
                                            <p:strVal val="#ppt_x"/>
                                          </p:val>
                                        </p:tav>
                                      </p:tavLst>
                                    </p:anim>
                                    <p:anim calcmode="lin" valueType="num">
                                      <p:cBhvr>
                                        <p:cTn id="73" dur="500" fill="hold"/>
                                        <p:tgtEl>
                                          <p:spTgt spid="31"/>
                                        </p:tgtEl>
                                        <p:attrNameLst>
                                          <p:attrName>ppt_y</p:attrName>
                                        </p:attrNameLst>
                                      </p:cBhvr>
                                      <p:tavLst>
                                        <p:tav tm="0">
                                          <p:val>
                                            <p:fltVal val="0.5"/>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000"/>
                                        <p:tgtEl>
                                          <p:spTgt spid="34"/>
                                        </p:tgtEl>
                                      </p:cBhvr>
                                    </p:animEffect>
                                    <p:anim calcmode="lin" valueType="num">
                                      <p:cBhvr>
                                        <p:cTn id="77" dur="1000" fill="hold"/>
                                        <p:tgtEl>
                                          <p:spTgt spid="34"/>
                                        </p:tgtEl>
                                        <p:attrNameLst>
                                          <p:attrName>ppt_x</p:attrName>
                                        </p:attrNameLst>
                                      </p:cBhvr>
                                      <p:tavLst>
                                        <p:tav tm="0">
                                          <p:val>
                                            <p:strVal val="#ppt_x"/>
                                          </p:val>
                                        </p:tav>
                                        <p:tav tm="100000">
                                          <p:val>
                                            <p:strVal val="#ppt_x"/>
                                          </p:val>
                                        </p:tav>
                                      </p:tavLst>
                                    </p:anim>
                                    <p:anim calcmode="lin" valueType="num">
                                      <p:cBhvr>
                                        <p:cTn id="7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itchFamily="34" charset="-122"/>
                <a:ea typeface="微软雅黑" pitchFamily="34" charset="-122"/>
              </a:rPr>
              <a:t>产品版本功能</a:t>
            </a:r>
          </a:p>
        </p:txBody>
      </p:sp>
      <p:grpSp>
        <p:nvGrpSpPr>
          <p:cNvPr id="4" name="组合 3"/>
          <p:cNvGrpSpPr/>
          <p:nvPr/>
        </p:nvGrpSpPr>
        <p:grpSpPr>
          <a:xfrm>
            <a:off x="2843808" y="1940248"/>
            <a:ext cx="1301106" cy="1301106"/>
            <a:chOff x="2843808" y="1940248"/>
            <a:chExt cx="1301106" cy="1301106"/>
          </a:xfrm>
        </p:grpSpPr>
        <p:sp>
          <p:nvSpPr>
            <p:cNvPr id="5" name="椭圆 4"/>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12072" y="2175301"/>
              <a:ext cx="564578" cy="830997"/>
            </a:xfrm>
            <a:prstGeom prst="rect">
              <a:avLst/>
            </a:prstGeom>
            <a:noFill/>
          </p:spPr>
          <p:txBody>
            <a:bodyPr wrap="none" rtlCol="0">
              <a:spAutoFit/>
            </a:bodyPr>
            <a:lstStyle/>
            <a:p>
              <a:r>
                <a:rPr lang="en-US" altLang="zh-CN" sz="4800" b="1" dirty="0" smtClean="0">
                  <a:solidFill>
                    <a:schemeClr val="bg1"/>
                  </a:solidFill>
                  <a:latin typeface="微软雅黑" pitchFamily="34" charset="-122"/>
                  <a:ea typeface="微软雅黑" pitchFamily="34" charset="-122"/>
                </a:rPr>
                <a:t>5</a:t>
              </a:r>
              <a:endParaRPr lang="zh-CN" altLang="en-US" sz="4800" b="1" dirty="0">
                <a:solidFill>
                  <a:schemeClr val="bg1"/>
                </a:solidFill>
                <a:latin typeface="微软雅黑" pitchFamily="34" charset="-122"/>
                <a:ea typeface="微软雅黑" pitchFamily="34" charset="-122"/>
              </a:endParaRPr>
            </a:p>
          </p:txBody>
        </p:sp>
      </p:grpSp>
      <p:cxnSp>
        <p:nvCxnSpPr>
          <p:cNvPr id="8" name="直接连接符 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88024" y="2469044"/>
            <a:ext cx="2016224"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版本介绍</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高级功能简介</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967478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1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left)">
                                      <p:cBhvr>
                                        <p:cTn id="16" dur="500"/>
                                        <p:tgtEl>
                                          <p:spTgt spid="4"/>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版本介绍</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8" name="组合 97"/>
          <p:cNvGrpSpPr/>
          <p:nvPr/>
        </p:nvGrpSpPr>
        <p:grpSpPr>
          <a:xfrm>
            <a:off x="1648408" y="1246720"/>
            <a:ext cx="1692851" cy="3170157"/>
            <a:chOff x="2472883" y="1303551"/>
            <a:chExt cx="1692851" cy="3170157"/>
          </a:xfrm>
        </p:grpSpPr>
        <p:sp>
          <p:nvSpPr>
            <p:cNvPr id="99" name="Rectangle 10"/>
            <p:cNvSpPr/>
            <p:nvPr/>
          </p:nvSpPr>
          <p:spPr bwMode="auto">
            <a:xfrm>
              <a:off x="2472883" y="1303551"/>
              <a:ext cx="1692851" cy="3170157"/>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同侧圆角矩形 99"/>
            <p:cNvSpPr/>
            <p:nvPr/>
          </p:nvSpPr>
          <p:spPr>
            <a:xfrm>
              <a:off x="2500162" y="2392952"/>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01" name="Rectangle 16"/>
            <p:cNvSpPr/>
            <p:nvPr/>
          </p:nvSpPr>
          <p:spPr>
            <a:xfrm>
              <a:off x="2479449" y="2426358"/>
              <a:ext cx="1686284" cy="346239"/>
            </a:xfrm>
            <a:prstGeom prst="rect">
              <a:avLst/>
            </a:prstGeom>
          </p:spPr>
          <p:txBody>
            <a:bodyPr wrap="square" lIns="68568" tIns="34285" rIns="68568" bIns="34285" anchor="b" anchorCtr="0">
              <a:spAutoFit/>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algn="ctr" defTabSz="514247">
                <a:defRPr/>
              </a:pPr>
              <a:r>
                <a:rPr lang="zh-CN" altLang="en-US" sz="1800" dirty="0">
                  <a:solidFill>
                    <a:schemeClr val="lt1"/>
                  </a:solidFill>
                  <a:latin typeface="微软雅黑" pitchFamily="34" charset="-122"/>
                  <a:ea typeface="微软雅黑" pitchFamily="34" charset="-122"/>
                </a:rPr>
                <a:t>标准</a:t>
              </a:r>
              <a:r>
                <a:rPr lang="zh-CN" altLang="en-US" sz="1800" dirty="0" smtClean="0">
                  <a:solidFill>
                    <a:schemeClr val="lt1"/>
                  </a:solidFill>
                  <a:latin typeface="微软雅黑" pitchFamily="34" charset="-122"/>
                  <a:ea typeface="微软雅黑" pitchFamily="34" charset="-122"/>
                </a:rPr>
                <a:t>版</a:t>
              </a:r>
              <a:endParaRPr lang="en-US" sz="1800" dirty="0">
                <a:solidFill>
                  <a:schemeClr val="lt1"/>
                </a:solidFill>
                <a:latin typeface="微软雅黑" pitchFamily="34" charset="-122"/>
                <a:ea typeface="微软雅黑" pitchFamily="34" charset="-122"/>
              </a:endParaRPr>
            </a:p>
          </p:txBody>
        </p:sp>
        <p:sp>
          <p:nvSpPr>
            <p:cNvPr id="102" name="Freeform 45"/>
            <p:cNvSpPr>
              <a:spLocks noEditPoints="1"/>
            </p:cNvSpPr>
            <p:nvPr/>
          </p:nvSpPr>
          <p:spPr bwMode="black">
            <a:xfrm>
              <a:off x="2984237" y="1509679"/>
              <a:ext cx="619904" cy="7041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0070C0"/>
            </a:solidFill>
            <a:ln>
              <a:noFill/>
            </a:ln>
            <a:extLst/>
          </p:spPr>
          <p:txBody>
            <a:bodyPr vert="horz" wrap="square" lIns="68568" tIns="34285" rIns="68568" bIns="34285"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03" name="Rectangle 42"/>
            <p:cNvSpPr/>
            <p:nvPr/>
          </p:nvSpPr>
          <p:spPr bwMode="auto">
            <a:xfrm>
              <a:off x="2583636"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prstTxWarp prst="textNoShape">
                <a:avLst/>
              </a:prstTxWarp>
            </a:bodyPr>
            <a:lstStyle>
              <a:defPPr>
                <a:defRPr lang="en-US"/>
              </a:defPPr>
              <a:lvl1pPr marL="0" algn="l" defTabSz="685487" rtl="0" eaLnBrk="1" latinLnBrk="0" hangingPunct="1">
                <a:defRPr sz="1400" kern="1200">
                  <a:solidFill>
                    <a:schemeClr val="lt1"/>
                  </a:solidFill>
                  <a:latin typeface="+mn-lt"/>
                  <a:ea typeface="+mn-ea"/>
                  <a:cs typeface="+mn-cs"/>
                </a:defRPr>
              </a:lvl1pPr>
              <a:lvl2pPr marL="342739" algn="l" defTabSz="685487" rtl="0" eaLnBrk="1" latinLnBrk="0" hangingPunct="1">
                <a:defRPr sz="1400" kern="1200">
                  <a:solidFill>
                    <a:schemeClr val="lt1"/>
                  </a:solidFill>
                  <a:latin typeface="+mn-lt"/>
                  <a:ea typeface="+mn-ea"/>
                  <a:cs typeface="+mn-cs"/>
                </a:defRPr>
              </a:lvl2pPr>
              <a:lvl3pPr marL="685487" algn="l" defTabSz="685487" rtl="0" eaLnBrk="1" latinLnBrk="0" hangingPunct="1">
                <a:defRPr sz="1400" kern="1200">
                  <a:solidFill>
                    <a:schemeClr val="lt1"/>
                  </a:solidFill>
                  <a:latin typeface="+mn-lt"/>
                  <a:ea typeface="+mn-ea"/>
                  <a:cs typeface="+mn-cs"/>
                </a:defRPr>
              </a:lvl3pPr>
              <a:lvl4pPr marL="1028229" algn="l" defTabSz="685487" rtl="0" eaLnBrk="1" latinLnBrk="0" hangingPunct="1">
                <a:defRPr sz="1400" kern="1200">
                  <a:solidFill>
                    <a:schemeClr val="lt1"/>
                  </a:solidFill>
                  <a:latin typeface="+mn-lt"/>
                  <a:ea typeface="+mn-ea"/>
                  <a:cs typeface="+mn-cs"/>
                </a:defRPr>
              </a:lvl4pPr>
              <a:lvl5pPr marL="1370975" algn="l" defTabSz="685487" rtl="0" eaLnBrk="1" latinLnBrk="0" hangingPunct="1">
                <a:defRPr sz="1400" kern="1200">
                  <a:solidFill>
                    <a:schemeClr val="lt1"/>
                  </a:solidFill>
                  <a:latin typeface="+mn-lt"/>
                  <a:ea typeface="+mn-ea"/>
                  <a:cs typeface="+mn-cs"/>
                </a:defRPr>
              </a:lvl5pPr>
              <a:lvl6pPr marL="1713712" algn="l" defTabSz="685487" rtl="0" eaLnBrk="1" latinLnBrk="0" hangingPunct="1">
                <a:defRPr sz="1400" kern="1200">
                  <a:solidFill>
                    <a:schemeClr val="lt1"/>
                  </a:solidFill>
                  <a:latin typeface="+mn-lt"/>
                  <a:ea typeface="+mn-ea"/>
                  <a:cs typeface="+mn-cs"/>
                </a:defRPr>
              </a:lvl6pPr>
              <a:lvl7pPr marL="2056459" algn="l" defTabSz="685487" rtl="0" eaLnBrk="1" latinLnBrk="0" hangingPunct="1">
                <a:defRPr sz="1400" kern="1200">
                  <a:solidFill>
                    <a:schemeClr val="lt1"/>
                  </a:solidFill>
                  <a:latin typeface="+mn-lt"/>
                  <a:ea typeface="+mn-ea"/>
                  <a:cs typeface="+mn-cs"/>
                </a:defRPr>
              </a:lvl7pPr>
              <a:lvl8pPr marL="2399204" algn="l" defTabSz="685487" rtl="0" eaLnBrk="1" latinLnBrk="0" hangingPunct="1">
                <a:defRPr sz="1400" kern="1200">
                  <a:solidFill>
                    <a:schemeClr val="lt1"/>
                  </a:solidFill>
                  <a:latin typeface="+mn-lt"/>
                  <a:ea typeface="+mn-ea"/>
                  <a:cs typeface="+mn-cs"/>
                </a:defRPr>
              </a:lvl8pPr>
              <a:lvl9pPr marL="2741951" algn="l" defTabSz="685487" rtl="0" eaLnBrk="1" latinLnBrk="0" hangingPunct="1">
                <a:defRPr sz="1400" kern="1200">
                  <a:solidFill>
                    <a:schemeClr val="lt1"/>
                  </a:solidFill>
                  <a:latin typeface="+mn-lt"/>
                  <a:ea typeface="+mn-ea"/>
                  <a:cs typeface="+mn-cs"/>
                </a:defRPr>
              </a:lvl9pPr>
            </a:lstStyle>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项目生命周期管理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范围、进度、成本管理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任务管理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质量管理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及时沟通、汇报管理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人员、角色与权限管理</a:t>
              </a:r>
              <a:endParaRPr lang="en-US" altLang="zh-CN" sz="900" dirty="0" smtClean="0">
                <a:solidFill>
                  <a:schemeClr val="tx1">
                    <a:lumMod val="65000"/>
                    <a:lumOff val="35000"/>
                  </a:schemeClr>
                </a:solidFill>
                <a:latin typeface="微软雅黑" pitchFamily="34" charset="-122"/>
                <a:ea typeface="微软雅黑" pitchFamily="34" charset="-122"/>
              </a:endParaRPr>
            </a:p>
          </p:txBody>
        </p:sp>
      </p:grpSp>
      <p:grpSp>
        <p:nvGrpSpPr>
          <p:cNvPr id="104" name="组合 103"/>
          <p:cNvGrpSpPr/>
          <p:nvPr/>
        </p:nvGrpSpPr>
        <p:grpSpPr>
          <a:xfrm>
            <a:off x="6156176" y="1273802"/>
            <a:ext cx="1711085" cy="3170156"/>
            <a:chOff x="4671203" y="1303552"/>
            <a:chExt cx="1711085" cy="3170156"/>
          </a:xfrm>
        </p:grpSpPr>
        <p:sp>
          <p:nvSpPr>
            <p:cNvPr id="105" name="Rectangle 11"/>
            <p:cNvSpPr/>
            <p:nvPr/>
          </p:nvSpPr>
          <p:spPr bwMode="auto">
            <a:xfrm>
              <a:off x="4671203" y="1303552"/>
              <a:ext cx="1711083"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同侧圆角矩形 105"/>
            <p:cNvSpPr/>
            <p:nvPr/>
          </p:nvSpPr>
          <p:spPr>
            <a:xfrm>
              <a:off x="4702271" y="2385476"/>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云端版</a:t>
              </a:r>
              <a:endParaRPr lang="zh-CN" altLang="en-US" dirty="0">
                <a:latin typeface="微软雅黑" pitchFamily="34" charset="-122"/>
                <a:ea typeface="微软雅黑" pitchFamily="34" charset="-122"/>
              </a:endParaRPr>
            </a:p>
          </p:txBody>
        </p:sp>
        <p:sp>
          <p:nvSpPr>
            <p:cNvPr id="107" name="Rectangle 17"/>
            <p:cNvSpPr/>
            <p:nvPr/>
          </p:nvSpPr>
          <p:spPr>
            <a:xfrm>
              <a:off x="4674920" y="2393518"/>
              <a:ext cx="1707368" cy="315461"/>
            </a:xfrm>
            <a:prstGeom prst="rect">
              <a:avLst/>
            </a:prstGeom>
          </p:spPr>
          <p:txBody>
            <a:bodyPr wrap="square" lIns="68568" tIns="34285" rIns="68568" bIns="34285" anchor="b" anchorCtr="0">
              <a:spAutoFit/>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algn="ctr" defTabSz="514247">
                <a:defRPr/>
              </a:pPr>
              <a:endParaRPr lang="en-US" sz="1600" kern="0" spc="-40" dirty="0">
                <a:solidFill>
                  <a:schemeClr val="bg1">
                    <a:alpha val="99000"/>
                  </a:schemeClr>
                </a:solidFill>
                <a:latin typeface="微软雅黑" pitchFamily="34" charset="-122"/>
                <a:ea typeface="微软雅黑" pitchFamily="34" charset="-122"/>
                <a:cs typeface="Segoe UI" pitchFamily="34" charset="0"/>
              </a:endParaRPr>
            </a:p>
          </p:txBody>
        </p:sp>
        <p:grpSp>
          <p:nvGrpSpPr>
            <p:cNvPr id="108" name="Group 41"/>
            <p:cNvGrpSpPr/>
            <p:nvPr/>
          </p:nvGrpSpPr>
          <p:grpSpPr>
            <a:xfrm>
              <a:off x="4962960" y="1456521"/>
              <a:ext cx="1134126" cy="810433"/>
              <a:chOff x="-6467475" y="914401"/>
              <a:chExt cx="5765799" cy="3913187"/>
            </a:xfrm>
            <a:solidFill>
              <a:srgbClr val="0070C0"/>
            </a:solidFill>
          </p:grpSpPr>
          <p:sp>
            <p:nvSpPr>
              <p:cNvPr id="110" name="Freeform 5"/>
              <p:cNvSpPr>
                <a:spLocks/>
              </p:cNvSpPr>
              <p:nvPr/>
            </p:nvSpPr>
            <p:spPr bwMode="auto">
              <a:xfrm>
                <a:off x="-6407150" y="2039938"/>
                <a:ext cx="2217737" cy="1112838"/>
              </a:xfrm>
              <a:custGeom>
                <a:avLst/>
                <a:gdLst>
                  <a:gd name="T0" fmla="*/ 0 w 590"/>
                  <a:gd name="T1" fmla="*/ 227 h 296"/>
                  <a:gd name="T2" fmla="*/ 392 w 590"/>
                  <a:gd name="T3" fmla="*/ 16 h 296"/>
                  <a:gd name="T4" fmla="*/ 520 w 590"/>
                  <a:gd name="T5" fmla="*/ 51 h 296"/>
                  <a:gd name="T6" fmla="*/ 590 w 590"/>
                  <a:gd name="T7" fmla="*/ 72 h 296"/>
                  <a:gd name="T8" fmla="*/ 64 w 590"/>
                  <a:gd name="T9" fmla="*/ 296 h 296"/>
                  <a:gd name="T10" fmla="*/ 0 w 590"/>
                  <a:gd name="T11" fmla="*/ 227 h 296"/>
                </a:gdLst>
                <a:ahLst/>
                <a:cxnLst>
                  <a:cxn ang="0">
                    <a:pos x="T0" y="T1"/>
                  </a:cxn>
                  <a:cxn ang="0">
                    <a:pos x="T2" y="T3"/>
                  </a:cxn>
                  <a:cxn ang="0">
                    <a:pos x="T4" y="T5"/>
                  </a:cxn>
                  <a:cxn ang="0">
                    <a:pos x="T6" y="T7"/>
                  </a:cxn>
                  <a:cxn ang="0">
                    <a:pos x="T8" y="T9"/>
                  </a:cxn>
                  <a:cxn ang="0">
                    <a:pos x="T10" y="T11"/>
                  </a:cxn>
                </a:cxnLst>
                <a:rect l="0" t="0" r="r" b="b"/>
                <a:pathLst>
                  <a:path w="590" h="296">
                    <a:moveTo>
                      <a:pt x="0" y="227"/>
                    </a:moveTo>
                    <a:cubicBezTo>
                      <a:pt x="0" y="227"/>
                      <a:pt x="166" y="21"/>
                      <a:pt x="392" y="16"/>
                    </a:cubicBezTo>
                    <a:cubicBezTo>
                      <a:pt x="392" y="16"/>
                      <a:pt x="462" y="0"/>
                      <a:pt x="520" y="51"/>
                    </a:cubicBezTo>
                    <a:cubicBezTo>
                      <a:pt x="520" y="51"/>
                      <a:pt x="571" y="59"/>
                      <a:pt x="590" y="72"/>
                    </a:cubicBezTo>
                    <a:cubicBezTo>
                      <a:pt x="590" y="72"/>
                      <a:pt x="310" y="29"/>
                      <a:pt x="64" y="296"/>
                    </a:cubicBezTo>
                    <a:cubicBezTo>
                      <a:pt x="64" y="296"/>
                      <a:pt x="16" y="275"/>
                      <a:pt x="0"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1" name="Freeform 6"/>
              <p:cNvSpPr>
                <a:spLocks/>
              </p:cNvSpPr>
              <p:nvPr/>
            </p:nvSpPr>
            <p:spPr bwMode="auto">
              <a:xfrm>
                <a:off x="-6467475" y="1279526"/>
                <a:ext cx="1849437" cy="1603375"/>
              </a:xfrm>
              <a:custGeom>
                <a:avLst/>
                <a:gdLst>
                  <a:gd name="T0" fmla="*/ 0 w 492"/>
                  <a:gd name="T1" fmla="*/ 426 h 426"/>
                  <a:gd name="T2" fmla="*/ 341 w 492"/>
                  <a:gd name="T3" fmla="*/ 70 h 426"/>
                  <a:gd name="T4" fmla="*/ 468 w 492"/>
                  <a:gd name="T5" fmla="*/ 13 h 426"/>
                  <a:gd name="T6" fmla="*/ 492 w 492"/>
                  <a:gd name="T7" fmla="*/ 47 h 426"/>
                  <a:gd name="T8" fmla="*/ 309 w 492"/>
                  <a:gd name="T9" fmla="*/ 222 h 426"/>
                  <a:gd name="T10" fmla="*/ 0 w 492"/>
                  <a:gd name="T11" fmla="*/ 426 h 426"/>
                </a:gdLst>
                <a:ahLst/>
                <a:cxnLst>
                  <a:cxn ang="0">
                    <a:pos x="T0" y="T1"/>
                  </a:cxn>
                  <a:cxn ang="0">
                    <a:pos x="T2" y="T3"/>
                  </a:cxn>
                  <a:cxn ang="0">
                    <a:pos x="T4" y="T5"/>
                  </a:cxn>
                  <a:cxn ang="0">
                    <a:pos x="T6" y="T7"/>
                  </a:cxn>
                  <a:cxn ang="0">
                    <a:pos x="T8" y="T9"/>
                  </a:cxn>
                  <a:cxn ang="0">
                    <a:pos x="T10" y="T11"/>
                  </a:cxn>
                </a:cxnLst>
                <a:rect l="0" t="0" r="r" b="b"/>
                <a:pathLst>
                  <a:path w="492" h="426">
                    <a:moveTo>
                      <a:pt x="0" y="426"/>
                    </a:moveTo>
                    <a:cubicBezTo>
                      <a:pt x="341" y="70"/>
                      <a:pt x="341" y="70"/>
                      <a:pt x="341" y="70"/>
                    </a:cubicBezTo>
                    <a:cubicBezTo>
                      <a:pt x="341" y="70"/>
                      <a:pt x="408" y="0"/>
                      <a:pt x="468" y="13"/>
                    </a:cubicBezTo>
                    <a:cubicBezTo>
                      <a:pt x="468" y="13"/>
                      <a:pt x="487" y="24"/>
                      <a:pt x="492" y="47"/>
                    </a:cubicBezTo>
                    <a:cubicBezTo>
                      <a:pt x="309" y="222"/>
                      <a:pt x="309" y="222"/>
                      <a:pt x="309" y="222"/>
                    </a:cubicBezTo>
                    <a:cubicBezTo>
                      <a:pt x="309" y="222"/>
                      <a:pt x="186" y="242"/>
                      <a:pt x="0" y="4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2" name="Freeform 7"/>
              <p:cNvSpPr>
                <a:spLocks/>
              </p:cNvSpPr>
              <p:nvPr/>
            </p:nvSpPr>
            <p:spPr bwMode="auto">
              <a:xfrm>
                <a:off x="-5113338" y="914401"/>
                <a:ext cx="852487" cy="1023938"/>
              </a:xfrm>
              <a:custGeom>
                <a:avLst/>
                <a:gdLst>
                  <a:gd name="T0" fmla="*/ 0 w 227"/>
                  <a:gd name="T1" fmla="*/ 139 h 272"/>
                  <a:gd name="T2" fmla="*/ 163 w 227"/>
                  <a:gd name="T3" fmla="*/ 120 h 272"/>
                  <a:gd name="T4" fmla="*/ 227 w 227"/>
                  <a:gd name="T5" fmla="*/ 272 h 272"/>
                  <a:gd name="T6" fmla="*/ 147 w 227"/>
                  <a:gd name="T7" fmla="*/ 136 h 272"/>
                  <a:gd name="T8" fmla="*/ 0 w 227"/>
                  <a:gd name="T9" fmla="*/ 139 h 272"/>
                </a:gdLst>
                <a:ahLst/>
                <a:cxnLst>
                  <a:cxn ang="0">
                    <a:pos x="T0" y="T1"/>
                  </a:cxn>
                  <a:cxn ang="0">
                    <a:pos x="T2" y="T3"/>
                  </a:cxn>
                  <a:cxn ang="0">
                    <a:pos x="T4" y="T5"/>
                  </a:cxn>
                  <a:cxn ang="0">
                    <a:pos x="T6" y="T7"/>
                  </a:cxn>
                  <a:cxn ang="0">
                    <a:pos x="T8" y="T9"/>
                  </a:cxn>
                </a:cxnLst>
                <a:rect l="0" t="0" r="r" b="b"/>
                <a:pathLst>
                  <a:path w="227" h="272">
                    <a:moveTo>
                      <a:pt x="0" y="139"/>
                    </a:moveTo>
                    <a:cubicBezTo>
                      <a:pt x="0" y="139"/>
                      <a:pt x="110" y="0"/>
                      <a:pt x="163" y="120"/>
                    </a:cubicBezTo>
                    <a:cubicBezTo>
                      <a:pt x="227" y="272"/>
                      <a:pt x="227" y="272"/>
                      <a:pt x="227" y="272"/>
                    </a:cubicBezTo>
                    <a:cubicBezTo>
                      <a:pt x="147" y="136"/>
                      <a:pt x="147" y="136"/>
                      <a:pt x="147" y="136"/>
                    </a:cubicBezTo>
                    <a:cubicBezTo>
                      <a:pt x="147" y="136"/>
                      <a:pt x="120" y="40"/>
                      <a:pt x="0"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3" name="Freeform 8"/>
              <p:cNvSpPr>
                <a:spLocks/>
              </p:cNvSpPr>
              <p:nvPr/>
            </p:nvSpPr>
            <p:spPr bwMode="auto">
              <a:xfrm>
                <a:off x="-4692650" y="1208088"/>
                <a:ext cx="1563687" cy="2084388"/>
              </a:xfrm>
              <a:custGeom>
                <a:avLst/>
                <a:gdLst>
                  <a:gd name="T0" fmla="*/ 0 w 416"/>
                  <a:gd name="T1" fmla="*/ 0 h 554"/>
                  <a:gd name="T2" fmla="*/ 110 w 416"/>
                  <a:gd name="T3" fmla="*/ 21 h 554"/>
                  <a:gd name="T4" fmla="*/ 168 w 416"/>
                  <a:gd name="T5" fmla="*/ 74 h 554"/>
                  <a:gd name="T6" fmla="*/ 310 w 416"/>
                  <a:gd name="T7" fmla="*/ 394 h 554"/>
                  <a:gd name="T8" fmla="*/ 416 w 416"/>
                  <a:gd name="T9" fmla="*/ 554 h 554"/>
                  <a:gd name="T10" fmla="*/ 295 w 416"/>
                  <a:gd name="T11" fmla="*/ 477 h 554"/>
                  <a:gd name="T12" fmla="*/ 144 w 416"/>
                  <a:gd name="T13" fmla="*/ 280 h 554"/>
                  <a:gd name="T14" fmla="*/ 0 w 416"/>
                  <a:gd name="T15" fmla="*/ 0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 h="554">
                    <a:moveTo>
                      <a:pt x="0" y="0"/>
                    </a:moveTo>
                    <a:cubicBezTo>
                      <a:pt x="110" y="21"/>
                      <a:pt x="110" y="21"/>
                      <a:pt x="110" y="21"/>
                    </a:cubicBezTo>
                    <a:cubicBezTo>
                      <a:pt x="110" y="21"/>
                      <a:pt x="147" y="34"/>
                      <a:pt x="168" y="74"/>
                    </a:cubicBezTo>
                    <a:cubicBezTo>
                      <a:pt x="168" y="74"/>
                      <a:pt x="288" y="338"/>
                      <a:pt x="310" y="394"/>
                    </a:cubicBezTo>
                    <a:cubicBezTo>
                      <a:pt x="310" y="394"/>
                      <a:pt x="360" y="496"/>
                      <a:pt x="416" y="554"/>
                    </a:cubicBezTo>
                    <a:cubicBezTo>
                      <a:pt x="416" y="554"/>
                      <a:pt x="346" y="544"/>
                      <a:pt x="295" y="477"/>
                    </a:cubicBezTo>
                    <a:cubicBezTo>
                      <a:pt x="295" y="477"/>
                      <a:pt x="218" y="304"/>
                      <a:pt x="144" y="280"/>
                    </a:cubicBezTo>
                    <a:cubicBezTo>
                      <a:pt x="144" y="280"/>
                      <a:pt x="94" y="10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4" name="Freeform 9"/>
              <p:cNvSpPr>
                <a:spLocks/>
              </p:cNvSpPr>
              <p:nvPr/>
            </p:nvSpPr>
            <p:spPr bwMode="auto">
              <a:xfrm>
                <a:off x="-3914776" y="1858965"/>
                <a:ext cx="2254248" cy="1847848"/>
              </a:xfrm>
              <a:custGeom>
                <a:avLst/>
                <a:gdLst>
                  <a:gd name="T0" fmla="*/ 0 w 600"/>
                  <a:gd name="T1" fmla="*/ 0 h 491"/>
                  <a:gd name="T2" fmla="*/ 253 w 600"/>
                  <a:gd name="T3" fmla="*/ 376 h 491"/>
                  <a:gd name="T4" fmla="*/ 600 w 600"/>
                  <a:gd name="T5" fmla="*/ 411 h 491"/>
                  <a:gd name="T6" fmla="*/ 243 w 600"/>
                  <a:gd name="T7" fmla="*/ 403 h 491"/>
                  <a:gd name="T8" fmla="*/ 0 w 600"/>
                  <a:gd name="T9" fmla="*/ 0 h 491"/>
                </a:gdLst>
                <a:ahLst/>
                <a:cxnLst>
                  <a:cxn ang="0">
                    <a:pos x="T0" y="T1"/>
                  </a:cxn>
                  <a:cxn ang="0">
                    <a:pos x="T2" y="T3"/>
                  </a:cxn>
                  <a:cxn ang="0">
                    <a:pos x="T4" y="T5"/>
                  </a:cxn>
                  <a:cxn ang="0">
                    <a:pos x="T6" y="T7"/>
                  </a:cxn>
                  <a:cxn ang="0">
                    <a:pos x="T8" y="T9"/>
                  </a:cxn>
                </a:cxnLst>
                <a:rect l="0" t="0" r="r" b="b"/>
                <a:pathLst>
                  <a:path w="600" h="491">
                    <a:moveTo>
                      <a:pt x="0" y="0"/>
                    </a:moveTo>
                    <a:cubicBezTo>
                      <a:pt x="0" y="0"/>
                      <a:pt x="144" y="309"/>
                      <a:pt x="253" y="376"/>
                    </a:cubicBezTo>
                    <a:cubicBezTo>
                      <a:pt x="253" y="376"/>
                      <a:pt x="389" y="469"/>
                      <a:pt x="600" y="411"/>
                    </a:cubicBezTo>
                    <a:cubicBezTo>
                      <a:pt x="600" y="411"/>
                      <a:pt x="477" y="491"/>
                      <a:pt x="243" y="403"/>
                    </a:cubicBezTo>
                    <a:cubicBezTo>
                      <a:pt x="243" y="403"/>
                      <a:pt x="136" y="37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5" name="Freeform 10"/>
              <p:cNvSpPr>
                <a:spLocks/>
              </p:cNvSpPr>
              <p:nvPr/>
            </p:nvSpPr>
            <p:spPr bwMode="auto">
              <a:xfrm>
                <a:off x="-3027363" y="2701926"/>
                <a:ext cx="1954212" cy="873125"/>
              </a:xfrm>
              <a:custGeom>
                <a:avLst/>
                <a:gdLst>
                  <a:gd name="T0" fmla="*/ 0 w 520"/>
                  <a:gd name="T1" fmla="*/ 123 h 232"/>
                  <a:gd name="T2" fmla="*/ 397 w 520"/>
                  <a:gd name="T3" fmla="*/ 69 h 232"/>
                  <a:gd name="T4" fmla="*/ 520 w 520"/>
                  <a:gd name="T5" fmla="*/ 53 h 232"/>
                  <a:gd name="T6" fmla="*/ 483 w 520"/>
                  <a:gd name="T7" fmla="*/ 141 h 232"/>
                  <a:gd name="T8" fmla="*/ 115 w 520"/>
                  <a:gd name="T9" fmla="*/ 179 h 232"/>
                  <a:gd name="T10" fmla="*/ 0 w 520"/>
                  <a:gd name="T11" fmla="*/ 123 h 232"/>
                </a:gdLst>
                <a:ahLst/>
                <a:cxnLst>
                  <a:cxn ang="0">
                    <a:pos x="T0" y="T1"/>
                  </a:cxn>
                  <a:cxn ang="0">
                    <a:pos x="T2" y="T3"/>
                  </a:cxn>
                  <a:cxn ang="0">
                    <a:pos x="T4" y="T5"/>
                  </a:cxn>
                  <a:cxn ang="0">
                    <a:pos x="T6" y="T7"/>
                  </a:cxn>
                  <a:cxn ang="0">
                    <a:pos x="T8" y="T9"/>
                  </a:cxn>
                  <a:cxn ang="0">
                    <a:pos x="T10" y="T11"/>
                  </a:cxn>
                </a:cxnLst>
                <a:rect l="0" t="0" r="r" b="b"/>
                <a:pathLst>
                  <a:path w="520" h="232">
                    <a:moveTo>
                      <a:pt x="0" y="123"/>
                    </a:moveTo>
                    <a:cubicBezTo>
                      <a:pt x="0" y="123"/>
                      <a:pt x="219" y="157"/>
                      <a:pt x="397" y="69"/>
                    </a:cubicBezTo>
                    <a:cubicBezTo>
                      <a:pt x="397" y="69"/>
                      <a:pt x="499" y="0"/>
                      <a:pt x="520" y="53"/>
                    </a:cubicBezTo>
                    <a:cubicBezTo>
                      <a:pt x="483" y="141"/>
                      <a:pt x="483" y="141"/>
                      <a:pt x="483" y="141"/>
                    </a:cubicBezTo>
                    <a:cubicBezTo>
                      <a:pt x="483" y="141"/>
                      <a:pt x="323" y="232"/>
                      <a:pt x="115" y="179"/>
                    </a:cubicBezTo>
                    <a:cubicBezTo>
                      <a:pt x="115" y="179"/>
                      <a:pt x="53" y="157"/>
                      <a:pt x="0"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6" name="Freeform 11"/>
              <p:cNvSpPr>
                <a:spLocks/>
              </p:cNvSpPr>
              <p:nvPr/>
            </p:nvSpPr>
            <p:spPr bwMode="auto">
              <a:xfrm>
                <a:off x="-6184900" y="2122488"/>
                <a:ext cx="2566987" cy="1030288"/>
              </a:xfrm>
              <a:custGeom>
                <a:avLst/>
                <a:gdLst>
                  <a:gd name="T0" fmla="*/ 0 w 683"/>
                  <a:gd name="T1" fmla="*/ 274 h 274"/>
                  <a:gd name="T2" fmla="*/ 496 w 683"/>
                  <a:gd name="T3" fmla="*/ 71 h 274"/>
                  <a:gd name="T4" fmla="*/ 683 w 683"/>
                  <a:gd name="T5" fmla="*/ 245 h 274"/>
                  <a:gd name="T6" fmla="*/ 566 w 683"/>
                  <a:gd name="T7" fmla="*/ 67 h 274"/>
                  <a:gd name="T8" fmla="*/ 217 w 683"/>
                  <a:gd name="T9" fmla="*/ 105 h 274"/>
                  <a:gd name="T10" fmla="*/ 105 w 683"/>
                  <a:gd name="T11" fmla="*/ 172 h 274"/>
                  <a:gd name="T12" fmla="*/ 0 w 683"/>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83" h="274">
                    <a:moveTo>
                      <a:pt x="0" y="274"/>
                    </a:moveTo>
                    <a:cubicBezTo>
                      <a:pt x="0" y="274"/>
                      <a:pt x="323" y="13"/>
                      <a:pt x="496" y="71"/>
                    </a:cubicBezTo>
                    <a:cubicBezTo>
                      <a:pt x="496" y="71"/>
                      <a:pt x="595" y="77"/>
                      <a:pt x="683" y="245"/>
                    </a:cubicBezTo>
                    <a:cubicBezTo>
                      <a:pt x="651" y="184"/>
                      <a:pt x="625" y="108"/>
                      <a:pt x="566" y="67"/>
                    </a:cubicBezTo>
                    <a:cubicBezTo>
                      <a:pt x="469" y="0"/>
                      <a:pt x="312" y="62"/>
                      <a:pt x="217" y="105"/>
                    </a:cubicBezTo>
                    <a:cubicBezTo>
                      <a:pt x="177" y="123"/>
                      <a:pt x="139" y="145"/>
                      <a:pt x="105" y="172"/>
                    </a:cubicBezTo>
                    <a:cubicBezTo>
                      <a:pt x="65" y="201"/>
                      <a:pt x="37" y="244"/>
                      <a:pt x="0" y="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7" name="Freeform 12"/>
              <p:cNvSpPr>
                <a:spLocks/>
              </p:cNvSpPr>
              <p:nvPr/>
            </p:nvSpPr>
            <p:spPr bwMode="auto">
              <a:xfrm>
                <a:off x="-4483100" y="2389188"/>
                <a:ext cx="1906587" cy="2078038"/>
              </a:xfrm>
              <a:custGeom>
                <a:avLst/>
                <a:gdLst>
                  <a:gd name="T0" fmla="*/ 0 w 507"/>
                  <a:gd name="T1" fmla="*/ 0 h 552"/>
                  <a:gd name="T2" fmla="*/ 81 w 507"/>
                  <a:gd name="T3" fmla="*/ 120 h 552"/>
                  <a:gd name="T4" fmla="*/ 354 w 507"/>
                  <a:gd name="T5" fmla="*/ 507 h 552"/>
                  <a:gd name="T6" fmla="*/ 478 w 507"/>
                  <a:gd name="T7" fmla="*/ 552 h 552"/>
                  <a:gd name="T8" fmla="*/ 507 w 507"/>
                  <a:gd name="T9" fmla="*/ 550 h 552"/>
                  <a:gd name="T10" fmla="*/ 434 w 507"/>
                  <a:gd name="T11" fmla="*/ 488 h 552"/>
                  <a:gd name="T12" fmla="*/ 262 w 507"/>
                  <a:gd name="T13" fmla="*/ 234 h 552"/>
                  <a:gd name="T14" fmla="*/ 126 w 507"/>
                  <a:gd name="T15" fmla="*/ 52 h 552"/>
                  <a:gd name="T16" fmla="*/ 66 w 507"/>
                  <a:gd name="T17" fmla="*/ 16 h 552"/>
                  <a:gd name="T18" fmla="*/ 0 w 507"/>
                  <a:gd name="T19"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7" h="552">
                    <a:moveTo>
                      <a:pt x="0" y="0"/>
                    </a:moveTo>
                    <a:cubicBezTo>
                      <a:pt x="29" y="39"/>
                      <a:pt x="55" y="79"/>
                      <a:pt x="81" y="120"/>
                    </a:cubicBezTo>
                    <a:cubicBezTo>
                      <a:pt x="165" y="255"/>
                      <a:pt x="178" y="406"/>
                      <a:pt x="354" y="507"/>
                    </a:cubicBezTo>
                    <a:cubicBezTo>
                      <a:pt x="395" y="531"/>
                      <a:pt x="430" y="550"/>
                      <a:pt x="478" y="552"/>
                    </a:cubicBezTo>
                    <a:cubicBezTo>
                      <a:pt x="478" y="552"/>
                      <a:pt x="507" y="550"/>
                      <a:pt x="507" y="550"/>
                    </a:cubicBezTo>
                    <a:cubicBezTo>
                      <a:pt x="488" y="551"/>
                      <a:pt x="445" y="499"/>
                      <a:pt x="434" y="488"/>
                    </a:cubicBezTo>
                    <a:cubicBezTo>
                      <a:pt x="361" y="411"/>
                      <a:pt x="308" y="330"/>
                      <a:pt x="262" y="234"/>
                    </a:cubicBezTo>
                    <a:cubicBezTo>
                      <a:pt x="230" y="166"/>
                      <a:pt x="185" y="100"/>
                      <a:pt x="126" y="52"/>
                    </a:cubicBezTo>
                    <a:cubicBezTo>
                      <a:pt x="107" y="37"/>
                      <a:pt x="88" y="24"/>
                      <a:pt x="66" y="16"/>
                    </a:cubicBezTo>
                    <a:cubicBezTo>
                      <a:pt x="55" y="11"/>
                      <a:pt x="5"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8" name="Freeform 13"/>
              <p:cNvSpPr>
                <a:spLocks/>
              </p:cNvSpPr>
              <p:nvPr/>
            </p:nvSpPr>
            <p:spPr bwMode="auto">
              <a:xfrm>
                <a:off x="-3592513" y="3857626"/>
                <a:ext cx="2008187" cy="815975"/>
              </a:xfrm>
              <a:custGeom>
                <a:avLst/>
                <a:gdLst>
                  <a:gd name="T0" fmla="*/ 1 w 534"/>
                  <a:gd name="T1" fmla="*/ 50 h 217"/>
                  <a:gd name="T2" fmla="*/ 0 w 534"/>
                  <a:gd name="T3" fmla="*/ 50 h 217"/>
                  <a:gd name="T4" fmla="*/ 251 w 534"/>
                  <a:gd name="T5" fmla="*/ 200 h 217"/>
                  <a:gd name="T6" fmla="*/ 404 w 534"/>
                  <a:gd name="T7" fmla="*/ 130 h 217"/>
                  <a:gd name="T8" fmla="*/ 534 w 534"/>
                  <a:gd name="T9" fmla="*/ 0 h 217"/>
                  <a:gd name="T10" fmla="*/ 287 w 534"/>
                  <a:gd name="T11" fmla="*/ 164 h 217"/>
                  <a:gd name="T12" fmla="*/ 1 w 534"/>
                  <a:gd name="T13" fmla="*/ 50 h 217"/>
                </a:gdLst>
                <a:ahLst/>
                <a:cxnLst>
                  <a:cxn ang="0">
                    <a:pos x="T0" y="T1"/>
                  </a:cxn>
                  <a:cxn ang="0">
                    <a:pos x="T2" y="T3"/>
                  </a:cxn>
                  <a:cxn ang="0">
                    <a:pos x="T4" y="T5"/>
                  </a:cxn>
                  <a:cxn ang="0">
                    <a:pos x="T6" y="T7"/>
                  </a:cxn>
                  <a:cxn ang="0">
                    <a:pos x="T8" y="T9"/>
                  </a:cxn>
                  <a:cxn ang="0">
                    <a:pos x="T10" y="T11"/>
                  </a:cxn>
                  <a:cxn ang="0">
                    <a:pos x="T12" y="T13"/>
                  </a:cxn>
                </a:cxnLst>
                <a:rect l="0" t="0" r="r" b="b"/>
                <a:pathLst>
                  <a:path w="534" h="217">
                    <a:moveTo>
                      <a:pt x="1" y="50"/>
                    </a:moveTo>
                    <a:cubicBezTo>
                      <a:pt x="1" y="50"/>
                      <a:pt x="0" y="50"/>
                      <a:pt x="0" y="50"/>
                    </a:cubicBezTo>
                    <a:cubicBezTo>
                      <a:pt x="61" y="136"/>
                      <a:pt x="135" y="217"/>
                      <a:pt x="251" y="200"/>
                    </a:cubicBezTo>
                    <a:cubicBezTo>
                      <a:pt x="307" y="192"/>
                      <a:pt x="359" y="162"/>
                      <a:pt x="404" y="130"/>
                    </a:cubicBezTo>
                    <a:cubicBezTo>
                      <a:pt x="455" y="93"/>
                      <a:pt x="488" y="41"/>
                      <a:pt x="534" y="0"/>
                    </a:cubicBezTo>
                    <a:cubicBezTo>
                      <a:pt x="463" y="64"/>
                      <a:pt x="384" y="142"/>
                      <a:pt x="287" y="164"/>
                    </a:cubicBezTo>
                    <a:cubicBezTo>
                      <a:pt x="178" y="190"/>
                      <a:pt x="83" y="111"/>
                      <a:pt x="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19" name="Freeform 14"/>
              <p:cNvSpPr>
                <a:spLocks/>
              </p:cNvSpPr>
              <p:nvPr/>
            </p:nvSpPr>
            <p:spPr bwMode="auto">
              <a:xfrm>
                <a:off x="-2551113" y="2932113"/>
                <a:ext cx="1849437" cy="1895475"/>
              </a:xfrm>
              <a:custGeom>
                <a:avLst/>
                <a:gdLst>
                  <a:gd name="T0" fmla="*/ 0 w 492"/>
                  <a:gd name="T1" fmla="*/ 448 h 504"/>
                  <a:gd name="T2" fmla="*/ 218 w 492"/>
                  <a:gd name="T3" fmla="*/ 419 h 504"/>
                  <a:gd name="T4" fmla="*/ 473 w 492"/>
                  <a:gd name="T5" fmla="*/ 91 h 504"/>
                  <a:gd name="T6" fmla="*/ 481 w 492"/>
                  <a:gd name="T7" fmla="*/ 59 h 504"/>
                  <a:gd name="T8" fmla="*/ 414 w 492"/>
                  <a:gd name="T9" fmla="*/ 0 h 504"/>
                  <a:gd name="T10" fmla="*/ 0 w 492"/>
                  <a:gd name="T11" fmla="*/ 448 h 504"/>
                </a:gdLst>
                <a:ahLst/>
                <a:cxnLst>
                  <a:cxn ang="0">
                    <a:pos x="T0" y="T1"/>
                  </a:cxn>
                  <a:cxn ang="0">
                    <a:pos x="T2" y="T3"/>
                  </a:cxn>
                  <a:cxn ang="0">
                    <a:pos x="T4" y="T5"/>
                  </a:cxn>
                  <a:cxn ang="0">
                    <a:pos x="T6" y="T7"/>
                  </a:cxn>
                  <a:cxn ang="0">
                    <a:pos x="T8" y="T9"/>
                  </a:cxn>
                  <a:cxn ang="0">
                    <a:pos x="T10" y="T11"/>
                  </a:cxn>
                </a:cxnLst>
                <a:rect l="0" t="0" r="r" b="b"/>
                <a:pathLst>
                  <a:path w="492" h="504">
                    <a:moveTo>
                      <a:pt x="0" y="448"/>
                    </a:moveTo>
                    <a:cubicBezTo>
                      <a:pt x="0" y="448"/>
                      <a:pt x="130" y="504"/>
                      <a:pt x="218" y="419"/>
                    </a:cubicBezTo>
                    <a:cubicBezTo>
                      <a:pt x="218" y="419"/>
                      <a:pt x="404" y="270"/>
                      <a:pt x="473" y="91"/>
                    </a:cubicBezTo>
                    <a:cubicBezTo>
                      <a:pt x="473" y="91"/>
                      <a:pt x="492" y="64"/>
                      <a:pt x="481" y="59"/>
                    </a:cubicBezTo>
                    <a:cubicBezTo>
                      <a:pt x="414" y="0"/>
                      <a:pt x="414" y="0"/>
                      <a:pt x="414" y="0"/>
                    </a:cubicBezTo>
                    <a:cubicBezTo>
                      <a:pt x="414" y="0"/>
                      <a:pt x="224" y="398"/>
                      <a:pt x="0"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20" name="Freeform 15"/>
              <p:cNvSpPr>
                <a:spLocks/>
              </p:cNvSpPr>
              <p:nvPr/>
            </p:nvSpPr>
            <p:spPr bwMode="auto">
              <a:xfrm>
                <a:off x="-1754188" y="2682876"/>
                <a:ext cx="849312" cy="1181100"/>
              </a:xfrm>
              <a:custGeom>
                <a:avLst/>
                <a:gdLst>
                  <a:gd name="T0" fmla="*/ 0 w 226"/>
                  <a:gd name="T1" fmla="*/ 314 h 314"/>
                  <a:gd name="T2" fmla="*/ 122 w 226"/>
                  <a:gd name="T3" fmla="*/ 53 h 314"/>
                  <a:gd name="T4" fmla="*/ 189 w 226"/>
                  <a:gd name="T5" fmla="*/ 64 h 314"/>
                  <a:gd name="T6" fmla="*/ 0 w 226"/>
                  <a:gd name="T7" fmla="*/ 314 h 314"/>
                </a:gdLst>
                <a:ahLst/>
                <a:cxnLst>
                  <a:cxn ang="0">
                    <a:pos x="T0" y="T1"/>
                  </a:cxn>
                  <a:cxn ang="0">
                    <a:pos x="T2" y="T3"/>
                  </a:cxn>
                  <a:cxn ang="0">
                    <a:pos x="T4" y="T5"/>
                  </a:cxn>
                  <a:cxn ang="0">
                    <a:pos x="T6" y="T7"/>
                  </a:cxn>
                </a:cxnLst>
                <a:rect l="0" t="0" r="r" b="b"/>
                <a:pathLst>
                  <a:path w="226" h="314">
                    <a:moveTo>
                      <a:pt x="0" y="314"/>
                    </a:moveTo>
                    <a:cubicBezTo>
                      <a:pt x="0" y="314"/>
                      <a:pt x="226" y="56"/>
                      <a:pt x="122" y="53"/>
                    </a:cubicBezTo>
                    <a:cubicBezTo>
                      <a:pt x="122" y="53"/>
                      <a:pt x="181" y="0"/>
                      <a:pt x="189" y="64"/>
                    </a:cubicBezTo>
                    <a:cubicBezTo>
                      <a:pt x="189" y="64"/>
                      <a:pt x="80" y="277"/>
                      <a:pt x="0"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21" name="Freeform 16"/>
              <p:cNvSpPr>
                <a:spLocks/>
              </p:cNvSpPr>
              <p:nvPr/>
            </p:nvSpPr>
            <p:spPr bwMode="auto">
              <a:xfrm>
                <a:off x="-5448300" y="1908176"/>
                <a:ext cx="1390650" cy="466725"/>
              </a:xfrm>
              <a:custGeom>
                <a:avLst/>
                <a:gdLst>
                  <a:gd name="T0" fmla="*/ 59 w 370"/>
                  <a:gd name="T1" fmla="*/ 62 h 124"/>
                  <a:gd name="T2" fmla="*/ 370 w 370"/>
                  <a:gd name="T3" fmla="*/ 124 h 124"/>
                  <a:gd name="T4" fmla="*/ 219 w 370"/>
                  <a:gd name="T5" fmla="*/ 110 h 124"/>
                  <a:gd name="T6" fmla="*/ 0 w 370"/>
                  <a:gd name="T7" fmla="*/ 123 h 124"/>
                  <a:gd name="T8" fmla="*/ 59 w 370"/>
                  <a:gd name="T9" fmla="*/ 62 h 124"/>
                </a:gdLst>
                <a:ahLst/>
                <a:cxnLst>
                  <a:cxn ang="0">
                    <a:pos x="T0" y="T1"/>
                  </a:cxn>
                  <a:cxn ang="0">
                    <a:pos x="T2" y="T3"/>
                  </a:cxn>
                  <a:cxn ang="0">
                    <a:pos x="T4" y="T5"/>
                  </a:cxn>
                  <a:cxn ang="0">
                    <a:pos x="T6" y="T7"/>
                  </a:cxn>
                  <a:cxn ang="0">
                    <a:pos x="T8" y="T9"/>
                  </a:cxn>
                </a:cxnLst>
                <a:rect l="0" t="0" r="r" b="b"/>
                <a:pathLst>
                  <a:path w="370" h="124">
                    <a:moveTo>
                      <a:pt x="59" y="62"/>
                    </a:moveTo>
                    <a:cubicBezTo>
                      <a:pt x="59" y="62"/>
                      <a:pt x="202" y="0"/>
                      <a:pt x="370" y="124"/>
                    </a:cubicBezTo>
                    <a:cubicBezTo>
                      <a:pt x="219" y="110"/>
                      <a:pt x="219" y="110"/>
                      <a:pt x="219" y="110"/>
                    </a:cubicBezTo>
                    <a:cubicBezTo>
                      <a:pt x="0" y="123"/>
                      <a:pt x="0" y="123"/>
                      <a:pt x="0" y="123"/>
                    </a:cubicBezTo>
                    <a:lnTo>
                      <a:pt x="59"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22" name="Freeform 17"/>
              <p:cNvSpPr>
                <a:spLocks/>
              </p:cNvSpPr>
              <p:nvPr/>
            </p:nvSpPr>
            <p:spPr bwMode="auto">
              <a:xfrm>
                <a:off x="-3527425" y="3051176"/>
                <a:ext cx="1866900" cy="722313"/>
              </a:xfrm>
              <a:custGeom>
                <a:avLst/>
                <a:gdLst>
                  <a:gd name="T0" fmla="*/ 0 w 497"/>
                  <a:gd name="T1" fmla="*/ 0 h 192"/>
                  <a:gd name="T2" fmla="*/ 497 w 497"/>
                  <a:gd name="T3" fmla="*/ 94 h 192"/>
                  <a:gd name="T4" fmla="*/ 385 w 497"/>
                  <a:gd name="T5" fmla="*/ 118 h 192"/>
                  <a:gd name="T6" fmla="*/ 268 w 497"/>
                  <a:gd name="T7" fmla="*/ 115 h 192"/>
                  <a:gd name="T8" fmla="*/ 68 w 497"/>
                  <a:gd name="T9" fmla="*/ 35 h 192"/>
                  <a:gd name="T10" fmla="*/ 0 w 497"/>
                  <a:gd name="T11" fmla="*/ 0 h 192"/>
                </a:gdLst>
                <a:ahLst/>
                <a:cxnLst>
                  <a:cxn ang="0">
                    <a:pos x="T0" y="T1"/>
                  </a:cxn>
                  <a:cxn ang="0">
                    <a:pos x="T2" y="T3"/>
                  </a:cxn>
                  <a:cxn ang="0">
                    <a:pos x="T4" y="T5"/>
                  </a:cxn>
                  <a:cxn ang="0">
                    <a:pos x="T6" y="T7"/>
                  </a:cxn>
                  <a:cxn ang="0">
                    <a:pos x="T8" y="T9"/>
                  </a:cxn>
                  <a:cxn ang="0">
                    <a:pos x="T10" y="T11"/>
                  </a:cxn>
                </a:cxnLst>
                <a:rect l="0" t="0" r="r" b="b"/>
                <a:pathLst>
                  <a:path w="497" h="192">
                    <a:moveTo>
                      <a:pt x="0" y="0"/>
                    </a:moveTo>
                    <a:cubicBezTo>
                      <a:pt x="0" y="0"/>
                      <a:pt x="166" y="192"/>
                      <a:pt x="497" y="94"/>
                    </a:cubicBezTo>
                    <a:cubicBezTo>
                      <a:pt x="385" y="118"/>
                      <a:pt x="385" y="118"/>
                      <a:pt x="385" y="118"/>
                    </a:cubicBezTo>
                    <a:cubicBezTo>
                      <a:pt x="268" y="115"/>
                      <a:pt x="268" y="115"/>
                      <a:pt x="268" y="115"/>
                    </a:cubicBezTo>
                    <a:cubicBezTo>
                      <a:pt x="68" y="35"/>
                      <a:pt x="68" y="35"/>
                      <a:pt x="68" y="3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sp>
            <p:nvSpPr>
              <p:cNvPr id="123" name="Freeform 18"/>
              <p:cNvSpPr>
                <a:spLocks/>
              </p:cNvSpPr>
              <p:nvPr/>
            </p:nvSpPr>
            <p:spPr bwMode="auto">
              <a:xfrm>
                <a:off x="-1690688" y="2671763"/>
                <a:ext cx="631825" cy="450850"/>
              </a:xfrm>
              <a:custGeom>
                <a:avLst/>
                <a:gdLst>
                  <a:gd name="T0" fmla="*/ 0 w 168"/>
                  <a:gd name="T1" fmla="*/ 96 h 120"/>
                  <a:gd name="T2" fmla="*/ 168 w 168"/>
                  <a:gd name="T3" fmla="*/ 48 h 120"/>
                  <a:gd name="T4" fmla="*/ 109 w 168"/>
                  <a:gd name="T5" fmla="*/ 109 h 120"/>
                  <a:gd name="T6" fmla="*/ 13 w 168"/>
                  <a:gd name="T7" fmla="*/ 120 h 120"/>
                  <a:gd name="T8" fmla="*/ 0 w 168"/>
                  <a:gd name="T9" fmla="*/ 96 h 120"/>
                </a:gdLst>
                <a:ahLst/>
                <a:cxnLst>
                  <a:cxn ang="0">
                    <a:pos x="T0" y="T1"/>
                  </a:cxn>
                  <a:cxn ang="0">
                    <a:pos x="T2" y="T3"/>
                  </a:cxn>
                  <a:cxn ang="0">
                    <a:pos x="T4" y="T5"/>
                  </a:cxn>
                  <a:cxn ang="0">
                    <a:pos x="T6" y="T7"/>
                  </a:cxn>
                  <a:cxn ang="0">
                    <a:pos x="T8" y="T9"/>
                  </a:cxn>
                </a:cxnLst>
                <a:rect l="0" t="0" r="r" b="b"/>
                <a:pathLst>
                  <a:path w="168" h="120">
                    <a:moveTo>
                      <a:pt x="0" y="96"/>
                    </a:moveTo>
                    <a:cubicBezTo>
                      <a:pt x="0" y="96"/>
                      <a:pt x="123" y="0"/>
                      <a:pt x="168" y="48"/>
                    </a:cubicBezTo>
                    <a:cubicBezTo>
                      <a:pt x="109" y="109"/>
                      <a:pt x="109" y="109"/>
                      <a:pt x="109" y="109"/>
                    </a:cubicBezTo>
                    <a:cubicBezTo>
                      <a:pt x="13" y="120"/>
                      <a:pt x="13" y="120"/>
                      <a:pt x="13" y="120"/>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a:solidFill>
                    <a:srgbClr val="FFFFFF"/>
                  </a:solidFill>
                </a:endParaRPr>
              </a:p>
            </p:txBody>
          </p:sp>
        </p:grpSp>
        <p:sp>
          <p:nvSpPr>
            <p:cNvPr id="109" name="Rectangle 42"/>
            <p:cNvSpPr/>
            <p:nvPr/>
          </p:nvSpPr>
          <p:spPr bwMode="auto">
            <a:xfrm>
              <a:off x="4794073"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prstTxWarp prst="textNoShape">
                <a:avLst/>
              </a:prstTxWarp>
            </a:bodyPr>
            <a:lstStyle>
              <a:defPPr>
                <a:defRPr lang="en-US"/>
              </a:defPPr>
              <a:lvl1pPr marL="0" algn="l" defTabSz="685487" rtl="0" eaLnBrk="1" latinLnBrk="0" hangingPunct="1">
                <a:defRPr sz="1400" kern="1200">
                  <a:solidFill>
                    <a:schemeClr val="lt1"/>
                  </a:solidFill>
                  <a:latin typeface="+mn-lt"/>
                  <a:ea typeface="+mn-ea"/>
                  <a:cs typeface="+mn-cs"/>
                </a:defRPr>
              </a:lvl1pPr>
              <a:lvl2pPr marL="342739" algn="l" defTabSz="685487" rtl="0" eaLnBrk="1" latinLnBrk="0" hangingPunct="1">
                <a:defRPr sz="1400" kern="1200">
                  <a:solidFill>
                    <a:schemeClr val="lt1"/>
                  </a:solidFill>
                  <a:latin typeface="+mn-lt"/>
                  <a:ea typeface="+mn-ea"/>
                  <a:cs typeface="+mn-cs"/>
                </a:defRPr>
              </a:lvl2pPr>
              <a:lvl3pPr marL="685487" algn="l" defTabSz="685487" rtl="0" eaLnBrk="1" latinLnBrk="0" hangingPunct="1">
                <a:defRPr sz="1400" kern="1200">
                  <a:solidFill>
                    <a:schemeClr val="lt1"/>
                  </a:solidFill>
                  <a:latin typeface="+mn-lt"/>
                  <a:ea typeface="+mn-ea"/>
                  <a:cs typeface="+mn-cs"/>
                </a:defRPr>
              </a:lvl3pPr>
              <a:lvl4pPr marL="1028229" algn="l" defTabSz="685487" rtl="0" eaLnBrk="1" latinLnBrk="0" hangingPunct="1">
                <a:defRPr sz="1400" kern="1200">
                  <a:solidFill>
                    <a:schemeClr val="lt1"/>
                  </a:solidFill>
                  <a:latin typeface="+mn-lt"/>
                  <a:ea typeface="+mn-ea"/>
                  <a:cs typeface="+mn-cs"/>
                </a:defRPr>
              </a:lvl4pPr>
              <a:lvl5pPr marL="1370975" algn="l" defTabSz="685487" rtl="0" eaLnBrk="1" latinLnBrk="0" hangingPunct="1">
                <a:defRPr sz="1400" kern="1200">
                  <a:solidFill>
                    <a:schemeClr val="lt1"/>
                  </a:solidFill>
                  <a:latin typeface="+mn-lt"/>
                  <a:ea typeface="+mn-ea"/>
                  <a:cs typeface="+mn-cs"/>
                </a:defRPr>
              </a:lvl5pPr>
              <a:lvl6pPr marL="1713712" algn="l" defTabSz="685487" rtl="0" eaLnBrk="1" latinLnBrk="0" hangingPunct="1">
                <a:defRPr sz="1400" kern="1200">
                  <a:solidFill>
                    <a:schemeClr val="lt1"/>
                  </a:solidFill>
                  <a:latin typeface="+mn-lt"/>
                  <a:ea typeface="+mn-ea"/>
                  <a:cs typeface="+mn-cs"/>
                </a:defRPr>
              </a:lvl6pPr>
              <a:lvl7pPr marL="2056459" algn="l" defTabSz="685487" rtl="0" eaLnBrk="1" latinLnBrk="0" hangingPunct="1">
                <a:defRPr sz="1400" kern="1200">
                  <a:solidFill>
                    <a:schemeClr val="lt1"/>
                  </a:solidFill>
                  <a:latin typeface="+mn-lt"/>
                  <a:ea typeface="+mn-ea"/>
                  <a:cs typeface="+mn-cs"/>
                </a:defRPr>
              </a:lvl7pPr>
              <a:lvl8pPr marL="2399204" algn="l" defTabSz="685487" rtl="0" eaLnBrk="1" latinLnBrk="0" hangingPunct="1">
                <a:defRPr sz="1400" kern="1200">
                  <a:solidFill>
                    <a:schemeClr val="lt1"/>
                  </a:solidFill>
                  <a:latin typeface="+mn-lt"/>
                  <a:ea typeface="+mn-ea"/>
                  <a:cs typeface="+mn-cs"/>
                </a:defRPr>
              </a:lvl8pPr>
              <a:lvl9pPr marL="2741951" algn="l" defTabSz="685487" rtl="0" eaLnBrk="1" latinLnBrk="0" hangingPunct="1">
                <a:defRPr sz="1400" kern="1200">
                  <a:solidFill>
                    <a:schemeClr val="lt1"/>
                  </a:solidFill>
                  <a:latin typeface="+mn-lt"/>
                  <a:ea typeface="+mn-ea"/>
                  <a:cs typeface="+mn-cs"/>
                </a:defRPr>
              </a:lvl9pPr>
            </a:lstStyle>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提供云上解决方案</a:t>
              </a:r>
              <a:endParaRPr lang="en-US" altLang="zh-CN" sz="900" dirty="0" smtClean="0">
                <a:solidFill>
                  <a:schemeClr val="tx1">
                    <a:lumMod val="65000"/>
                    <a:lumOff val="35000"/>
                  </a:schemeClr>
                </a:solidFill>
                <a:latin typeface="微软雅黑" pitchFamily="34" charset="-122"/>
                <a:ea typeface="微软雅黑" pitchFamily="34" charset="-122"/>
              </a:endParaRPr>
            </a:p>
          </p:txBody>
        </p:sp>
      </p:grpSp>
      <p:grpSp>
        <p:nvGrpSpPr>
          <p:cNvPr id="124" name="组合 123"/>
          <p:cNvGrpSpPr/>
          <p:nvPr/>
        </p:nvGrpSpPr>
        <p:grpSpPr>
          <a:xfrm>
            <a:off x="3923928" y="1273802"/>
            <a:ext cx="1691062" cy="3170156"/>
            <a:chOff x="6887759" y="1303552"/>
            <a:chExt cx="1691062" cy="3170156"/>
          </a:xfrm>
        </p:grpSpPr>
        <p:sp>
          <p:nvSpPr>
            <p:cNvPr id="125" name="Rectangle 12"/>
            <p:cNvSpPr/>
            <p:nvPr/>
          </p:nvSpPr>
          <p:spPr bwMode="auto">
            <a:xfrm>
              <a:off x="6887759" y="1303552"/>
              <a:ext cx="1691062"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同侧圆角矩形 125"/>
            <p:cNvSpPr/>
            <p:nvPr/>
          </p:nvSpPr>
          <p:spPr>
            <a:xfrm>
              <a:off x="6918825" y="2392952"/>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旗舰</a:t>
              </a:r>
              <a:r>
                <a:rPr lang="zh-CN" altLang="en-US" dirty="0" smtClean="0">
                  <a:latin typeface="微软雅黑" pitchFamily="34" charset="-122"/>
                  <a:ea typeface="微软雅黑" pitchFamily="34" charset="-122"/>
                </a:rPr>
                <a:t>版</a:t>
              </a:r>
              <a:endParaRPr lang="zh-CN" altLang="en-US" dirty="0">
                <a:latin typeface="微软雅黑" pitchFamily="34" charset="-122"/>
                <a:ea typeface="微软雅黑" pitchFamily="34" charset="-122"/>
              </a:endParaRPr>
            </a:p>
          </p:txBody>
        </p:sp>
        <p:sp>
          <p:nvSpPr>
            <p:cNvPr id="127" name="Rectangle 18"/>
            <p:cNvSpPr/>
            <p:nvPr/>
          </p:nvSpPr>
          <p:spPr>
            <a:xfrm>
              <a:off x="6897720" y="2393518"/>
              <a:ext cx="1681099" cy="315461"/>
            </a:xfrm>
            <a:prstGeom prst="rect">
              <a:avLst/>
            </a:prstGeom>
          </p:spPr>
          <p:txBody>
            <a:bodyPr wrap="square" lIns="68568" tIns="34285" rIns="68568" bIns="34285" anchor="b" anchorCtr="0">
              <a:spAutoFit/>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algn="ctr" defTabSz="514247">
                <a:defRPr/>
              </a:pPr>
              <a:endParaRPr lang="en-US" sz="1600" kern="0" spc="-40" dirty="0">
                <a:solidFill>
                  <a:schemeClr val="bg1">
                    <a:alpha val="99000"/>
                  </a:schemeClr>
                </a:solidFill>
                <a:latin typeface="微软雅黑" pitchFamily="34" charset="-122"/>
                <a:ea typeface="微软雅黑" pitchFamily="34" charset="-122"/>
                <a:cs typeface="Segoe UI" pitchFamily="34" charset="0"/>
              </a:endParaRPr>
            </a:p>
          </p:txBody>
        </p:sp>
        <p:sp>
          <p:nvSpPr>
            <p:cNvPr id="128" name="Freeform 35"/>
            <p:cNvSpPr>
              <a:spLocks/>
            </p:cNvSpPr>
            <p:nvPr/>
          </p:nvSpPr>
          <p:spPr bwMode="black">
            <a:xfrm>
              <a:off x="7329339" y="1404682"/>
              <a:ext cx="844141" cy="9141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0070C0"/>
            </a:solidFill>
            <a:ln>
              <a:noFill/>
            </a:ln>
          </p:spPr>
          <p:txBody>
            <a:bodyPr vert="horz" wrap="square" lIns="61717" tIns="30858" rIns="61717" bIns="30858" numCol="1" anchor="t" anchorCtr="0" compatLnSpc="1">
              <a:prstTxWarp prst="textNoShape">
                <a:avLst/>
              </a:prstTxWarp>
            </a:bodyPr>
            <a:ls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a:lstStyle>
            <a:p>
              <a:pPr defTabSz="514248"/>
              <a:endParaRPr lang="en-US" sz="900">
                <a:solidFill>
                  <a:srgbClr val="FFFFFF"/>
                </a:solidFill>
              </a:endParaRPr>
            </a:p>
          </p:txBody>
        </p:sp>
        <p:sp>
          <p:nvSpPr>
            <p:cNvPr id="129" name="Rectangle 42"/>
            <p:cNvSpPr/>
            <p:nvPr/>
          </p:nvSpPr>
          <p:spPr bwMode="auto">
            <a:xfrm>
              <a:off x="7005557"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prstTxWarp prst="textNoShape">
                <a:avLst/>
              </a:prstTxWarp>
            </a:bodyPr>
            <a:lstStyle>
              <a:defPPr>
                <a:defRPr lang="en-US"/>
              </a:defPPr>
              <a:lvl1pPr marL="0" algn="l" defTabSz="685487" rtl="0" eaLnBrk="1" latinLnBrk="0" hangingPunct="1">
                <a:defRPr sz="1400" kern="1200">
                  <a:solidFill>
                    <a:schemeClr val="lt1"/>
                  </a:solidFill>
                  <a:latin typeface="+mn-lt"/>
                  <a:ea typeface="+mn-ea"/>
                  <a:cs typeface="+mn-cs"/>
                </a:defRPr>
              </a:lvl1pPr>
              <a:lvl2pPr marL="342739" algn="l" defTabSz="685487" rtl="0" eaLnBrk="1" latinLnBrk="0" hangingPunct="1">
                <a:defRPr sz="1400" kern="1200">
                  <a:solidFill>
                    <a:schemeClr val="lt1"/>
                  </a:solidFill>
                  <a:latin typeface="+mn-lt"/>
                  <a:ea typeface="+mn-ea"/>
                  <a:cs typeface="+mn-cs"/>
                </a:defRPr>
              </a:lvl2pPr>
              <a:lvl3pPr marL="685487" algn="l" defTabSz="685487" rtl="0" eaLnBrk="1" latinLnBrk="0" hangingPunct="1">
                <a:defRPr sz="1400" kern="1200">
                  <a:solidFill>
                    <a:schemeClr val="lt1"/>
                  </a:solidFill>
                  <a:latin typeface="+mn-lt"/>
                  <a:ea typeface="+mn-ea"/>
                  <a:cs typeface="+mn-cs"/>
                </a:defRPr>
              </a:lvl3pPr>
              <a:lvl4pPr marL="1028229" algn="l" defTabSz="685487" rtl="0" eaLnBrk="1" latinLnBrk="0" hangingPunct="1">
                <a:defRPr sz="1400" kern="1200">
                  <a:solidFill>
                    <a:schemeClr val="lt1"/>
                  </a:solidFill>
                  <a:latin typeface="+mn-lt"/>
                  <a:ea typeface="+mn-ea"/>
                  <a:cs typeface="+mn-cs"/>
                </a:defRPr>
              </a:lvl4pPr>
              <a:lvl5pPr marL="1370975" algn="l" defTabSz="685487" rtl="0" eaLnBrk="1" latinLnBrk="0" hangingPunct="1">
                <a:defRPr sz="1400" kern="1200">
                  <a:solidFill>
                    <a:schemeClr val="lt1"/>
                  </a:solidFill>
                  <a:latin typeface="+mn-lt"/>
                  <a:ea typeface="+mn-ea"/>
                  <a:cs typeface="+mn-cs"/>
                </a:defRPr>
              </a:lvl5pPr>
              <a:lvl6pPr marL="1713712" algn="l" defTabSz="685487" rtl="0" eaLnBrk="1" latinLnBrk="0" hangingPunct="1">
                <a:defRPr sz="1400" kern="1200">
                  <a:solidFill>
                    <a:schemeClr val="lt1"/>
                  </a:solidFill>
                  <a:latin typeface="+mn-lt"/>
                  <a:ea typeface="+mn-ea"/>
                  <a:cs typeface="+mn-cs"/>
                </a:defRPr>
              </a:lvl6pPr>
              <a:lvl7pPr marL="2056459" algn="l" defTabSz="685487" rtl="0" eaLnBrk="1" latinLnBrk="0" hangingPunct="1">
                <a:defRPr sz="1400" kern="1200">
                  <a:solidFill>
                    <a:schemeClr val="lt1"/>
                  </a:solidFill>
                  <a:latin typeface="+mn-lt"/>
                  <a:ea typeface="+mn-ea"/>
                  <a:cs typeface="+mn-cs"/>
                </a:defRPr>
              </a:lvl7pPr>
              <a:lvl8pPr marL="2399204" algn="l" defTabSz="685487" rtl="0" eaLnBrk="1" latinLnBrk="0" hangingPunct="1">
                <a:defRPr sz="1400" kern="1200">
                  <a:solidFill>
                    <a:schemeClr val="lt1"/>
                  </a:solidFill>
                  <a:latin typeface="+mn-lt"/>
                  <a:ea typeface="+mn-ea"/>
                  <a:cs typeface="+mn-cs"/>
                </a:defRPr>
              </a:lvl8pPr>
              <a:lvl9pPr marL="2741951" algn="l" defTabSz="685487" rtl="0" eaLnBrk="1" latinLnBrk="0" hangingPunct="1">
                <a:defRPr sz="1400" kern="1200">
                  <a:solidFill>
                    <a:schemeClr val="lt1"/>
                  </a:solidFill>
                  <a:latin typeface="+mn-lt"/>
                  <a:ea typeface="+mn-ea"/>
                  <a:cs typeface="+mn-cs"/>
                </a:defRPr>
              </a:lvl9pPr>
            </a:lstStyle>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需求变更管理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支持</a:t>
              </a:r>
              <a:r>
                <a:rPr lang="en-US" altLang="zh-CN" sz="900" dirty="0" smtClean="0">
                  <a:solidFill>
                    <a:schemeClr val="tx1">
                      <a:lumMod val="65000"/>
                      <a:lumOff val="35000"/>
                    </a:schemeClr>
                  </a:solidFill>
                  <a:latin typeface="微软雅黑" pitchFamily="34" charset="-122"/>
                  <a:ea typeface="微软雅黑" pitchFamily="34" charset="-122"/>
                </a:rPr>
                <a:t>WBS</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CPM</a:t>
              </a: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高级分析功能</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报表与预警通知管理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风险管理</a:t>
              </a:r>
              <a:endParaRPr lang="en-US" altLang="zh-CN" sz="900" dirty="0" smtClean="0">
                <a:solidFill>
                  <a:schemeClr val="tx1">
                    <a:lumMod val="65000"/>
                    <a:lumOff val="35000"/>
                  </a:schemeClr>
                </a:solidFill>
                <a:latin typeface="微软雅黑" pitchFamily="34" charset="-122"/>
                <a:ea typeface="微软雅黑" pitchFamily="34" charset="-122"/>
              </a:endParaRPr>
            </a:p>
            <a:p>
              <a:pPr marL="72329" indent="-72329" defTabSz="514248">
                <a:lnSpc>
                  <a:spcPct val="150000"/>
                </a:lnSpc>
                <a:spcAft>
                  <a:spcPts val="338"/>
                </a:spcAft>
                <a:buFont typeface="Arial" pitchFamily="34" charset="0"/>
                <a:buChar char="•"/>
                <a:defRPr/>
              </a:pPr>
              <a:r>
                <a:rPr lang="zh-CN" altLang="en-US" sz="900" dirty="0" smtClean="0">
                  <a:solidFill>
                    <a:schemeClr val="tx1">
                      <a:lumMod val="65000"/>
                      <a:lumOff val="35000"/>
                    </a:schemeClr>
                  </a:solidFill>
                  <a:latin typeface="微软雅黑" pitchFamily="34" charset="-122"/>
                  <a:ea typeface="微软雅黑" pitchFamily="34" charset="-122"/>
                </a:rPr>
                <a:t>程序版本管理</a:t>
              </a:r>
              <a:endParaRPr lang="en-US" altLang="zh-CN" sz="900" dirty="0" smtClean="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15099579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par>
                                <p:cTn id="18" presetID="2" presetClass="entr" presetSubtype="4" fill="hold" nodeType="withEffect">
                                  <p:stCondLst>
                                    <p:cond delay="0"/>
                                  </p:stCondLst>
                                  <p:childTnLst>
                                    <p:set>
                                      <p:cBhvr>
                                        <p:cTn id="19" dur="1" fill="hold">
                                          <p:stCondLst>
                                            <p:cond delay="0"/>
                                          </p:stCondLst>
                                        </p:cTn>
                                        <p:tgtEl>
                                          <p:spTgt spid="98"/>
                                        </p:tgtEl>
                                        <p:attrNameLst>
                                          <p:attrName>style.visibility</p:attrName>
                                        </p:attrNameLst>
                                      </p:cBhvr>
                                      <p:to>
                                        <p:strVal val="visible"/>
                                      </p:to>
                                    </p:set>
                                    <p:anim calcmode="lin" valueType="num">
                                      <p:cBhvr additive="base">
                                        <p:cTn id="20" dur="700" fill="hold"/>
                                        <p:tgtEl>
                                          <p:spTgt spid="98"/>
                                        </p:tgtEl>
                                        <p:attrNameLst>
                                          <p:attrName>ppt_x</p:attrName>
                                        </p:attrNameLst>
                                      </p:cBhvr>
                                      <p:tavLst>
                                        <p:tav tm="0">
                                          <p:val>
                                            <p:strVal val="#ppt_x"/>
                                          </p:val>
                                        </p:tav>
                                        <p:tav tm="100000">
                                          <p:val>
                                            <p:strVal val="#ppt_x"/>
                                          </p:val>
                                        </p:tav>
                                      </p:tavLst>
                                    </p:anim>
                                    <p:anim calcmode="lin" valueType="num">
                                      <p:cBhvr additive="base">
                                        <p:cTn id="21" dur="700" fill="hold"/>
                                        <p:tgtEl>
                                          <p:spTgt spid="98"/>
                                        </p:tgtEl>
                                        <p:attrNameLst>
                                          <p:attrName>ppt_y</p:attrName>
                                        </p:attrNameLst>
                                      </p:cBhvr>
                                      <p:tavLst>
                                        <p:tav tm="0">
                                          <p:val>
                                            <p:strVal val="1+#ppt_h/2"/>
                                          </p:val>
                                        </p:tav>
                                        <p:tav tm="100000">
                                          <p:val>
                                            <p:strVal val="#ppt_y"/>
                                          </p:val>
                                        </p:tav>
                                      </p:tavLst>
                                    </p:anim>
                                  </p:childTnLst>
                                </p:cTn>
                              </p:par>
                            </p:childTnLst>
                          </p:cTn>
                        </p:par>
                        <p:par>
                          <p:cTn id="22" fill="hold">
                            <p:stCondLst>
                              <p:cond delay="1200"/>
                            </p:stCondLst>
                            <p:childTnLst>
                              <p:par>
                                <p:cTn id="23" presetID="2" presetClass="entr" presetSubtype="4" fill="hold" nodeType="after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additive="base">
                                        <p:cTn id="25" dur="700" fill="hold"/>
                                        <p:tgtEl>
                                          <p:spTgt spid="104"/>
                                        </p:tgtEl>
                                        <p:attrNameLst>
                                          <p:attrName>ppt_x</p:attrName>
                                        </p:attrNameLst>
                                      </p:cBhvr>
                                      <p:tavLst>
                                        <p:tav tm="0">
                                          <p:val>
                                            <p:strVal val="#ppt_x"/>
                                          </p:val>
                                        </p:tav>
                                        <p:tav tm="100000">
                                          <p:val>
                                            <p:strVal val="#ppt_x"/>
                                          </p:val>
                                        </p:tav>
                                      </p:tavLst>
                                    </p:anim>
                                    <p:anim calcmode="lin" valueType="num">
                                      <p:cBhvr additive="base">
                                        <p:cTn id="26" dur="700" fill="hold"/>
                                        <p:tgtEl>
                                          <p:spTgt spid="104"/>
                                        </p:tgtEl>
                                        <p:attrNameLst>
                                          <p:attrName>ppt_y</p:attrName>
                                        </p:attrNameLst>
                                      </p:cBhvr>
                                      <p:tavLst>
                                        <p:tav tm="0">
                                          <p:val>
                                            <p:strVal val="1+#ppt_h/2"/>
                                          </p:val>
                                        </p:tav>
                                        <p:tav tm="100000">
                                          <p:val>
                                            <p:strVal val="#ppt_y"/>
                                          </p:val>
                                        </p:tav>
                                      </p:tavLst>
                                    </p:anim>
                                  </p:childTnLst>
                                </p:cTn>
                              </p:par>
                            </p:childTnLst>
                          </p:cTn>
                        </p:par>
                        <p:par>
                          <p:cTn id="27" fill="hold">
                            <p:stCondLst>
                              <p:cond delay="1900"/>
                            </p:stCondLst>
                            <p:childTnLst>
                              <p:par>
                                <p:cTn id="28" presetID="2" presetClass="entr" presetSubtype="4" fill="hold" nodeType="afterEffect">
                                  <p:stCondLst>
                                    <p:cond delay="0"/>
                                  </p:stCondLst>
                                  <p:childTnLst>
                                    <p:set>
                                      <p:cBhvr>
                                        <p:cTn id="29" dur="1" fill="hold">
                                          <p:stCondLst>
                                            <p:cond delay="0"/>
                                          </p:stCondLst>
                                        </p:cTn>
                                        <p:tgtEl>
                                          <p:spTgt spid="124"/>
                                        </p:tgtEl>
                                        <p:attrNameLst>
                                          <p:attrName>style.visibility</p:attrName>
                                        </p:attrNameLst>
                                      </p:cBhvr>
                                      <p:to>
                                        <p:strVal val="visible"/>
                                      </p:to>
                                    </p:set>
                                    <p:anim calcmode="lin" valueType="num">
                                      <p:cBhvr additive="base">
                                        <p:cTn id="30" dur="700" fill="hold"/>
                                        <p:tgtEl>
                                          <p:spTgt spid="124"/>
                                        </p:tgtEl>
                                        <p:attrNameLst>
                                          <p:attrName>ppt_x</p:attrName>
                                        </p:attrNameLst>
                                      </p:cBhvr>
                                      <p:tavLst>
                                        <p:tav tm="0">
                                          <p:val>
                                            <p:strVal val="#ppt_x"/>
                                          </p:val>
                                        </p:tav>
                                        <p:tav tm="100000">
                                          <p:val>
                                            <p:strVal val="#ppt_x"/>
                                          </p:val>
                                        </p:tav>
                                      </p:tavLst>
                                    </p:anim>
                                    <p:anim calcmode="lin" valueType="num">
                                      <p:cBhvr additive="base">
                                        <p:cTn id="31" dur="7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高级功能介绍</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角矩形 4"/>
          <p:cNvSpPr/>
          <p:nvPr/>
        </p:nvSpPr>
        <p:spPr bwMode="auto">
          <a:xfrm>
            <a:off x="2328575" y="1348339"/>
            <a:ext cx="2065737" cy="485238"/>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6" name="文本框 12"/>
          <p:cNvSpPr txBox="1"/>
          <p:nvPr/>
        </p:nvSpPr>
        <p:spPr bwMode="auto">
          <a:xfrm>
            <a:off x="2711761" y="1460844"/>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需求变更管理</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7" name="Freeform 12"/>
          <p:cNvSpPr>
            <a:spLocks noEditPoints="1"/>
          </p:cNvSpPr>
          <p:nvPr/>
        </p:nvSpPr>
        <p:spPr bwMode="auto">
          <a:xfrm>
            <a:off x="1739134" y="1348339"/>
            <a:ext cx="419960" cy="42179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8" name="圆角矩形 7"/>
          <p:cNvSpPr/>
          <p:nvPr/>
        </p:nvSpPr>
        <p:spPr bwMode="auto">
          <a:xfrm>
            <a:off x="2363142" y="2198453"/>
            <a:ext cx="2065452" cy="483861"/>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9" name="Freeform 5"/>
          <p:cNvSpPr>
            <a:spLocks noEditPoints="1"/>
          </p:cNvSpPr>
          <p:nvPr/>
        </p:nvSpPr>
        <p:spPr bwMode="auto">
          <a:xfrm>
            <a:off x="1727135" y="2191933"/>
            <a:ext cx="443959" cy="445801"/>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0" name="圆角矩形 9"/>
          <p:cNvSpPr/>
          <p:nvPr/>
        </p:nvSpPr>
        <p:spPr bwMode="auto">
          <a:xfrm>
            <a:off x="2371835" y="3040669"/>
            <a:ext cx="2064594" cy="483523"/>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11" name="Freeform 22"/>
          <p:cNvSpPr>
            <a:spLocks noEditPoints="1"/>
          </p:cNvSpPr>
          <p:nvPr/>
        </p:nvSpPr>
        <p:spPr bwMode="auto">
          <a:xfrm>
            <a:off x="1717829" y="3081820"/>
            <a:ext cx="483383" cy="390933"/>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2" name="圆角矩形 11"/>
          <p:cNvSpPr/>
          <p:nvPr/>
        </p:nvSpPr>
        <p:spPr bwMode="auto">
          <a:xfrm>
            <a:off x="2345865" y="3882547"/>
            <a:ext cx="2065591" cy="485324"/>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13" name="Freeform 24"/>
          <p:cNvSpPr>
            <a:spLocks noEditPoints="1"/>
          </p:cNvSpPr>
          <p:nvPr/>
        </p:nvSpPr>
        <p:spPr bwMode="auto">
          <a:xfrm>
            <a:off x="1713422" y="3884262"/>
            <a:ext cx="471385" cy="486952"/>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4" name="TextBox 13"/>
          <p:cNvSpPr txBox="1"/>
          <p:nvPr/>
        </p:nvSpPr>
        <p:spPr>
          <a:xfrm>
            <a:off x="4574249" y="2249560"/>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规划风险管理</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识别、监控与应对风险管理</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5" name="TextBox 14"/>
          <p:cNvSpPr txBox="1"/>
          <p:nvPr/>
        </p:nvSpPr>
        <p:spPr>
          <a:xfrm>
            <a:off x="4574249" y="3091776"/>
            <a:ext cx="3382127" cy="807877"/>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用户仪表盘与多功能报表</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根据项目标准或自定义指标预警通知</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分析与诊断项目情况</a:t>
            </a:r>
            <a:endParaRPr lang="en-US" altLang="zh-CN" sz="1200" dirty="0" smtClean="0">
              <a:solidFill>
                <a:schemeClr val="tx1">
                  <a:lumMod val="65000"/>
                  <a:lumOff val="35000"/>
                </a:schemeClr>
              </a:solidFill>
              <a:latin typeface="微软雅黑" pitchFamily="34" charset="-122"/>
              <a:ea typeface="微软雅黑" pitchFamily="34" charset="-122"/>
            </a:endParaRPr>
          </a:p>
          <a:p>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6" name="TextBox 15"/>
          <p:cNvSpPr txBox="1"/>
          <p:nvPr/>
        </p:nvSpPr>
        <p:spPr>
          <a:xfrm>
            <a:off x="4574249" y="3933655"/>
            <a:ext cx="3382127" cy="253879"/>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程序版本分布式管理</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7" name="TextBox 16"/>
          <p:cNvSpPr txBox="1"/>
          <p:nvPr/>
        </p:nvSpPr>
        <p:spPr>
          <a:xfrm>
            <a:off x="4574249" y="1399446"/>
            <a:ext cx="3382127" cy="623211"/>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需求确认计划与跟踪管理</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范围工作分解结构管理</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需求变更控制管理</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8" name="文本框 12"/>
          <p:cNvSpPr txBox="1"/>
          <p:nvPr/>
        </p:nvSpPr>
        <p:spPr bwMode="auto">
          <a:xfrm>
            <a:off x="2711761" y="2330709"/>
            <a:ext cx="856570"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风险管理</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19" name="文本框 12"/>
          <p:cNvSpPr txBox="1"/>
          <p:nvPr/>
        </p:nvSpPr>
        <p:spPr bwMode="auto">
          <a:xfrm>
            <a:off x="2685023" y="3167612"/>
            <a:ext cx="1574715"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报表、预警与分析</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20" name="文本框 12"/>
          <p:cNvSpPr txBox="1"/>
          <p:nvPr/>
        </p:nvSpPr>
        <p:spPr bwMode="auto">
          <a:xfrm>
            <a:off x="2711761" y="4015535"/>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程序版本管理</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567400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1+#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1+#ppt_w/2"/>
                                          </p:val>
                                        </p:tav>
                                        <p:tav tm="100000">
                                          <p:val>
                                            <p:strVal val="#ppt_x"/>
                                          </p:val>
                                        </p:tav>
                                      </p:tavLst>
                                    </p:anim>
                                    <p:anim calcmode="lin" valueType="num">
                                      <p:cBhvr additive="base">
                                        <p:cTn id="46" dur="500" fill="hold"/>
                                        <p:tgtEl>
                                          <p:spTgt spid="1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6"/>
                                        </p:tgtEl>
                                        <p:attrNameLst>
                                          <p:attrName>ppt_y</p:attrName>
                                        </p:attrNameLst>
                                      </p:cBhvr>
                                      <p:tavLst>
                                        <p:tav tm="0">
                                          <p:val>
                                            <p:strVal val="#ppt_y"/>
                                          </p:val>
                                        </p:tav>
                                        <p:tav tm="100000">
                                          <p:val>
                                            <p:strVal val="#ppt_y"/>
                                          </p:val>
                                        </p:tav>
                                      </p:tavLst>
                                    </p:anim>
                                    <p:anim calcmode="lin" valueType="num">
                                      <p:cBhvr>
                                        <p:cTn id="5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6"/>
                                        </p:tgtEl>
                                      </p:cBhvr>
                                    </p:animEffect>
                                  </p:childTnLst>
                                </p:cTn>
                              </p:par>
                            </p:childTnLst>
                          </p:cTn>
                        </p:par>
                        <p:par>
                          <p:cTn id="59" fill="hold">
                            <p:stCondLst>
                              <p:cond delay="2250"/>
                            </p:stCondLst>
                            <p:childTnLst>
                              <p:par>
                                <p:cTn id="60" presetID="42"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childTnLst>
                          </p:cTn>
                        </p:par>
                        <p:par>
                          <p:cTn id="65" fill="hold">
                            <p:stCondLst>
                              <p:cond delay="32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8"/>
                                        </p:tgtEl>
                                        <p:attrNameLst>
                                          <p:attrName>ppt_y</p:attrName>
                                        </p:attrNameLst>
                                      </p:cBhvr>
                                      <p:tavLst>
                                        <p:tav tm="0">
                                          <p:val>
                                            <p:strVal val="#ppt_y"/>
                                          </p:val>
                                        </p:tav>
                                        <p:tav tm="100000">
                                          <p:val>
                                            <p:strVal val="#ppt_y"/>
                                          </p:val>
                                        </p:tav>
                                      </p:tavLst>
                                    </p:anim>
                                    <p:anim calcmode="lin" valueType="num">
                                      <p:cBhvr>
                                        <p:cTn id="7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8"/>
                                        </p:tgtEl>
                                      </p:cBhvr>
                                    </p:animEffect>
                                  </p:childTnLst>
                                </p:cTn>
                              </p:par>
                            </p:childTnLst>
                          </p:cTn>
                        </p:par>
                        <p:par>
                          <p:cTn id="73" fill="hold">
                            <p:stCondLst>
                              <p:cond delay="3900"/>
                            </p:stCondLst>
                            <p:childTnLst>
                              <p:par>
                                <p:cTn id="74" presetID="42"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1000"/>
                                        <p:tgtEl>
                                          <p:spTgt spid="14"/>
                                        </p:tgtEl>
                                      </p:cBhvr>
                                    </p:animEffect>
                                    <p:anim calcmode="lin" valueType="num">
                                      <p:cBhvr>
                                        <p:cTn id="77" dur="1000" fill="hold"/>
                                        <p:tgtEl>
                                          <p:spTgt spid="14"/>
                                        </p:tgtEl>
                                        <p:attrNameLst>
                                          <p:attrName>ppt_x</p:attrName>
                                        </p:attrNameLst>
                                      </p:cBhvr>
                                      <p:tavLst>
                                        <p:tav tm="0">
                                          <p:val>
                                            <p:strVal val="#ppt_x"/>
                                          </p:val>
                                        </p:tav>
                                        <p:tav tm="100000">
                                          <p:val>
                                            <p:strVal val="#ppt_x"/>
                                          </p:val>
                                        </p:tav>
                                      </p:tavLst>
                                    </p:anim>
                                    <p:anim calcmode="lin" valueType="num">
                                      <p:cBhvr>
                                        <p:cTn id="78" dur="1000" fill="hold"/>
                                        <p:tgtEl>
                                          <p:spTgt spid="14"/>
                                        </p:tgtEl>
                                        <p:attrNameLst>
                                          <p:attrName>ppt_y</p:attrName>
                                        </p:attrNameLst>
                                      </p:cBhvr>
                                      <p:tavLst>
                                        <p:tav tm="0">
                                          <p:val>
                                            <p:strVal val="#ppt_y+.1"/>
                                          </p:val>
                                        </p:tav>
                                        <p:tav tm="100000">
                                          <p:val>
                                            <p:strVal val="#ppt_y"/>
                                          </p:val>
                                        </p:tav>
                                      </p:tavLst>
                                    </p:anim>
                                  </p:childTnLst>
                                </p:cTn>
                              </p:par>
                            </p:childTnLst>
                          </p:cTn>
                        </p:par>
                        <p:par>
                          <p:cTn id="79" fill="hold">
                            <p:stCondLst>
                              <p:cond delay="490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19"/>
                                        </p:tgtEl>
                                        <p:attrNameLst>
                                          <p:attrName>ppt_y</p:attrName>
                                        </p:attrNameLst>
                                      </p:cBhvr>
                                      <p:tavLst>
                                        <p:tav tm="0">
                                          <p:val>
                                            <p:strVal val="#ppt_y"/>
                                          </p:val>
                                        </p:tav>
                                        <p:tav tm="100000">
                                          <p:val>
                                            <p:strVal val="#ppt_y"/>
                                          </p:val>
                                        </p:tav>
                                      </p:tavLst>
                                    </p:anim>
                                    <p:anim calcmode="lin" valueType="num">
                                      <p:cBhvr>
                                        <p:cTn id="8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19"/>
                                        </p:tgtEl>
                                      </p:cBhvr>
                                    </p:animEffect>
                                  </p:childTnLst>
                                </p:cTn>
                              </p:par>
                            </p:childTnLst>
                          </p:cTn>
                        </p:par>
                        <p:par>
                          <p:cTn id="87" fill="hold">
                            <p:stCondLst>
                              <p:cond delay="5750"/>
                            </p:stCondLst>
                            <p:childTnLst>
                              <p:par>
                                <p:cTn id="88" presetID="42"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1000"/>
                                        <p:tgtEl>
                                          <p:spTgt spid="15"/>
                                        </p:tgtEl>
                                      </p:cBhvr>
                                    </p:animEffect>
                                    <p:anim calcmode="lin" valueType="num">
                                      <p:cBhvr>
                                        <p:cTn id="91" dur="1000" fill="hold"/>
                                        <p:tgtEl>
                                          <p:spTgt spid="15"/>
                                        </p:tgtEl>
                                        <p:attrNameLst>
                                          <p:attrName>ppt_x</p:attrName>
                                        </p:attrNameLst>
                                      </p:cBhvr>
                                      <p:tavLst>
                                        <p:tav tm="0">
                                          <p:val>
                                            <p:strVal val="#ppt_x"/>
                                          </p:val>
                                        </p:tav>
                                        <p:tav tm="100000">
                                          <p:val>
                                            <p:strVal val="#ppt_x"/>
                                          </p:val>
                                        </p:tav>
                                      </p:tavLst>
                                    </p:anim>
                                    <p:anim calcmode="lin" valueType="num">
                                      <p:cBhvr>
                                        <p:cTn id="92" dur="10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6750"/>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20"/>
                                        </p:tgtEl>
                                        <p:attrNameLst>
                                          <p:attrName>style.visibility</p:attrName>
                                        </p:attrNameLst>
                                      </p:cBhvr>
                                      <p:to>
                                        <p:strVal val="visible"/>
                                      </p:to>
                                    </p:set>
                                    <p:anim calcmode="lin" valueType="num">
                                      <p:cBhvr>
                                        <p:cTn id="9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20"/>
                                        </p:tgtEl>
                                        <p:attrNameLst>
                                          <p:attrName>ppt_y</p:attrName>
                                        </p:attrNameLst>
                                      </p:cBhvr>
                                      <p:tavLst>
                                        <p:tav tm="0">
                                          <p:val>
                                            <p:strVal val="#ppt_y"/>
                                          </p:val>
                                        </p:tav>
                                        <p:tav tm="100000">
                                          <p:val>
                                            <p:strVal val="#ppt_y"/>
                                          </p:val>
                                        </p:tav>
                                      </p:tavLst>
                                    </p:anim>
                                    <p:anim calcmode="lin" valueType="num">
                                      <p:cBhvr>
                                        <p:cTn id="9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20"/>
                                        </p:tgtEl>
                                      </p:cBhvr>
                                    </p:animEffect>
                                  </p:childTnLst>
                                </p:cTn>
                              </p:par>
                            </p:childTnLst>
                          </p:cTn>
                        </p:par>
                        <p:par>
                          <p:cTn id="101" fill="hold">
                            <p:stCondLst>
                              <p:cond delay="7500"/>
                            </p:stCondLst>
                            <p:childTnLst>
                              <p:par>
                                <p:cTn id="102" presetID="42"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 name="矩形 1"/>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5" name="文本框 18"/>
          <p:cNvSpPr txBox="1"/>
          <p:nvPr/>
        </p:nvSpPr>
        <p:spPr>
          <a:xfrm>
            <a:off x="899592" y="2213959"/>
            <a:ext cx="2655406" cy="715581"/>
          </a:xfrm>
          <a:prstGeom prst="rect">
            <a:avLst/>
          </a:prstGeom>
          <a:noFill/>
        </p:spPr>
        <p:txBody>
          <a:bodyPr wrap="square" rtlCol="0">
            <a:spAutoFit/>
          </a:bodyPr>
          <a:lstStyle/>
          <a:p>
            <a:pPr algn="ctr"/>
            <a:r>
              <a:rPr lang="zh-CN" altLang="en-US" sz="4050" b="1" spc="225" dirty="0" smtClean="0">
                <a:solidFill>
                  <a:schemeClr val="tx2"/>
                </a:solidFill>
                <a:latin typeface="微软雅黑" panose="020B0503020204020204" pitchFamily="34" charset="-122"/>
                <a:ea typeface="微软雅黑" panose="020B0503020204020204" pitchFamily="34" charset="-122"/>
              </a:rPr>
              <a:t>谢谢大家！</a:t>
            </a:r>
            <a:endParaRPr lang="zh-CN" altLang="en-US" sz="4050" b="1" spc="225"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60235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空心弧 52"/>
          <p:cNvSpPr/>
          <p:nvPr/>
        </p:nvSpPr>
        <p:spPr>
          <a:xfrm rot="5400000">
            <a:off x="969961" y="1162730"/>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微软雅黑" pitchFamily="34" charset="-122"/>
              <a:ea typeface="微软雅黑" pitchFamily="34" charset="-122"/>
              <a:cs typeface="Arial" panose="020B0604020202020204" pitchFamily="34" charset="0"/>
            </a:endParaRPr>
          </a:p>
        </p:txBody>
      </p:sp>
      <p:grpSp>
        <p:nvGrpSpPr>
          <p:cNvPr id="2" name="组合 1"/>
          <p:cNvGrpSpPr/>
          <p:nvPr/>
        </p:nvGrpSpPr>
        <p:grpSpPr>
          <a:xfrm>
            <a:off x="3102894" y="950407"/>
            <a:ext cx="4137328" cy="632183"/>
            <a:chOff x="736575" y="3188466"/>
            <a:chExt cx="8755768" cy="1338083"/>
          </a:xfrm>
        </p:grpSpPr>
        <p:sp>
          <p:nvSpPr>
            <p:cNvPr id="3" name="圆角矩形 2"/>
            <p:cNvSpPr/>
            <p:nvPr/>
          </p:nvSpPr>
          <p:spPr>
            <a:xfrm flipH="1">
              <a:off x="1020576" y="3307959"/>
              <a:ext cx="8471767" cy="1132575"/>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 name="组合 3"/>
            <p:cNvGrpSpPr/>
            <p:nvPr/>
          </p:nvGrpSpPr>
          <p:grpSpPr>
            <a:xfrm>
              <a:off x="736575" y="3188466"/>
              <a:ext cx="1338085" cy="1338083"/>
              <a:chOff x="3567745" y="3971974"/>
              <a:chExt cx="1338084" cy="1338084"/>
            </a:xfrm>
          </p:grpSpPr>
          <p:grpSp>
            <p:nvGrpSpPr>
              <p:cNvPr id="7" name="组合 6"/>
              <p:cNvGrpSpPr/>
              <p:nvPr/>
            </p:nvGrpSpPr>
            <p:grpSpPr>
              <a:xfrm>
                <a:off x="3567745" y="3971974"/>
                <a:ext cx="1338084" cy="1338084"/>
                <a:chOff x="5213600" y="2517129"/>
                <a:chExt cx="2023672" cy="2023672"/>
              </a:xfrm>
            </p:grpSpPr>
            <p:sp>
              <p:nvSpPr>
                <p:cNvPr id="9" name="椭圆 8"/>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 name="文本框 77"/>
            <p:cNvSpPr txBox="1"/>
            <p:nvPr/>
          </p:nvSpPr>
          <p:spPr>
            <a:xfrm>
              <a:off x="972509" y="3466643"/>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1</a:t>
              </a:r>
              <a:endParaRPr lang="en-US" altLang="zh-CN" b="1" dirty="0">
                <a:solidFill>
                  <a:schemeClr val="bg1"/>
                </a:solidFill>
                <a:latin typeface="微软雅黑" pitchFamily="34" charset="-122"/>
                <a:ea typeface="微软雅黑" pitchFamily="34" charset="-122"/>
              </a:endParaRPr>
            </a:p>
          </p:txBody>
        </p:sp>
        <p:sp>
          <p:nvSpPr>
            <p:cNvPr id="6"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项目与组织战略</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11" name="组合 10"/>
          <p:cNvGrpSpPr/>
          <p:nvPr/>
        </p:nvGrpSpPr>
        <p:grpSpPr>
          <a:xfrm>
            <a:off x="3484931" y="1582590"/>
            <a:ext cx="4137328" cy="632183"/>
            <a:chOff x="736575" y="3188469"/>
            <a:chExt cx="8755767" cy="1338084"/>
          </a:xfrm>
        </p:grpSpPr>
        <p:sp>
          <p:nvSpPr>
            <p:cNvPr id="12" name="圆角矩形 11"/>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3" name="组合 12"/>
            <p:cNvGrpSpPr/>
            <p:nvPr/>
          </p:nvGrpSpPr>
          <p:grpSpPr>
            <a:xfrm>
              <a:off x="736575" y="3188469"/>
              <a:ext cx="1338084" cy="1338084"/>
              <a:chOff x="3567745" y="3971974"/>
              <a:chExt cx="1338084" cy="1338084"/>
            </a:xfrm>
          </p:grpSpPr>
          <p:grpSp>
            <p:nvGrpSpPr>
              <p:cNvPr id="16" name="组合 15"/>
              <p:cNvGrpSpPr/>
              <p:nvPr/>
            </p:nvGrpSpPr>
            <p:grpSpPr>
              <a:xfrm>
                <a:off x="3567745" y="3971974"/>
                <a:ext cx="1338084" cy="1338084"/>
                <a:chOff x="5213600" y="2517129"/>
                <a:chExt cx="2023672" cy="2023672"/>
              </a:xfrm>
            </p:grpSpPr>
            <p:sp>
              <p:nvSpPr>
                <p:cNvPr id="18" name="椭圆 17"/>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2</a:t>
              </a:r>
              <a:endParaRPr lang="en-US" altLang="zh-CN" b="1" dirty="0">
                <a:solidFill>
                  <a:schemeClr val="bg1"/>
                </a:solidFill>
                <a:latin typeface="微软雅黑" pitchFamily="34" charset="-122"/>
                <a:ea typeface="微软雅黑" pitchFamily="34" charset="-122"/>
              </a:endParaRPr>
            </a:p>
          </p:txBody>
        </p:sp>
        <p:sp>
          <p:nvSpPr>
            <p:cNvPr id="15"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管理与生产力</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20" name="组合 19"/>
          <p:cNvGrpSpPr/>
          <p:nvPr/>
        </p:nvGrpSpPr>
        <p:grpSpPr>
          <a:xfrm>
            <a:off x="3675032" y="2240933"/>
            <a:ext cx="4137328" cy="632183"/>
            <a:chOff x="736575" y="3188469"/>
            <a:chExt cx="8755767" cy="1338084"/>
          </a:xfrm>
        </p:grpSpPr>
        <p:sp>
          <p:nvSpPr>
            <p:cNvPr id="21" name="圆角矩形 20"/>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2" name="组合 21"/>
            <p:cNvGrpSpPr/>
            <p:nvPr/>
          </p:nvGrpSpPr>
          <p:grpSpPr>
            <a:xfrm>
              <a:off x="736575" y="3188469"/>
              <a:ext cx="1338084" cy="1338084"/>
              <a:chOff x="3567745" y="3971974"/>
              <a:chExt cx="1338084" cy="1338084"/>
            </a:xfrm>
          </p:grpSpPr>
          <p:grpSp>
            <p:nvGrpSpPr>
              <p:cNvPr id="25" name="组合 24"/>
              <p:cNvGrpSpPr/>
              <p:nvPr/>
            </p:nvGrpSpPr>
            <p:grpSpPr>
              <a:xfrm>
                <a:off x="3567745" y="3971974"/>
                <a:ext cx="1338084" cy="1338084"/>
                <a:chOff x="5213600" y="2517129"/>
                <a:chExt cx="2023672" cy="2023672"/>
              </a:xfrm>
            </p:grpSpPr>
            <p:sp>
              <p:nvSpPr>
                <p:cNvPr id="27" name="椭圆 26"/>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3</a:t>
              </a:r>
              <a:endParaRPr lang="en-US" altLang="zh-CN" b="1" dirty="0">
                <a:solidFill>
                  <a:schemeClr val="bg1"/>
                </a:solidFill>
                <a:latin typeface="微软雅黑" pitchFamily="34" charset="-122"/>
                <a:ea typeface="微软雅黑" pitchFamily="34" charset="-122"/>
              </a:endParaRPr>
            </a:p>
          </p:txBody>
        </p:sp>
        <p:sp>
          <p:nvSpPr>
            <p:cNvPr id="24"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项目管理国际标准</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29" name="组合 28"/>
          <p:cNvGrpSpPr/>
          <p:nvPr/>
        </p:nvGrpSpPr>
        <p:grpSpPr>
          <a:xfrm>
            <a:off x="3484931" y="2935101"/>
            <a:ext cx="4137328" cy="632183"/>
            <a:chOff x="736575" y="3188469"/>
            <a:chExt cx="8755767" cy="1338084"/>
          </a:xfrm>
        </p:grpSpPr>
        <p:sp>
          <p:nvSpPr>
            <p:cNvPr id="30" name="圆角矩形 29"/>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1" name="组合 30"/>
            <p:cNvGrpSpPr/>
            <p:nvPr/>
          </p:nvGrpSpPr>
          <p:grpSpPr>
            <a:xfrm>
              <a:off x="736575" y="3188469"/>
              <a:ext cx="1338084" cy="1338084"/>
              <a:chOff x="3567745" y="3971974"/>
              <a:chExt cx="1338084" cy="1338084"/>
            </a:xfrm>
          </p:grpSpPr>
          <p:grpSp>
            <p:nvGrpSpPr>
              <p:cNvPr id="34" name="组合 33"/>
              <p:cNvGrpSpPr/>
              <p:nvPr/>
            </p:nvGrpSpPr>
            <p:grpSpPr>
              <a:xfrm>
                <a:off x="3567745" y="3971974"/>
                <a:ext cx="1338084" cy="1338084"/>
                <a:chOff x="5213600" y="2517129"/>
                <a:chExt cx="2023672" cy="2023672"/>
              </a:xfrm>
            </p:grpSpPr>
            <p:sp>
              <p:nvSpPr>
                <p:cNvPr id="36" name="椭圆 35"/>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4</a:t>
              </a:r>
              <a:endParaRPr lang="en-US" altLang="zh-CN" b="1" dirty="0">
                <a:solidFill>
                  <a:schemeClr val="bg1"/>
                </a:solidFill>
                <a:latin typeface="微软雅黑" pitchFamily="34" charset="-122"/>
                <a:ea typeface="微软雅黑" pitchFamily="34" charset="-122"/>
              </a:endParaRPr>
            </a:p>
          </p:txBody>
        </p:sp>
        <p:sp>
          <p:nvSpPr>
            <p:cNvPr id="33"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产品介绍</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38" name="组合 37"/>
          <p:cNvGrpSpPr/>
          <p:nvPr/>
        </p:nvGrpSpPr>
        <p:grpSpPr>
          <a:xfrm>
            <a:off x="3102894" y="3574518"/>
            <a:ext cx="4137328" cy="632183"/>
            <a:chOff x="736575" y="3188469"/>
            <a:chExt cx="8755767" cy="1338084"/>
          </a:xfrm>
        </p:grpSpPr>
        <p:sp>
          <p:nvSpPr>
            <p:cNvPr id="39" name="圆角矩形 38"/>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0" name="组合 39"/>
            <p:cNvGrpSpPr/>
            <p:nvPr/>
          </p:nvGrpSpPr>
          <p:grpSpPr>
            <a:xfrm>
              <a:off x="736575" y="3188469"/>
              <a:ext cx="1338084" cy="1338084"/>
              <a:chOff x="3567745" y="3971974"/>
              <a:chExt cx="1338084" cy="1338084"/>
            </a:xfrm>
          </p:grpSpPr>
          <p:grpSp>
            <p:nvGrpSpPr>
              <p:cNvPr id="43" name="组合 42"/>
              <p:cNvGrpSpPr/>
              <p:nvPr/>
            </p:nvGrpSpPr>
            <p:grpSpPr>
              <a:xfrm>
                <a:off x="3567745" y="3971974"/>
                <a:ext cx="1338084" cy="1338084"/>
                <a:chOff x="5213600" y="2517129"/>
                <a:chExt cx="2023672" cy="2023672"/>
              </a:xfrm>
            </p:grpSpPr>
            <p:sp>
              <p:nvSpPr>
                <p:cNvPr id="45" name="椭圆 44"/>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5</a:t>
              </a:r>
              <a:endParaRPr lang="en-US" altLang="zh-CN" b="1" dirty="0">
                <a:solidFill>
                  <a:schemeClr val="bg1"/>
                </a:solidFill>
                <a:latin typeface="微软雅黑" pitchFamily="34" charset="-122"/>
                <a:ea typeface="微软雅黑" pitchFamily="34" charset="-122"/>
              </a:endParaRPr>
            </a:p>
          </p:txBody>
        </p:sp>
        <p:sp>
          <p:nvSpPr>
            <p:cNvPr id="42"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产品版本功能</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1374846" y="1636536"/>
            <a:ext cx="1864487" cy="1870428"/>
            <a:chOff x="907313" y="1636536"/>
            <a:chExt cx="1864487" cy="1870428"/>
          </a:xfrm>
        </p:grpSpPr>
        <p:grpSp>
          <p:nvGrpSpPr>
            <p:cNvPr id="48" name="组合 47"/>
            <p:cNvGrpSpPr/>
            <p:nvPr/>
          </p:nvGrpSpPr>
          <p:grpSpPr>
            <a:xfrm flipH="1">
              <a:off x="907313" y="1636536"/>
              <a:ext cx="1864487" cy="1870428"/>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1187624" y="2167762"/>
              <a:ext cx="1296144" cy="523220"/>
            </a:xfrm>
            <a:prstGeom prst="rect">
              <a:avLst/>
            </a:prstGeom>
            <a:noFill/>
          </p:spPr>
          <p:txBody>
            <a:bodyPr wrap="square" rtlCol="0">
              <a:spAutoFit/>
            </a:bodyPr>
            <a:lstStyle/>
            <a:p>
              <a:pPr algn="ctr"/>
              <a:r>
                <a:rPr lang="zh-CN" altLang="en-US" sz="2800" b="1" dirty="0" smtClean="0">
                  <a:solidFill>
                    <a:srgbClr val="0070C0"/>
                  </a:solidFill>
                  <a:latin typeface="微软雅黑" pitchFamily="34" charset="-122"/>
                  <a:ea typeface="微软雅黑" pitchFamily="34" charset="-122"/>
                </a:rPr>
                <a:t>目  录</a:t>
              </a:r>
              <a:endParaRPr lang="zh-CN" altLang="en-US" sz="2800" b="1" dirty="0">
                <a:solidFill>
                  <a:srgbClr val="0070C0"/>
                </a:solidFill>
                <a:latin typeface="微软雅黑" pitchFamily="34" charset="-122"/>
                <a:ea typeface="微软雅黑" pitchFamily="34" charset="-122"/>
              </a:endParaRPr>
            </a:p>
          </p:txBody>
        </p:sp>
        <p:sp>
          <p:nvSpPr>
            <p:cNvPr id="50" name="TextBox 49"/>
            <p:cNvSpPr txBox="1"/>
            <p:nvPr/>
          </p:nvSpPr>
          <p:spPr>
            <a:xfrm>
              <a:off x="1295636" y="2662538"/>
              <a:ext cx="1080120" cy="369332"/>
            </a:xfrm>
            <a:prstGeom prst="rect">
              <a:avLst/>
            </a:prstGeom>
            <a:noFill/>
          </p:spPr>
          <p:txBody>
            <a:bodyPr wrap="square" rtlCol="0">
              <a:spAutoFit/>
            </a:bodyPr>
            <a:lstStyle/>
            <a:p>
              <a:r>
                <a:rPr lang="en-US" altLang="zh-CN" b="1" dirty="0" smtClean="0">
                  <a:solidFill>
                    <a:schemeClr val="tx1">
                      <a:lumMod val="65000"/>
                      <a:lumOff val="35000"/>
                    </a:schemeClr>
                  </a:solidFill>
                  <a:latin typeface="+mj-lt"/>
                  <a:ea typeface="微软雅黑" pitchFamily="34" charset="-122"/>
                </a:rPr>
                <a:t>Contents</a:t>
              </a:r>
              <a:endParaRPr lang="zh-CN" altLang="en-US" b="1" dirty="0">
                <a:solidFill>
                  <a:schemeClr val="tx1">
                    <a:lumMod val="65000"/>
                    <a:lumOff val="35000"/>
                  </a:schemeClr>
                </a:solidFill>
                <a:latin typeface="+mj-lt"/>
                <a:ea typeface="微软雅黑" pitchFamily="34" charset="-122"/>
              </a:endParaRPr>
            </a:p>
          </p:txBody>
        </p:sp>
      </p:grpSp>
    </p:spTree>
    <p:extLst>
      <p:ext uri="{BB962C8B-B14F-4D97-AF65-F5344CB8AC3E}">
        <p14:creationId xmlns:p14="http://schemas.microsoft.com/office/powerpoint/2010/main" val="141807278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350"/>
                                        <p:tgtEl>
                                          <p:spTgt spid="53"/>
                                        </p:tgtEl>
                                      </p:cBhvr>
                                    </p:animEffect>
                                  </p:childTnLst>
                                </p:cTn>
                              </p:par>
                            </p:childTnLst>
                          </p:cTn>
                        </p:par>
                        <p:par>
                          <p:cTn id="14" fill="hold">
                            <p:stCondLst>
                              <p:cond delay="85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35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1850"/>
                            </p:stCondLst>
                            <p:childTnLst>
                              <p:par>
                                <p:cTn id="25" presetID="2" presetClass="entr" presetSubtype="2"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par>
                          <p:cTn id="29" fill="hold">
                            <p:stCondLst>
                              <p:cond delay="2350"/>
                            </p:stCondLst>
                            <p:childTnLst>
                              <p:par>
                                <p:cTn id="30" presetID="2" presetClass="entr" presetSubtype="2"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1+#ppt_w/2"/>
                                          </p:val>
                                        </p:tav>
                                        <p:tav tm="100000">
                                          <p:val>
                                            <p:strVal val="#ppt_x"/>
                                          </p:val>
                                        </p:tav>
                                      </p:tavLst>
                                    </p:anim>
                                    <p:anim calcmode="lin" valueType="num">
                                      <p:cBhvr additive="base">
                                        <p:cTn id="33" dur="500" fill="hold"/>
                                        <p:tgtEl>
                                          <p:spTgt spid="29"/>
                                        </p:tgtEl>
                                        <p:attrNameLst>
                                          <p:attrName>ppt_y</p:attrName>
                                        </p:attrNameLst>
                                      </p:cBhvr>
                                      <p:tavLst>
                                        <p:tav tm="0">
                                          <p:val>
                                            <p:strVal val="#ppt_y"/>
                                          </p:val>
                                        </p:tav>
                                        <p:tav tm="100000">
                                          <p:val>
                                            <p:strVal val="#ppt_y"/>
                                          </p:val>
                                        </p:tav>
                                      </p:tavLst>
                                    </p:anim>
                                  </p:childTnLst>
                                </p:cTn>
                              </p:par>
                            </p:childTnLst>
                          </p:cTn>
                        </p:par>
                        <p:par>
                          <p:cTn id="34" fill="hold">
                            <p:stCondLst>
                              <p:cond delay="2850"/>
                            </p:stCondLst>
                            <p:childTnLst>
                              <p:par>
                                <p:cTn id="35" presetID="2" presetClass="entr" presetSubtype="2"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4716016" y="1975247"/>
            <a:ext cx="2249334" cy="400110"/>
          </a:xfrm>
          <a:prstGeom prst="rect">
            <a:avLst/>
          </a:prstGeom>
          <a:noFill/>
        </p:spPr>
        <p:txBody>
          <a:bodyPr wrap="none" rtlCol="0">
            <a:spAutoFit/>
          </a:bodyPr>
          <a:lstStyle/>
          <a:p>
            <a:r>
              <a:rPr lang="zh-CN" altLang="en-US" sz="2000" b="1" spc="300" dirty="0">
                <a:latin typeface="微软雅黑" pitchFamily="34" charset="-122"/>
                <a:ea typeface="微软雅黑" pitchFamily="34" charset="-122"/>
              </a:rPr>
              <a:t>项目与组织战略</a:t>
            </a:r>
          </a:p>
        </p:txBody>
      </p:sp>
      <p:grpSp>
        <p:nvGrpSpPr>
          <p:cNvPr id="55" name="组合 54"/>
          <p:cNvGrpSpPr/>
          <p:nvPr/>
        </p:nvGrpSpPr>
        <p:grpSpPr>
          <a:xfrm>
            <a:off x="2843808" y="1940248"/>
            <a:ext cx="1301106" cy="1301106"/>
            <a:chOff x="2843808" y="1940248"/>
            <a:chExt cx="1301106" cy="1301106"/>
          </a:xfrm>
        </p:grpSpPr>
        <p:sp>
          <p:nvSpPr>
            <p:cNvPr id="56" name="椭圆 55"/>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3212071" y="2183450"/>
              <a:ext cx="564578" cy="830997"/>
            </a:xfrm>
            <a:prstGeom prst="rect">
              <a:avLst/>
            </a:prstGeom>
            <a:noFill/>
          </p:spPr>
          <p:txBody>
            <a:bodyPr wrap="none" rtlCol="0">
              <a:spAutoFit/>
            </a:bodyPr>
            <a:lstStyle/>
            <a:p>
              <a:pPr algn="ctr"/>
              <a:r>
                <a:rPr lang="en-US" altLang="zh-CN" sz="4800" b="1" dirty="0" smtClean="0">
                  <a:solidFill>
                    <a:schemeClr val="bg1"/>
                  </a:solidFill>
                  <a:latin typeface="微软雅黑" pitchFamily="34" charset="-122"/>
                  <a:ea typeface="微软雅黑" pitchFamily="34" charset="-122"/>
                </a:rPr>
                <a:t>1</a:t>
              </a:r>
              <a:endParaRPr lang="zh-CN" altLang="en-US" sz="4800" b="1" dirty="0">
                <a:solidFill>
                  <a:schemeClr val="bg1"/>
                </a:solidFill>
                <a:latin typeface="微软雅黑" pitchFamily="34" charset="-122"/>
                <a:ea typeface="微软雅黑" pitchFamily="34" charset="-122"/>
              </a:endParaRPr>
            </a:p>
          </p:txBody>
        </p:sp>
      </p:grpSp>
      <p:cxnSp>
        <p:nvCxnSpPr>
          <p:cNvPr id="59" name="直接连接符 58"/>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88024" y="2469044"/>
            <a:ext cx="201622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什么是项目</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项目与组织价值</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项目与战略规划</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0207622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right)">
                                      <p:cBhvr>
                                        <p:cTn id="12" dur="500"/>
                                        <p:tgtEl>
                                          <p:spTgt spid="54"/>
                                        </p:tgtEl>
                                      </p:cBhvr>
                                    </p:animEffect>
                                  </p:childTnLst>
                                </p:cTn>
                              </p:par>
                              <p:par>
                                <p:cTn id="13" presetID="12" presetClass="entr" presetSubtype="2"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left)">
                                      <p:cBhvr>
                                        <p:cTn id="16" dur="500"/>
                                        <p:tgtEl>
                                          <p:spTgt spid="55"/>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1000"/>
                                        <p:tgtEl>
                                          <p:spTgt spid="60"/>
                                        </p:tgtEl>
                                      </p:cBhvr>
                                    </p:animEffect>
                                    <p:anim calcmode="lin" valueType="num">
                                      <p:cBhvr>
                                        <p:cTn id="21" dur="1000" fill="hold"/>
                                        <p:tgtEl>
                                          <p:spTgt spid="60"/>
                                        </p:tgtEl>
                                        <p:attrNameLst>
                                          <p:attrName>ppt_x</p:attrName>
                                        </p:attrNameLst>
                                      </p:cBhvr>
                                      <p:tavLst>
                                        <p:tav tm="0">
                                          <p:val>
                                            <p:strVal val="#ppt_x"/>
                                          </p:val>
                                        </p:tav>
                                        <p:tav tm="100000">
                                          <p:val>
                                            <p:strVal val="#ppt_x"/>
                                          </p:val>
                                        </p:tav>
                                      </p:tavLst>
                                    </p:anim>
                                    <p:anim calcmode="lin" valueType="num">
                                      <p:cBhvr>
                                        <p:cTn id="2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什么是项目</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角矩形 5"/>
          <p:cNvSpPr/>
          <p:nvPr/>
        </p:nvSpPr>
        <p:spPr>
          <a:xfrm>
            <a:off x="1125143" y="10595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23" name="组合 22"/>
          <p:cNvGrpSpPr/>
          <p:nvPr/>
        </p:nvGrpSpPr>
        <p:grpSpPr>
          <a:xfrm>
            <a:off x="1639295" y="2973600"/>
            <a:ext cx="908432" cy="1379288"/>
            <a:chOff x="1639295" y="2973600"/>
            <a:chExt cx="908432" cy="1379288"/>
          </a:xfrm>
        </p:grpSpPr>
        <p:sp>
          <p:nvSpPr>
            <p:cNvPr id="7" name="圆角矩形 6"/>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独特</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4" name="组合 23"/>
          <p:cNvGrpSpPr/>
          <p:nvPr/>
        </p:nvGrpSpPr>
        <p:grpSpPr>
          <a:xfrm>
            <a:off x="2630105" y="34662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7"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临时</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5" name="组合 24"/>
          <p:cNvGrpSpPr/>
          <p:nvPr/>
        </p:nvGrpSpPr>
        <p:grpSpPr>
          <a:xfrm>
            <a:off x="3628304" y="2973600"/>
            <a:ext cx="908432" cy="1379288"/>
            <a:chOff x="3628304" y="2973600"/>
            <a:chExt cx="908432" cy="1379288"/>
          </a:xfrm>
        </p:grpSpPr>
        <p:sp>
          <p:nvSpPr>
            <p:cNvPr id="9" name="圆角矩形 8"/>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8"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起点</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7" name="组合 26"/>
          <p:cNvGrpSpPr/>
          <p:nvPr/>
        </p:nvGrpSpPr>
        <p:grpSpPr>
          <a:xfrm>
            <a:off x="4581165" y="2973600"/>
            <a:ext cx="908432" cy="1379288"/>
            <a:chOff x="4581165" y="2973600"/>
            <a:chExt cx="908432" cy="1379288"/>
          </a:xfrm>
        </p:grpSpPr>
        <p:sp>
          <p:nvSpPr>
            <p:cNvPr id="10" name="圆角矩形 9"/>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19"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终点</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8" name="组合 27"/>
          <p:cNvGrpSpPr/>
          <p:nvPr/>
        </p:nvGrpSpPr>
        <p:grpSpPr>
          <a:xfrm>
            <a:off x="5534026" y="2973600"/>
            <a:ext cx="908432" cy="1379288"/>
            <a:chOff x="5534026" y="2973600"/>
            <a:chExt cx="908432" cy="1379288"/>
          </a:xfrm>
        </p:grpSpPr>
        <p:sp>
          <p:nvSpPr>
            <p:cNvPr id="11" name="圆角矩形 10"/>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0"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结果</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grpSp>
        <p:nvGrpSpPr>
          <p:cNvPr id="29" name="组合 28"/>
          <p:cNvGrpSpPr/>
          <p:nvPr/>
        </p:nvGrpSpPr>
        <p:grpSpPr>
          <a:xfrm>
            <a:off x="6461890" y="2973600"/>
            <a:ext cx="908432" cy="1379288"/>
            <a:chOff x="6461890" y="2973600"/>
            <a:chExt cx="908432" cy="1379288"/>
          </a:xfrm>
        </p:grpSpPr>
        <p:sp>
          <p:nvSpPr>
            <p:cNvPr id="12" name="圆角矩形 11"/>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rPr>
                <a:t>永久</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itchFamily="34" charset="-122"/>
              </a:endParaRPr>
            </a:p>
          </p:txBody>
        </p:sp>
      </p:grpSp>
      <p:sp>
        <p:nvSpPr>
          <p:cNvPr id="13" name="圆角矩形 12"/>
          <p:cNvSpPr/>
          <p:nvPr/>
        </p:nvSpPr>
        <p:spPr>
          <a:xfrm>
            <a:off x="1334781" y="12692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 name="TextBox 28"/>
          <p:cNvSpPr txBox="1"/>
          <p:nvPr/>
        </p:nvSpPr>
        <p:spPr>
          <a:xfrm>
            <a:off x="1810736" y="2104510"/>
            <a:ext cx="1249096" cy="6832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400" b="1" kern="0" dirty="0" smtClean="0">
                <a:ln w="18415" cmpd="sng">
                  <a:noFill/>
                  <a:prstDash val="solid"/>
                </a:ln>
                <a:solidFill>
                  <a:srgbClr val="0070C0"/>
                </a:solidFill>
                <a:latin typeface="微软雅黑" pitchFamily="34" charset="-122"/>
                <a:ea typeface="微软雅黑" pitchFamily="34" charset="-122"/>
              </a:rPr>
              <a:t>项目</a:t>
            </a:r>
            <a:endParaRPr lang="en-US" altLang="zh-CN" sz="2400" b="1" kern="0" dirty="0" smtClean="0">
              <a:ln w="18415" cmpd="sng">
                <a:noFill/>
                <a:prstDash val="solid"/>
              </a:ln>
              <a:solidFill>
                <a:srgbClr val="0070C0"/>
              </a:solidFill>
              <a:latin typeface="微软雅黑" pitchFamily="34" charset="-122"/>
              <a:ea typeface="微软雅黑" pitchFamily="34" charset="-122"/>
            </a:endParaRPr>
          </a:p>
          <a:p>
            <a:pPr algn="ctr" defTabSz="685800">
              <a:lnSpc>
                <a:spcPct val="80000"/>
              </a:lnSpc>
              <a:defRPr/>
            </a:pPr>
            <a:r>
              <a:rPr lang="zh-CN" altLang="en-US" sz="2400" b="1" kern="0" dirty="0" smtClean="0">
                <a:ln w="18415" cmpd="sng">
                  <a:noFill/>
                  <a:prstDash val="solid"/>
                </a:ln>
                <a:solidFill>
                  <a:srgbClr val="0070C0"/>
                </a:solidFill>
                <a:latin typeface="微软雅黑" pitchFamily="34" charset="-122"/>
                <a:ea typeface="微软雅黑" pitchFamily="34" charset="-122"/>
              </a:rPr>
              <a:t>定义</a:t>
            </a:r>
            <a:endParaRPr lang="zh-CN" altLang="en-US" sz="2400" b="1" kern="0" dirty="0">
              <a:ln w="18415" cmpd="sng">
                <a:noFill/>
                <a:prstDash val="solid"/>
              </a:ln>
              <a:solidFill>
                <a:srgbClr val="0070C0"/>
              </a:solidFill>
              <a:latin typeface="微软雅黑" pitchFamily="34" charset="-122"/>
              <a:ea typeface="微软雅黑" pitchFamily="34" charset="-122"/>
            </a:endParaRPr>
          </a:p>
        </p:txBody>
      </p:sp>
      <p:sp>
        <p:nvSpPr>
          <p:cNvPr id="15" name="TextBox 29"/>
          <p:cNvSpPr txBox="1"/>
          <p:nvPr/>
        </p:nvSpPr>
        <p:spPr>
          <a:xfrm>
            <a:off x="3203848" y="1547956"/>
            <a:ext cx="4392488"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项目是为创造独特的产品、服务或成果而进行的临时性工作。项目的“临时性”是指项目有明确的起点和终点。临时性并不一定意味着项目的持续时间短，它是指项目的参与程度及其长度。项目所创造的产品、服务或成果一般不具有临时性。大多数项目都是为了创造持久性的结果。</a:t>
            </a:r>
            <a:endPar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135716657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47" presetClass="entr" presetSubtype="0"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13" grpId="0" animBg="1"/>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项目与</a:t>
            </a:r>
            <a:r>
              <a:rPr lang="zh-CN" altLang="en-US" b="1" kern="0" dirty="0" smtClean="0">
                <a:solidFill>
                  <a:schemeClr val="bg1"/>
                </a:solidFill>
                <a:latin typeface="Arial" pitchFamily="34" charset="0"/>
                <a:ea typeface="微软雅黑" pitchFamily="34" charset="-122"/>
                <a:cs typeface="Arial" pitchFamily="34" charset="0"/>
              </a:rPr>
              <a:t>组织价值</a:t>
            </a:r>
            <a:endParaRPr lang="zh-CN" altLang="en-US"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Freeform 7"/>
          <p:cNvSpPr>
            <a:spLocks/>
          </p:cNvSpPr>
          <p:nvPr/>
        </p:nvSpPr>
        <p:spPr bwMode="auto">
          <a:xfrm>
            <a:off x="2791930" y="1205986"/>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srgbClr val="0070C0"/>
              </a:solidFill>
              <a:latin typeface="微软雅黑" pitchFamily="34" charset="-122"/>
              <a:ea typeface="微软雅黑" pitchFamily="34" charset="-122"/>
            </a:endParaRPr>
          </a:p>
        </p:txBody>
      </p:sp>
      <p:sp>
        <p:nvSpPr>
          <p:cNvPr id="75" name="Line 11"/>
          <p:cNvSpPr>
            <a:spLocks noChangeShapeType="1"/>
          </p:cNvSpPr>
          <p:nvPr/>
        </p:nvSpPr>
        <p:spPr bwMode="auto">
          <a:xfrm flipH="1" flipV="1">
            <a:off x="3916421" y="1998074"/>
            <a:ext cx="1105214" cy="565931"/>
          </a:xfrm>
          <a:prstGeom prst="line">
            <a:avLst/>
          </a:prstGeom>
          <a:noFill/>
          <a:ln w="38100" cap="flat">
            <a:solidFill>
              <a:srgbClr val="0070C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76" name="Line 12"/>
          <p:cNvSpPr>
            <a:spLocks noChangeShapeType="1"/>
          </p:cNvSpPr>
          <p:nvPr/>
        </p:nvSpPr>
        <p:spPr bwMode="auto">
          <a:xfrm flipH="1">
            <a:off x="4083143" y="3134714"/>
            <a:ext cx="938492" cy="576195"/>
          </a:xfrm>
          <a:prstGeom prst="line">
            <a:avLst/>
          </a:prstGeom>
          <a:noFill/>
          <a:ln w="38100" cap="flat">
            <a:solidFill>
              <a:srgbClr val="0070C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77" name="Line 13"/>
          <p:cNvSpPr>
            <a:spLocks noChangeShapeType="1"/>
          </p:cNvSpPr>
          <p:nvPr/>
        </p:nvSpPr>
        <p:spPr bwMode="auto">
          <a:xfrm flipH="1">
            <a:off x="3537205" y="2862170"/>
            <a:ext cx="1484430" cy="0"/>
          </a:xfrm>
          <a:prstGeom prst="line">
            <a:avLst/>
          </a:prstGeom>
          <a:noFill/>
          <a:ln w="38100" cap="flat">
            <a:solidFill>
              <a:srgbClr val="0070C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78" name="椭圆 77"/>
          <p:cNvSpPr/>
          <p:nvPr/>
        </p:nvSpPr>
        <p:spPr>
          <a:xfrm>
            <a:off x="5165651" y="2358114"/>
            <a:ext cx="1057687" cy="1057687"/>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itchFamily="34" charset="-122"/>
              <a:ea typeface="微软雅黑" pitchFamily="34" charset="-122"/>
            </a:endParaRPr>
          </a:p>
        </p:txBody>
      </p:sp>
      <p:grpSp>
        <p:nvGrpSpPr>
          <p:cNvPr id="79" name="组合 78"/>
          <p:cNvGrpSpPr/>
          <p:nvPr/>
        </p:nvGrpSpPr>
        <p:grpSpPr>
          <a:xfrm>
            <a:off x="2791775" y="967751"/>
            <a:ext cx="1149740" cy="1149740"/>
            <a:chOff x="2342140" y="893355"/>
            <a:chExt cx="1149740" cy="1149740"/>
          </a:xfrm>
        </p:grpSpPr>
        <p:grpSp>
          <p:nvGrpSpPr>
            <p:cNvPr id="80" name="组合 79"/>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2" name="同心圆 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83" name="椭圆 8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81"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itchFamily="34" charset="-122"/>
                <a:ea typeface="微软雅黑" pitchFamily="34" charset="-122"/>
              </a:endParaRPr>
            </a:p>
          </p:txBody>
        </p:sp>
      </p:grpSp>
      <p:grpSp>
        <p:nvGrpSpPr>
          <p:cNvPr id="84" name="组合 83"/>
          <p:cNvGrpSpPr/>
          <p:nvPr/>
        </p:nvGrpSpPr>
        <p:grpSpPr>
          <a:xfrm>
            <a:off x="2285331" y="2286106"/>
            <a:ext cx="1149740" cy="1149740"/>
            <a:chOff x="1835696" y="2211710"/>
            <a:chExt cx="1149740" cy="1149740"/>
          </a:xfrm>
        </p:grpSpPr>
        <p:grpSp>
          <p:nvGrpSpPr>
            <p:cNvPr id="85" name="组合 84"/>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88" name="椭圆 8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86"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0070C0"/>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itchFamily="34" charset="-122"/>
                <a:ea typeface="微软雅黑" pitchFamily="34" charset="-122"/>
              </a:endParaRPr>
            </a:p>
          </p:txBody>
        </p:sp>
      </p:grpSp>
      <p:grpSp>
        <p:nvGrpSpPr>
          <p:cNvPr id="89" name="组合 88"/>
          <p:cNvGrpSpPr/>
          <p:nvPr/>
        </p:nvGrpSpPr>
        <p:grpSpPr>
          <a:xfrm>
            <a:off x="2933403" y="3510242"/>
            <a:ext cx="1149740" cy="1149740"/>
            <a:chOff x="2483768" y="3435846"/>
            <a:chExt cx="1149740" cy="1149740"/>
          </a:xfrm>
        </p:grpSpPr>
        <p:grpSp>
          <p:nvGrpSpPr>
            <p:cNvPr id="90" name="组合 89"/>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93" name="椭圆 9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91"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itchFamily="34" charset="-122"/>
                <a:ea typeface="微软雅黑" pitchFamily="34" charset="-122"/>
              </a:endParaRPr>
            </a:p>
          </p:txBody>
        </p:sp>
      </p:grpSp>
      <p:sp>
        <p:nvSpPr>
          <p:cNvPr id="94" name="TextBox 93"/>
          <p:cNvSpPr txBox="1"/>
          <p:nvPr/>
        </p:nvSpPr>
        <p:spPr>
          <a:xfrm>
            <a:off x="6444208" y="1651003"/>
            <a:ext cx="2016224" cy="2491580"/>
          </a:xfrm>
          <a:prstGeom prst="rect">
            <a:avLst/>
          </a:prstGeom>
          <a:noFill/>
          <a:ln>
            <a:noFill/>
          </a:ln>
        </p:spPr>
        <p:txBody>
          <a:bodyPr wrap="square" rtlCol="0">
            <a:spAutoFit/>
          </a:bodyPr>
          <a:lstStyle/>
          <a:p>
            <a:pPr>
              <a:lnSpc>
                <a:spcPct val="130000"/>
              </a:lnSpc>
              <a:defRPr/>
            </a:pPr>
            <a:r>
              <a:rPr lang="zh-CN" altLang="en-US" sz="1100" dirty="0">
                <a:solidFill>
                  <a:schemeClr val="tx1">
                    <a:lumMod val="65000"/>
                    <a:lumOff val="35000"/>
                  </a:schemeClr>
                </a:solidFill>
                <a:latin typeface="微软雅黑" pitchFamily="34" charset="-122"/>
                <a:ea typeface="微软雅黑" pitchFamily="34" charset="-122"/>
              </a:rPr>
              <a:t>组织</a:t>
            </a:r>
            <a:r>
              <a:rPr lang="zh-CN" altLang="en-US" sz="1100" dirty="0" smtClean="0">
                <a:solidFill>
                  <a:schemeClr val="tx1">
                    <a:lumMod val="65000"/>
                    <a:lumOff val="35000"/>
                  </a:schemeClr>
                </a:solidFill>
                <a:latin typeface="微软雅黑" pitchFamily="34" charset="-122"/>
                <a:ea typeface="微软雅黑" pitchFamily="34" charset="-122"/>
              </a:rPr>
              <a:t>价值</a:t>
            </a:r>
            <a:r>
              <a:rPr lang="zh-CN" altLang="en-US" sz="1100" dirty="0">
                <a:solidFill>
                  <a:schemeClr val="tx1">
                    <a:lumMod val="65000"/>
                    <a:lumOff val="35000"/>
                  </a:schemeClr>
                </a:solidFill>
                <a:latin typeface="微软雅黑" pitchFamily="34" charset="-122"/>
                <a:ea typeface="微软雅黑" pitchFamily="34" charset="-122"/>
              </a:rPr>
              <a:t>的成功实现始于综合战略规划和管理。组织战略体现在组织的使命和愿景中，包括市场定位、竞争策略和其他环境因素。有效的组织战略为组织的发展和成长提供了明确的方向，以及考核成功的绩效指标。为了在组织战略</a:t>
            </a:r>
            <a:r>
              <a:rPr lang="zh-CN" altLang="en-US" sz="1100" dirty="0" smtClean="0">
                <a:solidFill>
                  <a:schemeClr val="tx1">
                    <a:lumMod val="65000"/>
                    <a:lumOff val="35000"/>
                  </a:schemeClr>
                </a:solidFill>
                <a:latin typeface="微软雅黑" pitchFamily="34" charset="-122"/>
                <a:ea typeface="微软雅黑" pitchFamily="34" charset="-122"/>
              </a:rPr>
              <a:t>和组织价值</a:t>
            </a:r>
            <a:r>
              <a:rPr lang="zh-CN" altLang="en-US" sz="1100" dirty="0">
                <a:solidFill>
                  <a:schemeClr val="tx1">
                    <a:lumMod val="65000"/>
                    <a:lumOff val="35000"/>
                  </a:schemeClr>
                </a:solidFill>
                <a:latin typeface="微软雅黑" pitchFamily="34" charset="-122"/>
                <a:ea typeface="微软雅黑" pitchFamily="34" charset="-122"/>
              </a:rPr>
              <a:t>实现之间架起桥梁，就必须应用项目组合、项目集和项目管理技术。 </a:t>
            </a:r>
          </a:p>
        </p:txBody>
      </p:sp>
      <p:sp>
        <p:nvSpPr>
          <p:cNvPr id="95" name="TextBox 94"/>
          <p:cNvSpPr txBox="1"/>
          <p:nvPr/>
        </p:nvSpPr>
        <p:spPr>
          <a:xfrm>
            <a:off x="1474285" y="1327176"/>
            <a:ext cx="1036867"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itchFamily="34" charset="-122"/>
                <a:ea typeface="微软雅黑" pitchFamily="34" charset="-122"/>
              </a:rPr>
              <a:t>愿景</a:t>
            </a:r>
            <a:r>
              <a:rPr lang="zh-CN" altLang="en-US" sz="1400" b="1" dirty="0">
                <a:solidFill>
                  <a:schemeClr val="tx1">
                    <a:lumMod val="65000"/>
                    <a:lumOff val="35000"/>
                  </a:schemeClr>
                </a:solidFill>
                <a:latin typeface="微软雅黑" pitchFamily="34" charset="-122"/>
                <a:ea typeface="微软雅黑" pitchFamily="34" charset="-122"/>
              </a:rPr>
              <a:t>与</a:t>
            </a:r>
            <a:r>
              <a:rPr lang="zh-CN" altLang="en-US" sz="1400" b="1" dirty="0" smtClean="0">
                <a:solidFill>
                  <a:schemeClr val="tx1">
                    <a:lumMod val="65000"/>
                    <a:lumOff val="35000"/>
                  </a:schemeClr>
                </a:solidFill>
                <a:latin typeface="微软雅黑" pitchFamily="34" charset="-122"/>
                <a:ea typeface="微软雅黑" pitchFamily="34" charset="-122"/>
              </a:rPr>
              <a:t>使命</a:t>
            </a: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96" name="TextBox 95"/>
          <p:cNvSpPr txBox="1"/>
          <p:nvPr/>
        </p:nvSpPr>
        <p:spPr>
          <a:xfrm>
            <a:off x="837982" y="1646466"/>
            <a:ext cx="1620121" cy="338554"/>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itchFamily="34" charset="-122"/>
                <a:ea typeface="微软雅黑" pitchFamily="34" charset="-122"/>
              </a:rPr>
              <a:t>我们是谁？</a:t>
            </a:r>
            <a:endParaRPr lang="en-US" altLang="zh-CN" sz="1100" dirty="0" smtClean="0">
              <a:solidFill>
                <a:schemeClr val="tx1">
                  <a:lumMod val="65000"/>
                  <a:lumOff val="35000"/>
                </a:schemeClr>
              </a:solidFill>
              <a:latin typeface="微软雅黑" pitchFamily="34" charset="-122"/>
              <a:ea typeface="微软雅黑" pitchFamily="34" charset="-122"/>
            </a:endParaRPr>
          </a:p>
          <a:p>
            <a:pPr algn="ctr"/>
            <a:r>
              <a:rPr lang="zh-CN" altLang="en-US" sz="1100" dirty="0" smtClean="0">
                <a:solidFill>
                  <a:schemeClr val="tx1">
                    <a:lumMod val="65000"/>
                    <a:lumOff val="35000"/>
                  </a:schemeClr>
                </a:solidFill>
                <a:latin typeface="微软雅黑" pitchFamily="34" charset="-122"/>
                <a:ea typeface="微软雅黑" pitchFamily="34" charset="-122"/>
              </a:rPr>
              <a:t>我们要做什么？</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97" name="TextBox 96"/>
          <p:cNvSpPr txBox="1"/>
          <p:nvPr/>
        </p:nvSpPr>
        <p:spPr>
          <a:xfrm>
            <a:off x="1022589" y="2571750"/>
            <a:ext cx="1331318"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itchFamily="34" charset="-122"/>
                <a:ea typeface="微软雅黑" pitchFamily="34" charset="-122"/>
              </a:rPr>
              <a:t>战略与规划</a:t>
            </a: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98" name="TextBox 97"/>
          <p:cNvSpPr txBox="1"/>
          <p:nvPr/>
        </p:nvSpPr>
        <p:spPr>
          <a:xfrm>
            <a:off x="611560" y="2913327"/>
            <a:ext cx="1464936" cy="169277"/>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itchFamily="34" charset="-122"/>
                <a:ea typeface="微软雅黑" pitchFamily="34" charset="-122"/>
              </a:rPr>
              <a:t>明确方向与目标</a:t>
            </a:r>
          </a:p>
        </p:txBody>
      </p:sp>
      <p:sp>
        <p:nvSpPr>
          <p:cNvPr id="99" name="TextBox 98"/>
          <p:cNvSpPr txBox="1"/>
          <p:nvPr/>
        </p:nvSpPr>
        <p:spPr>
          <a:xfrm>
            <a:off x="1344028" y="4011910"/>
            <a:ext cx="1499780"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itchFamily="34" charset="-122"/>
                <a:ea typeface="微软雅黑" pitchFamily="34" charset="-122"/>
              </a:rPr>
              <a:t>项目集与项目</a:t>
            </a: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100" name="TextBox 99"/>
          <p:cNvSpPr txBox="1"/>
          <p:nvPr/>
        </p:nvSpPr>
        <p:spPr>
          <a:xfrm>
            <a:off x="1152227" y="4342323"/>
            <a:ext cx="1576351" cy="169277"/>
          </a:xfrm>
          <a:prstGeom prst="rect">
            <a:avLst/>
          </a:prstGeom>
          <a:noFill/>
        </p:spPr>
        <p:txBody>
          <a:bodyPr wrap="square" lIns="0" tIns="0" rIns="0" bIns="0" rtlCol="0">
            <a:spAutoFit/>
          </a:bodyPr>
          <a:lstStyle/>
          <a:p>
            <a:pPr algn="ctr"/>
            <a:r>
              <a:rPr lang="zh-CN" altLang="en-US" sz="1100" dirty="0">
                <a:solidFill>
                  <a:schemeClr val="tx1">
                    <a:lumMod val="65000"/>
                    <a:lumOff val="35000"/>
                  </a:schemeClr>
                </a:solidFill>
                <a:latin typeface="微软雅黑" pitchFamily="34" charset="-122"/>
                <a:ea typeface="微软雅黑" pitchFamily="34" charset="-122"/>
              </a:rPr>
              <a:t>组织</a:t>
            </a:r>
            <a:r>
              <a:rPr lang="zh-CN" altLang="en-US" sz="1100" dirty="0" smtClean="0">
                <a:solidFill>
                  <a:schemeClr val="tx1">
                    <a:lumMod val="65000"/>
                    <a:lumOff val="35000"/>
                  </a:schemeClr>
                </a:solidFill>
                <a:latin typeface="微软雅黑" pitchFamily="34" charset="-122"/>
                <a:ea typeface="微软雅黑" pitchFamily="34" charset="-122"/>
              </a:rPr>
              <a:t>价值的最终实现</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101" name="TextBox 100"/>
          <p:cNvSpPr txBox="1"/>
          <p:nvPr/>
        </p:nvSpPr>
        <p:spPr>
          <a:xfrm>
            <a:off x="5181979" y="2564005"/>
            <a:ext cx="1036867" cy="615553"/>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组织</a:t>
            </a: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价值</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402818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grpId="0" nodeType="afterEffect" p14:presetBounceEnd="44000">
                                      <p:stCondLst>
                                        <p:cond delay="0"/>
                                      </p:stCondLst>
                                      <p:childTnLst>
                                        <p:set>
                                          <p:cBhvr>
                                            <p:cTn id="20" dur="1" fill="hold">
                                              <p:stCondLst>
                                                <p:cond delay="0"/>
                                              </p:stCondLst>
                                            </p:cTn>
                                            <p:tgtEl>
                                              <p:spTgt spid="78"/>
                                            </p:tgtEl>
                                            <p:attrNameLst>
                                              <p:attrName>style.visibility</p:attrName>
                                            </p:attrNameLst>
                                          </p:cBhvr>
                                          <p:to>
                                            <p:strVal val="visible"/>
                                          </p:to>
                                        </p:set>
                                        <p:anim calcmode="lin" valueType="num" p14:bounceEnd="44000">
                                          <p:cBhvr additive="base">
                                            <p:cTn id="21" dur="500" fill="hold"/>
                                            <p:tgtEl>
                                              <p:spTgt spid="78"/>
                                            </p:tgtEl>
                                            <p:attrNameLst>
                                              <p:attrName>ppt_x</p:attrName>
                                            </p:attrNameLst>
                                          </p:cBhvr>
                                          <p:tavLst>
                                            <p:tav tm="0">
                                              <p:val>
                                                <p:strVal val="#ppt_x"/>
                                              </p:val>
                                            </p:tav>
                                            <p:tav tm="100000">
                                              <p:val>
                                                <p:strVal val="#ppt_x"/>
                                              </p:val>
                                            </p:tav>
                                          </p:tavLst>
                                        </p:anim>
                                        <p:anim calcmode="lin" valueType="num" p14:bounceEnd="44000">
                                          <p:cBhvr additive="base">
                                            <p:cTn id="22" dur="500" fill="hold"/>
                                            <p:tgtEl>
                                              <p:spTgt spid="7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right)">
                                          <p:cBhvr>
                                            <p:cTn id="30" dur="500"/>
                                            <p:tgtEl>
                                              <p:spTgt spid="75"/>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wipe(right)">
                                          <p:cBhvr>
                                            <p:cTn id="36" dur="500"/>
                                            <p:tgtEl>
                                              <p:spTgt spid="7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84"/>
                                            </p:tgtEl>
                                            <p:attrNameLst>
                                              <p:attrName>style.visibility</p:attrName>
                                            </p:attrNameLst>
                                          </p:cBhvr>
                                          <p:to>
                                            <p:strVal val="visible"/>
                                          </p:to>
                                        </p:set>
                                        <p:anim calcmode="lin" valueType="num">
                                          <p:cBhvr>
                                            <p:cTn id="40" dur="500" fill="hold"/>
                                            <p:tgtEl>
                                              <p:spTgt spid="84"/>
                                            </p:tgtEl>
                                            <p:attrNameLst>
                                              <p:attrName>ppt_w</p:attrName>
                                            </p:attrNameLst>
                                          </p:cBhvr>
                                          <p:tavLst>
                                            <p:tav tm="0">
                                              <p:val>
                                                <p:fltVal val="0"/>
                                              </p:val>
                                            </p:tav>
                                            <p:tav tm="100000">
                                              <p:val>
                                                <p:strVal val="#ppt_w"/>
                                              </p:val>
                                            </p:tav>
                                          </p:tavLst>
                                        </p:anim>
                                        <p:anim calcmode="lin" valueType="num">
                                          <p:cBhvr>
                                            <p:cTn id="41" dur="500" fill="hold"/>
                                            <p:tgtEl>
                                              <p:spTgt spid="84"/>
                                            </p:tgtEl>
                                            <p:attrNameLst>
                                              <p:attrName>ppt_h</p:attrName>
                                            </p:attrNameLst>
                                          </p:cBhvr>
                                          <p:tavLst>
                                            <p:tav tm="0">
                                              <p:val>
                                                <p:fltVal val="0"/>
                                              </p:val>
                                            </p:tav>
                                            <p:tav tm="100000">
                                              <p:val>
                                                <p:strVal val="#ppt_h"/>
                                              </p:val>
                                            </p:tav>
                                          </p:tavLst>
                                        </p:anim>
                                        <p:animEffect transition="in" filter="fade">
                                          <p:cBhvr>
                                            <p:cTn id="42" dur="500"/>
                                            <p:tgtEl>
                                              <p:spTgt spid="84"/>
                                            </p:tgtEl>
                                          </p:cBhvr>
                                        </p:animEffect>
                                      </p:childTnLst>
                                    </p:cTn>
                                  </p:par>
                                  <p:par>
                                    <p:cTn id="43" presetID="53" presetClass="entr" presetSubtype="16"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 calcmode="lin" valueType="num">
                                          <p:cBhvr>
                                            <p:cTn id="45" dur="500" fill="hold"/>
                                            <p:tgtEl>
                                              <p:spTgt spid="79"/>
                                            </p:tgtEl>
                                            <p:attrNameLst>
                                              <p:attrName>ppt_w</p:attrName>
                                            </p:attrNameLst>
                                          </p:cBhvr>
                                          <p:tavLst>
                                            <p:tav tm="0">
                                              <p:val>
                                                <p:fltVal val="0"/>
                                              </p:val>
                                            </p:tav>
                                            <p:tav tm="100000">
                                              <p:val>
                                                <p:strVal val="#ppt_w"/>
                                              </p:val>
                                            </p:tav>
                                          </p:tavLst>
                                        </p:anim>
                                        <p:anim calcmode="lin" valueType="num">
                                          <p:cBhvr>
                                            <p:cTn id="46" dur="500" fill="hold"/>
                                            <p:tgtEl>
                                              <p:spTgt spid="79"/>
                                            </p:tgtEl>
                                            <p:attrNameLst>
                                              <p:attrName>ppt_h</p:attrName>
                                            </p:attrNameLst>
                                          </p:cBhvr>
                                          <p:tavLst>
                                            <p:tav tm="0">
                                              <p:val>
                                                <p:fltVal val="0"/>
                                              </p:val>
                                            </p:tav>
                                            <p:tav tm="100000">
                                              <p:val>
                                                <p:strVal val="#ppt_h"/>
                                              </p:val>
                                            </p:tav>
                                          </p:tavLst>
                                        </p:anim>
                                        <p:animEffect transition="in" filter="fade">
                                          <p:cBhvr>
                                            <p:cTn id="47" dur="500"/>
                                            <p:tgtEl>
                                              <p:spTgt spid="79"/>
                                            </p:tgtEl>
                                          </p:cBhvr>
                                        </p:animEffect>
                                      </p:childTnLst>
                                    </p:cTn>
                                  </p:par>
                                  <p:par>
                                    <p:cTn id="48" presetID="53" presetClass="entr" presetSubtype="16"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 calcmode="lin" valueType="num">
                                          <p:cBhvr>
                                            <p:cTn id="50" dur="500" fill="hold"/>
                                            <p:tgtEl>
                                              <p:spTgt spid="89"/>
                                            </p:tgtEl>
                                            <p:attrNameLst>
                                              <p:attrName>ppt_w</p:attrName>
                                            </p:attrNameLst>
                                          </p:cBhvr>
                                          <p:tavLst>
                                            <p:tav tm="0">
                                              <p:val>
                                                <p:fltVal val="0"/>
                                              </p:val>
                                            </p:tav>
                                            <p:tav tm="100000">
                                              <p:val>
                                                <p:strVal val="#ppt_w"/>
                                              </p:val>
                                            </p:tav>
                                          </p:tavLst>
                                        </p:anim>
                                        <p:anim calcmode="lin" valueType="num">
                                          <p:cBhvr>
                                            <p:cTn id="51" dur="500" fill="hold"/>
                                            <p:tgtEl>
                                              <p:spTgt spid="89"/>
                                            </p:tgtEl>
                                            <p:attrNameLst>
                                              <p:attrName>ppt_h</p:attrName>
                                            </p:attrNameLst>
                                          </p:cBhvr>
                                          <p:tavLst>
                                            <p:tav tm="0">
                                              <p:val>
                                                <p:fltVal val="0"/>
                                              </p:val>
                                            </p:tav>
                                            <p:tav tm="100000">
                                              <p:val>
                                                <p:strVal val="#ppt_h"/>
                                              </p:val>
                                            </p:tav>
                                          </p:tavLst>
                                        </p:anim>
                                        <p:animEffect transition="in" filter="fade">
                                          <p:cBhvr>
                                            <p:cTn id="52" dur="500"/>
                                            <p:tgtEl>
                                              <p:spTgt spid="89"/>
                                            </p:tgtEl>
                                          </p:cBhvr>
                                        </p:animEffect>
                                      </p:childTnLst>
                                    </p:cTn>
                                  </p:par>
                                </p:childTnLst>
                              </p:cTn>
                            </p:par>
                            <p:par>
                              <p:cTn id="53" fill="hold">
                                <p:stCondLst>
                                  <p:cond delay="3000"/>
                                </p:stCondLst>
                                <p:childTnLst>
                                  <p:par>
                                    <p:cTn id="54" presetID="22" presetClass="entr" presetSubtype="1"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up)">
                                          <p:cBhvr>
                                            <p:cTn id="56" dur="500"/>
                                            <p:tgtEl>
                                              <p:spTgt spid="74"/>
                                            </p:tgtEl>
                                          </p:cBhvr>
                                        </p:animEffect>
                                      </p:childTnLst>
                                    </p:cTn>
                                  </p:par>
                                </p:childTnLst>
                              </p:cTn>
                            </p:par>
                            <p:par>
                              <p:cTn id="57" fill="hold">
                                <p:stCondLst>
                                  <p:cond delay="3500"/>
                                </p:stCondLst>
                                <p:childTnLst>
                                  <p:par>
                                    <p:cTn id="58" presetID="26" presetClass="entr" presetSubtype="0"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wipe(down)">
                                          <p:cBhvr>
                                            <p:cTn id="60" dur="290">
                                              <p:stCondLst>
                                                <p:cond delay="0"/>
                                              </p:stCondLst>
                                            </p:cTn>
                                            <p:tgtEl>
                                              <p:spTgt spid="95"/>
                                            </p:tgtEl>
                                          </p:cBhvr>
                                        </p:animEffect>
                                        <p:anim calcmode="lin" valueType="num">
                                          <p:cBhvr>
                                            <p:cTn id="61" dur="911"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62" dur="332"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63" dur="332" tmFilter="0, 0; 0.125,0.2665; 0.25,0.4; 0.375,0.465; 0.5,0.5;  0.625,0.535; 0.75,0.6; 0.875,0.7335; 1,1">
                                              <p:stCondLst>
                                                <p:cond delay="332"/>
                                              </p:stCondLst>
                                            </p:cTn>
                                            <p:tgtEl>
                                              <p:spTgt spid="95"/>
                                            </p:tgtEl>
                                            <p:attrNameLst>
                                              <p:attrName>ppt_y</p:attrName>
                                            </p:attrNameLst>
                                          </p:cBhvr>
                                          <p:tavLst>
                                            <p:tav tm="0" fmla="#ppt_y-sin(pi*$)/9">
                                              <p:val>
                                                <p:fltVal val="0"/>
                                              </p:val>
                                            </p:tav>
                                            <p:tav tm="100000">
                                              <p:val>
                                                <p:fltVal val="1"/>
                                              </p:val>
                                            </p:tav>
                                          </p:tavLst>
                                        </p:anim>
                                        <p:anim calcmode="lin" valueType="num">
                                          <p:cBhvr>
                                            <p:cTn id="64" dur="166" tmFilter="0, 0; 0.125,0.2665; 0.25,0.4; 0.375,0.465; 0.5,0.5;  0.625,0.535; 0.75,0.6; 0.875,0.7335; 1,1">
                                              <p:stCondLst>
                                                <p:cond delay="662"/>
                                              </p:stCondLst>
                                            </p:cTn>
                                            <p:tgtEl>
                                              <p:spTgt spid="95"/>
                                            </p:tgtEl>
                                            <p:attrNameLst>
                                              <p:attrName>ppt_y</p:attrName>
                                            </p:attrNameLst>
                                          </p:cBhvr>
                                          <p:tavLst>
                                            <p:tav tm="0" fmla="#ppt_y-sin(pi*$)/27">
                                              <p:val>
                                                <p:fltVal val="0"/>
                                              </p:val>
                                            </p:tav>
                                            <p:tav tm="100000">
                                              <p:val>
                                                <p:fltVal val="1"/>
                                              </p:val>
                                            </p:tav>
                                          </p:tavLst>
                                        </p:anim>
                                        <p:anim calcmode="lin" valueType="num">
                                          <p:cBhvr>
                                            <p:cTn id="65" dur="82" tmFilter="0, 0; 0.125,0.2665; 0.25,0.4; 0.375,0.465; 0.5,0.5;  0.625,0.535; 0.75,0.6; 0.875,0.7335; 1,1">
                                              <p:stCondLst>
                                                <p:cond delay="828"/>
                                              </p:stCondLst>
                                            </p:cTn>
                                            <p:tgtEl>
                                              <p:spTgt spid="95"/>
                                            </p:tgtEl>
                                            <p:attrNameLst>
                                              <p:attrName>ppt_y</p:attrName>
                                            </p:attrNameLst>
                                          </p:cBhvr>
                                          <p:tavLst>
                                            <p:tav tm="0" fmla="#ppt_y-sin(pi*$)/81">
                                              <p:val>
                                                <p:fltVal val="0"/>
                                              </p:val>
                                            </p:tav>
                                            <p:tav tm="100000">
                                              <p:val>
                                                <p:fltVal val="1"/>
                                              </p:val>
                                            </p:tav>
                                          </p:tavLst>
                                        </p:anim>
                                        <p:animScale>
                                          <p:cBhvr>
                                            <p:cTn id="66" dur="13">
                                              <p:stCondLst>
                                                <p:cond delay="325"/>
                                              </p:stCondLst>
                                            </p:cTn>
                                            <p:tgtEl>
                                              <p:spTgt spid="95"/>
                                            </p:tgtEl>
                                          </p:cBhvr>
                                          <p:to x="100000" y="60000"/>
                                        </p:animScale>
                                        <p:animScale>
                                          <p:cBhvr>
                                            <p:cTn id="67" dur="83" decel="50000">
                                              <p:stCondLst>
                                                <p:cond delay="338"/>
                                              </p:stCondLst>
                                            </p:cTn>
                                            <p:tgtEl>
                                              <p:spTgt spid="95"/>
                                            </p:tgtEl>
                                          </p:cBhvr>
                                          <p:to x="100000" y="100000"/>
                                        </p:animScale>
                                        <p:animScale>
                                          <p:cBhvr>
                                            <p:cTn id="68" dur="13">
                                              <p:stCondLst>
                                                <p:cond delay="656"/>
                                              </p:stCondLst>
                                            </p:cTn>
                                            <p:tgtEl>
                                              <p:spTgt spid="95"/>
                                            </p:tgtEl>
                                          </p:cBhvr>
                                          <p:to x="100000" y="80000"/>
                                        </p:animScale>
                                        <p:animScale>
                                          <p:cBhvr>
                                            <p:cTn id="69" dur="83" decel="50000">
                                              <p:stCondLst>
                                                <p:cond delay="669"/>
                                              </p:stCondLst>
                                            </p:cTn>
                                            <p:tgtEl>
                                              <p:spTgt spid="95"/>
                                            </p:tgtEl>
                                          </p:cBhvr>
                                          <p:to x="100000" y="100000"/>
                                        </p:animScale>
                                        <p:animScale>
                                          <p:cBhvr>
                                            <p:cTn id="70" dur="13">
                                              <p:stCondLst>
                                                <p:cond delay="821"/>
                                              </p:stCondLst>
                                            </p:cTn>
                                            <p:tgtEl>
                                              <p:spTgt spid="95"/>
                                            </p:tgtEl>
                                          </p:cBhvr>
                                          <p:to x="100000" y="90000"/>
                                        </p:animScale>
                                        <p:animScale>
                                          <p:cBhvr>
                                            <p:cTn id="71" dur="83" decel="50000">
                                              <p:stCondLst>
                                                <p:cond delay="834"/>
                                              </p:stCondLst>
                                            </p:cTn>
                                            <p:tgtEl>
                                              <p:spTgt spid="95"/>
                                            </p:tgtEl>
                                          </p:cBhvr>
                                          <p:to x="100000" y="100000"/>
                                        </p:animScale>
                                        <p:animScale>
                                          <p:cBhvr>
                                            <p:cTn id="72" dur="13">
                                              <p:stCondLst>
                                                <p:cond delay="904"/>
                                              </p:stCondLst>
                                            </p:cTn>
                                            <p:tgtEl>
                                              <p:spTgt spid="95"/>
                                            </p:tgtEl>
                                          </p:cBhvr>
                                          <p:to x="100000" y="95000"/>
                                        </p:animScale>
                                        <p:animScale>
                                          <p:cBhvr>
                                            <p:cTn id="73" dur="83" decel="50000">
                                              <p:stCondLst>
                                                <p:cond delay="917"/>
                                              </p:stCondLst>
                                            </p:cTn>
                                            <p:tgtEl>
                                              <p:spTgt spid="95"/>
                                            </p:tgtEl>
                                          </p:cBhvr>
                                          <p:to x="100000" y="100000"/>
                                        </p:animScale>
                                      </p:childTnLst>
                                    </p:cTn>
                                  </p:par>
                                  <p:par>
                                    <p:cTn id="74" presetID="26" presetClass="entr" presetSubtype="0" fill="hold" grpId="0" nodeType="withEffect">
                                      <p:stCondLst>
                                        <p:cond delay="100"/>
                                      </p:stCondLst>
                                      <p:childTnLst>
                                        <p:set>
                                          <p:cBhvr>
                                            <p:cTn id="75" dur="1" fill="hold">
                                              <p:stCondLst>
                                                <p:cond delay="0"/>
                                              </p:stCondLst>
                                            </p:cTn>
                                            <p:tgtEl>
                                              <p:spTgt spid="96"/>
                                            </p:tgtEl>
                                            <p:attrNameLst>
                                              <p:attrName>style.visibility</p:attrName>
                                            </p:attrNameLst>
                                          </p:cBhvr>
                                          <p:to>
                                            <p:strVal val="visible"/>
                                          </p:to>
                                        </p:set>
                                        <p:animEffect transition="in" filter="wipe(down)">
                                          <p:cBhvr>
                                            <p:cTn id="76" dur="290">
                                              <p:stCondLst>
                                                <p:cond delay="0"/>
                                              </p:stCondLst>
                                            </p:cTn>
                                            <p:tgtEl>
                                              <p:spTgt spid="96"/>
                                            </p:tgtEl>
                                          </p:cBhvr>
                                        </p:animEffect>
                                        <p:anim calcmode="lin" valueType="num">
                                          <p:cBhvr>
                                            <p:cTn id="77" dur="911"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78" dur="332"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79" dur="332" tmFilter="0, 0; 0.125,0.2665; 0.25,0.4; 0.375,0.465; 0.5,0.5;  0.625,0.535; 0.75,0.6; 0.875,0.7335; 1,1">
                                              <p:stCondLst>
                                                <p:cond delay="332"/>
                                              </p:stCondLst>
                                            </p:cTn>
                                            <p:tgtEl>
                                              <p:spTgt spid="96"/>
                                            </p:tgtEl>
                                            <p:attrNameLst>
                                              <p:attrName>ppt_y</p:attrName>
                                            </p:attrNameLst>
                                          </p:cBhvr>
                                          <p:tavLst>
                                            <p:tav tm="0" fmla="#ppt_y-sin(pi*$)/9">
                                              <p:val>
                                                <p:fltVal val="0"/>
                                              </p:val>
                                            </p:tav>
                                            <p:tav tm="100000">
                                              <p:val>
                                                <p:fltVal val="1"/>
                                              </p:val>
                                            </p:tav>
                                          </p:tavLst>
                                        </p:anim>
                                        <p:anim calcmode="lin" valueType="num">
                                          <p:cBhvr>
                                            <p:cTn id="80" dur="166" tmFilter="0, 0; 0.125,0.2665; 0.25,0.4; 0.375,0.465; 0.5,0.5;  0.625,0.535; 0.75,0.6; 0.875,0.7335; 1,1">
                                              <p:stCondLst>
                                                <p:cond delay="662"/>
                                              </p:stCondLst>
                                            </p:cTn>
                                            <p:tgtEl>
                                              <p:spTgt spid="96"/>
                                            </p:tgtEl>
                                            <p:attrNameLst>
                                              <p:attrName>ppt_y</p:attrName>
                                            </p:attrNameLst>
                                          </p:cBhvr>
                                          <p:tavLst>
                                            <p:tav tm="0" fmla="#ppt_y-sin(pi*$)/27">
                                              <p:val>
                                                <p:fltVal val="0"/>
                                              </p:val>
                                            </p:tav>
                                            <p:tav tm="100000">
                                              <p:val>
                                                <p:fltVal val="1"/>
                                              </p:val>
                                            </p:tav>
                                          </p:tavLst>
                                        </p:anim>
                                        <p:anim calcmode="lin" valueType="num">
                                          <p:cBhvr>
                                            <p:cTn id="81" dur="82" tmFilter="0, 0; 0.125,0.2665; 0.25,0.4; 0.375,0.465; 0.5,0.5;  0.625,0.535; 0.75,0.6; 0.875,0.7335; 1,1">
                                              <p:stCondLst>
                                                <p:cond delay="828"/>
                                              </p:stCondLst>
                                            </p:cTn>
                                            <p:tgtEl>
                                              <p:spTgt spid="96"/>
                                            </p:tgtEl>
                                            <p:attrNameLst>
                                              <p:attrName>ppt_y</p:attrName>
                                            </p:attrNameLst>
                                          </p:cBhvr>
                                          <p:tavLst>
                                            <p:tav tm="0" fmla="#ppt_y-sin(pi*$)/81">
                                              <p:val>
                                                <p:fltVal val="0"/>
                                              </p:val>
                                            </p:tav>
                                            <p:tav tm="100000">
                                              <p:val>
                                                <p:fltVal val="1"/>
                                              </p:val>
                                            </p:tav>
                                          </p:tavLst>
                                        </p:anim>
                                        <p:animScale>
                                          <p:cBhvr>
                                            <p:cTn id="82" dur="13">
                                              <p:stCondLst>
                                                <p:cond delay="325"/>
                                              </p:stCondLst>
                                            </p:cTn>
                                            <p:tgtEl>
                                              <p:spTgt spid="96"/>
                                            </p:tgtEl>
                                          </p:cBhvr>
                                          <p:to x="100000" y="60000"/>
                                        </p:animScale>
                                        <p:animScale>
                                          <p:cBhvr>
                                            <p:cTn id="83" dur="83" decel="50000">
                                              <p:stCondLst>
                                                <p:cond delay="338"/>
                                              </p:stCondLst>
                                            </p:cTn>
                                            <p:tgtEl>
                                              <p:spTgt spid="96"/>
                                            </p:tgtEl>
                                          </p:cBhvr>
                                          <p:to x="100000" y="100000"/>
                                        </p:animScale>
                                        <p:animScale>
                                          <p:cBhvr>
                                            <p:cTn id="84" dur="13">
                                              <p:stCondLst>
                                                <p:cond delay="656"/>
                                              </p:stCondLst>
                                            </p:cTn>
                                            <p:tgtEl>
                                              <p:spTgt spid="96"/>
                                            </p:tgtEl>
                                          </p:cBhvr>
                                          <p:to x="100000" y="80000"/>
                                        </p:animScale>
                                        <p:animScale>
                                          <p:cBhvr>
                                            <p:cTn id="85" dur="83" decel="50000">
                                              <p:stCondLst>
                                                <p:cond delay="669"/>
                                              </p:stCondLst>
                                            </p:cTn>
                                            <p:tgtEl>
                                              <p:spTgt spid="96"/>
                                            </p:tgtEl>
                                          </p:cBhvr>
                                          <p:to x="100000" y="100000"/>
                                        </p:animScale>
                                        <p:animScale>
                                          <p:cBhvr>
                                            <p:cTn id="86" dur="13">
                                              <p:stCondLst>
                                                <p:cond delay="821"/>
                                              </p:stCondLst>
                                            </p:cTn>
                                            <p:tgtEl>
                                              <p:spTgt spid="96"/>
                                            </p:tgtEl>
                                          </p:cBhvr>
                                          <p:to x="100000" y="90000"/>
                                        </p:animScale>
                                        <p:animScale>
                                          <p:cBhvr>
                                            <p:cTn id="87" dur="83" decel="50000">
                                              <p:stCondLst>
                                                <p:cond delay="834"/>
                                              </p:stCondLst>
                                            </p:cTn>
                                            <p:tgtEl>
                                              <p:spTgt spid="96"/>
                                            </p:tgtEl>
                                          </p:cBhvr>
                                          <p:to x="100000" y="100000"/>
                                        </p:animScale>
                                        <p:animScale>
                                          <p:cBhvr>
                                            <p:cTn id="88" dur="13">
                                              <p:stCondLst>
                                                <p:cond delay="904"/>
                                              </p:stCondLst>
                                            </p:cTn>
                                            <p:tgtEl>
                                              <p:spTgt spid="96"/>
                                            </p:tgtEl>
                                          </p:cBhvr>
                                          <p:to x="100000" y="95000"/>
                                        </p:animScale>
                                        <p:animScale>
                                          <p:cBhvr>
                                            <p:cTn id="89" dur="83" decel="50000">
                                              <p:stCondLst>
                                                <p:cond delay="917"/>
                                              </p:stCondLst>
                                            </p:cTn>
                                            <p:tgtEl>
                                              <p:spTgt spid="96"/>
                                            </p:tgtEl>
                                          </p:cBhvr>
                                          <p:to x="100000" y="100000"/>
                                        </p:animScale>
                                      </p:childTnLst>
                                    </p:cTn>
                                  </p:par>
                                  <p:par>
                                    <p:cTn id="90" presetID="26" presetClass="entr" presetSubtype="0" fill="hold" grpId="0" nodeType="withEffect">
                                      <p:stCondLst>
                                        <p:cond delay="200"/>
                                      </p:stCondLst>
                                      <p:childTnLst>
                                        <p:set>
                                          <p:cBhvr>
                                            <p:cTn id="91" dur="1" fill="hold">
                                              <p:stCondLst>
                                                <p:cond delay="0"/>
                                              </p:stCondLst>
                                            </p:cTn>
                                            <p:tgtEl>
                                              <p:spTgt spid="97"/>
                                            </p:tgtEl>
                                            <p:attrNameLst>
                                              <p:attrName>style.visibility</p:attrName>
                                            </p:attrNameLst>
                                          </p:cBhvr>
                                          <p:to>
                                            <p:strVal val="visible"/>
                                          </p:to>
                                        </p:set>
                                        <p:animEffect transition="in" filter="wipe(down)">
                                          <p:cBhvr>
                                            <p:cTn id="92" dur="290">
                                              <p:stCondLst>
                                                <p:cond delay="0"/>
                                              </p:stCondLst>
                                            </p:cTn>
                                            <p:tgtEl>
                                              <p:spTgt spid="97"/>
                                            </p:tgtEl>
                                          </p:cBhvr>
                                        </p:animEffect>
                                        <p:anim calcmode="lin" valueType="num">
                                          <p:cBhvr>
                                            <p:cTn id="93" dur="911"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94" dur="332"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95" dur="332" tmFilter="0, 0; 0.125,0.2665; 0.25,0.4; 0.375,0.465; 0.5,0.5;  0.625,0.535; 0.75,0.6; 0.875,0.7335; 1,1">
                                              <p:stCondLst>
                                                <p:cond delay="332"/>
                                              </p:stCondLst>
                                            </p:cTn>
                                            <p:tgtEl>
                                              <p:spTgt spid="97"/>
                                            </p:tgtEl>
                                            <p:attrNameLst>
                                              <p:attrName>ppt_y</p:attrName>
                                            </p:attrNameLst>
                                          </p:cBhvr>
                                          <p:tavLst>
                                            <p:tav tm="0" fmla="#ppt_y-sin(pi*$)/9">
                                              <p:val>
                                                <p:fltVal val="0"/>
                                              </p:val>
                                            </p:tav>
                                            <p:tav tm="100000">
                                              <p:val>
                                                <p:fltVal val="1"/>
                                              </p:val>
                                            </p:tav>
                                          </p:tavLst>
                                        </p:anim>
                                        <p:anim calcmode="lin" valueType="num">
                                          <p:cBhvr>
                                            <p:cTn id="96" dur="166" tmFilter="0, 0; 0.125,0.2665; 0.25,0.4; 0.375,0.465; 0.5,0.5;  0.625,0.535; 0.75,0.6; 0.875,0.7335; 1,1">
                                              <p:stCondLst>
                                                <p:cond delay="662"/>
                                              </p:stCondLst>
                                            </p:cTn>
                                            <p:tgtEl>
                                              <p:spTgt spid="97"/>
                                            </p:tgtEl>
                                            <p:attrNameLst>
                                              <p:attrName>ppt_y</p:attrName>
                                            </p:attrNameLst>
                                          </p:cBhvr>
                                          <p:tavLst>
                                            <p:tav tm="0" fmla="#ppt_y-sin(pi*$)/27">
                                              <p:val>
                                                <p:fltVal val="0"/>
                                              </p:val>
                                            </p:tav>
                                            <p:tav tm="100000">
                                              <p:val>
                                                <p:fltVal val="1"/>
                                              </p:val>
                                            </p:tav>
                                          </p:tavLst>
                                        </p:anim>
                                        <p:anim calcmode="lin" valueType="num">
                                          <p:cBhvr>
                                            <p:cTn id="97" dur="82" tmFilter="0, 0; 0.125,0.2665; 0.25,0.4; 0.375,0.465; 0.5,0.5;  0.625,0.535; 0.75,0.6; 0.875,0.7335; 1,1">
                                              <p:stCondLst>
                                                <p:cond delay="828"/>
                                              </p:stCondLst>
                                            </p:cTn>
                                            <p:tgtEl>
                                              <p:spTgt spid="97"/>
                                            </p:tgtEl>
                                            <p:attrNameLst>
                                              <p:attrName>ppt_y</p:attrName>
                                            </p:attrNameLst>
                                          </p:cBhvr>
                                          <p:tavLst>
                                            <p:tav tm="0" fmla="#ppt_y-sin(pi*$)/81">
                                              <p:val>
                                                <p:fltVal val="0"/>
                                              </p:val>
                                            </p:tav>
                                            <p:tav tm="100000">
                                              <p:val>
                                                <p:fltVal val="1"/>
                                              </p:val>
                                            </p:tav>
                                          </p:tavLst>
                                        </p:anim>
                                        <p:animScale>
                                          <p:cBhvr>
                                            <p:cTn id="98" dur="13">
                                              <p:stCondLst>
                                                <p:cond delay="325"/>
                                              </p:stCondLst>
                                            </p:cTn>
                                            <p:tgtEl>
                                              <p:spTgt spid="97"/>
                                            </p:tgtEl>
                                          </p:cBhvr>
                                          <p:to x="100000" y="60000"/>
                                        </p:animScale>
                                        <p:animScale>
                                          <p:cBhvr>
                                            <p:cTn id="99" dur="83" decel="50000">
                                              <p:stCondLst>
                                                <p:cond delay="338"/>
                                              </p:stCondLst>
                                            </p:cTn>
                                            <p:tgtEl>
                                              <p:spTgt spid="97"/>
                                            </p:tgtEl>
                                          </p:cBhvr>
                                          <p:to x="100000" y="100000"/>
                                        </p:animScale>
                                        <p:animScale>
                                          <p:cBhvr>
                                            <p:cTn id="100" dur="13">
                                              <p:stCondLst>
                                                <p:cond delay="656"/>
                                              </p:stCondLst>
                                            </p:cTn>
                                            <p:tgtEl>
                                              <p:spTgt spid="97"/>
                                            </p:tgtEl>
                                          </p:cBhvr>
                                          <p:to x="100000" y="80000"/>
                                        </p:animScale>
                                        <p:animScale>
                                          <p:cBhvr>
                                            <p:cTn id="101" dur="83" decel="50000">
                                              <p:stCondLst>
                                                <p:cond delay="669"/>
                                              </p:stCondLst>
                                            </p:cTn>
                                            <p:tgtEl>
                                              <p:spTgt spid="97"/>
                                            </p:tgtEl>
                                          </p:cBhvr>
                                          <p:to x="100000" y="100000"/>
                                        </p:animScale>
                                        <p:animScale>
                                          <p:cBhvr>
                                            <p:cTn id="102" dur="13">
                                              <p:stCondLst>
                                                <p:cond delay="821"/>
                                              </p:stCondLst>
                                            </p:cTn>
                                            <p:tgtEl>
                                              <p:spTgt spid="97"/>
                                            </p:tgtEl>
                                          </p:cBhvr>
                                          <p:to x="100000" y="90000"/>
                                        </p:animScale>
                                        <p:animScale>
                                          <p:cBhvr>
                                            <p:cTn id="103" dur="83" decel="50000">
                                              <p:stCondLst>
                                                <p:cond delay="834"/>
                                              </p:stCondLst>
                                            </p:cTn>
                                            <p:tgtEl>
                                              <p:spTgt spid="97"/>
                                            </p:tgtEl>
                                          </p:cBhvr>
                                          <p:to x="100000" y="100000"/>
                                        </p:animScale>
                                        <p:animScale>
                                          <p:cBhvr>
                                            <p:cTn id="104" dur="13">
                                              <p:stCondLst>
                                                <p:cond delay="904"/>
                                              </p:stCondLst>
                                            </p:cTn>
                                            <p:tgtEl>
                                              <p:spTgt spid="97"/>
                                            </p:tgtEl>
                                          </p:cBhvr>
                                          <p:to x="100000" y="95000"/>
                                        </p:animScale>
                                        <p:animScale>
                                          <p:cBhvr>
                                            <p:cTn id="105" dur="83" decel="50000">
                                              <p:stCondLst>
                                                <p:cond delay="917"/>
                                              </p:stCondLst>
                                            </p:cTn>
                                            <p:tgtEl>
                                              <p:spTgt spid="97"/>
                                            </p:tgtEl>
                                          </p:cBhvr>
                                          <p:to x="100000" y="100000"/>
                                        </p:animScale>
                                      </p:childTnLst>
                                    </p:cTn>
                                  </p:par>
                                  <p:par>
                                    <p:cTn id="106" presetID="26" presetClass="entr" presetSubtype="0" fill="hold" grpId="0" nodeType="withEffect">
                                      <p:stCondLst>
                                        <p:cond delay="300"/>
                                      </p:stCondLst>
                                      <p:childTnLst>
                                        <p:set>
                                          <p:cBhvr>
                                            <p:cTn id="107" dur="1" fill="hold">
                                              <p:stCondLst>
                                                <p:cond delay="0"/>
                                              </p:stCondLst>
                                            </p:cTn>
                                            <p:tgtEl>
                                              <p:spTgt spid="98"/>
                                            </p:tgtEl>
                                            <p:attrNameLst>
                                              <p:attrName>style.visibility</p:attrName>
                                            </p:attrNameLst>
                                          </p:cBhvr>
                                          <p:to>
                                            <p:strVal val="visible"/>
                                          </p:to>
                                        </p:set>
                                        <p:animEffect transition="in" filter="wipe(down)">
                                          <p:cBhvr>
                                            <p:cTn id="108" dur="290">
                                              <p:stCondLst>
                                                <p:cond delay="0"/>
                                              </p:stCondLst>
                                            </p:cTn>
                                            <p:tgtEl>
                                              <p:spTgt spid="98"/>
                                            </p:tgtEl>
                                          </p:cBhvr>
                                        </p:animEffect>
                                        <p:anim calcmode="lin" valueType="num">
                                          <p:cBhvr>
                                            <p:cTn id="109" dur="911"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10" dur="332"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11" dur="332" tmFilter="0, 0; 0.125,0.2665; 0.25,0.4; 0.375,0.465; 0.5,0.5;  0.625,0.535; 0.75,0.6; 0.875,0.7335; 1,1">
                                              <p:stCondLst>
                                                <p:cond delay="332"/>
                                              </p:stCondLst>
                                            </p:cTn>
                                            <p:tgtEl>
                                              <p:spTgt spid="98"/>
                                            </p:tgtEl>
                                            <p:attrNameLst>
                                              <p:attrName>ppt_y</p:attrName>
                                            </p:attrNameLst>
                                          </p:cBhvr>
                                          <p:tavLst>
                                            <p:tav tm="0" fmla="#ppt_y-sin(pi*$)/9">
                                              <p:val>
                                                <p:fltVal val="0"/>
                                              </p:val>
                                            </p:tav>
                                            <p:tav tm="100000">
                                              <p:val>
                                                <p:fltVal val="1"/>
                                              </p:val>
                                            </p:tav>
                                          </p:tavLst>
                                        </p:anim>
                                        <p:anim calcmode="lin" valueType="num">
                                          <p:cBhvr>
                                            <p:cTn id="112" dur="166" tmFilter="0, 0; 0.125,0.2665; 0.25,0.4; 0.375,0.465; 0.5,0.5;  0.625,0.535; 0.75,0.6; 0.875,0.7335; 1,1">
                                              <p:stCondLst>
                                                <p:cond delay="662"/>
                                              </p:stCondLst>
                                            </p:cTn>
                                            <p:tgtEl>
                                              <p:spTgt spid="98"/>
                                            </p:tgtEl>
                                            <p:attrNameLst>
                                              <p:attrName>ppt_y</p:attrName>
                                            </p:attrNameLst>
                                          </p:cBhvr>
                                          <p:tavLst>
                                            <p:tav tm="0" fmla="#ppt_y-sin(pi*$)/27">
                                              <p:val>
                                                <p:fltVal val="0"/>
                                              </p:val>
                                            </p:tav>
                                            <p:tav tm="100000">
                                              <p:val>
                                                <p:fltVal val="1"/>
                                              </p:val>
                                            </p:tav>
                                          </p:tavLst>
                                        </p:anim>
                                        <p:anim calcmode="lin" valueType="num">
                                          <p:cBhvr>
                                            <p:cTn id="113" dur="82" tmFilter="0, 0; 0.125,0.2665; 0.25,0.4; 0.375,0.465; 0.5,0.5;  0.625,0.535; 0.75,0.6; 0.875,0.7335; 1,1">
                                              <p:stCondLst>
                                                <p:cond delay="828"/>
                                              </p:stCondLst>
                                            </p:cTn>
                                            <p:tgtEl>
                                              <p:spTgt spid="98"/>
                                            </p:tgtEl>
                                            <p:attrNameLst>
                                              <p:attrName>ppt_y</p:attrName>
                                            </p:attrNameLst>
                                          </p:cBhvr>
                                          <p:tavLst>
                                            <p:tav tm="0" fmla="#ppt_y-sin(pi*$)/81">
                                              <p:val>
                                                <p:fltVal val="0"/>
                                              </p:val>
                                            </p:tav>
                                            <p:tav tm="100000">
                                              <p:val>
                                                <p:fltVal val="1"/>
                                              </p:val>
                                            </p:tav>
                                          </p:tavLst>
                                        </p:anim>
                                        <p:animScale>
                                          <p:cBhvr>
                                            <p:cTn id="114" dur="13">
                                              <p:stCondLst>
                                                <p:cond delay="325"/>
                                              </p:stCondLst>
                                            </p:cTn>
                                            <p:tgtEl>
                                              <p:spTgt spid="98"/>
                                            </p:tgtEl>
                                          </p:cBhvr>
                                          <p:to x="100000" y="60000"/>
                                        </p:animScale>
                                        <p:animScale>
                                          <p:cBhvr>
                                            <p:cTn id="115" dur="83" decel="50000">
                                              <p:stCondLst>
                                                <p:cond delay="338"/>
                                              </p:stCondLst>
                                            </p:cTn>
                                            <p:tgtEl>
                                              <p:spTgt spid="98"/>
                                            </p:tgtEl>
                                          </p:cBhvr>
                                          <p:to x="100000" y="100000"/>
                                        </p:animScale>
                                        <p:animScale>
                                          <p:cBhvr>
                                            <p:cTn id="116" dur="13">
                                              <p:stCondLst>
                                                <p:cond delay="656"/>
                                              </p:stCondLst>
                                            </p:cTn>
                                            <p:tgtEl>
                                              <p:spTgt spid="98"/>
                                            </p:tgtEl>
                                          </p:cBhvr>
                                          <p:to x="100000" y="80000"/>
                                        </p:animScale>
                                        <p:animScale>
                                          <p:cBhvr>
                                            <p:cTn id="117" dur="83" decel="50000">
                                              <p:stCondLst>
                                                <p:cond delay="669"/>
                                              </p:stCondLst>
                                            </p:cTn>
                                            <p:tgtEl>
                                              <p:spTgt spid="98"/>
                                            </p:tgtEl>
                                          </p:cBhvr>
                                          <p:to x="100000" y="100000"/>
                                        </p:animScale>
                                        <p:animScale>
                                          <p:cBhvr>
                                            <p:cTn id="118" dur="13">
                                              <p:stCondLst>
                                                <p:cond delay="821"/>
                                              </p:stCondLst>
                                            </p:cTn>
                                            <p:tgtEl>
                                              <p:spTgt spid="98"/>
                                            </p:tgtEl>
                                          </p:cBhvr>
                                          <p:to x="100000" y="90000"/>
                                        </p:animScale>
                                        <p:animScale>
                                          <p:cBhvr>
                                            <p:cTn id="119" dur="83" decel="50000">
                                              <p:stCondLst>
                                                <p:cond delay="834"/>
                                              </p:stCondLst>
                                            </p:cTn>
                                            <p:tgtEl>
                                              <p:spTgt spid="98"/>
                                            </p:tgtEl>
                                          </p:cBhvr>
                                          <p:to x="100000" y="100000"/>
                                        </p:animScale>
                                        <p:animScale>
                                          <p:cBhvr>
                                            <p:cTn id="120" dur="13">
                                              <p:stCondLst>
                                                <p:cond delay="904"/>
                                              </p:stCondLst>
                                            </p:cTn>
                                            <p:tgtEl>
                                              <p:spTgt spid="98"/>
                                            </p:tgtEl>
                                          </p:cBhvr>
                                          <p:to x="100000" y="95000"/>
                                        </p:animScale>
                                        <p:animScale>
                                          <p:cBhvr>
                                            <p:cTn id="121" dur="83" decel="50000">
                                              <p:stCondLst>
                                                <p:cond delay="917"/>
                                              </p:stCondLst>
                                            </p:cTn>
                                            <p:tgtEl>
                                              <p:spTgt spid="98"/>
                                            </p:tgtEl>
                                          </p:cBhvr>
                                          <p:to x="100000" y="100000"/>
                                        </p:animScale>
                                      </p:childTnLst>
                                    </p:cTn>
                                  </p:par>
                                  <p:par>
                                    <p:cTn id="122" presetID="26" presetClass="entr" presetSubtype="0" fill="hold" grpId="0" nodeType="withEffect">
                                      <p:stCondLst>
                                        <p:cond delay="400"/>
                                      </p:stCondLst>
                                      <p:childTnLst>
                                        <p:set>
                                          <p:cBhvr>
                                            <p:cTn id="123" dur="1" fill="hold">
                                              <p:stCondLst>
                                                <p:cond delay="0"/>
                                              </p:stCondLst>
                                            </p:cTn>
                                            <p:tgtEl>
                                              <p:spTgt spid="99"/>
                                            </p:tgtEl>
                                            <p:attrNameLst>
                                              <p:attrName>style.visibility</p:attrName>
                                            </p:attrNameLst>
                                          </p:cBhvr>
                                          <p:to>
                                            <p:strVal val="visible"/>
                                          </p:to>
                                        </p:set>
                                        <p:animEffect transition="in" filter="wipe(down)">
                                          <p:cBhvr>
                                            <p:cTn id="124" dur="290">
                                              <p:stCondLst>
                                                <p:cond delay="0"/>
                                              </p:stCondLst>
                                            </p:cTn>
                                            <p:tgtEl>
                                              <p:spTgt spid="99"/>
                                            </p:tgtEl>
                                          </p:cBhvr>
                                        </p:animEffect>
                                        <p:anim calcmode="lin" valueType="num">
                                          <p:cBhvr>
                                            <p:cTn id="125" dur="911"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126" dur="332"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127" dur="332" tmFilter="0, 0; 0.125,0.2665; 0.25,0.4; 0.375,0.465; 0.5,0.5;  0.625,0.535; 0.75,0.6; 0.875,0.7335; 1,1">
                                              <p:stCondLst>
                                                <p:cond delay="332"/>
                                              </p:stCondLst>
                                            </p:cTn>
                                            <p:tgtEl>
                                              <p:spTgt spid="99"/>
                                            </p:tgtEl>
                                            <p:attrNameLst>
                                              <p:attrName>ppt_y</p:attrName>
                                            </p:attrNameLst>
                                          </p:cBhvr>
                                          <p:tavLst>
                                            <p:tav tm="0" fmla="#ppt_y-sin(pi*$)/9">
                                              <p:val>
                                                <p:fltVal val="0"/>
                                              </p:val>
                                            </p:tav>
                                            <p:tav tm="100000">
                                              <p:val>
                                                <p:fltVal val="1"/>
                                              </p:val>
                                            </p:tav>
                                          </p:tavLst>
                                        </p:anim>
                                        <p:anim calcmode="lin" valueType="num">
                                          <p:cBhvr>
                                            <p:cTn id="128" dur="166" tmFilter="0, 0; 0.125,0.2665; 0.25,0.4; 0.375,0.465; 0.5,0.5;  0.625,0.535; 0.75,0.6; 0.875,0.7335; 1,1">
                                              <p:stCondLst>
                                                <p:cond delay="662"/>
                                              </p:stCondLst>
                                            </p:cTn>
                                            <p:tgtEl>
                                              <p:spTgt spid="99"/>
                                            </p:tgtEl>
                                            <p:attrNameLst>
                                              <p:attrName>ppt_y</p:attrName>
                                            </p:attrNameLst>
                                          </p:cBhvr>
                                          <p:tavLst>
                                            <p:tav tm="0" fmla="#ppt_y-sin(pi*$)/27">
                                              <p:val>
                                                <p:fltVal val="0"/>
                                              </p:val>
                                            </p:tav>
                                            <p:tav tm="100000">
                                              <p:val>
                                                <p:fltVal val="1"/>
                                              </p:val>
                                            </p:tav>
                                          </p:tavLst>
                                        </p:anim>
                                        <p:anim calcmode="lin" valueType="num">
                                          <p:cBhvr>
                                            <p:cTn id="129" dur="82" tmFilter="0, 0; 0.125,0.2665; 0.25,0.4; 0.375,0.465; 0.5,0.5;  0.625,0.535; 0.75,0.6; 0.875,0.7335; 1,1">
                                              <p:stCondLst>
                                                <p:cond delay="828"/>
                                              </p:stCondLst>
                                            </p:cTn>
                                            <p:tgtEl>
                                              <p:spTgt spid="99"/>
                                            </p:tgtEl>
                                            <p:attrNameLst>
                                              <p:attrName>ppt_y</p:attrName>
                                            </p:attrNameLst>
                                          </p:cBhvr>
                                          <p:tavLst>
                                            <p:tav tm="0" fmla="#ppt_y-sin(pi*$)/81">
                                              <p:val>
                                                <p:fltVal val="0"/>
                                              </p:val>
                                            </p:tav>
                                            <p:tav tm="100000">
                                              <p:val>
                                                <p:fltVal val="1"/>
                                              </p:val>
                                            </p:tav>
                                          </p:tavLst>
                                        </p:anim>
                                        <p:animScale>
                                          <p:cBhvr>
                                            <p:cTn id="130" dur="13">
                                              <p:stCondLst>
                                                <p:cond delay="325"/>
                                              </p:stCondLst>
                                            </p:cTn>
                                            <p:tgtEl>
                                              <p:spTgt spid="99"/>
                                            </p:tgtEl>
                                          </p:cBhvr>
                                          <p:to x="100000" y="60000"/>
                                        </p:animScale>
                                        <p:animScale>
                                          <p:cBhvr>
                                            <p:cTn id="131" dur="83" decel="50000">
                                              <p:stCondLst>
                                                <p:cond delay="338"/>
                                              </p:stCondLst>
                                            </p:cTn>
                                            <p:tgtEl>
                                              <p:spTgt spid="99"/>
                                            </p:tgtEl>
                                          </p:cBhvr>
                                          <p:to x="100000" y="100000"/>
                                        </p:animScale>
                                        <p:animScale>
                                          <p:cBhvr>
                                            <p:cTn id="132" dur="13">
                                              <p:stCondLst>
                                                <p:cond delay="656"/>
                                              </p:stCondLst>
                                            </p:cTn>
                                            <p:tgtEl>
                                              <p:spTgt spid="99"/>
                                            </p:tgtEl>
                                          </p:cBhvr>
                                          <p:to x="100000" y="80000"/>
                                        </p:animScale>
                                        <p:animScale>
                                          <p:cBhvr>
                                            <p:cTn id="133" dur="83" decel="50000">
                                              <p:stCondLst>
                                                <p:cond delay="669"/>
                                              </p:stCondLst>
                                            </p:cTn>
                                            <p:tgtEl>
                                              <p:spTgt spid="99"/>
                                            </p:tgtEl>
                                          </p:cBhvr>
                                          <p:to x="100000" y="100000"/>
                                        </p:animScale>
                                        <p:animScale>
                                          <p:cBhvr>
                                            <p:cTn id="134" dur="13">
                                              <p:stCondLst>
                                                <p:cond delay="821"/>
                                              </p:stCondLst>
                                            </p:cTn>
                                            <p:tgtEl>
                                              <p:spTgt spid="99"/>
                                            </p:tgtEl>
                                          </p:cBhvr>
                                          <p:to x="100000" y="90000"/>
                                        </p:animScale>
                                        <p:animScale>
                                          <p:cBhvr>
                                            <p:cTn id="135" dur="83" decel="50000">
                                              <p:stCondLst>
                                                <p:cond delay="834"/>
                                              </p:stCondLst>
                                            </p:cTn>
                                            <p:tgtEl>
                                              <p:spTgt spid="99"/>
                                            </p:tgtEl>
                                          </p:cBhvr>
                                          <p:to x="100000" y="100000"/>
                                        </p:animScale>
                                        <p:animScale>
                                          <p:cBhvr>
                                            <p:cTn id="136" dur="13">
                                              <p:stCondLst>
                                                <p:cond delay="904"/>
                                              </p:stCondLst>
                                            </p:cTn>
                                            <p:tgtEl>
                                              <p:spTgt spid="99"/>
                                            </p:tgtEl>
                                          </p:cBhvr>
                                          <p:to x="100000" y="95000"/>
                                        </p:animScale>
                                        <p:animScale>
                                          <p:cBhvr>
                                            <p:cTn id="137" dur="83" decel="50000">
                                              <p:stCondLst>
                                                <p:cond delay="917"/>
                                              </p:stCondLst>
                                            </p:cTn>
                                            <p:tgtEl>
                                              <p:spTgt spid="99"/>
                                            </p:tgtEl>
                                          </p:cBhvr>
                                          <p:to x="100000" y="100000"/>
                                        </p:animScale>
                                      </p:childTnLst>
                                    </p:cTn>
                                  </p:par>
                                  <p:par>
                                    <p:cTn id="138" presetID="26" presetClass="entr" presetSubtype="0" fill="hold" grpId="0" nodeType="withEffect">
                                      <p:stCondLst>
                                        <p:cond delay="500"/>
                                      </p:stCondLst>
                                      <p:childTnLst>
                                        <p:set>
                                          <p:cBhvr>
                                            <p:cTn id="139" dur="1" fill="hold">
                                              <p:stCondLst>
                                                <p:cond delay="0"/>
                                              </p:stCondLst>
                                            </p:cTn>
                                            <p:tgtEl>
                                              <p:spTgt spid="100"/>
                                            </p:tgtEl>
                                            <p:attrNameLst>
                                              <p:attrName>style.visibility</p:attrName>
                                            </p:attrNameLst>
                                          </p:cBhvr>
                                          <p:to>
                                            <p:strVal val="visible"/>
                                          </p:to>
                                        </p:set>
                                        <p:animEffect transition="in" filter="wipe(down)">
                                          <p:cBhvr>
                                            <p:cTn id="140" dur="290">
                                              <p:stCondLst>
                                                <p:cond delay="0"/>
                                              </p:stCondLst>
                                            </p:cTn>
                                            <p:tgtEl>
                                              <p:spTgt spid="100"/>
                                            </p:tgtEl>
                                          </p:cBhvr>
                                        </p:animEffect>
                                        <p:anim calcmode="lin" valueType="num">
                                          <p:cBhvr>
                                            <p:cTn id="141" dur="911" tmFilter="0,0; 0.14,0.36; 0.43,0.73; 0.71,0.91; 1.0,1.0">
                                              <p:stCondLst>
                                                <p:cond delay="0"/>
                                              </p:stCondLst>
                                            </p:cTn>
                                            <p:tgtEl>
                                              <p:spTgt spid="100"/>
                                            </p:tgtEl>
                                            <p:attrNameLst>
                                              <p:attrName>ppt_x</p:attrName>
                                            </p:attrNameLst>
                                          </p:cBhvr>
                                          <p:tavLst>
                                            <p:tav tm="0">
                                              <p:val>
                                                <p:strVal val="#ppt_x-0.25"/>
                                              </p:val>
                                            </p:tav>
                                            <p:tav tm="100000">
                                              <p:val>
                                                <p:strVal val="#ppt_x"/>
                                              </p:val>
                                            </p:tav>
                                          </p:tavLst>
                                        </p:anim>
                                        <p:anim calcmode="lin" valueType="num">
                                          <p:cBhvr>
                                            <p:cTn id="142" dur="332" tmFilter="0.0,0.0; 0.25,0.07; 0.50,0.2; 0.75,0.467; 1.0,1.0">
                                              <p:stCondLst>
                                                <p:cond delay="0"/>
                                              </p:stCondLst>
                                            </p:cTn>
                                            <p:tgtEl>
                                              <p:spTgt spid="100"/>
                                            </p:tgtEl>
                                            <p:attrNameLst>
                                              <p:attrName>ppt_y</p:attrName>
                                            </p:attrNameLst>
                                          </p:cBhvr>
                                          <p:tavLst>
                                            <p:tav tm="0" fmla="#ppt_y-sin(pi*$)/3">
                                              <p:val>
                                                <p:fltVal val="0.5"/>
                                              </p:val>
                                            </p:tav>
                                            <p:tav tm="100000">
                                              <p:val>
                                                <p:fltVal val="1"/>
                                              </p:val>
                                            </p:tav>
                                          </p:tavLst>
                                        </p:anim>
                                        <p:anim calcmode="lin" valueType="num">
                                          <p:cBhvr>
                                            <p:cTn id="143" dur="332" tmFilter="0, 0; 0.125,0.2665; 0.25,0.4; 0.375,0.465; 0.5,0.5;  0.625,0.535; 0.75,0.6; 0.875,0.7335; 1,1">
                                              <p:stCondLst>
                                                <p:cond delay="332"/>
                                              </p:stCondLst>
                                            </p:cTn>
                                            <p:tgtEl>
                                              <p:spTgt spid="100"/>
                                            </p:tgtEl>
                                            <p:attrNameLst>
                                              <p:attrName>ppt_y</p:attrName>
                                            </p:attrNameLst>
                                          </p:cBhvr>
                                          <p:tavLst>
                                            <p:tav tm="0" fmla="#ppt_y-sin(pi*$)/9">
                                              <p:val>
                                                <p:fltVal val="0"/>
                                              </p:val>
                                            </p:tav>
                                            <p:tav tm="100000">
                                              <p:val>
                                                <p:fltVal val="1"/>
                                              </p:val>
                                            </p:tav>
                                          </p:tavLst>
                                        </p:anim>
                                        <p:anim calcmode="lin" valueType="num">
                                          <p:cBhvr>
                                            <p:cTn id="144" dur="166" tmFilter="0, 0; 0.125,0.2665; 0.25,0.4; 0.375,0.465; 0.5,0.5;  0.625,0.535; 0.75,0.6; 0.875,0.7335; 1,1">
                                              <p:stCondLst>
                                                <p:cond delay="662"/>
                                              </p:stCondLst>
                                            </p:cTn>
                                            <p:tgtEl>
                                              <p:spTgt spid="100"/>
                                            </p:tgtEl>
                                            <p:attrNameLst>
                                              <p:attrName>ppt_y</p:attrName>
                                            </p:attrNameLst>
                                          </p:cBhvr>
                                          <p:tavLst>
                                            <p:tav tm="0" fmla="#ppt_y-sin(pi*$)/27">
                                              <p:val>
                                                <p:fltVal val="0"/>
                                              </p:val>
                                            </p:tav>
                                            <p:tav tm="100000">
                                              <p:val>
                                                <p:fltVal val="1"/>
                                              </p:val>
                                            </p:tav>
                                          </p:tavLst>
                                        </p:anim>
                                        <p:anim calcmode="lin" valueType="num">
                                          <p:cBhvr>
                                            <p:cTn id="145" dur="82" tmFilter="0, 0; 0.125,0.2665; 0.25,0.4; 0.375,0.465; 0.5,0.5;  0.625,0.535; 0.75,0.6; 0.875,0.7335; 1,1">
                                              <p:stCondLst>
                                                <p:cond delay="828"/>
                                              </p:stCondLst>
                                            </p:cTn>
                                            <p:tgtEl>
                                              <p:spTgt spid="100"/>
                                            </p:tgtEl>
                                            <p:attrNameLst>
                                              <p:attrName>ppt_y</p:attrName>
                                            </p:attrNameLst>
                                          </p:cBhvr>
                                          <p:tavLst>
                                            <p:tav tm="0" fmla="#ppt_y-sin(pi*$)/81">
                                              <p:val>
                                                <p:fltVal val="0"/>
                                              </p:val>
                                            </p:tav>
                                            <p:tav tm="100000">
                                              <p:val>
                                                <p:fltVal val="1"/>
                                              </p:val>
                                            </p:tav>
                                          </p:tavLst>
                                        </p:anim>
                                        <p:animScale>
                                          <p:cBhvr>
                                            <p:cTn id="146" dur="13">
                                              <p:stCondLst>
                                                <p:cond delay="325"/>
                                              </p:stCondLst>
                                            </p:cTn>
                                            <p:tgtEl>
                                              <p:spTgt spid="100"/>
                                            </p:tgtEl>
                                          </p:cBhvr>
                                          <p:to x="100000" y="60000"/>
                                        </p:animScale>
                                        <p:animScale>
                                          <p:cBhvr>
                                            <p:cTn id="147" dur="83" decel="50000">
                                              <p:stCondLst>
                                                <p:cond delay="338"/>
                                              </p:stCondLst>
                                            </p:cTn>
                                            <p:tgtEl>
                                              <p:spTgt spid="100"/>
                                            </p:tgtEl>
                                          </p:cBhvr>
                                          <p:to x="100000" y="100000"/>
                                        </p:animScale>
                                        <p:animScale>
                                          <p:cBhvr>
                                            <p:cTn id="148" dur="13">
                                              <p:stCondLst>
                                                <p:cond delay="656"/>
                                              </p:stCondLst>
                                            </p:cTn>
                                            <p:tgtEl>
                                              <p:spTgt spid="100"/>
                                            </p:tgtEl>
                                          </p:cBhvr>
                                          <p:to x="100000" y="80000"/>
                                        </p:animScale>
                                        <p:animScale>
                                          <p:cBhvr>
                                            <p:cTn id="149" dur="83" decel="50000">
                                              <p:stCondLst>
                                                <p:cond delay="669"/>
                                              </p:stCondLst>
                                            </p:cTn>
                                            <p:tgtEl>
                                              <p:spTgt spid="100"/>
                                            </p:tgtEl>
                                          </p:cBhvr>
                                          <p:to x="100000" y="100000"/>
                                        </p:animScale>
                                        <p:animScale>
                                          <p:cBhvr>
                                            <p:cTn id="150" dur="13">
                                              <p:stCondLst>
                                                <p:cond delay="821"/>
                                              </p:stCondLst>
                                            </p:cTn>
                                            <p:tgtEl>
                                              <p:spTgt spid="100"/>
                                            </p:tgtEl>
                                          </p:cBhvr>
                                          <p:to x="100000" y="90000"/>
                                        </p:animScale>
                                        <p:animScale>
                                          <p:cBhvr>
                                            <p:cTn id="151" dur="83" decel="50000">
                                              <p:stCondLst>
                                                <p:cond delay="834"/>
                                              </p:stCondLst>
                                            </p:cTn>
                                            <p:tgtEl>
                                              <p:spTgt spid="100"/>
                                            </p:tgtEl>
                                          </p:cBhvr>
                                          <p:to x="100000" y="100000"/>
                                        </p:animScale>
                                        <p:animScale>
                                          <p:cBhvr>
                                            <p:cTn id="152" dur="13">
                                              <p:stCondLst>
                                                <p:cond delay="904"/>
                                              </p:stCondLst>
                                            </p:cTn>
                                            <p:tgtEl>
                                              <p:spTgt spid="100"/>
                                            </p:tgtEl>
                                          </p:cBhvr>
                                          <p:to x="100000" y="95000"/>
                                        </p:animScale>
                                        <p:animScale>
                                          <p:cBhvr>
                                            <p:cTn id="153" dur="83" decel="50000">
                                              <p:stCondLst>
                                                <p:cond delay="917"/>
                                              </p:stCondLst>
                                            </p:cTn>
                                            <p:tgtEl>
                                              <p:spTgt spid="100"/>
                                            </p:tgtEl>
                                          </p:cBhvr>
                                          <p:to x="100000" y="100000"/>
                                        </p:animScale>
                                      </p:childTnLst>
                                    </p:cTn>
                                  </p:par>
                                </p:childTnLst>
                              </p:cTn>
                            </p:par>
                            <p:par>
                              <p:cTn id="154" fill="hold">
                                <p:stCondLst>
                                  <p:cond delay="5000"/>
                                </p:stCondLst>
                                <p:childTnLst>
                                  <p:par>
                                    <p:cTn id="155" presetID="22" presetClass="entr" presetSubtype="1" fill="hold" grpId="0" nodeType="afterEffect">
                                      <p:stCondLst>
                                        <p:cond delay="0"/>
                                      </p:stCondLst>
                                      <p:childTnLst>
                                        <p:set>
                                          <p:cBhvr>
                                            <p:cTn id="156" dur="1" fill="hold">
                                              <p:stCondLst>
                                                <p:cond delay="0"/>
                                              </p:stCondLst>
                                            </p:cTn>
                                            <p:tgtEl>
                                              <p:spTgt spid="94"/>
                                            </p:tgtEl>
                                            <p:attrNameLst>
                                              <p:attrName>style.visibility</p:attrName>
                                            </p:attrNameLst>
                                          </p:cBhvr>
                                          <p:to>
                                            <p:strVal val="visible"/>
                                          </p:to>
                                        </p:set>
                                        <p:animEffect transition="in" filter="wipe(up)">
                                          <p:cBhvr>
                                            <p:cTn id="157"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74" grpId="0" animBg="1"/>
          <p:bldP spid="75" grpId="0" animBg="1"/>
          <p:bldP spid="76" grpId="0" animBg="1"/>
          <p:bldP spid="77" grpId="0" animBg="1"/>
          <p:bldP spid="78" grpId="0" animBg="1"/>
          <p:bldP spid="94" grpId="0"/>
          <p:bldP spid="95" grpId="0"/>
          <p:bldP spid="96" grpId="0"/>
          <p:bldP spid="97" grpId="0"/>
          <p:bldP spid="98" grpId="0"/>
          <p:bldP spid="99" grpId="0"/>
          <p:bldP spid="100" grpId="0"/>
          <p:bldP spid="1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 calcmode="lin" valueType="num">
                                          <p:cBhvr additive="base">
                                            <p:cTn id="21" dur="500" fill="hold"/>
                                            <p:tgtEl>
                                              <p:spTgt spid="78"/>
                                            </p:tgtEl>
                                            <p:attrNameLst>
                                              <p:attrName>ppt_x</p:attrName>
                                            </p:attrNameLst>
                                          </p:cBhvr>
                                          <p:tavLst>
                                            <p:tav tm="0">
                                              <p:val>
                                                <p:strVal val="#ppt_x"/>
                                              </p:val>
                                            </p:tav>
                                            <p:tav tm="100000">
                                              <p:val>
                                                <p:strVal val="#ppt_x"/>
                                              </p:val>
                                            </p:tav>
                                          </p:tavLst>
                                        </p:anim>
                                        <p:anim calcmode="lin" valueType="num">
                                          <p:cBhvr additive="base">
                                            <p:cTn id="22" dur="500" fill="hold"/>
                                            <p:tgtEl>
                                              <p:spTgt spid="7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right)">
                                          <p:cBhvr>
                                            <p:cTn id="30" dur="500"/>
                                            <p:tgtEl>
                                              <p:spTgt spid="75"/>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wipe(right)">
                                          <p:cBhvr>
                                            <p:cTn id="36" dur="500"/>
                                            <p:tgtEl>
                                              <p:spTgt spid="7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84"/>
                                            </p:tgtEl>
                                            <p:attrNameLst>
                                              <p:attrName>style.visibility</p:attrName>
                                            </p:attrNameLst>
                                          </p:cBhvr>
                                          <p:to>
                                            <p:strVal val="visible"/>
                                          </p:to>
                                        </p:set>
                                        <p:anim calcmode="lin" valueType="num">
                                          <p:cBhvr>
                                            <p:cTn id="40" dur="500" fill="hold"/>
                                            <p:tgtEl>
                                              <p:spTgt spid="84"/>
                                            </p:tgtEl>
                                            <p:attrNameLst>
                                              <p:attrName>ppt_w</p:attrName>
                                            </p:attrNameLst>
                                          </p:cBhvr>
                                          <p:tavLst>
                                            <p:tav tm="0">
                                              <p:val>
                                                <p:fltVal val="0"/>
                                              </p:val>
                                            </p:tav>
                                            <p:tav tm="100000">
                                              <p:val>
                                                <p:strVal val="#ppt_w"/>
                                              </p:val>
                                            </p:tav>
                                          </p:tavLst>
                                        </p:anim>
                                        <p:anim calcmode="lin" valueType="num">
                                          <p:cBhvr>
                                            <p:cTn id="41" dur="500" fill="hold"/>
                                            <p:tgtEl>
                                              <p:spTgt spid="84"/>
                                            </p:tgtEl>
                                            <p:attrNameLst>
                                              <p:attrName>ppt_h</p:attrName>
                                            </p:attrNameLst>
                                          </p:cBhvr>
                                          <p:tavLst>
                                            <p:tav tm="0">
                                              <p:val>
                                                <p:fltVal val="0"/>
                                              </p:val>
                                            </p:tav>
                                            <p:tav tm="100000">
                                              <p:val>
                                                <p:strVal val="#ppt_h"/>
                                              </p:val>
                                            </p:tav>
                                          </p:tavLst>
                                        </p:anim>
                                        <p:animEffect transition="in" filter="fade">
                                          <p:cBhvr>
                                            <p:cTn id="42" dur="500"/>
                                            <p:tgtEl>
                                              <p:spTgt spid="84"/>
                                            </p:tgtEl>
                                          </p:cBhvr>
                                        </p:animEffect>
                                      </p:childTnLst>
                                    </p:cTn>
                                  </p:par>
                                  <p:par>
                                    <p:cTn id="43" presetID="53" presetClass="entr" presetSubtype="16"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 calcmode="lin" valueType="num">
                                          <p:cBhvr>
                                            <p:cTn id="45" dur="500" fill="hold"/>
                                            <p:tgtEl>
                                              <p:spTgt spid="79"/>
                                            </p:tgtEl>
                                            <p:attrNameLst>
                                              <p:attrName>ppt_w</p:attrName>
                                            </p:attrNameLst>
                                          </p:cBhvr>
                                          <p:tavLst>
                                            <p:tav tm="0">
                                              <p:val>
                                                <p:fltVal val="0"/>
                                              </p:val>
                                            </p:tav>
                                            <p:tav tm="100000">
                                              <p:val>
                                                <p:strVal val="#ppt_w"/>
                                              </p:val>
                                            </p:tav>
                                          </p:tavLst>
                                        </p:anim>
                                        <p:anim calcmode="lin" valueType="num">
                                          <p:cBhvr>
                                            <p:cTn id="46" dur="500" fill="hold"/>
                                            <p:tgtEl>
                                              <p:spTgt spid="79"/>
                                            </p:tgtEl>
                                            <p:attrNameLst>
                                              <p:attrName>ppt_h</p:attrName>
                                            </p:attrNameLst>
                                          </p:cBhvr>
                                          <p:tavLst>
                                            <p:tav tm="0">
                                              <p:val>
                                                <p:fltVal val="0"/>
                                              </p:val>
                                            </p:tav>
                                            <p:tav tm="100000">
                                              <p:val>
                                                <p:strVal val="#ppt_h"/>
                                              </p:val>
                                            </p:tav>
                                          </p:tavLst>
                                        </p:anim>
                                        <p:animEffect transition="in" filter="fade">
                                          <p:cBhvr>
                                            <p:cTn id="47" dur="500"/>
                                            <p:tgtEl>
                                              <p:spTgt spid="79"/>
                                            </p:tgtEl>
                                          </p:cBhvr>
                                        </p:animEffect>
                                      </p:childTnLst>
                                    </p:cTn>
                                  </p:par>
                                  <p:par>
                                    <p:cTn id="48" presetID="53" presetClass="entr" presetSubtype="16"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 calcmode="lin" valueType="num">
                                          <p:cBhvr>
                                            <p:cTn id="50" dur="500" fill="hold"/>
                                            <p:tgtEl>
                                              <p:spTgt spid="89"/>
                                            </p:tgtEl>
                                            <p:attrNameLst>
                                              <p:attrName>ppt_w</p:attrName>
                                            </p:attrNameLst>
                                          </p:cBhvr>
                                          <p:tavLst>
                                            <p:tav tm="0">
                                              <p:val>
                                                <p:fltVal val="0"/>
                                              </p:val>
                                            </p:tav>
                                            <p:tav tm="100000">
                                              <p:val>
                                                <p:strVal val="#ppt_w"/>
                                              </p:val>
                                            </p:tav>
                                          </p:tavLst>
                                        </p:anim>
                                        <p:anim calcmode="lin" valueType="num">
                                          <p:cBhvr>
                                            <p:cTn id="51" dur="500" fill="hold"/>
                                            <p:tgtEl>
                                              <p:spTgt spid="89"/>
                                            </p:tgtEl>
                                            <p:attrNameLst>
                                              <p:attrName>ppt_h</p:attrName>
                                            </p:attrNameLst>
                                          </p:cBhvr>
                                          <p:tavLst>
                                            <p:tav tm="0">
                                              <p:val>
                                                <p:fltVal val="0"/>
                                              </p:val>
                                            </p:tav>
                                            <p:tav tm="100000">
                                              <p:val>
                                                <p:strVal val="#ppt_h"/>
                                              </p:val>
                                            </p:tav>
                                          </p:tavLst>
                                        </p:anim>
                                        <p:animEffect transition="in" filter="fade">
                                          <p:cBhvr>
                                            <p:cTn id="52" dur="500"/>
                                            <p:tgtEl>
                                              <p:spTgt spid="89"/>
                                            </p:tgtEl>
                                          </p:cBhvr>
                                        </p:animEffect>
                                      </p:childTnLst>
                                    </p:cTn>
                                  </p:par>
                                </p:childTnLst>
                              </p:cTn>
                            </p:par>
                            <p:par>
                              <p:cTn id="53" fill="hold">
                                <p:stCondLst>
                                  <p:cond delay="3000"/>
                                </p:stCondLst>
                                <p:childTnLst>
                                  <p:par>
                                    <p:cTn id="54" presetID="22" presetClass="entr" presetSubtype="1"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up)">
                                          <p:cBhvr>
                                            <p:cTn id="56" dur="500"/>
                                            <p:tgtEl>
                                              <p:spTgt spid="74"/>
                                            </p:tgtEl>
                                          </p:cBhvr>
                                        </p:animEffect>
                                      </p:childTnLst>
                                    </p:cTn>
                                  </p:par>
                                </p:childTnLst>
                              </p:cTn>
                            </p:par>
                            <p:par>
                              <p:cTn id="57" fill="hold">
                                <p:stCondLst>
                                  <p:cond delay="3500"/>
                                </p:stCondLst>
                                <p:childTnLst>
                                  <p:par>
                                    <p:cTn id="58" presetID="26" presetClass="entr" presetSubtype="0"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wipe(down)">
                                          <p:cBhvr>
                                            <p:cTn id="60" dur="290">
                                              <p:stCondLst>
                                                <p:cond delay="0"/>
                                              </p:stCondLst>
                                            </p:cTn>
                                            <p:tgtEl>
                                              <p:spTgt spid="95"/>
                                            </p:tgtEl>
                                          </p:cBhvr>
                                        </p:animEffect>
                                        <p:anim calcmode="lin" valueType="num">
                                          <p:cBhvr>
                                            <p:cTn id="61" dur="911"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62" dur="332"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63" dur="332" tmFilter="0, 0; 0.125,0.2665; 0.25,0.4; 0.375,0.465; 0.5,0.5;  0.625,0.535; 0.75,0.6; 0.875,0.7335; 1,1">
                                              <p:stCondLst>
                                                <p:cond delay="332"/>
                                              </p:stCondLst>
                                            </p:cTn>
                                            <p:tgtEl>
                                              <p:spTgt spid="95"/>
                                            </p:tgtEl>
                                            <p:attrNameLst>
                                              <p:attrName>ppt_y</p:attrName>
                                            </p:attrNameLst>
                                          </p:cBhvr>
                                          <p:tavLst>
                                            <p:tav tm="0" fmla="#ppt_y-sin(pi*$)/9">
                                              <p:val>
                                                <p:fltVal val="0"/>
                                              </p:val>
                                            </p:tav>
                                            <p:tav tm="100000">
                                              <p:val>
                                                <p:fltVal val="1"/>
                                              </p:val>
                                            </p:tav>
                                          </p:tavLst>
                                        </p:anim>
                                        <p:anim calcmode="lin" valueType="num">
                                          <p:cBhvr>
                                            <p:cTn id="64" dur="166" tmFilter="0, 0; 0.125,0.2665; 0.25,0.4; 0.375,0.465; 0.5,0.5;  0.625,0.535; 0.75,0.6; 0.875,0.7335; 1,1">
                                              <p:stCondLst>
                                                <p:cond delay="662"/>
                                              </p:stCondLst>
                                            </p:cTn>
                                            <p:tgtEl>
                                              <p:spTgt spid="95"/>
                                            </p:tgtEl>
                                            <p:attrNameLst>
                                              <p:attrName>ppt_y</p:attrName>
                                            </p:attrNameLst>
                                          </p:cBhvr>
                                          <p:tavLst>
                                            <p:tav tm="0" fmla="#ppt_y-sin(pi*$)/27">
                                              <p:val>
                                                <p:fltVal val="0"/>
                                              </p:val>
                                            </p:tav>
                                            <p:tav tm="100000">
                                              <p:val>
                                                <p:fltVal val="1"/>
                                              </p:val>
                                            </p:tav>
                                          </p:tavLst>
                                        </p:anim>
                                        <p:anim calcmode="lin" valueType="num">
                                          <p:cBhvr>
                                            <p:cTn id="65" dur="82" tmFilter="0, 0; 0.125,0.2665; 0.25,0.4; 0.375,0.465; 0.5,0.5;  0.625,0.535; 0.75,0.6; 0.875,0.7335; 1,1">
                                              <p:stCondLst>
                                                <p:cond delay="828"/>
                                              </p:stCondLst>
                                            </p:cTn>
                                            <p:tgtEl>
                                              <p:spTgt spid="95"/>
                                            </p:tgtEl>
                                            <p:attrNameLst>
                                              <p:attrName>ppt_y</p:attrName>
                                            </p:attrNameLst>
                                          </p:cBhvr>
                                          <p:tavLst>
                                            <p:tav tm="0" fmla="#ppt_y-sin(pi*$)/81">
                                              <p:val>
                                                <p:fltVal val="0"/>
                                              </p:val>
                                            </p:tav>
                                            <p:tav tm="100000">
                                              <p:val>
                                                <p:fltVal val="1"/>
                                              </p:val>
                                            </p:tav>
                                          </p:tavLst>
                                        </p:anim>
                                        <p:animScale>
                                          <p:cBhvr>
                                            <p:cTn id="66" dur="13">
                                              <p:stCondLst>
                                                <p:cond delay="325"/>
                                              </p:stCondLst>
                                            </p:cTn>
                                            <p:tgtEl>
                                              <p:spTgt spid="95"/>
                                            </p:tgtEl>
                                          </p:cBhvr>
                                          <p:to x="100000" y="60000"/>
                                        </p:animScale>
                                        <p:animScale>
                                          <p:cBhvr>
                                            <p:cTn id="67" dur="83" decel="50000">
                                              <p:stCondLst>
                                                <p:cond delay="338"/>
                                              </p:stCondLst>
                                            </p:cTn>
                                            <p:tgtEl>
                                              <p:spTgt spid="95"/>
                                            </p:tgtEl>
                                          </p:cBhvr>
                                          <p:to x="100000" y="100000"/>
                                        </p:animScale>
                                        <p:animScale>
                                          <p:cBhvr>
                                            <p:cTn id="68" dur="13">
                                              <p:stCondLst>
                                                <p:cond delay="656"/>
                                              </p:stCondLst>
                                            </p:cTn>
                                            <p:tgtEl>
                                              <p:spTgt spid="95"/>
                                            </p:tgtEl>
                                          </p:cBhvr>
                                          <p:to x="100000" y="80000"/>
                                        </p:animScale>
                                        <p:animScale>
                                          <p:cBhvr>
                                            <p:cTn id="69" dur="83" decel="50000">
                                              <p:stCondLst>
                                                <p:cond delay="669"/>
                                              </p:stCondLst>
                                            </p:cTn>
                                            <p:tgtEl>
                                              <p:spTgt spid="95"/>
                                            </p:tgtEl>
                                          </p:cBhvr>
                                          <p:to x="100000" y="100000"/>
                                        </p:animScale>
                                        <p:animScale>
                                          <p:cBhvr>
                                            <p:cTn id="70" dur="13">
                                              <p:stCondLst>
                                                <p:cond delay="821"/>
                                              </p:stCondLst>
                                            </p:cTn>
                                            <p:tgtEl>
                                              <p:spTgt spid="95"/>
                                            </p:tgtEl>
                                          </p:cBhvr>
                                          <p:to x="100000" y="90000"/>
                                        </p:animScale>
                                        <p:animScale>
                                          <p:cBhvr>
                                            <p:cTn id="71" dur="83" decel="50000">
                                              <p:stCondLst>
                                                <p:cond delay="834"/>
                                              </p:stCondLst>
                                            </p:cTn>
                                            <p:tgtEl>
                                              <p:spTgt spid="95"/>
                                            </p:tgtEl>
                                          </p:cBhvr>
                                          <p:to x="100000" y="100000"/>
                                        </p:animScale>
                                        <p:animScale>
                                          <p:cBhvr>
                                            <p:cTn id="72" dur="13">
                                              <p:stCondLst>
                                                <p:cond delay="904"/>
                                              </p:stCondLst>
                                            </p:cTn>
                                            <p:tgtEl>
                                              <p:spTgt spid="95"/>
                                            </p:tgtEl>
                                          </p:cBhvr>
                                          <p:to x="100000" y="95000"/>
                                        </p:animScale>
                                        <p:animScale>
                                          <p:cBhvr>
                                            <p:cTn id="73" dur="83" decel="50000">
                                              <p:stCondLst>
                                                <p:cond delay="917"/>
                                              </p:stCondLst>
                                            </p:cTn>
                                            <p:tgtEl>
                                              <p:spTgt spid="95"/>
                                            </p:tgtEl>
                                          </p:cBhvr>
                                          <p:to x="100000" y="100000"/>
                                        </p:animScale>
                                      </p:childTnLst>
                                    </p:cTn>
                                  </p:par>
                                  <p:par>
                                    <p:cTn id="74" presetID="26" presetClass="entr" presetSubtype="0" fill="hold" grpId="0" nodeType="withEffect">
                                      <p:stCondLst>
                                        <p:cond delay="100"/>
                                      </p:stCondLst>
                                      <p:childTnLst>
                                        <p:set>
                                          <p:cBhvr>
                                            <p:cTn id="75" dur="1" fill="hold">
                                              <p:stCondLst>
                                                <p:cond delay="0"/>
                                              </p:stCondLst>
                                            </p:cTn>
                                            <p:tgtEl>
                                              <p:spTgt spid="96"/>
                                            </p:tgtEl>
                                            <p:attrNameLst>
                                              <p:attrName>style.visibility</p:attrName>
                                            </p:attrNameLst>
                                          </p:cBhvr>
                                          <p:to>
                                            <p:strVal val="visible"/>
                                          </p:to>
                                        </p:set>
                                        <p:animEffect transition="in" filter="wipe(down)">
                                          <p:cBhvr>
                                            <p:cTn id="76" dur="290">
                                              <p:stCondLst>
                                                <p:cond delay="0"/>
                                              </p:stCondLst>
                                            </p:cTn>
                                            <p:tgtEl>
                                              <p:spTgt spid="96"/>
                                            </p:tgtEl>
                                          </p:cBhvr>
                                        </p:animEffect>
                                        <p:anim calcmode="lin" valueType="num">
                                          <p:cBhvr>
                                            <p:cTn id="77" dur="911"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78" dur="332"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79" dur="332" tmFilter="0, 0; 0.125,0.2665; 0.25,0.4; 0.375,0.465; 0.5,0.5;  0.625,0.535; 0.75,0.6; 0.875,0.7335; 1,1">
                                              <p:stCondLst>
                                                <p:cond delay="332"/>
                                              </p:stCondLst>
                                            </p:cTn>
                                            <p:tgtEl>
                                              <p:spTgt spid="96"/>
                                            </p:tgtEl>
                                            <p:attrNameLst>
                                              <p:attrName>ppt_y</p:attrName>
                                            </p:attrNameLst>
                                          </p:cBhvr>
                                          <p:tavLst>
                                            <p:tav tm="0" fmla="#ppt_y-sin(pi*$)/9">
                                              <p:val>
                                                <p:fltVal val="0"/>
                                              </p:val>
                                            </p:tav>
                                            <p:tav tm="100000">
                                              <p:val>
                                                <p:fltVal val="1"/>
                                              </p:val>
                                            </p:tav>
                                          </p:tavLst>
                                        </p:anim>
                                        <p:anim calcmode="lin" valueType="num">
                                          <p:cBhvr>
                                            <p:cTn id="80" dur="166" tmFilter="0, 0; 0.125,0.2665; 0.25,0.4; 0.375,0.465; 0.5,0.5;  0.625,0.535; 0.75,0.6; 0.875,0.7335; 1,1">
                                              <p:stCondLst>
                                                <p:cond delay="662"/>
                                              </p:stCondLst>
                                            </p:cTn>
                                            <p:tgtEl>
                                              <p:spTgt spid="96"/>
                                            </p:tgtEl>
                                            <p:attrNameLst>
                                              <p:attrName>ppt_y</p:attrName>
                                            </p:attrNameLst>
                                          </p:cBhvr>
                                          <p:tavLst>
                                            <p:tav tm="0" fmla="#ppt_y-sin(pi*$)/27">
                                              <p:val>
                                                <p:fltVal val="0"/>
                                              </p:val>
                                            </p:tav>
                                            <p:tav tm="100000">
                                              <p:val>
                                                <p:fltVal val="1"/>
                                              </p:val>
                                            </p:tav>
                                          </p:tavLst>
                                        </p:anim>
                                        <p:anim calcmode="lin" valueType="num">
                                          <p:cBhvr>
                                            <p:cTn id="81" dur="82" tmFilter="0, 0; 0.125,0.2665; 0.25,0.4; 0.375,0.465; 0.5,0.5;  0.625,0.535; 0.75,0.6; 0.875,0.7335; 1,1">
                                              <p:stCondLst>
                                                <p:cond delay="828"/>
                                              </p:stCondLst>
                                            </p:cTn>
                                            <p:tgtEl>
                                              <p:spTgt spid="96"/>
                                            </p:tgtEl>
                                            <p:attrNameLst>
                                              <p:attrName>ppt_y</p:attrName>
                                            </p:attrNameLst>
                                          </p:cBhvr>
                                          <p:tavLst>
                                            <p:tav tm="0" fmla="#ppt_y-sin(pi*$)/81">
                                              <p:val>
                                                <p:fltVal val="0"/>
                                              </p:val>
                                            </p:tav>
                                            <p:tav tm="100000">
                                              <p:val>
                                                <p:fltVal val="1"/>
                                              </p:val>
                                            </p:tav>
                                          </p:tavLst>
                                        </p:anim>
                                        <p:animScale>
                                          <p:cBhvr>
                                            <p:cTn id="82" dur="13">
                                              <p:stCondLst>
                                                <p:cond delay="325"/>
                                              </p:stCondLst>
                                            </p:cTn>
                                            <p:tgtEl>
                                              <p:spTgt spid="96"/>
                                            </p:tgtEl>
                                          </p:cBhvr>
                                          <p:to x="100000" y="60000"/>
                                        </p:animScale>
                                        <p:animScale>
                                          <p:cBhvr>
                                            <p:cTn id="83" dur="83" decel="50000">
                                              <p:stCondLst>
                                                <p:cond delay="338"/>
                                              </p:stCondLst>
                                            </p:cTn>
                                            <p:tgtEl>
                                              <p:spTgt spid="96"/>
                                            </p:tgtEl>
                                          </p:cBhvr>
                                          <p:to x="100000" y="100000"/>
                                        </p:animScale>
                                        <p:animScale>
                                          <p:cBhvr>
                                            <p:cTn id="84" dur="13">
                                              <p:stCondLst>
                                                <p:cond delay="656"/>
                                              </p:stCondLst>
                                            </p:cTn>
                                            <p:tgtEl>
                                              <p:spTgt spid="96"/>
                                            </p:tgtEl>
                                          </p:cBhvr>
                                          <p:to x="100000" y="80000"/>
                                        </p:animScale>
                                        <p:animScale>
                                          <p:cBhvr>
                                            <p:cTn id="85" dur="83" decel="50000">
                                              <p:stCondLst>
                                                <p:cond delay="669"/>
                                              </p:stCondLst>
                                            </p:cTn>
                                            <p:tgtEl>
                                              <p:spTgt spid="96"/>
                                            </p:tgtEl>
                                          </p:cBhvr>
                                          <p:to x="100000" y="100000"/>
                                        </p:animScale>
                                        <p:animScale>
                                          <p:cBhvr>
                                            <p:cTn id="86" dur="13">
                                              <p:stCondLst>
                                                <p:cond delay="821"/>
                                              </p:stCondLst>
                                            </p:cTn>
                                            <p:tgtEl>
                                              <p:spTgt spid="96"/>
                                            </p:tgtEl>
                                          </p:cBhvr>
                                          <p:to x="100000" y="90000"/>
                                        </p:animScale>
                                        <p:animScale>
                                          <p:cBhvr>
                                            <p:cTn id="87" dur="83" decel="50000">
                                              <p:stCondLst>
                                                <p:cond delay="834"/>
                                              </p:stCondLst>
                                            </p:cTn>
                                            <p:tgtEl>
                                              <p:spTgt spid="96"/>
                                            </p:tgtEl>
                                          </p:cBhvr>
                                          <p:to x="100000" y="100000"/>
                                        </p:animScale>
                                        <p:animScale>
                                          <p:cBhvr>
                                            <p:cTn id="88" dur="13">
                                              <p:stCondLst>
                                                <p:cond delay="904"/>
                                              </p:stCondLst>
                                            </p:cTn>
                                            <p:tgtEl>
                                              <p:spTgt spid="96"/>
                                            </p:tgtEl>
                                          </p:cBhvr>
                                          <p:to x="100000" y="95000"/>
                                        </p:animScale>
                                        <p:animScale>
                                          <p:cBhvr>
                                            <p:cTn id="89" dur="83" decel="50000">
                                              <p:stCondLst>
                                                <p:cond delay="917"/>
                                              </p:stCondLst>
                                            </p:cTn>
                                            <p:tgtEl>
                                              <p:spTgt spid="96"/>
                                            </p:tgtEl>
                                          </p:cBhvr>
                                          <p:to x="100000" y="100000"/>
                                        </p:animScale>
                                      </p:childTnLst>
                                    </p:cTn>
                                  </p:par>
                                  <p:par>
                                    <p:cTn id="90" presetID="26" presetClass="entr" presetSubtype="0" fill="hold" grpId="0" nodeType="withEffect">
                                      <p:stCondLst>
                                        <p:cond delay="200"/>
                                      </p:stCondLst>
                                      <p:childTnLst>
                                        <p:set>
                                          <p:cBhvr>
                                            <p:cTn id="91" dur="1" fill="hold">
                                              <p:stCondLst>
                                                <p:cond delay="0"/>
                                              </p:stCondLst>
                                            </p:cTn>
                                            <p:tgtEl>
                                              <p:spTgt spid="97"/>
                                            </p:tgtEl>
                                            <p:attrNameLst>
                                              <p:attrName>style.visibility</p:attrName>
                                            </p:attrNameLst>
                                          </p:cBhvr>
                                          <p:to>
                                            <p:strVal val="visible"/>
                                          </p:to>
                                        </p:set>
                                        <p:animEffect transition="in" filter="wipe(down)">
                                          <p:cBhvr>
                                            <p:cTn id="92" dur="290">
                                              <p:stCondLst>
                                                <p:cond delay="0"/>
                                              </p:stCondLst>
                                            </p:cTn>
                                            <p:tgtEl>
                                              <p:spTgt spid="97"/>
                                            </p:tgtEl>
                                          </p:cBhvr>
                                        </p:animEffect>
                                        <p:anim calcmode="lin" valueType="num">
                                          <p:cBhvr>
                                            <p:cTn id="93" dur="911"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94" dur="332"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95" dur="332" tmFilter="0, 0; 0.125,0.2665; 0.25,0.4; 0.375,0.465; 0.5,0.5;  0.625,0.535; 0.75,0.6; 0.875,0.7335; 1,1">
                                              <p:stCondLst>
                                                <p:cond delay="332"/>
                                              </p:stCondLst>
                                            </p:cTn>
                                            <p:tgtEl>
                                              <p:spTgt spid="97"/>
                                            </p:tgtEl>
                                            <p:attrNameLst>
                                              <p:attrName>ppt_y</p:attrName>
                                            </p:attrNameLst>
                                          </p:cBhvr>
                                          <p:tavLst>
                                            <p:tav tm="0" fmla="#ppt_y-sin(pi*$)/9">
                                              <p:val>
                                                <p:fltVal val="0"/>
                                              </p:val>
                                            </p:tav>
                                            <p:tav tm="100000">
                                              <p:val>
                                                <p:fltVal val="1"/>
                                              </p:val>
                                            </p:tav>
                                          </p:tavLst>
                                        </p:anim>
                                        <p:anim calcmode="lin" valueType="num">
                                          <p:cBhvr>
                                            <p:cTn id="96" dur="166" tmFilter="0, 0; 0.125,0.2665; 0.25,0.4; 0.375,0.465; 0.5,0.5;  0.625,0.535; 0.75,0.6; 0.875,0.7335; 1,1">
                                              <p:stCondLst>
                                                <p:cond delay="662"/>
                                              </p:stCondLst>
                                            </p:cTn>
                                            <p:tgtEl>
                                              <p:spTgt spid="97"/>
                                            </p:tgtEl>
                                            <p:attrNameLst>
                                              <p:attrName>ppt_y</p:attrName>
                                            </p:attrNameLst>
                                          </p:cBhvr>
                                          <p:tavLst>
                                            <p:tav tm="0" fmla="#ppt_y-sin(pi*$)/27">
                                              <p:val>
                                                <p:fltVal val="0"/>
                                              </p:val>
                                            </p:tav>
                                            <p:tav tm="100000">
                                              <p:val>
                                                <p:fltVal val="1"/>
                                              </p:val>
                                            </p:tav>
                                          </p:tavLst>
                                        </p:anim>
                                        <p:anim calcmode="lin" valueType="num">
                                          <p:cBhvr>
                                            <p:cTn id="97" dur="82" tmFilter="0, 0; 0.125,0.2665; 0.25,0.4; 0.375,0.465; 0.5,0.5;  0.625,0.535; 0.75,0.6; 0.875,0.7335; 1,1">
                                              <p:stCondLst>
                                                <p:cond delay="828"/>
                                              </p:stCondLst>
                                            </p:cTn>
                                            <p:tgtEl>
                                              <p:spTgt spid="97"/>
                                            </p:tgtEl>
                                            <p:attrNameLst>
                                              <p:attrName>ppt_y</p:attrName>
                                            </p:attrNameLst>
                                          </p:cBhvr>
                                          <p:tavLst>
                                            <p:tav tm="0" fmla="#ppt_y-sin(pi*$)/81">
                                              <p:val>
                                                <p:fltVal val="0"/>
                                              </p:val>
                                            </p:tav>
                                            <p:tav tm="100000">
                                              <p:val>
                                                <p:fltVal val="1"/>
                                              </p:val>
                                            </p:tav>
                                          </p:tavLst>
                                        </p:anim>
                                        <p:animScale>
                                          <p:cBhvr>
                                            <p:cTn id="98" dur="13">
                                              <p:stCondLst>
                                                <p:cond delay="325"/>
                                              </p:stCondLst>
                                            </p:cTn>
                                            <p:tgtEl>
                                              <p:spTgt spid="97"/>
                                            </p:tgtEl>
                                          </p:cBhvr>
                                          <p:to x="100000" y="60000"/>
                                        </p:animScale>
                                        <p:animScale>
                                          <p:cBhvr>
                                            <p:cTn id="99" dur="83" decel="50000">
                                              <p:stCondLst>
                                                <p:cond delay="338"/>
                                              </p:stCondLst>
                                            </p:cTn>
                                            <p:tgtEl>
                                              <p:spTgt spid="97"/>
                                            </p:tgtEl>
                                          </p:cBhvr>
                                          <p:to x="100000" y="100000"/>
                                        </p:animScale>
                                        <p:animScale>
                                          <p:cBhvr>
                                            <p:cTn id="100" dur="13">
                                              <p:stCondLst>
                                                <p:cond delay="656"/>
                                              </p:stCondLst>
                                            </p:cTn>
                                            <p:tgtEl>
                                              <p:spTgt spid="97"/>
                                            </p:tgtEl>
                                          </p:cBhvr>
                                          <p:to x="100000" y="80000"/>
                                        </p:animScale>
                                        <p:animScale>
                                          <p:cBhvr>
                                            <p:cTn id="101" dur="83" decel="50000">
                                              <p:stCondLst>
                                                <p:cond delay="669"/>
                                              </p:stCondLst>
                                            </p:cTn>
                                            <p:tgtEl>
                                              <p:spTgt spid="97"/>
                                            </p:tgtEl>
                                          </p:cBhvr>
                                          <p:to x="100000" y="100000"/>
                                        </p:animScale>
                                        <p:animScale>
                                          <p:cBhvr>
                                            <p:cTn id="102" dur="13">
                                              <p:stCondLst>
                                                <p:cond delay="821"/>
                                              </p:stCondLst>
                                            </p:cTn>
                                            <p:tgtEl>
                                              <p:spTgt spid="97"/>
                                            </p:tgtEl>
                                          </p:cBhvr>
                                          <p:to x="100000" y="90000"/>
                                        </p:animScale>
                                        <p:animScale>
                                          <p:cBhvr>
                                            <p:cTn id="103" dur="83" decel="50000">
                                              <p:stCondLst>
                                                <p:cond delay="834"/>
                                              </p:stCondLst>
                                            </p:cTn>
                                            <p:tgtEl>
                                              <p:spTgt spid="97"/>
                                            </p:tgtEl>
                                          </p:cBhvr>
                                          <p:to x="100000" y="100000"/>
                                        </p:animScale>
                                        <p:animScale>
                                          <p:cBhvr>
                                            <p:cTn id="104" dur="13">
                                              <p:stCondLst>
                                                <p:cond delay="904"/>
                                              </p:stCondLst>
                                            </p:cTn>
                                            <p:tgtEl>
                                              <p:spTgt spid="97"/>
                                            </p:tgtEl>
                                          </p:cBhvr>
                                          <p:to x="100000" y="95000"/>
                                        </p:animScale>
                                        <p:animScale>
                                          <p:cBhvr>
                                            <p:cTn id="105" dur="83" decel="50000">
                                              <p:stCondLst>
                                                <p:cond delay="917"/>
                                              </p:stCondLst>
                                            </p:cTn>
                                            <p:tgtEl>
                                              <p:spTgt spid="97"/>
                                            </p:tgtEl>
                                          </p:cBhvr>
                                          <p:to x="100000" y="100000"/>
                                        </p:animScale>
                                      </p:childTnLst>
                                    </p:cTn>
                                  </p:par>
                                  <p:par>
                                    <p:cTn id="106" presetID="26" presetClass="entr" presetSubtype="0" fill="hold" grpId="0" nodeType="withEffect">
                                      <p:stCondLst>
                                        <p:cond delay="300"/>
                                      </p:stCondLst>
                                      <p:childTnLst>
                                        <p:set>
                                          <p:cBhvr>
                                            <p:cTn id="107" dur="1" fill="hold">
                                              <p:stCondLst>
                                                <p:cond delay="0"/>
                                              </p:stCondLst>
                                            </p:cTn>
                                            <p:tgtEl>
                                              <p:spTgt spid="98"/>
                                            </p:tgtEl>
                                            <p:attrNameLst>
                                              <p:attrName>style.visibility</p:attrName>
                                            </p:attrNameLst>
                                          </p:cBhvr>
                                          <p:to>
                                            <p:strVal val="visible"/>
                                          </p:to>
                                        </p:set>
                                        <p:animEffect transition="in" filter="wipe(down)">
                                          <p:cBhvr>
                                            <p:cTn id="108" dur="290">
                                              <p:stCondLst>
                                                <p:cond delay="0"/>
                                              </p:stCondLst>
                                            </p:cTn>
                                            <p:tgtEl>
                                              <p:spTgt spid="98"/>
                                            </p:tgtEl>
                                          </p:cBhvr>
                                        </p:animEffect>
                                        <p:anim calcmode="lin" valueType="num">
                                          <p:cBhvr>
                                            <p:cTn id="109" dur="911"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10" dur="332"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11" dur="332" tmFilter="0, 0; 0.125,0.2665; 0.25,0.4; 0.375,0.465; 0.5,0.5;  0.625,0.535; 0.75,0.6; 0.875,0.7335; 1,1">
                                              <p:stCondLst>
                                                <p:cond delay="332"/>
                                              </p:stCondLst>
                                            </p:cTn>
                                            <p:tgtEl>
                                              <p:spTgt spid="98"/>
                                            </p:tgtEl>
                                            <p:attrNameLst>
                                              <p:attrName>ppt_y</p:attrName>
                                            </p:attrNameLst>
                                          </p:cBhvr>
                                          <p:tavLst>
                                            <p:tav tm="0" fmla="#ppt_y-sin(pi*$)/9">
                                              <p:val>
                                                <p:fltVal val="0"/>
                                              </p:val>
                                            </p:tav>
                                            <p:tav tm="100000">
                                              <p:val>
                                                <p:fltVal val="1"/>
                                              </p:val>
                                            </p:tav>
                                          </p:tavLst>
                                        </p:anim>
                                        <p:anim calcmode="lin" valueType="num">
                                          <p:cBhvr>
                                            <p:cTn id="112" dur="166" tmFilter="0, 0; 0.125,0.2665; 0.25,0.4; 0.375,0.465; 0.5,0.5;  0.625,0.535; 0.75,0.6; 0.875,0.7335; 1,1">
                                              <p:stCondLst>
                                                <p:cond delay="662"/>
                                              </p:stCondLst>
                                            </p:cTn>
                                            <p:tgtEl>
                                              <p:spTgt spid="98"/>
                                            </p:tgtEl>
                                            <p:attrNameLst>
                                              <p:attrName>ppt_y</p:attrName>
                                            </p:attrNameLst>
                                          </p:cBhvr>
                                          <p:tavLst>
                                            <p:tav tm="0" fmla="#ppt_y-sin(pi*$)/27">
                                              <p:val>
                                                <p:fltVal val="0"/>
                                              </p:val>
                                            </p:tav>
                                            <p:tav tm="100000">
                                              <p:val>
                                                <p:fltVal val="1"/>
                                              </p:val>
                                            </p:tav>
                                          </p:tavLst>
                                        </p:anim>
                                        <p:anim calcmode="lin" valueType="num">
                                          <p:cBhvr>
                                            <p:cTn id="113" dur="82" tmFilter="0, 0; 0.125,0.2665; 0.25,0.4; 0.375,0.465; 0.5,0.5;  0.625,0.535; 0.75,0.6; 0.875,0.7335; 1,1">
                                              <p:stCondLst>
                                                <p:cond delay="828"/>
                                              </p:stCondLst>
                                            </p:cTn>
                                            <p:tgtEl>
                                              <p:spTgt spid="98"/>
                                            </p:tgtEl>
                                            <p:attrNameLst>
                                              <p:attrName>ppt_y</p:attrName>
                                            </p:attrNameLst>
                                          </p:cBhvr>
                                          <p:tavLst>
                                            <p:tav tm="0" fmla="#ppt_y-sin(pi*$)/81">
                                              <p:val>
                                                <p:fltVal val="0"/>
                                              </p:val>
                                            </p:tav>
                                            <p:tav tm="100000">
                                              <p:val>
                                                <p:fltVal val="1"/>
                                              </p:val>
                                            </p:tav>
                                          </p:tavLst>
                                        </p:anim>
                                        <p:animScale>
                                          <p:cBhvr>
                                            <p:cTn id="114" dur="13">
                                              <p:stCondLst>
                                                <p:cond delay="325"/>
                                              </p:stCondLst>
                                            </p:cTn>
                                            <p:tgtEl>
                                              <p:spTgt spid="98"/>
                                            </p:tgtEl>
                                          </p:cBhvr>
                                          <p:to x="100000" y="60000"/>
                                        </p:animScale>
                                        <p:animScale>
                                          <p:cBhvr>
                                            <p:cTn id="115" dur="83" decel="50000">
                                              <p:stCondLst>
                                                <p:cond delay="338"/>
                                              </p:stCondLst>
                                            </p:cTn>
                                            <p:tgtEl>
                                              <p:spTgt spid="98"/>
                                            </p:tgtEl>
                                          </p:cBhvr>
                                          <p:to x="100000" y="100000"/>
                                        </p:animScale>
                                        <p:animScale>
                                          <p:cBhvr>
                                            <p:cTn id="116" dur="13">
                                              <p:stCondLst>
                                                <p:cond delay="656"/>
                                              </p:stCondLst>
                                            </p:cTn>
                                            <p:tgtEl>
                                              <p:spTgt spid="98"/>
                                            </p:tgtEl>
                                          </p:cBhvr>
                                          <p:to x="100000" y="80000"/>
                                        </p:animScale>
                                        <p:animScale>
                                          <p:cBhvr>
                                            <p:cTn id="117" dur="83" decel="50000">
                                              <p:stCondLst>
                                                <p:cond delay="669"/>
                                              </p:stCondLst>
                                            </p:cTn>
                                            <p:tgtEl>
                                              <p:spTgt spid="98"/>
                                            </p:tgtEl>
                                          </p:cBhvr>
                                          <p:to x="100000" y="100000"/>
                                        </p:animScale>
                                        <p:animScale>
                                          <p:cBhvr>
                                            <p:cTn id="118" dur="13">
                                              <p:stCondLst>
                                                <p:cond delay="821"/>
                                              </p:stCondLst>
                                            </p:cTn>
                                            <p:tgtEl>
                                              <p:spTgt spid="98"/>
                                            </p:tgtEl>
                                          </p:cBhvr>
                                          <p:to x="100000" y="90000"/>
                                        </p:animScale>
                                        <p:animScale>
                                          <p:cBhvr>
                                            <p:cTn id="119" dur="83" decel="50000">
                                              <p:stCondLst>
                                                <p:cond delay="834"/>
                                              </p:stCondLst>
                                            </p:cTn>
                                            <p:tgtEl>
                                              <p:spTgt spid="98"/>
                                            </p:tgtEl>
                                          </p:cBhvr>
                                          <p:to x="100000" y="100000"/>
                                        </p:animScale>
                                        <p:animScale>
                                          <p:cBhvr>
                                            <p:cTn id="120" dur="13">
                                              <p:stCondLst>
                                                <p:cond delay="904"/>
                                              </p:stCondLst>
                                            </p:cTn>
                                            <p:tgtEl>
                                              <p:spTgt spid="98"/>
                                            </p:tgtEl>
                                          </p:cBhvr>
                                          <p:to x="100000" y="95000"/>
                                        </p:animScale>
                                        <p:animScale>
                                          <p:cBhvr>
                                            <p:cTn id="121" dur="83" decel="50000">
                                              <p:stCondLst>
                                                <p:cond delay="917"/>
                                              </p:stCondLst>
                                            </p:cTn>
                                            <p:tgtEl>
                                              <p:spTgt spid="98"/>
                                            </p:tgtEl>
                                          </p:cBhvr>
                                          <p:to x="100000" y="100000"/>
                                        </p:animScale>
                                      </p:childTnLst>
                                    </p:cTn>
                                  </p:par>
                                  <p:par>
                                    <p:cTn id="122" presetID="26" presetClass="entr" presetSubtype="0" fill="hold" grpId="0" nodeType="withEffect">
                                      <p:stCondLst>
                                        <p:cond delay="400"/>
                                      </p:stCondLst>
                                      <p:childTnLst>
                                        <p:set>
                                          <p:cBhvr>
                                            <p:cTn id="123" dur="1" fill="hold">
                                              <p:stCondLst>
                                                <p:cond delay="0"/>
                                              </p:stCondLst>
                                            </p:cTn>
                                            <p:tgtEl>
                                              <p:spTgt spid="99"/>
                                            </p:tgtEl>
                                            <p:attrNameLst>
                                              <p:attrName>style.visibility</p:attrName>
                                            </p:attrNameLst>
                                          </p:cBhvr>
                                          <p:to>
                                            <p:strVal val="visible"/>
                                          </p:to>
                                        </p:set>
                                        <p:animEffect transition="in" filter="wipe(down)">
                                          <p:cBhvr>
                                            <p:cTn id="124" dur="290">
                                              <p:stCondLst>
                                                <p:cond delay="0"/>
                                              </p:stCondLst>
                                            </p:cTn>
                                            <p:tgtEl>
                                              <p:spTgt spid="99"/>
                                            </p:tgtEl>
                                          </p:cBhvr>
                                        </p:animEffect>
                                        <p:anim calcmode="lin" valueType="num">
                                          <p:cBhvr>
                                            <p:cTn id="125" dur="911"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126" dur="332"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127" dur="332" tmFilter="0, 0; 0.125,0.2665; 0.25,0.4; 0.375,0.465; 0.5,0.5;  0.625,0.535; 0.75,0.6; 0.875,0.7335; 1,1">
                                              <p:stCondLst>
                                                <p:cond delay="332"/>
                                              </p:stCondLst>
                                            </p:cTn>
                                            <p:tgtEl>
                                              <p:spTgt spid="99"/>
                                            </p:tgtEl>
                                            <p:attrNameLst>
                                              <p:attrName>ppt_y</p:attrName>
                                            </p:attrNameLst>
                                          </p:cBhvr>
                                          <p:tavLst>
                                            <p:tav tm="0" fmla="#ppt_y-sin(pi*$)/9">
                                              <p:val>
                                                <p:fltVal val="0"/>
                                              </p:val>
                                            </p:tav>
                                            <p:tav tm="100000">
                                              <p:val>
                                                <p:fltVal val="1"/>
                                              </p:val>
                                            </p:tav>
                                          </p:tavLst>
                                        </p:anim>
                                        <p:anim calcmode="lin" valueType="num">
                                          <p:cBhvr>
                                            <p:cTn id="128" dur="166" tmFilter="0, 0; 0.125,0.2665; 0.25,0.4; 0.375,0.465; 0.5,0.5;  0.625,0.535; 0.75,0.6; 0.875,0.7335; 1,1">
                                              <p:stCondLst>
                                                <p:cond delay="662"/>
                                              </p:stCondLst>
                                            </p:cTn>
                                            <p:tgtEl>
                                              <p:spTgt spid="99"/>
                                            </p:tgtEl>
                                            <p:attrNameLst>
                                              <p:attrName>ppt_y</p:attrName>
                                            </p:attrNameLst>
                                          </p:cBhvr>
                                          <p:tavLst>
                                            <p:tav tm="0" fmla="#ppt_y-sin(pi*$)/27">
                                              <p:val>
                                                <p:fltVal val="0"/>
                                              </p:val>
                                            </p:tav>
                                            <p:tav tm="100000">
                                              <p:val>
                                                <p:fltVal val="1"/>
                                              </p:val>
                                            </p:tav>
                                          </p:tavLst>
                                        </p:anim>
                                        <p:anim calcmode="lin" valueType="num">
                                          <p:cBhvr>
                                            <p:cTn id="129" dur="82" tmFilter="0, 0; 0.125,0.2665; 0.25,0.4; 0.375,0.465; 0.5,0.5;  0.625,0.535; 0.75,0.6; 0.875,0.7335; 1,1">
                                              <p:stCondLst>
                                                <p:cond delay="828"/>
                                              </p:stCondLst>
                                            </p:cTn>
                                            <p:tgtEl>
                                              <p:spTgt spid="99"/>
                                            </p:tgtEl>
                                            <p:attrNameLst>
                                              <p:attrName>ppt_y</p:attrName>
                                            </p:attrNameLst>
                                          </p:cBhvr>
                                          <p:tavLst>
                                            <p:tav tm="0" fmla="#ppt_y-sin(pi*$)/81">
                                              <p:val>
                                                <p:fltVal val="0"/>
                                              </p:val>
                                            </p:tav>
                                            <p:tav tm="100000">
                                              <p:val>
                                                <p:fltVal val="1"/>
                                              </p:val>
                                            </p:tav>
                                          </p:tavLst>
                                        </p:anim>
                                        <p:animScale>
                                          <p:cBhvr>
                                            <p:cTn id="130" dur="13">
                                              <p:stCondLst>
                                                <p:cond delay="325"/>
                                              </p:stCondLst>
                                            </p:cTn>
                                            <p:tgtEl>
                                              <p:spTgt spid="99"/>
                                            </p:tgtEl>
                                          </p:cBhvr>
                                          <p:to x="100000" y="60000"/>
                                        </p:animScale>
                                        <p:animScale>
                                          <p:cBhvr>
                                            <p:cTn id="131" dur="83" decel="50000">
                                              <p:stCondLst>
                                                <p:cond delay="338"/>
                                              </p:stCondLst>
                                            </p:cTn>
                                            <p:tgtEl>
                                              <p:spTgt spid="99"/>
                                            </p:tgtEl>
                                          </p:cBhvr>
                                          <p:to x="100000" y="100000"/>
                                        </p:animScale>
                                        <p:animScale>
                                          <p:cBhvr>
                                            <p:cTn id="132" dur="13">
                                              <p:stCondLst>
                                                <p:cond delay="656"/>
                                              </p:stCondLst>
                                            </p:cTn>
                                            <p:tgtEl>
                                              <p:spTgt spid="99"/>
                                            </p:tgtEl>
                                          </p:cBhvr>
                                          <p:to x="100000" y="80000"/>
                                        </p:animScale>
                                        <p:animScale>
                                          <p:cBhvr>
                                            <p:cTn id="133" dur="83" decel="50000">
                                              <p:stCondLst>
                                                <p:cond delay="669"/>
                                              </p:stCondLst>
                                            </p:cTn>
                                            <p:tgtEl>
                                              <p:spTgt spid="99"/>
                                            </p:tgtEl>
                                          </p:cBhvr>
                                          <p:to x="100000" y="100000"/>
                                        </p:animScale>
                                        <p:animScale>
                                          <p:cBhvr>
                                            <p:cTn id="134" dur="13">
                                              <p:stCondLst>
                                                <p:cond delay="821"/>
                                              </p:stCondLst>
                                            </p:cTn>
                                            <p:tgtEl>
                                              <p:spTgt spid="99"/>
                                            </p:tgtEl>
                                          </p:cBhvr>
                                          <p:to x="100000" y="90000"/>
                                        </p:animScale>
                                        <p:animScale>
                                          <p:cBhvr>
                                            <p:cTn id="135" dur="83" decel="50000">
                                              <p:stCondLst>
                                                <p:cond delay="834"/>
                                              </p:stCondLst>
                                            </p:cTn>
                                            <p:tgtEl>
                                              <p:spTgt spid="99"/>
                                            </p:tgtEl>
                                          </p:cBhvr>
                                          <p:to x="100000" y="100000"/>
                                        </p:animScale>
                                        <p:animScale>
                                          <p:cBhvr>
                                            <p:cTn id="136" dur="13">
                                              <p:stCondLst>
                                                <p:cond delay="904"/>
                                              </p:stCondLst>
                                            </p:cTn>
                                            <p:tgtEl>
                                              <p:spTgt spid="99"/>
                                            </p:tgtEl>
                                          </p:cBhvr>
                                          <p:to x="100000" y="95000"/>
                                        </p:animScale>
                                        <p:animScale>
                                          <p:cBhvr>
                                            <p:cTn id="137" dur="83" decel="50000">
                                              <p:stCondLst>
                                                <p:cond delay="917"/>
                                              </p:stCondLst>
                                            </p:cTn>
                                            <p:tgtEl>
                                              <p:spTgt spid="99"/>
                                            </p:tgtEl>
                                          </p:cBhvr>
                                          <p:to x="100000" y="100000"/>
                                        </p:animScale>
                                      </p:childTnLst>
                                    </p:cTn>
                                  </p:par>
                                  <p:par>
                                    <p:cTn id="138" presetID="26" presetClass="entr" presetSubtype="0" fill="hold" grpId="0" nodeType="withEffect">
                                      <p:stCondLst>
                                        <p:cond delay="500"/>
                                      </p:stCondLst>
                                      <p:childTnLst>
                                        <p:set>
                                          <p:cBhvr>
                                            <p:cTn id="139" dur="1" fill="hold">
                                              <p:stCondLst>
                                                <p:cond delay="0"/>
                                              </p:stCondLst>
                                            </p:cTn>
                                            <p:tgtEl>
                                              <p:spTgt spid="100"/>
                                            </p:tgtEl>
                                            <p:attrNameLst>
                                              <p:attrName>style.visibility</p:attrName>
                                            </p:attrNameLst>
                                          </p:cBhvr>
                                          <p:to>
                                            <p:strVal val="visible"/>
                                          </p:to>
                                        </p:set>
                                        <p:animEffect transition="in" filter="wipe(down)">
                                          <p:cBhvr>
                                            <p:cTn id="140" dur="290">
                                              <p:stCondLst>
                                                <p:cond delay="0"/>
                                              </p:stCondLst>
                                            </p:cTn>
                                            <p:tgtEl>
                                              <p:spTgt spid="100"/>
                                            </p:tgtEl>
                                          </p:cBhvr>
                                        </p:animEffect>
                                        <p:anim calcmode="lin" valueType="num">
                                          <p:cBhvr>
                                            <p:cTn id="141" dur="911" tmFilter="0,0; 0.14,0.36; 0.43,0.73; 0.71,0.91; 1.0,1.0">
                                              <p:stCondLst>
                                                <p:cond delay="0"/>
                                              </p:stCondLst>
                                            </p:cTn>
                                            <p:tgtEl>
                                              <p:spTgt spid="100"/>
                                            </p:tgtEl>
                                            <p:attrNameLst>
                                              <p:attrName>ppt_x</p:attrName>
                                            </p:attrNameLst>
                                          </p:cBhvr>
                                          <p:tavLst>
                                            <p:tav tm="0">
                                              <p:val>
                                                <p:strVal val="#ppt_x-0.25"/>
                                              </p:val>
                                            </p:tav>
                                            <p:tav tm="100000">
                                              <p:val>
                                                <p:strVal val="#ppt_x"/>
                                              </p:val>
                                            </p:tav>
                                          </p:tavLst>
                                        </p:anim>
                                        <p:anim calcmode="lin" valueType="num">
                                          <p:cBhvr>
                                            <p:cTn id="142" dur="332" tmFilter="0.0,0.0; 0.25,0.07; 0.50,0.2; 0.75,0.467; 1.0,1.0">
                                              <p:stCondLst>
                                                <p:cond delay="0"/>
                                              </p:stCondLst>
                                            </p:cTn>
                                            <p:tgtEl>
                                              <p:spTgt spid="100"/>
                                            </p:tgtEl>
                                            <p:attrNameLst>
                                              <p:attrName>ppt_y</p:attrName>
                                            </p:attrNameLst>
                                          </p:cBhvr>
                                          <p:tavLst>
                                            <p:tav tm="0" fmla="#ppt_y-sin(pi*$)/3">
                                              <p:val>
                                                <p:fltVal val="0.5"/>
                                              </p:val>
                                            </p:tav>
                                            <p:tav tm="100000">
                                              <p:val>
                                                <p:fltVal val="1"/>
                                              </p:val>
                                            </p:tav>
                                          </p:tavLst>
                                        </p:anim>
                                        <p:anim calcmode="lin" valueType="num">
                                          <p:cBhvr>
                                            <p:cTn id="143" dur="332" tmFilter="0, 0; 0.125,0.2665; 0.25,0.4; 0.375,0.465; 0.5,0.5;  0.625,0.535; 0.75,0.6; 0.875,0.7335; 1,1">
                                              <p:stCondLst>
                                                <p:cond delay="332"/>
                                              </p:stCondLst>
                                            </p:cTn>
                                            <p:tgtEl>
                                              <p:spTgt spid="100"/>
                                            </p:tgtEl>
                                            <p:attrNameLst>
                                              <p:attrName>ppt_y</p:attrName>
                                            </p:attrNameLst>
                                          </p:cBhvr>
                                          <p:tavLst>
                                            <p:tav tm="0" fmla="#ppt_y-sin(pi*$)/9">
                                              <p:val>
                                                <p:fltVal val="0"/>
                                              </p:val>
                                            </p:tav>
                                            <p:tav tm="100000">
                                              <p:val>
                                                <p:fltVal val="1"/>
                                              </p:val>
                                            </p:tav>
                                          </p:tavLst>
                                        </p:anim>
                                        <p:anim calcmode="lin" valueType="num">
                                          <p:cBhvr>
                                            <p:cTn id="144" dur="166" tmFilter="0, 0; 0.125,0.2665; 0.25,0.4; 0.375,0.465; 0.5,0.5;  0.625,0.535; 0.75,0.6; 0.875,0.7335; 1,1">
                                              <p:stCondLst>
                                                <p:cond delay="662"/>
                                              </p:stCondLst>
                                            </p:cTn>
                                            <p:tgtEl>
                                              <p:spTgt spid="100"/>
                                            </p:tgtEl>
                                            <p:attrNameLst>
                                              <p:attrName>ppt_y</p:attrName>
                                            </p:attrNameLst>
                                          </p:cBhvr>
                                          <p:tavLst>
                                            <p:tav tm="0" fmla="#ppt_y-sin(pi*$)/27">
                                              <p:val>
                                                <p:fltVal val="0"/>
                                              </p:val>
                                            </p:tav>
                                            <p:tav tm="100000">
                                              <p:val>
                                                <p:fltVal val="1"/>
                                              </p:val>
                                            </p:tav>
                                          </p:tavLst>
                                        </p:anim>
                                        <p:anim calcmode="lin" valueType="num">
                                          <p:cBhvr>
                                            <p:cTn id="145" dur="82" tmFilter="0, 0; 0.125,0.2665; 0.25,0.4; 0.375,0.465; 0.5,0.5;  0.625,0.535; 0.75,0.6; 0.875,0.7335; 1,1">
                                              <p:stCondLst>
                                                <p:cond delay="828"/>
                                              </p:stCondLst>
                                            </p:cTn>
                                            <p:tgtEl>
                                              <p:spTgt spid="100"/>
                                            </p:tgtEl>
                                            <p:attrNameLst>
                                              <p:attrName>ppt_y</p:attrName>
                                            </p:attrNameLst>
                                          </p:cBhvr>
                                          <p:tavLst>
                                            <p:tav tm="0" fmla="#ppt_y-sin(pi*$)/81">
                                              <p:val>
                                                <p:fltVal val="0"/>
                                              </p:val>
                                            </p:tav>
                                            <p:tav tm="100000">
                                              <p:val>
                                                <p:fltVal val="1"/>
                                              </p:val>
                                            </p:tav>
                                          </p:tavLst>
                                        </p:anim>
                                        <p:animScale>
                                          <p:cBhvr>
                                            <p:cTn id="146" dur="13">
                                              <p:stCondLst>
                                                <p:cond delay="325"/>
                                              </p:stCondLst>
                                            </p:cTn>
                                            <p:tgtEl>
                                              <p:spTgt spid="100"/>
                                            </p:tgtEl>
                                          </p:cBhvr>
                                          <p:to x="100000" y="60000"/>
                                        </p:animScale>
                                        <p:animScale>
                                          <p:cBhvr>
                                            <p:cTn id="147" dur="83" decel="50000">
                                              <p:stCondLst>
                                                <p:cond delay="338"/>
                                              </p:stCondLst>
                                            </p:cTn>
                                            <p:tgtEl>
                                              <p:spTgt spid="100"/>
                                            </p:tgtEl>
                                          </p:cBhvr>
                                          <p:to x="100000" y="100000"/>
                                        </p:animScale>
                                        <p:animScale>
                                          <p:cBhvr>
                                            <p:cTn id="148" dur="13">
                                              <p:stCondLst>
                                                <p:cond delay="656"/>
                                              </p:stCondLst>
                                            </p:cTn>
                                            <p:tgtEl>
                                              <p:spTgt spid="100"/>
                                            </p:tgtEl>
                                          </p:cBhvr>
                                          <p:to x="100000" y="80000"/>
                                        </p:animScale>
                                        <p:animScale>
                                          <p:cBhvr>
                                            <p:cTn id="149" dur="83" decel="50000">
                                              <p:stCondLst>
                                                <p:cond delay="669"/>
                                              </p:stCondLst>
                                            </p:cTn>
                                            <p:tgtEl>
                                              <p:spTgt spid="100"/>
                                            </p:tgtEl>
                                          </p:cBhvr>
                                          <p:to x="100000" y="100000"/>
                                        </p:animScale>
                                        <p:animScale>
                                          <p:cBhvr>
                                            <p:cTn id="150" dur="13">
                                              <p:stCondLst>
                                                <p:cond delay="821"/>
                                              </p:stCondLst>
                                            </p:cTn>
                                            <p:tgtEl>
                                              <p:spTgt spid="100"/>
                                            </p:tgtEl>
                                          </p:cBhvr>
                                          <p:to x="100000" y="90000"/>
                                        </p:animScale>
                                        <p:animScale>
                                          <p:cBhvr>
                                            <p:cTn id="151" dur="83" decel="50000">
                                              <p:stCondLst>
                                                <p:cond delay="834"/>
                                              </p:stCondLst>
                                            </p:cTn>
                                            <p:tgtEl>
                                              <p:spTgt spid="100"/>
                                            </p:tgtEl>
                                          </p:cBhvr>
                                          <p:to x="100000" y="100000"/>
                                        </p:animScale>
                                        <p:animScale>
                                          <p:cBhvr>
                                            <p:cTn id="152" dur="13">
                                              <p:stCondLst>
                                                <p:cond delay="904"/>
                                              </p:stCondLst>
                                            </p:cTn>
                                            <p:tgtEl>
                                              <p:spTgt spid="100"/>
                                            </p:tgtEl>
                                          </p:cBhvr>
                                          <p:to x="100000" y="95000"/>
                                        </p:animScale>
                                        <p:animScale>
                                          <p:cBhvr>
                                            <p:cTn id="153" dur="83" decel="50000">
                                              <p:stCondLst>
                                                <p:cond delay="917"/>
                                              </p:stCondLst>
                                            </p:cTn>
                                            <p:tgtEl>
                                              <p:spTgt spid="100"/>
                                            </p:tgtEl>
                                          </p:cBhvr>
                                          <p:to x="100000" y="100000"/>
                                        </p:animScale>
                                      </p:childTnLst>
                                    </p:cTn>
                                  </p:par>
                                </p:childTnLst>
                              </p:cTn>
                            </p:par>
                            <p:par>
                              <p:cTn id="154" fill="hold">
                                <p:stCondLst>
                                  <p:cond delay="5000"/>
                                </p:stCondLst>
                                <p:childTnLst>
                                  <p:par>
                                    <p:cTn id="155" presetID="22" presetClass="entr" presetSubtype="1" fill="hold" grpId="0" nodeType="afterEffect">
                                      <p:stCondLst>
                                        <p:cond delay="0"/>
                                      </p:stCondLst>
                                      <p:childTnLst>
                                        <p:set>
                                          <p:cBhvr>
                                            <p:cTn id="156" dur="1" fill="hold">
                                              <p:stCondLst>
                                                <p:cond delay="0"/>
                                              </p:stCondLst>
                                            </p:cTn>
                                            <p:tgtEl>
                                              <p:spTgt spid="94"/>
                                            </p:tgtEl>
                                            <p:attrNameLst>
                                              <p:attrName>style.visibility</p:attrName>
                                            </p:attrNameLst>
                                          </p:cBhvr>
                                          <p:to>
                                            <p:strVal val="visible"/>
                                          </p:to>
                                        </p:set>
                                        <p:animEffect transition="in" filter="wipe(up)">
                                          <p:cBhvr>
                                            <p:cTn id="157"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74" grpId="0" animBg="1"/>
          <p:bldP spid="75" grpId="0" animBg="1"/>
          <p:bldP spid="76" grpId="0" animBg="1"/>
          <p:bldP spid="77" grpId="0" animBg="1"/>
          <p:bldP spid="78" grpId="0" animBg="1"/>
          <p:bldP spid="94" grpId="0"/>
          <p:bldP spid="95" grpId="0"/>
          <p:bldP spid="96" grpId="0"/>
          <p:bldP spid="97" grpId="0"/>
          <p:bldP spid="98" grpId="0"/>
          <p:bldP spid="99" grpId="0"/>
          <p:bldP spid="100" grpId="0"/>
          <p:bldP spid="10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项目与战略规划</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5400000">
            <a:off x="1132680" y="1323746"/>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微软雅黑" pitchFamily="34" charset="-122"/>
              <a:ea typeface="微软雅黑" pitchFamily="34" charset="-122"/>
              <a:cs typeface="Arial" panose="020B0604020202020204" pitchFamily="34" charset="0"/>
            </a:endParaRPr>
          </a:p>
        </p:txBody>
      </p:sp>
      <p:cxnSp>
        <p:nvCxnSpPr>
          <p:cNvPr id="6" name="直接连接符 5"/>
          <p:cNvCxnSpPr/>
          <p:nvPr/>
        </p:nvCxnSpPr>
        <p:spPr bwMode="auto">
          <a:xfrm>
            <a:off x="3313581" y="1408976"/>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3363228" y="4199616"/>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4185200" y="2355328"/>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a:off x="4043962" y="3340323"/>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71744" y="1053622"/>
            <a:ext cx="954089" cy="323157"/>
          </a:xfrm>
          <a:prstGeom prst="rect">
            <a:avLst/>
          </a:prstGeom>
        </p:spPr>
        <p:txBody>
          <a:bodyPr wrap="none" lIns="91431" tIns="45716" rIns="91431" bIns="45716">
            <a:spAutoFit/>
          </a:bodyPr>
          <a:lstStyle/>
          <a:p>
            <a:r>
              <a:rPr lang="zh-CN" altLang="en-US" sz="1500" dirty="0">
                <a:latin typeface="微软雅黑" pitchFamily="34" charset="-122"/>
                <a:ea typeface="微软雅黑" pitchFamily="34" charset="-122"/>
              </a:rPr>
              <a:t>市场</a:t>
            </a:r>
            <a:r>
              <a:rPr lang="zh-CN" altLang="en-US" sz="1500" dirty="0" smtClean="0">
                <a:latin typeface="微软雅黑" pitchFamily="34" charset="-122"/>
                <a:ea typeface="微软雅黑" pitchFamily="34" charset="-122"/>
              </a:rPr>
              <a:t>需求</a:t>
            </a:r>
            <a:endParaRPr lang="zh-CN" altLang="en-US" sz="1500" dirty="0">
              <a:latin typeface="微软雅黑" pitchFamily="34" charset="-122"/>
              <a:ea typeface="微软雅黑" pitchFamily="34" charset="-122"/>
            </a:endParaRPr>
          </a:p>
        </p:txBody>
      </p:sp>
      <p:sp>
        <p:nvSpPr>
          <p:cNvPr id="11" name="矩形 47"/>
          <p:cNvSpPr>
            <a:spLocks noChangeArrowheads="1"/>
          </p:cNvSpPr>
          <p:nvPr/>
        </p:nvSpPr>
        <p:spPr bwMode="auto">
          <a:xfrm>
            <a:off x="5442402" y="1286350"/>
            <a:ext cx="2657990" cy="526803"/>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如为应对汽油紧缺，某汽车公司批准一个低油耗车型研发项目</a:t>
            </a:r>
            <a:endParaRPr lang="en-US" altLang="zh-CN" sz="1000" dirty="0"/>
          </a:p>
        </p:txBody>
      </p:sp>
      <p:grpSp>
        <p:nvGrpSpPr>
          <p:cNvPr id="12" name="组合 11"/>
          <p:cNvGrpSpPr>
            <a:grpSpLocks/>
          </p:cNvGrpSpPr>
          <p:nvPr/>
        </p:nvGrpSpPr>
        <p:grpSpPr bwMode="auto">
          <a:xfrm>
            <a:off x="1346977" y="1654368"/>
            <a:ext cx="2259643" cy="2259643"/>
            <a:chOff x="1103084" y="2155824"/>
            <a:chExt cx="3176815" cy="3176815"/>
          </a:xfrm>
        </p:grpSpPr>
        <p:sp>
          <p:nvSpPr>
            <p:cNvPr id="13" name="椭圆 12"/>
            <p:cNvSpPr/>
            <p:nvPr/>
          </p:nvSpPr>
          <p:spPr>
            <a:xfrm>
              <a:off x="1103084" y="2155824"/>
              <a:ext cx="3176815" cy="3176815"/>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a:latin typeface="微软雅黑" pitchFamily="34" charset="-122"/>
                <a:ea typeface="微软雅黑" pitchFamily="34" charset="-122"/>
                <a:cs typeface="Arial" panose="020B0604020202020204" pitchFamily="34" charset="0"/>
              </a:endParaRPr>
            </a:p>
          </p:txBody>
        </p:sp>
        <p:sp>
          <p:nvSpPr>
            <p:cNvPr id="14" name="椭圆 13"/>
            <p:cNvSpPr/>
            <p:nvPr/>
          </p:nvSpPr>
          <p:spPr>
            <a:xfrm>
              <a:off x="1281790" y="2334530"/>
              <a:ext cx="2819403" cy="281940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a:latin typeface="微软雅黑" pitchFamily="34" charset="-122"/>
                <a:ea typeface="微软雅黑" pitchFamily="34" charset="-122"/>
                <a:cs typeface="Arial" panose="020B0604020202020204" pitchFamily="34" charset="0"/>
              </a:endParaRPr>
            </a:p>
          </p:txBody>
        </p:sp>
      </p:grpSp>
      <p:sp>
        <p:nvSpPr>
          <p:cNvPr id="15" name="椭圆 14"/>
          <p:cNvSpPr/>
          <p:nvPr/>
        </p:nvSpPr>
        <p:spPr>
          <a:xfrm>
            <a:off x="3086406" y="1192498"/>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16" name="椭圆 15"/>
          <p:cNvSpPr/>
          <p:nvPr/>
        </p:nvSpPr>
        <p:spPr>
          <a:xfrm>
            <a:off x="3878494" y="2153420"/>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17" name="椭圆 16"/>
          <p:cNvSpPr/>
          <p:nvPr/>
        </p:nvSpPr>
        <p:spPr>
          <a:xfrm>
            <a:off x="3857554" y="3135813"/>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18" name="椭圆 17"/>
          <p:cNvSpPr/>
          <p:nvPr/>
        </p:nvSpPr>
        <p:spPr>
          <a:xfrm>
            <a:off x="3086406" y="3986019"/>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4</a:t>
            </a:r>
            <a:endParaRPr lang="zh-CN" altLang="en-US" dirty="0">
              <a:latin typeface="微软雅黑" pitchFamily="34" charset="-122"/>
              <a:ea typeface="微软雅黑" pitchFamily="34" charset="-122"/>
            </a:endParaRPr>
          </a:p>
        </p:txBody>
      </p:sp>
      <p:grpSp>
        <p:nvGrpSpPr>
          <p:cNvPr id="19" name="组合 18"/>
          <p:cNvGrpSpPr/>
          <p:nvPr/>
        </p:nvGrpSpPr>
        <p:grpSpPr>
          <a:xfrm>
            <a:off x="4115970" y="981614"/>
            <a:ext cx="858956" cy="858956"/>
            <a:chOff x="3989630" y="984316"/>
            <a:chExt cx="858956" cy="858956"/>
          </a:xfrm>
        </p:grpSpPr>
        <p:grpSp>
          <p:nvGrpSpPr>
            <p:cNvPr id="20" name="组合 19"/>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25" name="椭圆 24"/>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21" name="组合 54"/>
            <p:cNvGrpSpPr>
              <a:grpSpLocks noChangeAspect="1"/>
            </p:cNvGrpSpPr>
            <p:nvPr/>
          </p:nvGrpSpPr>
          <p:grpSpPr bwMode="auto">
            <a:xfrm>
              <a:off x="4230408" y="1145668"/>
              <a:ext cx="389996" cy="469766"/>
              <a:chOff x="3452849" y="2667439"/>
              <a:chExt cx="239345" cy="288607"/>
            </a:xfrm>
          </p:grpSpPr>
          <p:sp>
            <p:nvSpPr>
              <p:cNvPr id="22"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a:extLst/>
            </p:spPr>
            <p:txBody>
              <a:bodyPr lIns="121920" tIns="60960" rIns="121920" bIns="60960"/>
              <a:lstStyle/>
              <a:p>
                <a:pPr defTabSz="914332" fontAlgn="auto">
                  <a:spcBef>
                    <a:spcPts val="0"/>
                  </a:spcBef>
                  <a:spcAft>
                    <a:spcPts val="0"/>
                  </a:spcAft>
                  <a:defRPr/>
                </a:pPr>
                <a:endParaRPr lang="zh-CN" altLang="en-US" sz="2489">
                  <a:latin typeface="微软雅黑" pitchFamily="34" charset="-122"/>
                  <a:ea typeface="微软雅黑" pitchFamily="34" charset="-122"/>
                  <a:cs typeface="Arial" panose="020B0604020202020204" pitchFamily="34" charset="0"/>
                </a:endParaRPr>
              </a:p>
            </p:txBody>
          </p:sp>
          <p:sp>
            <p:nvSpPr>
              <p:cNvPr id="23"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a:extLst/>
            </p:spPr>
            <p:txBody>
              <a:bodyPr lIns="121920" tIns="60960" rIns="121920" bIns="60960"/>
              <a:lstStyle/>
              <a:p>
                <a:pPr defTabSz="914332" fontAlgn="auto">
                  <a:spcBef>
                    <a:spcPts val="0"/>
                  </a:spcBef>
                  <a:spcAft>
                    <a:spcPts val="0"/>
                  </a:spcAft>
                  <a:defRPr/>
                </a:pPr>
                <a:endParaRPr lang="zh-CN" altLang="en-US" sz="2489">
                  <a:latin typeface="微软雅黑" pitchFamily="34" charset="-122"/>
                  <a:ea typeface="微软雅黑" pitchFamily="34" charset="-122"/>
                  <a:cs typeface="Arial" panose="020B0604020202020204" pitchFamily="34" charset="0"/>
                </a:endParaRPr>
              </a:p>
            </p:txBody>
          </p:sp>
        </p:grpSp>
      </p:grpSp>
      <p:grpSp>
        <p:nvGrpSpPr>
          <p:cNvPr id="26" name="组合 25"/>
          <p:cNvGrpSpPr/>
          <p:nvPr/>
        </p:nvGrpSpPr>
        <p:grpSpPr>
          <a:xfrm>
            <a:off x="4811052" y="1865232"/>
            <a:ext cx="858956" cy="858956"/>
            <a:chOff x="4684712" y="1948340"/>
            <a:chExt cx="858956" cy="858956"/>
          </a:xfrm>
        </p:grpSpPr>
        <p:grpSp>
          <p:nvGrpSpPr>
            <p:cNvPr id="27" name="组合 26"/>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30" name="椭圆 29"/>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28"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a:extLst/>
          </p:spPr>
          <p:txBody>
            <a:bodyPr lIns="121920" tIns="60960" rIns="121920" bIns="60960"/>
            <a:lstStyle/>
            <a:p>
              <a:pPr defTabSz="914332" fontAlgn="auto">
                <a:spcBef>
                  <a:spcPts val="0"/>
                </a:spcBef>
                <a:spcAft>
                  <a:spcPts val="0"/>
                </a:spcAft>
                <a:defRPr/>
              </a:pPr>
              <a:endParaRPr lang="zh-CN" altLang="en-US" sz="2489">
                <a:latin typeface="微软雅黑" pitchFamily="34" charset="-122"/>
                <a:ea typeface="微软雅黑" pitchFamily="34" charset="-122"/>
                <a:cs typeface="Arial" panose="020B0604020202020204" pitchFamily="34" charset="0"/>
              </a:endParaRPr>
            </a:p>
          </p:txBody>
        </p:sp>
      </p:grpSp>
      <p:grpSp>
        <p:nvGrpSpPr>
          <p:cNvPr id="31" name="组合 30"/>
          <p:cNvGrpSpPr/>
          <p:nvPr/>
        </p:nvGrpSpPr>
        <p:grpSpPr>
          <a:xfrm>
            <a:off x="4842356" y="2910845"/>
            <a:ext cx="858956" cy="858956"/>
            <a:chOff x="4716016" y="2993953"/>
            <a:chExt cx="858956" cy="858956"/>
          </a:xfrm>
        </p:grpSpPr>
        <p:grpSp>
          <p:nvGrpSpPr>
            <p:cNvPr id="32" name="组合 31"/>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35" name="椭圆 34"/>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33"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a:extLst/>
          </p:spPr>
          <p:txBody>
            <a:bodyPr lIns="121920" tIns="60960" rIns="121920" bIns="60960"/>
            <a:lstStyle/>
            <a:p>
              <a:pPr defTabSz="914332" fontAlgn="auto">
                <a:spcBef>
                  <a:spcPts val="0"/>
                </a:spcBef>
                <a:spcAft>
                  <a:spcPts val="0"/>
                </a:spcAft>
                <a:defRPr/>
              </a:pPr>
              <a:endParaRPr lang="zh-CN" altLang="en-US" sz="2489">
                <a:latin typeface="微软雅黑" pitchFamily="34" charset="-122"/>
                <a:ea typeface="微软雅黑" pitchFamily="34" charset="-122"/>
                <a:cs typeface="Arial" panose="020B0604020202020204" pitchFamily="34" charset="0"/>
              </a:endParaRPr>
            </a:p>
          </p:txBody>
        </p:sp>
      </p:grpSp>
      <p:grpSp>
        <p:nvGrpSpPr>
          <p:cNvPr id="36" name="组合 35"/>
          <p:cNvGrpSpPr/>
          <p:nvPr/>
        </p:nvGrpSpPr>
        <p:grpSpPr>
          <a:xfrm>
            <a:off x="4123186" y="3781528"/>
            <a:ext cx="858956" cy="858956"/>
            <a:chOff x="3996846" y="3864636"/>
            <a:chExt cx="858956" cy="858956"/>
          </a:xfrm>
        </p:grpSpPr>
        <p:grpSp>
          <p:nvGrpSpPr>
            <p:cNvPr id="37" name="组合 36"/>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40" name="椭圆 39"/>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38"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a:extLst/>
          </p:spPr>
          <p:txBody>
            <a:bodyPr lIns="121920" tIns="60960" rIns="121920" bIns="60960"/>
            <a:lstStyle/>
            <a:p>
              <a:pPr defTabSz="914332" fontAlgn="auto">
                <a:spcBef>
                  <a:spcPts val="0"/>
                </a:spcBef>
                <a:spcAft>
                  <a:spcPts val="0"/>
                </a:spcAft>
                <a:defRPr/>
              </a:pPr>
              <a:endParaRPr lang="zh-CN" altLang="en-US" sz="2489">
                <a:latin typeface="微软雅黑" pitchFamily="34" charset="-122"/>
                <a:ea typeface="微软雅黑" pitchFamily="34" charset="-122"/>
                <a:cs typeface="Arial" panose="020B0604020202020204" pitchFamily="34" charset="0"/>
              </a:endParaRPr>
            </a:p>
          </p:txBody>
        </p:sp>
      </p:grpSp>
      <p:sp>
        <p:nvSpPr>
          <p:cNvPr id="41" name="矩形 40"/>
          <p:cNvSpPr/>
          <p:nvPr/>
        </p:nvSpPr>
        <p:spPr>
          <a:xfrm>
            <a:off x="6119816" y="1913957"/>
            <a:ext cx="954089" cy="323157"/>
          </a:xfrm>
          <a:prstGeom prst="rect">
            <a:avLst/>
          </a:prstGeom>
        </p:spPr>
        <p:txBody>
          <a:bodyPr wrap="none" lIns="91431" tIns="45716" rIns="91431" bIns="45716">
            <a:spAutoFit/>
          </a:bodyPr>
          <a:lstStyle/>
          <a:p>
            <a:r>
              <a:rPr lang="zh-CN" altLang="en-US" sz="1500" dirty="0">
                <a:latin typeface="微软雅黑" pitchFamily="34" charset="-122"/>
                <a:ea typeface="微软雅黑" pitchFamily="34" charset="-122"/>
              </a:rPr>
              <a:t>客户要求</a:t>
            </a:r>
          </a:p>
        </p:txBody>
      </p:sp>
      <p:sp>
        <p:nvSpPr>
          <p:cNvPr id="42" name="矩形 47"/>
          <p:cNvSpPr>
            <a:spLocks noChangeArrowheads="1"/>
          </p:cNvSpPr>
          <p:nvPr/>
        </p:nvSpPr>
        <p:spPr bwMode="auto">
          <a:xfrm>
            <a:off x="6090474" y="2146685"/>
            <a:ext cx="2297950" cy="526803"/>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如为了给新工业园区供电，某电力公司批准一个新变电站建设项目</a:t>
            </a:r>
            <a:endParaRPr lang="en-US" altLang="zh-CN" sz="1000" dirty="0"/>
          </a:p>
        </p:txBody>
      </p:sp>
      <p:sp>
        <p:nvSpPr>
          <p:cNvPr id="43" name="矩形 42"/>
          <p:cNvSpPr/>
          <p:nvPr/>
        </p:nvSpPr>
        <p:spPr>
          <a:xfrm>
            <a:off x="6194374" y="2944932"/>
            <a:ext cx="954089" cy="323157"/>
          </a:xfrm>
          <a:prstGeom prst="rect">
            <a:avLst/>
          </a:prstGeom>
        </p:spPr>
        <p:txBody>
          <a:bodyPr wrap="none" lIns="91431" tIns="45716" rIns="91431" bIns="45716">
            <a:spAutoFit/>
          </a:bodyPr>
          <a:lstStyle/>
          <a:p>
            <a:r>
              <a:rPr lang="zh-CN" altLang="en-US" sz="1500" dirty="0">
                <a:latin typeface="微软雅黑" pitchFamily="34" charset="-122"/>
                <a:ea typeface="微软雅黑" pitchFamily="34" charset="-122"/>
              </a:rPr>
              <a:t>技术进步</a:t>
            </a:r>
          </a:p>
        </p:txBody>
      </p:sp>
      <p:sp>
        <p:nvSpPr>
          <p:cNvPr id="44" name="矩形 47"/>
          <p:cNvSpPr>
            <a:spLocks noChangeArrowheads="1"/>
          </p:cNvSpPr>
          <p:nvPr/>
        </p:nvSpPr>
        <p:spPr bwMode="auto">
          <a:xfrm>
            <a:off x="6165032" y="3177660"/>
            <a:ext cx="2223392" cy="784822"/>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如</a:t>
            </a:r>
            <a:r>
              <a:rPr lang="zh-CN" altLang="en-US" sz="1000" dirty="0" smtClean="0"/>
              <a:t>基于存储</a:t>
            </a:r>
            <a:r>
              <a:rPr lang="zh-CN" altLang="en-US" sz="1000" dirty="0"/>
              <a:t>技术和电子技术的发展，某电子公司批准一个更快速、更便宜、更小巧的笔记本电脑开发项目</a:t>
            </a:r>
            <a:endParaRPr lang="en-US" altLang="zh-CN" sz="1000" dirty="0"/>
          </a:p>
        </p:txBody>
      </p:sp>
      <p:sp>
        <p:nvSpPr>
          <p:cNvPr id="45" name="矩形 44"/>
          <p:cNvSpPr/>
          <p:nvPr/>
        </p:nvSpPr>
        <p:spPr>
          <a:xfrm>
            <a:off x="5519379" y="3889351"/>
            <a:ext cx="954089" cy="323157"/>
          </a:xfrm>
          <a:prstGeom prst="rect">
            <a:avLst/>
          </a:prstGeom>
        </p:spPr>
        <p:txBody>
          <a:bodyPr wrap="none" lIns="91431" tIns="45716" rIns="91431" bIns="45716">
            <a:spAutoFit/>
          </a:bodyPr>
          <a:lstStyle/>
          <a:p>
            <a:r>
              <a:rPr lang="zh-CN" altLang="en-US" sz="1500" dirty="0">
                <a:latin typeface="微软雅黑" pitchFamily="34" charset="-122"/>
                <a:ea typeface="微软雅黑" pitchFamily="34" charset="-122"/>
              </a:rPr>
              <a:t>法律要求</a:t>
            </a:r>
          </a:p>
        </p:txBody>
      </p:sp>
      <p:sp>
        <p:nvSpPr>
          <p:cNvPr id="46" name="矩形 47"/>
          <p:cNvSpPr>
            <a:spLocks noChangeArrowheads="1"/>
          </p:cNvSpPr>
          <p:nvPr/>
        </p:nvSpPr>
        <p:spPr bwMode="auto">
          <a:xfrm>
            <a:off x="5490037" y="4122079"/>
            <a:ext cx="2610355" cy="526803"/>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如某化学制品厂批准一个项目，研发新型有毒物品处理指南</a:t>
            </a:r>
            <a:endParaRPr lang="en-US" altLang="zh-CN" sz="1000" dirty="0"/>
          </a:p>
        </p:txBody>
      </p:sp>
    </p:spTree>
    <p:extLst>
      <p:ext uri="{BB962C8B-B14F-4D97-AF65-F5344CB8AC3E}">
        <p14:creationId xmlns:p14="http://schemas.microsoft.com/office/powerpoint/2010/main" val="312721765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53" presetClass="entr" presetSubtype="16" fill="hold" nodeType="after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400" fill="hold"/>
                                            <p:tgtEl>
                                              <p:spTgt spid="12"/>
                                            </p:tgtEl>
                                            <p:attrNameLst>
                                              <p:attrName>ppt_w</p:attrName>
                                            </p:attrNameLst>
                                          </p:cBhvr>
                                          <p:tavLst>
                                            <p:tav tm="0">
                                              <p:val>
                                                <p:fltVal val="0"/>
                                              </p:val>
                                            </p:tav>
                                            <p:tav tm="100000">
                                              <p:val>
                                                <p:strVal val="#ppt_w"/>
                                              </p:val>
                                            </p:tav>
                                          </p:tavLst>
                                        </p:anim>
                                        <p:anim calcmode="lin" valueType="num">
                                          <p:cBhvr>
                                            <p:cTn id="22" dur="400" fill="hold"/>
                                            <p:tgtEl>
                                              <p:spTgt spid="12"/>
                                            </p:tgtEl>
                                            <p:attrNameLst>
                                              <p:attrName>ppt_h</p:attrName>
                                            </p:attrNameLst>
                                          </p:cBhvr>
                                          <p:tavLst>
                                            <p:tav tm="0">
                                              <p:val>
                                                <p:fltVal val="0"/>
                                              </p:val>
                                            </p:tav>
                                            <p:tav tm="100000">
                                              <p:val>
                                                <p:strVal val="#ppt_h"/>
                                              </p:val>
                                            </p:tav>
                                          </p:tavLst>
                                        </p:anim>
                                        <p:animEffect transition="in" filter="fade">
                                          <p:cBhvr>
                                            <p:cTn id="23" dur="400"/>
                                            <p:tgtEl>
                                              <p:spTgt spid="12"/>
                                            </p:tgtEl>
                                          </p:cBhvr>
                                        </p:animEffect>
                                      </p:childTnLst>
                                    </p:cTn>
                                  </p:par>
                                </p:childTnLst>
                              </p:cTn>
                            </p:par>
                            <p:par>
                              <p:cTn id="24" fill="hold">
                                <p:stCondLst>
                                  <p:cond delay="165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35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3000"/>
                                </p:stCondLst>
                                <p:childTnLst>
                                  <p:par>
                                    <p:cTn id="39" presetID="2" presetClass="entr" presetSubtype="2" fill="hold" nodeType="afterEffect" p14:presetBounceEnd="40000">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14:bounceEnd="40000">
                                          <p:cBhvr additive="base">
                                            <p:cTn id="41"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475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250"/>
                                </p:stCondLst>
                                <p:childTnLst>
                                  <p:par>
                                    <p:cTn id="60" presetID="2" presetClass="entr" presetSubtype="2" fill="hold" nodeType="afterEffect" p14:presetBounceEnd="40000">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14:bounceEnd="40000">
                                          <p:cBhvr additive="base">
                                            <p:cTn id="62"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par>
                              <p:cTn id="64" fill="hold">
                                <p:stCondLst>
                                  <p:cond delay="5750"/>
                                </p:stCondLst>
                                <p:childTnLst>
                                  <p:par>
                                    <p:cTn id="65" presetID="22" presetClass="entr" presetSubtype="8"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left)">
                                          <p:cBhvr>
                                            <p:cTn id="70" dur="500"/>
                                            <p:tgtEl>
                                              <p:spTgt spid="42"/>
                                            </p:tgtEl>
                                          </p:cBhvr>
                                        </p:animEffect>
                                      </p:childTnLst>
                                    </p:cTn>
                                  </p:par>
                                  <p:par>
                                    <p:cTn id="71" presetID="53" presetClass="entr" presetSubtype="16" fill="hold" grpId="0" nodeType="withEffect">
                                      <p:stCondLst>
                                        <p:cond delay="75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7000"/>
                                </p:stCondLst>
                                <p:childTnLst>
                                  <p:par>
                                    <p:cTn id="77" presetID="22" presetClass="entr" presetSubtype="8" fill="hold"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par>
                              <p:cTn id="80" fill="hold">
                                <p:stCondLst>
                                  <p:cond delay="7500"/>
                                </p:stCondLst>
                                <p:childTnLst>
                                  <p:par>
                                    <p:cTn id="81" presetID="2" presetClass="entr" presetSubtype="2" fill="hold" nodeType="afterEffect" p14:presetBounceEnd="40000">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14:bounceEnd="40000">
                                          <p:cBhvr additive="base">
                                            <p:cTn id="83" dur="50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84" dur="500" fill="hold"/>
                                            <p:tgtEl>
                                              <p:spTgt spid="31"/>
                                            </p:tgtEl>
                                            <p:attrNameLst>
                                              <p:attrName>ppt_y</p:attrName>
                                            </p:attrNameLst>
                                          </p:cBhvr>
                                          <p:tavLst>
                                            <p:tav tm="0">
                                              <p:val>
                                                <p:strVal val="#ppt_y"/>
                                              </p:val>
                                            </p:tav>
                                            <p:tav tm="100000">
                                              <p:val>
                                                <p:strVal val="#ppt_y"/>
                                              </p:val>
                                            </p:tav>
                                          </p:tavLst>
                                        </p:anim>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left)">
                                          <p:cBhvr>
                                            <p:cTn id="91" dur="500"/>
                                            <p:tgtEl>
                                              <p:spTgt spid="44"/>
                                            </p:tgtEl>
                                          </p:cBhvr>
                                        </p:animEffect>
                                      </p:childTnLst>
                                    </p:cTn>
                                  </p:par>
                                  <p:par>
                                    <p:cTn id="92" presetID="53" presetClass="entr" presetSubtype="16" fill="hold" grpId="0" nodeType="withEffect">
                                      <p:stCondLst>
                                        <p:cond delay="750"/>
                                      </p:stCondLst>
                                      <p:childTnLst>
                                        <p:set>
                                          <p:cBhvr>
                                            <p:cTn id="93" dur="1" fill="hold">
                                              <p:stCondLst>
                                                <p:cond delay="0"/>
                                              </p:stCondLst>
                                            </p:cTn>
                                            <p:tgtEl>
                                              <p:spTgt spid="18"/>
                                            </p:tgtEl>
                                            <p:attrNameLst>
                                              <p:attrName>style.visibility</p:attrName>
                                            </p:attrNameLst>
                                          </p:cBhvr>
                                          <p:to>
                                            <p:strVal val="visible"/>
                                          </p:to>
                                        </p:set>
                                        <p:anim calcmode="lin" valueType="num">
                                          <p:cBhvr>
                                            <p:cTn id="94" dur="500" fill="hold"/>
                                            <p:tgtEl>
                                              <p:spTgt spid="18"/>
                                            </p:tgtEl>
                                            <p:attrNameLst>
                                              <p:attrName>ppt_w</p:attrName>
                                            </p:attrNameLst>
                                          </p:cBhvr>
                                          <p:tavLst>
                                            <p:tav tm="0">
                                              <p:val>
                                                <p:fltVal val="0"/>
                                              </p:val>
                                            </p:tav>
                                            <p:tav tm="100000">
                                              <p:val>
                                                <p:strVal val="#ppt_w"/>
                                              </p:val>
                                            </p:tav>
                                          </p:tavLst>
                                        </p:anim>
                                        <p:anim calcmode="lin" valueType="num">
                                          <p:cBhvr>
                                            <p:cTn id="95" dur="500" fill="hold"/>
                                            <p:tgtEl>
                                              <p:spTgt spid="18"/>
                                            </p:tgtEl>
                                            <p:attrNameLst>
                                              <p:attrName>ppt_h</p:attrName>
                                            </p:attrNameLst>
                                          </p:cBhvr>
                                          <p:tavLst>
                                            <p:tav tm="0">
                                              <p:val>
                                                <p:fltVal val="0"/>
                                              </p:val>
                                            </p:tav>
                                            <p:tav tm="100000">
                                              <p:val>
                                                <p:strVal val="#ppt_h"/>
                                              </p:val>
                                            </p:tav>
                                          </p:tavLst>
                                        </p:anim>
                                        <p:animEffect transition="in" filter="fade">
                                          <p:cBhvr>
                                            <p:cTn id="96" dur="500"/>
                                            <p:tgtEl>
                                              <p:spTgt spid="18"/>
                                            </p:tgtEl>
                                          </p:cBhvr>
                                        </p:animEffect>
                                      </p:childTnLst>
                                    </p:cTn>
                                  </p:par>
                                </p:childTnLst>
                              </p:cTn>
                            </p:par>
                            <p:par>
                              <p:cTn id="97" fill="hold">
                                <p:stCondLst>
                                  <p:cond delay="9250"/>
                                </p:stCondLst>
                                <p:childTnLst>
                                  <p:par>
                                    <p:cTn id="98" presetID="22" presetClass="entr" presetSubtype="8" fill="hold" nodeType="after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childTnLst>
                              </p:cTn>
                            </p:par>
                            <p:par>
                              <p:cTn id="101" fill="hold">
                                <p:stCondLst>
                                  <p:cond delay="9750"/>
                                </p:stCondLst>
                                <p:childTnLst>
                                  <p:par>
                                    <p:cTn id="102" presetID="2" presetClass="entr" presetSubtype="2" fill="hold" nodeType="afterEffect" p14:presetBounceEnd="40000">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14:bounceEnd="40000">
                                          <p:cBhvr additive="base">
                                            <p:cTn id="104" dur="500" fill="hold"/>
                                            <p:tgtEl>
                                              <p:spTgt spid="36"/>
                                            </p:tgtEl>
                                            <p:attrNameLst>
                                              <p:attrName>ppt_x</p:attrName>
                                            </p:attrNameLst>
                                          </p:cBhvr>
                                          <p:tavLst>
                                            <p:tav tm="0">
                                              <p:val>
                                                <p:strVal val="1+#ppt_w/2"/>
                                              </p:val>
                                            </p:tav>
                                            <p:tav tm="100000">
                                              <p:val>
                                                <p:strVal val="#ppt_x"/>
                                              </p:val>
                                            </p:tav>
                                          </p:tavLst>
                                        </p:anim>
                                        <p:anim calcmode="lin" valueType="num" p14:bounceEnd="40000">
                                          <p:cBhvr additive="base">
                                            <p:cTn id="105" dur="500" fill="hold"/>
                                            <p:tgtEl>
                                              <p:spTgt spid="36"/>
                                            </p:tgtEl>
                                            <p:attrNameLst>
                                              <p:attrName>ppt_y</p:attrName>
                                            </p:attrNameLst>
                                          </p:cBhvr>
                                          <p:tavLst>
                                            <p:tav tm="0">
                                              <p:val>
                                                <p:strVal val="#ppt_y"/>
                                              </p:val>
                                            </p:tav>
                                            <p:tav tm="100000">
                                              <p:val>
                                                <p:strVal val="#ppt_y"/>
                                              </p:val>
                                            </p:tav>
                                          </p:tavLst>
                                        </p:anim>
                                      </p:childTnLst>
                                    </p:cTn>
                                  </p:par>
                                </p:childTnLst>
                              </p:cTn>
                            </p:par>
                            <p:par>
                              <p:cTn id="106" fill="hold">
                                <p:stCondLst>
                                  <p:cond delay="10250"/>
                                </p:stCondLst>
                                <p:childTnLst>
                                  <p:par>
                                    <p:cTn id="107" presetID="22" presetClass="entr" presetSubtype="8" fill="hold" grpId="0"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wipe(left)">
                                          <p:cBhvr>
                                            <p:cTn id="109" dur="500"/>
                                            <p:tgtEl>
                                              <p:spTgt spid="45"/>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left)">
                                          <p:cBhvr>
                                            <p:cTn id="1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p:bldP spid="11" grpId="0"/>
          <p:bldP spid="15" grpId="0" animBg="1"/>
          <p:bldP spid="16" grpId="0" animBg="1"/>
          <p:bldP spid="17" grpId="0" animBg="1"/>
          <p:bldP spid="18" grpId="0" animBg="1"/>
          <p:bldP spid="41" grpId="0"/>
          <p:bldP spid="42" grpId="0"/>
          <p:bldP spid="43" grpId="0"/>
          <p:bldP spid="44" grpId="0"/>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53" presetClass="entr" presetSubtype="16" fill="hold" nodeType="after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400" fill="hold"/>
                                            <p:tgtEl>
                                              <p:spTgt spid="12"/>
                                            </p:tgtEl>
                                            <p:attrNameLst>
                                              <p:attrName>ppt_w</p:attrName>
                                            </p:attrNameLst>
                                          </p:cBhvr>
                                          <p:tavLst>
                                            <p:tav tm="0">
                                              <p:val>
                                                <p:fltVal val="0"/>
                                              </p:val>
                                            </p:tav>
                                            <p:tav tm="100000">
                                              <p:val>
                                                <p:strVal val="#ppt_w"/>
                                              </p:val>
                                            </p:tav>
                                          </p:tavLst>
                                        </p:anim>
                                        <p:anim calcmode="lin" valueType="num">
                                          <p:cBhvr>
                                            <p:cTn id="22" dur="400" fill="hold"/>
                                            <p:tgtEl>
                                              <p:spTgt spid="12"/>
                                            </p:tgtEl>
                                            <p:attrNameLst>
                                              <p:attrName>ppt_h</p:attrName>
                                            </p:attrNameLst>
                                          </p:cBhvr>
                                          <p:tavLst>
                                            <p:tav tm="0">
                                              <p:val>
                                                <p:fltVal val="0"/>
                                              </p:val>
                                            </p:tav>
                                            <p:tav tm="100000">
                                              <p:val>
                                                <p:strVal val="#ppt_h"/>
                                              </p:val>
                                            </p:tav>
                                          </p:tavLst>
                                        </p:anim>
                                        <p:animEffect transition="in" filter="fade">
                                          <p:cBhvr>
                                            <p:cTn id="23" dur="400"/>
                                            <p:tgtEl>
                                              <p:spTgt spid="12"/>
                                            </p:tgtEl>
                                          </p:cBhvr>
                                        </p:animEffect>
                                      </p:childTnLst>
                                    </p:cTn>
                                  </p:par>
                                </p:childTnLst>
                              </p:cTn>
                            </p:par>
                            <p:par>
                              <p:cTn id="24" fill="hold">
                                <p:stCondLst>
                                  <p:cond delay="165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35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3000"/>
                                </p:stCondLst>
                                <p:childTnLst>
                                  <p:par>
                                    <p:cTn id="39" presetID="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475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250"/>
                                </p:stCondLst>
                                <p:childTnLst>
                                  <p:par>
                                    <p:cTn id="60" presetID="2" presetClass="entr" presetSubtype="2"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par>
                              <p:cTn id="64" fill="hold">
                                <p:stCondLst>
                                  <p:cond delay="5750"/>
                                </p:stCondLst>
                                <p:childTnLst>
                                  <p:par>
                                    <p:cTn id="65" presetID="22" presetClass="entr" presetSubtype="8"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left)">
                                          <p:cBhvr>
                                            <p:cTn id="70" dur="500"/>
                                            <p:tgtEl>
                                              <p:spTgt spid="42"/>
                                            </p:tgtEl>
                                          </p:cBhvr>
                                        </p:animEffect>
                                      </p:childTnLst>
                                    </p:cTn>
                                  </p:par>
                                  <p:par>
                                    <p:cTn id="71" presetID="53" presetClass="entr" presetSubtype="16" fill="hold" grpId="0" nodeType="withEffect">
                                      <p:stCondLst>
                                        <p:cond delay="75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7000"/>
                                </p:stCondLst>
                                <p:childTnLst>
                                  <p:par>
                                    <p:cTn id="77" presetID="22" presetClass="entr" presetSubtype="8" fill="hold"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par>
                              <p:cTn id="80" fill="hold">
                                <p:stCondLst>
                                  <p:cond delay="7500"/>
                                </p:stCondLst>
                                <p:childTnLst>
                                  <p:par>
                                    <p:cTn id="81" presetID="2" presetClass="entr" presetSubtype="2" fill="hold" nodeType="after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1+#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left)">
                                          <p:cBhvr>
                                            <p:cTn id="91" dur="500"/>
                                            <p:tgtEl>
                                              <p:spTgt spid="44"/>
                                            </p:tgtEl>
                                          </p:cBhvr>
                                        </p:animEffect>
                                      </p:childTnLst>
                                    </p:cTn>
                                  </p:par>
                                  <p:par>
                                    <p:cTn id="92" presetID="53" presetClass="entr" presetSubtype="16" fill="hold" grpId="0" nodeType="withEffect">
                                      <p:stCondLst>
                                        <p:cond delay="750"/>
                                      </p:stCondLst>
                                      <p:childTnLst>
                                        <p:set>
                                          <p:cBhvr>
                                            <p:cTn id="93" dur="1" fill="hold">
                                              <p:stCondLst>
                                                <p:cond delay="0"/>
                                              </p:stCondLst>
                                            </p:cTn>
                                            <p:tgtEl>
                                              <p:spTgt spid="18"/>
                                            </p:tgtEl>
                                            <p:attrNameLst>
                                              <p:attrName>style.visibility</p:attrName>
                                            </p:attrNameLst>
                                          </p:cBhvr>
                                          <p:to>
                                            <p:strVal val="visible"/>
                                          </p:to>
                                        </p:set>
                                        <p:anim calcmode="lin" valueType="num">
                                          <p:cBhvr>
                                            <p:cTn id="94" dur="500" fill="hold"/>
                                            <p:tgtEl>
                                              <p:spTgt spid="18"/>
                                            </p:tgtEl>
                                            <p:attrNameLst>
                                              <p:attrName>ppt_w</p:attrName>
                                            </p:attrNameLst>
                                          </p:cBhvr>
                                          <p:tavLst>
                                            <p:tav tm="0">
                                              <p:val>
                                                <p:fltVal val="0"/>
                                              </p:val>
                                            </p:tav>
                                            <p:tav tm="100000">
                                              <p:val>
                                                <p:strVal val="#ppt_w"/>
                                              </p:val>
                                            </p:tav>
                                          </p:tavLst>
                                        </p:anim>
                                        <p:anim calcmode="lin" valueType="num">
                                          <p:cBhvr>
                                            <p:cTn id="95" dur="500" fill="hold"/>
                                            <p:tgtEl>
                                              <p:spTgt spid="18"/>
                                            </p:tgtEl>
                                            <p:attrNameLst>
                                              <p:attrName>ppt_h</p:attrName>
                                            </p:attrNameLst>
                                          </p:cBhvr>
                                          <p:tavLst>
                                            <p:tav tm="0">
                                              <p:val>
                                                <p:fltVal val="0"/>
                                              </p:val>
                                            </p:tav>
                                            <p:tav tm="100000">
                                              <p:val>
                                                <p:strVal val="#ppt_h"/>
                                              </p:val>
                                            </p:tav>
                                          </p:tavLst>
                                        </p:anim>
                                        <p:animEffect transition="in" filter="fade">
                                          <p:cBhvr>
                                            <p:cTn id="96" dur="500"/>
                                            <p:tgtEl>
                                              <p:spTgt spid="18"/>
                                            </p:tgtEl>
                                          </p:cBhvr>
                                        </p:animEffect>
                                      </p:childTnLst>
                                    </p:cTn>
                                  </p:par>
                                </p:childTnLst>
                              </p:cTn>
                            </p:par>
                            <p:par>
                              <p:cTn id="97" fill="hold">
                                <p:stCondLst>
                                  <p:cond delay="9250"/>
                                </p:stCondLst>
                                <p:childTnLst>
                                  <p:par>
                                    <p:cTn id="98" presetID="22" presetClass="entr" presetSubtype="8" fill="hold" nodeType="after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childTnLst>
                              </p:cTn>
                            </p:par>
                            <p:par>
                              <p:cTn id="101" fill="hold">
                                <p:stCondLst>
                                  <p:cond delay="9750"/>
                                </p:stCondLst>
                                <p:childTnLst>
                                  <p:par>
                                    <p:cTn id="102" presetID="2" presetClass="entr" presetSubtype="2" fill="hold" nodeType="after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additive="base">
                                            <p:cTn id="104" dur="500" fill="hold"/>
                                            <p:tgtEl>
                                              <p:spTgt spid="36"/>
                                            </p:tgtEl>
                                            <p:attrNameLst>
                                              <p:attrName>ppt_x</p:attrName>
                                            </p:attrNameLst>
                                          </p:cBhvr>
                                          <p:tavLst>
                                            <p:tav tm="0">
                                              <p:val>
                                                <p:strVal val="1+#ppt_w/2"/>
                                              </p:val>
                                            </p:tav>
                                            <p:tav tm="100000">
                                              <p:val>
                                                <p:strVal val="#ppt_x"/>
                                              </p:val>
                                            </p:tav>
                                          </p:tavLst>
                                        </p:anim>
                                        <p:anim calcmode="lin" valueType="num">
                                          <p:cBhvr additive="base">
                                            <p:cTn id="105" dur="500" fill="hold"/>
                                            <p:tgtEl>
                                              <p:spTgt spid="36"/>
                                            </p:tgtEl>
                                            <p:attrNameLst>
                                              <p:attrName>ppt_y</p:attrName>
                                            </p:attrNameLst>
                                          </p:cBhvr>
                                          <p:tavLst>
                                            <p:tav tm="0">
                                              <p:val>
                                                <p:strVal val="#ppt_y"/>
                                              </p:val>
                                            </p:tav>
                                            <p:tav tm="100000">
                                              <p:val>
                                                <p:strVal val="#ppt_y"/>
                                              </p:val>
                                            </p:tav>
                                          </p:tavLst>
                                        </p:anim>
                                      </p:childTnLst>
                                    </p:cTn>
                                  </p:par>
                                </p:childTnLst>
                              </p:cTn>
                            </p:par>
                            <p:par>
                              <p:cTn id="106" fill="hold">
                                <p:stCondLst>
                                  <p:cond delay="10250"/>
                                </p:stCondLst>
                                <p:childTnLst>
                                  <p:par>
                                    <p:cTn id="107" presetID="22" presetClass="entr" presetSubtype="8" fill="hold" grpId="0"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wipe(left)">
                                          <p:cBhvr>
                                            <p:cTn id="109" dur="500"/>
                                            <p:tgtEl>
                                              <p:spTgt spid="45"/>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left)">
                                          <p:cBhvr>
                                            <p:cTn id="1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p:bldP spid="11" grpId="0"/>
          <p:bldP spid="15" grpId="0" animBg="1"/>
          <p:bldP spid="16" grpId="0" animBg="1"/>
          <p:bldP spid="17" grpId="0" animBg="1"/>
          <p:bldP spid="18" grpId="0" animBg="1"/>
          <p:bldP spid="41" grpId="0"/>
          <p:bldP spid="42" grpId="0"/>
          <p:bldP spid="43" grpId="0"/>
          <p:bldP spid="44" grpId="0"/>
          <p:bldP spid="45" grpId="0"/>
          <p:bldP spid="4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项目无处不在</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6"/>
          <p:cNvSpPr>
            <a:spLocks/>
          </p:cNvSpPr>
          <p:nvPr/>
        </p:nvSpPr>
        <p:spPr bwMode="auto">
          <a:xfrm>
            <a:off x="1292348" y="3706512"/>
            <a:ext cx="2043238" cy="953470"/>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70C0"/>
          </a:solidFill>
          <a:ln>
            <a:noFill/>
          </a:ln>
        </p:spPr>
        <p:txBody>
          <a:bodyPr lIns="68534" tIns="34267" rIns="68534" bIns="34267"/>
          <a:lstStyle/>
          <a:p>
            <a:endParaRPr lang="zh-CN" altLang="en-US"/>
          </a:p>
        </p:txBody>
      </p:sp>
      <p:sp>
        <p:nvSpPr>
          <p:cNvPr id="6" name="Freeform 7"/>
          <p:cNvSpPr>
            <a:spLocks/>
          </p:cNvSpPr>
          <p:nvPr/>
        </p:nvSpPr>
        <p:spPr bwMode="auto">
          <a:xfrm>
            <a:off x="1292348" y="1200827"/>
            <a:ext cx="2043238" cy="2579487"/>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68534" tIns="34267" rIns="68534" bIns="34267"/>
          <a:lstStyle/>
          <a:p>
            <a:endParaRPr lang="zh-CN" altLang="en-US"/>
          </a:p>
        </p:txBody>
      </p:sp>
      <p:sp>
        <p:nvSpPr>
          <p:cNvPr id="7" name="Freeform 6"/>
          <p:cNvSpPr>
            <a:spLocks/>
          </p:cNvSpPr>
          <p:nvPr/>
        </p:nvSpPr>
        <p:spPr bwMode="auto">
          <a:xfrm>
            <a:off x="3560497" y="3706512"/>
            <a:ext cx="2043238" cy="953470"/>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70C0"/>
          </a:solidFill>
          <a:ln>
            <a:noFill/>
          </a:ln>
        </p:spPr>
        <p:txBody>
          <a:bodyPr lIns="68534" tIns="34267" rIns="68534" bIns="34267"/>
          <a:lstStyle/>
          <a:p>
            <a:endParaRPr lang="zh-CN" altLang="en-US"/>
          </a:p>
        </p:txBody>
      </p:sp>
      <p:sp>
        <p:nvSpPr>
          <p:cNvPr id="8" name="Freeform 7"/>
          <p:cNvSpPr>
            <a:spLocks/>
          </p:cNvSpPr>
          <p:nvPr/>
        </p:nvSpPr>
        <p:spPr bwMode="auto">
          <a:xfrm>
            <a:off x="3560497" y="1200827"/>
            <a:ext cx="2043238" cy="2579487"/>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68534" tIns="34267" rIns="68534" bIns="34267"/>
          <a:lstStyle/>
          <a:p>
            <a:endParaRPr lang="zh-CN" altLang="en-US"/>
          </a:p>
        </p:txBody>
      </p:sp>
      <p:sp>
        <p:nvSpPr>
          <p:cNvPr id="9" name="Freeform 6"/>
          <p:cNvSpPr>
            <a:spLocks/>
          </p:cNvSpPr>
          <p:nvPr/>
        </p:nvSpPr>
        <p:spPr bwMode="auto">
          <a:xfrm>
            <a:off x="5866729" y="3706512"/>
            <a:ext cx="2043238" cy="953470"/>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70C0"/>
          </a:solidFill>
          <a:ln>
            <a:noFill/>
          </a:ln>
        </p:spPr>
        <p:txBody>
          <a:bodyPr lIns="68534" tIns="34267" rIns="68534" bIns="34267"/>
          <a:lstStyle/>
          <a:p>
            <a:endParaRPr lang="zh-CN" altLang="en-US"/>
          </a:p>
        </p:txBody>
      </p:sp>
      <p:sp>
        <p:nvSpPr>
          <p:cNvPr id="10" name="Freeform 7"/>
          <p:cNvSpPr>
            <a:spLocks/>
          </p:cNvSpPr>
          <p:nvPr/>
        </p:nvSpPr>
        <p:spPr bwMode="auto">
          <a:xfrm>
            <a:off x="5866729" y="1200827"/>
            <a:ext cx="2043238" cy="2579487"/>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68534" tIns="34267" rIns="68534" bIns="34267"/>
          <a:lstStyle/>
          <a:p>
            <a:endParaRPr lang="zh-CN" altLang="en-US"/>
          </a:p>
        </p:txBody>
      </p:sp>
      <p:sp>
        <p:nvSpPr>
          <p:cNvPr id="11" name="TextBox 9"/>
          <p:cNvSpPr txBox="1">
            <a:spLocks noChangeArrowheads="1"/>
          </p:cNvSpPr>
          <p:nvPr/>
        </p:nvSpPr>
        <p:spPr bwMode="auto">
          <a:xfrm>
            <a:off x="1339947" y="3871172"/>
            <a:ext cx="1913528" cy="26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4" tIns="34267" rIns="68534" bIns="3426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FontTx/>
              <a:buNone/>
            </a:pPr>
            <a:r>
              <a:rPr lang="zh-CN" altLang="en-US" sz="1300" b="1" dirty="0" smtClean="0">
                <a:solidFill>
                  <a:schemeClr val="bg1"/>
                </a:solidFill>
                <a:latin typeface="微软雅黑" pitchFamily="34" charset="-122"/>
              </a:rPr>
              <a:t>准备一次汇报</a:t>
            </a:r>
            <a:endParaRPr lang="zh-CN" altLang="en-US" sz="1300" b="1" dirty="0">
              <a:solidFill>
                <a:schemeClr val="bg1"/>
              </a:solidFill>
              <a:latin typeface="微软雅黑" pitchFamily="34" charset="-122"/>
            </a:endParaRPr>
          </a:p>
        </p:txBody>
      </p:sp>
      <p:sp>
        <p:nvSpPr>
          <p:cNvPr id="12" name="TextBox 10"/>
          <p:cNvSpPr txBox="1">
            <a:spLocks noChangeArrowheads="1"/>
          </p:cNvSpPr>
          <p:nvPr/>
        </p:nvSpPr>
        <p:spPr bwMode="auto">
          <a:xfrm>
            <a:off x="3598576" y="3937440"/>
            <a:ext cx="1912339" cy="26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4" tIns="34267" rIns="68534" bIns="3426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FontTx/>
              <a:buNone/>
            </a:pPr>
            <a:r>
              <a:rPr lang="zh-CN" altLang="en-US" sz="1300" b="1" dirty="0" smtClean="0">
                <a:solidFill>
                  <a:schemeClr val="bg1"/>
                </a:solidFill>
                <a:latin typeface="微软雅黑" pitchFamily="34" charset="-122"/>
              </a:rPr>
              <a:t>建设一套智能系统</a:t>
            </a:r>
            <a:endParaRPr lang="en-US" altLang="zh-CN" sz="1300" b="1" dirty="0">
              <a:solidFill>
                <a:schemeClr val="bg1"/>
              </a:solidFill>
              <a:latin typeface="微软雅黑" pitchFamily="34" charset="-122"/>
            </a:endParaRPr>
          </a:p>
        </p:txBody>
      </p:sp>
      <p:sp>
        <p:nvSpPr>
          <p:cNvPr id="13" name="TextBox 11"/>
          <p:cNvSpPr txBox="1">
            <a:spLocks noChangeArrowheads="1"/>
          </p:cNvSpPr>
          <p:nvPr/>
        </p:nvSpPr>
        <p:spPr bwMode="auto">
          <a:xfrm>
            <a:off x="5914327" y="3937440"/>
            <a:ext cx="1913528" cy="26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4" tIns="34267" rIns="68534" bIns="3426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FontTx/>
              <a:buNone/>
            </a:pPr>
            <a:r>
              <a:rPr lang="zh-CN" altLang="en-US" sz="1300" b="1" dirty="0" smtClean="0">
                <a:solidFill>
                  <a:schemeClr val="bg1"/>
                </a:solidFill>
                <a:latin typeface="微软雅黑" pitchFamily="34" charset="-122"/>
              </a:rPr>
              <a:t>建造一座办公大楼</a:t>
            </a:r>
            <a:endParaRPr lang="zh-CN" altLang="en-US" sz="1300" b="1" dirty="0">
              <a:solidFill>
                <a:schemeClr val="bg1"/>
              </a:solidFill>
              <a:latin typeface="微软雅黑" pitchFamily="34" charset="-122"/>
            </a:endParaRPr>
          </a:p>
        </p:txBody>
      </p:sp>
    </p:spTree>
    <p:extLst>
      <p:ext uri="{BB962C8B-B14F-4D97-AF65-F5344CB8AC3E}">
        <p14:creationId xmlns:p14="http://schemas.microsoft.com/office/powerpoint/2010/main" val="1751192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20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4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par>
                          <p:cTn id="50" fill="hold">
                            <p:stCondLst>
                              <p:cond delay="3800"/>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par>
                          <p:cTn id="54" fill="hold">
                            <p:stCondLst>
                              <p:cond delay="4300"/>
                            </p:stCondLst>
                            <p:childTnLst>
                              <p:par>
                                <p:cTn id="55" presetID="22" presetClass="entr" presetSubtype="1"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par>
                          <p:cTn id="58" fill="hold">
                            <p:stCondLst>
                              <p:cond delay="48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utoUpdateAnimBg="0"/>
      <p:bldP spid="12" grpId="0" autoUpdateAnimBg="0"/>
      <p:bldP spid="1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itchFamily="34" charset="-122"/>
                <a:ea typeface="微软雅黑" pitchFamily="34" charset="-122"/>
              </a:rPr>
              <a:t>管理与生产力</a:t>
            </a: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2</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2469044"/>
            <a:ext cx="2016224" cy="95410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什么是生产力</a:t>
            </a:r>
            <a:endParaRPr lang="en-US" altLang="zh-CN" sz="1400" dirty="0" smtClean="0">
              <a:latin typeface="微软雅黑" pitchFamily="34" charset="-122"/>
              <a:ea typeface="微软雅黑" pitchFamily="34" charset="-122"/>
            </a:endParaRPr>
          </a:p>
          <a:p>
            <a:r>
              <a:rPr lang="zh-CN" altLang="en-US" sz="1400" dirty="0">
                <a:latin typeface="微软雅黑" pitchFamily="34" charset="-122"/>
                <a:ea typeface="微软雅黑" pitchFamily="34" charset="-122"/>
              </a:rPr>
              <a:t>企业管理与</a:t>
            </a:r>
            <a:r>
              <a:rPr lang="zh-CN" altLang="en-US" sz="1400" dirty="0" smtClean="0">
                <a:latin typeface="微软雅黑" pitchFamily="34" charset="-122"/>
                <a:ea typeface="微软雅黑" pitchFamily="34" charset="-122"/>
              </a:rPr>
              <a:t>项目管理</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项目管理的挑战</a:t>
            </a:r>
            <a:endParaRPr lang="en-US" altLang="zh-CN" sz="1400" dirty="0" smtClean="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15254457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416ab3169b4d2b6e219e80d68016f511bed39f"/>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TotalTime>
  <Words>1903</Words>
  <Application>Microsoft Office PowerPoint</Application>
  <PresentationFormat>全屏显示(16:9)</PresentationFormat>
  <Paragraphs>298</Paragraphs>
  <Slides>28</Slides>
  <Notes>27</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项目管理（AgS Project）知识分享</dc:title>
  <dc:subject>项目管理（AgS Project）知识分享</dc:subject>
  <dc:creator>Bruce Wei</dc:creator>
  <cp:keywords>项目管理</cp:keywords>
  <cp:lastModifiedBy>魏照哲</cp:lastModifiedBy>
  <cp:revision>240</cp:revision>
  <dcterms:created xsi:type="dcterms:W3CDTF">2015-11-19T08:09:26Z</dcterms:created>
  <dcterms:modified xsi:type="dcterms:W3CDTF">2017-05-22T08:57:18Z</dcterms:modified>
  <cp:category>管理</cp:category>
</cp:coreProperties>
</file>