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9975" cy="42808525"/>
  <p:notesSz cx="6858000" cy="9144000"/>
  <p:defaultTextStyle>
    <a:defPPr>
      <a:defRPr lang="en-US"/>
    </a:defPPr>
    <a:lvl1pPr marL="0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3684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07370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1054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14737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68424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22108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75791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29475" algn="l" defTabSz="350737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2E7"/>
    <a:srgbClr val="9AD9EA"/>
    <a:srgbClr val="B3E3EF"/>
    <a:srgbClr val="F5D7FF"/>
    <a:srgbClr val="FDCEAA"/>
    <a:srgbClr val="F38630"/>
    <a:srgbClr val="FFAEC9"/>
    <a:srgbClr val="00A1E8"/>
    <a:srgbClr val="99B998"/>
    <a:srgbClr val="23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8D802-DA09-4C29-90CE-0C3E09E46096}" v="60" dt="2020-03-08T21:01:48.85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2" autoAdjust="0"/>
    <p:restoredTop sz="94799" autoAdjust="0"/>
  </p:normalViewPr>
  <p:slideViewPr>
    <p:cSldViewPr snapToGrid="0">
      <p:cViewPr varScale="1">
        <p:scale>
          <a:sx n="10" d="100"/>
          <a:sy n="10" d="100"/>
        </p:scale>
        <p:origin x="2560" y="180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10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34943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69883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04826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39766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174709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09649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044592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479532" algn="l" defTabSz="869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Stretch the margin to the ends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799057" y="5323897"/>
            <a:ext cx="20816940" cy="84051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8540" y="7372579"/>
            <a:ext cx="8831659" cy="1664776"/>
          </a:xfrm>
          <a:prstGeom prst="rect">
            <a:avLst/>
          </a:prstGeom>
          <a:solidFill>
            <a:srgbClr val="77BED2"/>
          </a:solidFill>
        </p:spPr>
        <p:txBody>
          <a:bodyPr lIns="347955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2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788540" y="9251398"/>
            <a:ext cx="8831659" cy="3553560"/>
          </a:xfrm>
          <a:solidFill>
            <a:schemeClr val="tx2">
              <a:lumMod val="10000"/>
              <a:lumOff val="90000"/>
            </a:schemeClr>
          </a:solidFill>
        </p:spPr>
        <p:txBody>
          <a:bodyPr lIns="347955" rIns="347955" anchor="ctr">
            <a:noAutofit/>
          </a:bodyPr>
          <a:lstStyle>
            <a:lvl1pPr marL="0" indent="0">
              <a:spcBef>
                <a:spcPts val="1142"/>
              </a:spcBef>
              <a:buFont typeface="Arial" panose="020B0604020202020204" pitchFamily="34" charset="0"/>
              <a:buNone/>
              <a:defRPr sz="4200" baseline="0"/>
            </a:lvl1pPr>
            <a:lvl2pPr marL="543676" indent="-543676">
              <a:spcBef>
                <a:spcPts val="1142"/>
              </a:spcBef>
              <a:buFont typeface="Arial" panose="020B0604020202020204" pitchFamily="34" charset="0"/>
              <a:buChar char="•"/>
              <a:defRPr sz="4200"/>
            </a:lvl2pPr>
            <a:lvl3pPr marL="543676" indent="-543676">
              <a:spcBef>
                <a:spcPts val="1142"/>
              </a:spcBef>
              <a:buFont typeface="Arial" panose="020B0604020202020204" pitchFamily="34" charset="0"/>
              <a:buChar char="•"/>
              <a:defRPr sz="4200"/>
            </a:lvl3pPr>
            <a:lvl4pPr marL="0" indent="0">
              <a:spcBef>
                <a:spcPts val="1142"/>
              </a:spcBef>
              <a:buNone/>
              <a:defRPr sz="4200"/>
            </a:lvl4pPr>
            <a:lvl5pPr marL="0" indent="0">
              <a:spcBef>
                <a:spcPts val="1142"/>
              </a:spcBef>
              <a:buNone/>
              <a:defRPr sz="4200"/>
            </a:lvl5pPr>
            <a:lvl6pPr marL="0" indent="0">
              <a:spcBef>
                <a:spcPts val="1142"/>
              </a:spcBef>
              <a:buNone/>
              <a:defRPr sz="4200"/>
            </a:lvl6pPr>
            <a:lvl7pPr marL="0" indent="0">
              <a:spcBef>
                <a:spcPts val="1142"/>
              </a:spcBef>
              <a:buNone/>
              <a:defRPr sz="4200"/>
            </a:lvl7pPr>
            <a:lvl8pPr marL="0" indent="0">
              <a:spcBef>
                <a:spcPts val="1142"/>
              </a:spcBef>
              <a:buNone/>
              <a:defRPr sz="4200"/>
            </a:lvl8pPr>
            <a:lvl9pPr marL="0" indent="0">
              <a:spcBef>
                <a:spcPts val="1142"/>
              </a:spcBef>
              <a:buNone/>
              <a:defRPr sz="42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788540" y="13651163"/>
            <a:ext cx="8831659" cy="1664776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788540" y="15434851"/>
            <a:ext cx="8831659" cy="3651004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8540" y="19442207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788540" y="21380482"/>
            <a:ext cx="8831659" cy="7838375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88540" y="29763818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788540" y="31642635"/>
            <a:ext cx="8831659" cy="9489223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24158" y="7372581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0724158" y="9251398"/>
            <a:ext cx="8831659" cy="8837237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0724158" y="18633601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0724158" y="20512420"/>
            <a:ext cx="8831659" cy="8706437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0724158" y="29763818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0724158" y="31642635"/>
            <a:ext cx="8831659" cy="9489223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0628232" y="7372581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0628232" y="9251398"/>
            <a:ext cx="8831659" cy="9513006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0628232" y="19395902"/>
            <a:ext cx="8831659" cy="5902207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0628232" y="25706649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0628232" y="27585468"/>
            <a:ext cx="8831659" cy="5650149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0628232" y="33450107"/>
            <a:ext cx="8831659" cy="1585500"/>
          </a:xfrm>
          <a:prstGeom prst="rect">
            <a:avLst/>
          </a:prstGeom>
          <a:solidFill>
            <a:srgbClr val="77BED2"/>
          </a:solidFill>
        </p:spPr>
        <p:txBody>
          <a:bodyPr vert="horz" lIns="347955" tIns="43494" rIns="86989" bIns="43494" rtlCol="0" anchor="ctr">
            <a:noAutofit/>
          </a:bodyPr>
          <a:lstStyle>
            <a:lvl1pPr>
              <a:defRPr lang="en-US" sz="5200" cap="none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0628232" y="35328925"/>
            <a:ext cx="8831659" cy="5802933"/>
          </a:xfrm>
        </p:spPr>
        <p:txBody>
          <a:bodyPr lIns="86989" tIns="173977"/>
          <a:lstStyle>
            <a:lvl1pPr>
              <a:defRPr sz="2900" baseline="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2263143" y="0"/>
            <a:ext cx="8016832" cy="4996883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86989" tIns="434943" rIns="86989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30279975" cy="297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056" y="891923"/>
            <a:ext cx="20817483" cy="3864582"/>
          </a:xfrm>
          <a:prstGeom prst="rect">
            <a:avLst/>
          </a:prstGeom>
        </p:spPr>
        <p:txBody>
          <a:bodyPr vert="horz" lIns="86989" tIns="43494" rIns="86989" bIns="43494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055" y="7828410"/>
            <a:ext cx="28692380" cy="30728994"/>
          </a:xfrm>
          <a:prstGeom prst="rect">
            <a:avLst/>
          </a:prstGeom>
        </p:spPr>
        <p:txBody>
          <a:bodyPr vert="horz" lIns="86989" tIns="43494" rIns="86989" bIns="4349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540" y="41763355"/>
            <a:ext cx="6812994" cy="594563"/>
          </a:xfrm>
          <a:prstGeom prst="rect">
            <a:avLst/>
          </a:prstGeom>
        </p:spPr>
        <p:txBody>
          <a:bodyPr vert="horz" lIns="86989" tIns="43494" rIns="86989" bIns="434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1535" y="41763355"/>
            <a:ext cx="15076906" cy="594563"/>
          </a:xfrm>
          <a:prstGeom prst="rect">
            <a:avLst/>
          </a:prstGeom>
        </p:spPr>
        <p:txBody>
          <a:bodyPr vert="horz" lIns="86989" tIns="43494" rIns="86989" bIns="434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78441" y="41763355"/>
            <a:ext cx="6812994" cy="594563"/>
          </a:xfrm>
          <a:prstGeom prst="rect">
            <a:avLst/>
          </a:prstGeom>
        </p:spPr>
        <p:txBody>
          <a:bodyPr vert="horz" lIns="86989" tIns="43494" rIns="86989" bIns="434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175438" rtl="0" eaLnBrk="1" latinLnBrk="0" hangingPunct="1">
        <a:lnSpc>
          <a:spcPct val="90000"/>
        </a:lnSpc>
        <a:spcBef>
          <a:spcPct val="0"/>
        </a:spcBef>
        <a:buNone/>
        <a:defRPr sz="111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34943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1pPr>
      <a:lvl2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2pPr>
      <a:lvl3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3pPr>
      <a:lvl4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4pPr>
      <a:lvl5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Helvetica" pitchFamily="34" charset="0"/>
          <a:ea typeface="+mn-ea"/>
          <a:cs typeface="Helvetica" pitchFamily="34" charset="0"/>
        </a:defRPr>
      </a:lvl5pPr>
      <a:lvl6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1043860" indent="-434943" algn="l" defTabSz="4175438" rtl="0" eaLnBrk="1" latinLnBrk="0" hangingPunct="1">
        <a:lnSpc>
          <a:spcPct val="100000"/>
        </a:lnSpc>
        <a:spcBef>
          <a:spcPts val="1142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721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438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159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0879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8597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318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038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1759" algn="l" defTabSz="4175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08425" y="-526070"/>
            <a:ext cx="31296823" cy="3368842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000" dirty="0">
                <a:solidFill>
                  <a:schemeClr val="tx1"/>
                </a:solidFill>
                <a:latin typeface="Berlin Sans FB" panose="020E0602020502020306" pitchFamily="34" charset="0"/>
              </a:rPr>
              <a:t>Prediction of Stroke in Sub-Saharan Africa/United States</a:t>
            </a:r>
            <a:br>
              <a:rPr lang="en-US" sz="8000" dirty="0">
                <a:solidFill>
                  <a:schemeClr val="tx1"/>
                </a:solidFill>
                <a:latin typeface="Berlin Sans FB" panose="020E0602020502020306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0"/>
              </a:rPr>
              <a:t>Group 16: Bruce Wen, Deirdre Edward, Isabelle Russo, Lynnette Jiang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9983357" y="2993331"/>
            <a:ext cx="10296618" cy="760774"/>
          </a:xfrm>
          <a:solidFill>
            <a:srgbClr val="FA8072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>
              <a:spcBef>
                <a:spcPts val="1142"/>
              </a:spcBef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Aim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0" y="2993331"/>
            <a:ext cx="19742470" cy="759600"/>
          </a:xfrm>
          <a:solidFill>
            <a:srgbClr val="F4837D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10367537"/>
            <a:ext cx="30279975" cy="759600"/>
          </a:xfrm>
          <a:solidFill>
            <a:srgbClr val="FA8072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Methodology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" y="16744930"/>
            <a:ext cx="30279974" cy="808732"/>
          </a:xfrm>
          <a:solidFill>
            <a:srgbClr val="FA8072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Results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0" y="36151781"/>
            <a:ext cx="30279975" cy="810000"/>
          </a:xfrm>
          <a:solidFill>
            <a:srgbClr val="FA8072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Discussion and Conclusion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5290799" y="39380199"/>
            <a:ext cx="14989175" cy="810000"/>
          </a:xfrm>
          <a:solidFill>
            <a:srgbClr val="FA8072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References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4488460" y="39863072"/>
            <a:ext cx="16175337" cy="328945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endParaRPr lang="en-GB" sz="145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0" y="11128465"/>
            <a:ext cx="6282813" cy="560952"/>
          </a:xfrm>
          <a:solidFill>
            <a:srgbClr val="A7DBD8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GB" sz="3200" b="1" i="1" dirty="0">
                <a:solidFill>
                  <a:schemeClr val="tx1"/>
                </a:solidFill>
                <a:latin typeface="Helvetica" panose="020B0604020202020204" pitchFamily="34" charset="0"/>
              </a:rPr>
              <a:t>Datasets Utilized</a:t>
            </a:r>
            <a:endParaRPr lang="en-SG" sz="3200" b="1" i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07277" y="11129644"/>
            <a:ext cx="10323871" cy="559773"/>
          </a:xfrm>
          <a:solidFill>
            <a:srgbClr val="A7DBD8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SG" sz="3200" b="1" i="1" dirty="0">
                <a:solidFill>
                  <a:schemeClr val="tx1"/>
                </a:solidFill>
                <a:latin typeface="Helvetica" panose="020B0604020202020204" pitchFamily="34" charset="0"/>
              </a:rPr>
              <a:t>Data Cleaning Flow</a:t>
            </a:r>
          </a:p>
        </p:txBody>
      </p:sp>
      <p:sp>
        <p:nvSpPr>
          <p:cNvPr id="88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0" y="39389777"/>
            <a:ext cx="14782799" cy="810000"/>
          </a:xfrm>
          <a:solidFill>
            <a:srgbClr val="FA8072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</a:rPr>
              <a:t>Future Work</a:t>
            </a:r>
          </a:p>
        </p:txBody>
      </p:sp>
      <p:sp>
        <p:nvSpPr>
          <p:cNvPr id="112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7255612" y="11124217"/>
            <a:ext cx="13024363" cy="599713"/>
          </a:xfrm>
          <a:solidFill>
            <a:srgbClr val="A7DBD8"/>
          </a:solidFill>
        </p:spPr>
        <p:txBody>
          <a:bodyPr vert="horz" lIns="347955" tIns="43494" rIns="86989" bIns="43494" rtlCol="0" anchor="ctr">
            <a:noAutofit/>
          </a:bodyPr>
          <a:lstStyle/>
          <a:p>
            <a:pPr marL="0" indent="0" algn="ctr">
              <a:buNone/>
            </a:pPr>
            <a:r>
              <a:rPr lang="en-SG" sz="3200" b="1" i="1" dirty="0">
                <a:solidFill>
                  <a:schemeClr val="tx1"/>
                </a:solidFill>
                <a:latin typeface="Helvetica" panose="020B0604020202020204" pitchFamily="34" charset="0"/>
              </a:rPr>
              <a:t>Classification Methods Used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23767793" y="13159030"/>
            <a:ext cx="5897706" cy="2115929"/>
          </a:xfrm>
          <a:prstGeom prst="roundRect">
            <a:avLst/>
          </a:prstGeom>
          <a:noFill/>
          <a:ln w="76200">
            <a:solidFill>
              <a:srgbClr val="B3E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Clr>
                <a:schemeClr val="tx1"/>
              </a:buClr>
            </a:pPr>
            <a:r>
              <a:rPr lang="en-GB" sz="2800" b="1" dirty="0">
                <a:solidFill>
                  <a:schemeClr val="tx1"/>
                </a:solidFill>
                <a:latin typeface="Helvetica" panose="020B0604020202020204" pitchFamily="34" charset="0"/>
                <a:cs typeface="Helvetica" pitchFamily="34" charset="0"/>
              </a:rPr>
              <a:t>Evaluation of Algorithms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Accuracy Rate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Rate of True Positive and True Negative (</a:t>
            </a:r>
            <a:r>
              <a:rPr lang="en-GB" sz="2800" i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Confusion Matrix</a:t>
            </a:r>
            <a:r>
              <a:rPr lang="en-GB" sz="2800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40CD74-BEA2-45FD-85AE-AA29C0EB7A3A}"/>
              </a:ext>
            </a:extLst>
          </p:cNvPr>
          <p:cNvPicPr>
            <a:picLocks noGrp="1" noChangeAspect="1"/>
          </p:cNvPicPr>
          <p:nvPr>
            <p:ph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10" y="26555638"/>
            <a:ext cx="4844622" cy="4531868"/>
          </a:xfr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9" name="Rounded Rectangle 188"/>
          <p:cNvSpPr/>
          <p:nvPr/>
        </p:nvSpPr>
        <p:spPr>
          <a:xfrm rot="5400000">
            <a:off x="23867921" y="13525262"/>
            <a:ext cx="615181" cy="11990160"/>
          </a:xfrm>
          <a:prstGeom prst="roundRect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 Tree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42838" y="31429038"/>
            <a:ext cx="14085002" cy="584775"/>
          </a:xfrm>
          <a:prstGeom prst="rect">
            <a:avLst/>
          </a:prstGeom>
          <a:solidFill>
            <a:srgbClr val="A7DBD8"/>
          </a:solidFill>
        </p:spPr>
        <p:txBody>
          <a:bodyPr vert="horz" lIns="347955" tIns="43494" rIns="86989" bIns="43494" rtlCol="0" anchor="ctr">
            <a:noAutofit/>
          </a:bodyPr>
          <a:lstStyle>
            <a:lvl1pPr indent="0" algn="ctr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lang="en-US" sz="3200" b="1" i="1" cap="none" baseline="0" dirty="0">
                <a:latin typeface="Helvetica" panose="020B0604020202020204" pitchFamily="34" charset="0"/>
                <a:cs typeface="Helvetica" pitchFamily="34" charset="0"/>
              </a:defRPr>
            </a:lvl1pPr>
            <a:lvl2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2pPr>
            <a:lvl3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3pPr>
            <a:lvl4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4pPr>
            <a:lvl5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5pPr>
            <a:lvl6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6pPr>
            <a:lvl7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7pPr>
            <a:lvl8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8pPr>
            <a:lvl9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9pPr>
          </a:lstStyle>
          <a:p>
            <a:r>
              <a:rPr lang="en-US" dirty="0"/>
              <a:t>US Stroke Maps, 2015-2017</a:t>
            </a:r>
            <a:endParaRPr lang="en-GB" dirty="0" err="1"/>
          </a:p>
        </p:txBody>
      </p:sp>
      <p:sp>
        <p:nvSpPr>
          <p:cNvPr id="259" name="TextBox 258"/>
          <p:cNvSpPr txBox="1"/>
          <p:nvPr/>
        </p:nvSpPr>
        <p:spPr>
          <a:xfrm>
            <a:off x="113793" y="11796330"/>
            <a:ext cx="6169020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b="1" dirty="0">
                <a:latin typeface="Helvetica" pitchFamily="34" charset="0"/>
                <a:cs typeface="Helvetica" pitchFamily="34" charset="0"/>
              </a:rPr>
              <a:t>CDC Stroke Mortality Data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: </a:t>
            </a:r>
          </a:p>
          <a:p>
            <a:pPr marL="457200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Stroke Mortality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among US adults above 35 years old, 2015-2017 =&gt; generate US stroke maps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41451" y="15197467"/>
            <a:ext cx="6410718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800" b="1" dirty="0">
                <a:latin typeface="Helvetica" pitchFamily="34" charset="0"/>
                <a:cs typeface="Helvetica" pitchFamily="34" charset="0"/>
              </a:rPr>
              <a:t>Kaggle US Stroke Data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:</a:t>
            </a:r>
          </a:p>
          <a:p>
            <a:pPr marL="457200" indent="-457200"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Stroke data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10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 predictor variables for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~60,000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 patients in US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176444" y="3929026"/>
            <a:ext cx="9821993" cy="62200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B3E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Test Different Machine Learning Classification algorithms to predict stroke accurately</a:t>
            </a:r>
          </a:p>
          <a:p>
            <a:pPr marL="457200" lvl="0" indent="-457200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Select best algorithm through training/testing on SIREN dataset to predict stroke in Sub-Saharan Africa</a:t>
            </a:r>
          </a:p>
          <a:p>
            <a:pPr marL="457200" lvl="0" indent="-457200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Visualize publicly available stroke data in the United States</a:t>
            </a:r>
          </a:p>
          <a:p>
            <a:pPr marL="457200" lvl="0" indent="-457200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Compare trained algorithms between datasets from the United States and Sub-Saharan Africa </a:t>
            </a:r>
          </a:p>
          <a:p>
            <a:pPr marL="457200" lvl="0" indent="-457200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B1E2A65-99EF-4AC8-93B5-CC08BB68ABBD}"/>
              </a:ext>
            </a:extLst>
          </p:cNvPr>
          <p:cNvSpPr txBox="1"/>
          <p:nvPr/>
        </p:nvSpPr>
        <p:spPr>
          <a:xfrm>
            <a:off x="107744" y="4047518"/>
            <a:ext cx="87128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GB" sz="3000" b="1" cap="all" dirty="0">
                <a:latin typeface="Helvetica" pitchFamily="34" charset="0"/>
                <a:cs typeface="Helvetica" pitchFamily="34" charset="0"/>
              </a:rPr>
              <a:t>Background:</a:t>
            </a:r>
            <a:endParaRPr lang="en-GB" sz="3000" cap="all" dirty="0">
              <a:latin typeface="Helvetica" pitchFamily="34" charset="0"/>
              <a:cs typeface="Helvetica" pitchFamily="34" charset="0"/>
            </a:endParaRPr>
          </a:p>
          <a:p>
            <a:pPr marL="55086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3000" dirty="0">
                <a:solidFill>
                  <a:srgbClr val="0070C0"/>
                </a:solidFill>
                <a:latin typeface="Helvetica" pitchFamily="34" charset="0"/>
                <a:cs typeface="Helvetica" pitchFamily="34" charset="0"/>
              </a:rPr>
              <a:t>D</a:t>
            </a: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iscuss report that discusses stroke prediction</a:t>
            </a:r>
          </a:p>
          <a:p>
            <a:pPr marL="55086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Which factors affect stroke rate?</a:t>
            </a:r>
          </a:p>
          <a:p>
            <a:pPr marL="55086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How was SIREN data obtained?</a:t>
            </a:r>
          </a:p>
          <a:p>
            <a:pPr marL="55086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What is novel about our project (because African dataset was never used before, and that a lot of people have tried predicting stroke for American population)</a:t>
            </a:r>
          </a:p>
          <a:p>
            <a:pPr marL="55086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Others</a:t>
            </a:r>
          </a:p>
          <a:p>
            <a:pPr marL="55086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54" name="Content Placeholder 253" descr="A close up of a map&#10;&#10;Description automatically generated">
            <a:extLst>
              <a:ext uri="{FF2B5EF4-FFF2-40B4-BE49-F238E27FC236}">
                <a16:creationId xmlns:a16="http://schemas.microsoft.com/office/drawing/2014/main" id="{E3BC8AB5-2D4B-45B8-8B40-C2FD53D1A959}"/>
              </a:ext>
            </a:extLst>
          </p:cNvPr>
          <p:cNvPicPr>
            <a:picLocks noGrp="1" noChangeAspect="1"/>
          </p:cNvPicPr>
          <p:nvPr>
            <p:ph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" y="32265924"/>
            <a:ext cx="6877812" cy="3568154"/>
          </a:xfrm>
        </p:spPr>
      </p:pic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A05B489-2EAF-46CD-93B9-6E2B5AE93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86" y="32277307"/>
            <a:ext cx="7079227" cy="3423453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18DF2-68BA-468D-945C-39040213D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33" y="20142365"/>
            <a:ext cx="5492046" cy="465668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6B2A9E7-A7C5-4EC1-9FE3-A1156C63B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17403" y="20122910"/>
            <a:ext cx="6080293" cy="1284037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076496AB-21DE-43E1-9861-BE4B4931D25B}"/>
              </a:ext>
            </a:extLst>
          </p:cNvPr>
          <p:cNvSpPr txBox="1"/>
          <p:nvPr/>
        </p:nvSpPr>
        <p:spPr bwMode="auto">
          <a:xfrm>
            <a:off x="18742457" y="21441196"/>
            <a:ext cx="54807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Top 5 Accuracy Rates among all Combinations of Variables 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E7FFE6C-EC29-4BB8-9677-95081302B6DD}"/>
              </a:ext>
            </a:extLst>
          </p:cNvPr>
          <p:cNvSpPr txBox="1"/>
          <p:nvPr/>
        </p:nvSpPr>
        <p:spPr bwMode="auto">
          <a:xfrm>
            <a:off x="25218939" y="24939235"/>
            <a:ext cx="45506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Confusion Matrix for selected variables (Highest TP, TN):</a:t>
            </a:r>
          </a:p>
          <a:p>
            <a:pPr eaLnBrk="1" hangingPunct="1"/>
            <a:r>
              <a:rPr lang="en-US" sz="2800" i="1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Sex, height, vegetarian, stimulant, cocaine, hypertension, past instance of stroke, heart disease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0E208-2921-4AE7-B95B-47B7900D855A}"/>
              </a:ext>
            </a:extLst>
          </p:cNvPr>
          <p:cNvSpPr txBox="1"/>
          <p:nvPr/>
        </p:nvSpPr>
        <p:spPr>
          <a:xfrm>
            <a:off x="14376764" y="17574442"/>
            <a:ext cx="15903209" cy="593171"/>
          </a:xfrm>
          <a:prstGeom prst="rect">
            <a:avLst/>
          </a:prstGeom>
          <a:solidFill>
            <a:srgbClr val="A7DBD8"/>
          </a:solidFill>
        </p:spPr>
        <p:txBody>
          <a:bodyPr vert="horz" lIns="347955" tIns="43494" rIns="86989" bIns="43494" rtlCol="0" anchor="ctr">
            <a:noAutofit/>
          </a:bodyPr>
          <a:lstStyle>
            <a:lvl1pPr indent="0" algn="ctr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lang="en-US" sz="3200" b="1" i="1" cap="none" baseline="0" dirty="0">
                <a:latin typeface="Helvetica" panose="020B0604020202020204" pitchFamily="34" charset="0"/>
                <a:cs typeface="Helvetica" pitchFamily="34" charset="0"/>
              </a:defRPr>
            </a:lvl1pPr>
            <a:lvl2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2pPr>
            <a:lvl3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3pPr>
            <a:lvl4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4pPr>
            <a:lvl5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5pPr>
            <a:lvl6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6pPr>
            <a:lvl7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7pPr>
            <a:lvl8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8pPr>
            <a:lvl9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9pPr>
          </a:lstStyle>
          <a:p>
            <a:r>
              <a:rPr lang="en-GB" dirty="0"/>
              <a:t>Machine Learning Algorithms on SIREN dataset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824B245-651B-4E92-A450-6D744C09DE31}"/>
              </a:ext>
            </a:extLst>
          </p:cNvPr>
          <p:cNvSpPr txBox="1"/>
          <p:nvPr/>
        </p:nvSpPr>
        <p:spPr>
          <a:xfrm>
            <a:off x="113793" y="13375550"/>
            <a:ext cx="6169020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800" b="1" dirty="0">
                <a:latin typeface="Helvetica" pitchFamily="34" charset="0"/>
                <a:cs typeface="Helvetica" pitchFamily="34" charset="0"/>
              </a:rPr>
              <a:t>SIREN Stroke Data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:</a:t>
            </a:r>
          </a:p>
          <a:p>
            <a:pPr marL="457200" indent="-457200"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Stroke data </a:t>
            </a: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predictor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variables for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2800+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patients in Nigeria and Ghana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CAE656-49D3-456D-8EF9-2252D2C41505}"/>
              </a:ext>
            </a:extLst>
          </p:cNvPr>
          <p:cNvSpPr txBox="1"/>
          <p:nvPr/>
        </p:nvSpPr>
        <p:spPr>
          <a:xfrm>
            <a:off x="17793643" y="12190488"/>
            <a:ext cx="5532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latin typeface="Helvetica" pitchFamily="34" charset="0"/>
                <a:cs typeface="Helvetica" pitchFamily="34" charset="0"/>
              </a:rPr>
              <a:t>K Nearest 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Neighbors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latin typeface="Helvetica" pitchFamily="34" charset="0"/>
                <a:cs typeface="Helvetica" pitchFamily="34" charset="0"/>
              </a:rPr>
              <a:t>Decision Trees (CART, Classification And Regression Trees)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latin typeface="Helvetica" pitchFamily="34" charset="0"/>
                <a:cs typeface="Helvetica" pitchFamily="34" charset="0"/>
              </a:rPr>
              <a:t>Logistic Regression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latin typeface="Helvetica" pitchFamily="34" charset="0"/>
                <a:cs typeface="Helvetica" pitchFamily="34" charset="0"/>
              </a:rPr>
              <a:t>Random Forest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latin typeface="Helvetica" pitchFamily="34" charset="0"/>
                <a:cs typeface="Helvetica" pitchFamily="34" charset="0"/>
              </a:rPr>
              <a:t>Support Vector Machine</a:t>
            </a:r>
          </a:p>
        </p:txBody>
      </p:sp>
      <p:sp>
        <p:nvSpPr>
          <p:cNvPr id="265" name="Rounded Rectangle 188">
            <a:extLst>
              <a:ext uri="{FF2B5EF4-FFF2-40B4-BE49-F238E27FC236}">
                <a16:creationId xmlns:a16="http://schemas.microsoft.com/office/drawing/2014/main" id="{98A64C64-CD5F-4790-BE51-3C66449A1BA5}"/>
              </a:ext>
            </a:extLst>
          </p:cNvPr>
          <p:cNvSpPr/>
          <p:nvPr/>
        </p:nvSpPr>
        <p:spPr>
          <a:xfrm rot="5400000">
            <a:off x="3609549" y="15728910"/>
            <a:ext cx="615181" cy="5283857"/>
          </a:xfrm>
          <a:prstGeom prst="roundRect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Pearson Correlation Coefficients Table</a:t>
            </a:r>
          </a:p>
        </p:txBody>
      </p:sp>
      <p:sp>
        <p:nvSpPr>
          <p:cNvPr id="266" name="Right Arrow 11">
            <a:extLst>
              <a:ext uri="{FF2B5EF4-FFF2-40B4-BE49-F238E27FC236}">
                <a16:creationId xmlns:a16="http://schemas.microsoft.com/office/drawing/2014/main" id="{0AE96874-7966-47D6-A620-3C6E751A1DDF}"/>
              </a:ext>
            </a:extLst>
          </p:cNvPr>
          <p:cNvSpPr/>
          <p:nvPr/>
        </p:nvSpPr>
        <p:spPr>
          <a:xfrm>
            <a:off x="6824770" y="12338852"/>
            <a:ext cx="965564" cy="559773"/>
          </a:xfrm>
          <a:prstGeom prst="rightArrow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12B2DF8A-2F8E-40E6-B7E0-B6ED172B75BD}"/>
              </a:ext>
            </a:extLst>
          </p:cNvPr>
          <p:cNvSpPr/>
          <p:nvPr/>
        </p:nvSpPr>
        <p:spPr>
          <a:xfrm>
            <a:off x="6232061" y="11865932"/>
            <a:ext cx="398112" cy="1549265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F594BD-25AB-414F-8128-E91739C2FE0C}"/>
              </a:ext>
            </a:extLst>
          </p:cNvPr>
          <p:cNvSpPr txBox="1"/>
          <p:nvPr/>
        </p:nvSpPr>
        <p:spPr>
          <a:xfrm>
            <a:off x="8073529" y="12077333"/>
            <a:ext cx="397131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by County, Overall Stratification, and remove null values</a:t>
            </a:r>
          </a:p>
        </p:txBody>
      </p:sp>
      <p:sp>
        <p:nvSpPr>
          <p:cNvPr id="268" name="Right Arrow 11">
            <a:extLst>
              <a:ext uri="{FF2B5EF4-FFF2-40B4-BE49-F238E27FC236}">
                <a16:creationId xmlns:a16="http://schemas.microsoft.com/office/drawing/2014/main" id="{A4C50351-B2B0-4E3B-A7B2-451E48369FBE}"/>
              </a:ext>
            </a:extLst>
          </p:cNvPr>
          <p:cNvSpPr/>
          <p:nvPr/>
        </p:nvSpPr>
        <p:spPr>
          <a:xfrm>
            <a:off x="11970689" y="12315706"/>
            <a:ext cx="965564" cy="559773"/>
          </a:xfrm>
          <a:prstGeom prst="rightArrow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E2E4D3D-D809-4D4F-A5BC-71E615DA9168}"/>
              </a:ext>
            </a:extLst>
          </p:cNvPr>
          <p:cNvSpPr txBox="1"/>
          <p:nvPr/>
        </p:nvSpPr>
        <p:spPr>
          <a:xfrm>
            <a:off x="13452039" y="12077333"/>
            <a:ext cx="302777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Plot Geo-Scatters of Stroke Cases via plot.ly library</a:t>
            </a:r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F236636E-5DFC-4EEF-8E1A-1F653B99D1A0}"/>
              </a:ext>
            </a:extLst>
          </p:cNvPr>
          <p:cNvSpPr/>
          <p:nvPr/>
        </p:nvSpPr>
        <p:spPr>
          <a:xfrm>
            <a:off x="6232061" y="13614245"/>
            <a:ext cx="398112" cy="1549265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Arrow 11">
            <a:extLst>
              <a:ext uri="{FF2B5EF4-FFF2-40B4-BE49-F238E27FC236}">
                <a16:creationId xmlns:a16="http://schemas.microsoft.com/office/drawing/2014/main" id="{2261BB1A-737E-40D1-841E-CF5379E7C875}"/>
              </a:ext>
            </a:extLst>
          </p:cNvPr>
          <p:cNvSpPr/>
          <p:nvPr/>
        </p:nvSpPr>
        <p:spPr>
          <a:xfrm>
            <a:off x="6824770" y="14093601"/>
            <a:ext cx="965564" cy="559773"/>
          </a:xfrm>
          <a:prstGeom prst="rightArrow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E59B411-1A2B-46EA-AE10-D88A5569FB30}"/>
              </a:ext>
            </a:extLst>
          </p:cNvPr>
          <p:cNvSpPr txBox="1"/>
          <p:nvPr/>
        </p:nvSpPr>
        <p:spPr>
          <a:xfrm>
            <a:off x="7931931" y="14040026"/>
            <a:ext cx="2365871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 .sav to .csv format</a:t>
            </a:r>
          </a:p>
        </p:txBody>
      </p:sp>
      <p:sp>
        <p:nvSpPr>
          <p:cNvPr id="273" name="Right Arrow 11">
            <a:extLst>
              <a:ext uri="{FF2B5EF4-FFF2-40B4-BE49-F238E27FC236}">
                <a16:creationId xmlns:a16="http://schemas.microsoft.com/office/drawing/2014/main" id="{3E757F31-23F7-4237-8193-A3722E885815}"/>
              </a:ext>
            </a:extLst>
          </p:cNvPr>
          <p:cNvSpPr/>
          <p:nvPr/>
        </p:nvSpPr>
        <p:spPr>
          <a:xfrm>
            <a:off x="10350500" y="14108499"/>
            <a:ext cx="965564" cy="559773"/>
          </a:xfrm>
          <a:prstGeom prst="rightArrow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FD627DF-8A25-4F2E-B457-B3308190F068}"/>
              </a:ext>
            </a:extLst>
          </p:cNvPr>
          <p:cNvSpPr txBox="1"/>
          <p:nvPr/>
        </p:nvSpPr>
        <p:spPr>
          <a:xfrm>
            <a:off x="11437574" y="14170385"/>
            <a:ext cx="272720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?? What else did Deirdre do?</a:t>
            </a:r>
          </a:p>
        </p:txBody>
      </p:sp>
      <p:sp>
        <p:nvSpPr>
          <p:cNvPr id="275" name="Right Brace 274">
            <a:extLst>
              <a:ext uri="{FF2B5EF4-FFF2-40B4-BE49-F238E27FC236}">
                <a16:creationId xmlns:a16="http://schemas.microsoft.com/office/drawing/2014/main" id="{F65FFD94-41A5-4456-BE50-B4999838FBA6}"/>
              </a:ext>
            </a:extLst>
          </p:cNvPr>
          <p:cNvSpPr/>
          <p:nvPr/>
        </p:nvSpPr>
        <p:spPr>
          <a:xfrm>
            <a:off x="6552169" y="15274959"/>
            <a:ext cx="398112" cy="1400694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Arrow 11">
            <a:extLst>
              <a:ext uri="{FF2B5EF4-FFF2-40B4-BE49-F238E27FC236}">
                <a16:creationId xmlns:a16="http://schemas.microsoft.com/office/drawing/2014/main" id="{1BBC6670-E626-4401-BB33-32F6A5771B3B}"/>
              </a:ext>
            </a:extLst>
          </p:cNvPr>
          <p:cNvSpPr/>
          <p:nvPr/>
        </p:nvSpPr>
        <p:spPr>
          <a:xfrm>
            <a:off x="7185339" y="15682176"/>
            <a:ext cx="965564" cy="559773"/>
          </a:xfrm>
          <a:prstGeom prst="rightArrow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C300201-0A07-4ADC-AF74-C4FFEED73772}"/>
              </a:ext>
            </a:extLst>
          </p:cNvPr>
          <p:cNvSpPr txBox="1"/>
          <p:nvPr/>
        </p:nvSpPr>
        <p:spPr>
          <a:xfrm>
            <a:off x="8147234" y="15664289"/>
            <a:ext cx="3318729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Binarize categorical variables</a:t>
            </a:r>
          </a:p>
        </p:txBody>
      </p:sp>
      <p:sp>
        <p:nvSpPr>
          <p:cNvPr id="278" name="Right Arrow 11">
            <a:extLst>
              <a:ext uri="{FF2B5EF4-FFF2-40B4-BE49-F238E27FC236}">
                <a16:creationId xmlns:a16="http://schemas.microsoft.com/office/drawing/2014/main" id="{0104ACE0-5D6E-4353-8DE2-EF1F0C4950C6}"/>
              </a:ext>
            </a:extLst>
          </p:cNvPr>
          <p:cNvSpPr/>
          <p:nvPr/>
        </p:nvSpPr>
        <p:spPr>
          <a:xfrm>
            <a:off x="11542567" y="15713273"/>
            <a:ext cx="965564" cy="559773"/>
          </a:xfrm>
          <a:prstGeom prst="rightArrow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C5097DE-A1DC-4749-8E79-529DC6A9C00A}"/>
              </a:ext>
            </a:extLst>
          </p:cNvPr>
          <p:cNvSpPr txBox="1"/>
          <p:nvPr/>
        </p:nvSpPr>
        <p:spPr>
          <a:xfrm>
            <a:off x="12545611" y="15636365"/>
            <a:ext cx="366230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-US" sz="2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Standardize continuous variables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9620777-7C83-450A-BD2C-A75DD300619E}"/>
              </a:ext>
            </a:extLst>
          </p:cNvPr>
          <p:cNvSpPr txBox="1"/>
          <p:nvPr/>
        </p:nvSpPr>
        <p:spPr>
          <a:xfrm>
            <a:off x="442999" y="25594309"/>
            <a:ext cx="13657972" cy="593171"/>
          </a:xfrm>
          <a:prstGeom prst="rect">
            <a:avLst/>
          </a:prstGeom>
          <a:solidFill>
            <a:srgbClr val="A7DBD8"/>
          </a:solidFill>
        </p:spPr>
        <p:txBody>
          <a:bodyPr vert="horz" lIns="347955" tIns="43494" rIns="86989" bIns="43494" rtlCol="0" anchor="ctr">
            <a:noAutofit/>
          </a:bodyPr>
          <a:lstStyle>
            <a:lvl1pPr indent="0" algn="ctr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lang="en-US" sz="3200" b="1" i="1" cap="none" baseline="0" dirty="0">
                <a:latin typeface="Helvetica" panose="020B0604020202020204" pitchFamily="34" charset="0"/>
                <a:cs typeface="Helvetica" pitchFamily="34" charset="0"/>
              </a:defRPr>
            </a:lvl1pPr>
            <a:lvl2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2pPr>
            <a:lvl3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3pPr>
            <a:lvl4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4pPr>
            <a:lvl5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>
                <a:latin typeface="Helvetica" pitchFamily="34" charset="0"/>
                <a:cs typeface="Helvetica" pitchFamily="34" charset="0"/>
              </a:defRPr>
            </a:lvl5pPr>
            <a:lvl6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6pPr>
            <a:lvl7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7pPr>
            <a:lvl8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8pPr>
            <a:lvl9pPr marL="1043860" indent="-434943" defTabSz="4175438">
              <a:lnSpc>
                <a:spcPct val="100000"/>
              </a:lnSpc>
              <a:spcBef>
                <a:spcPts val="1142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300"/>
            </a:lvl9pPr>
          </a:lstStyle>
          <a:p>
            <a:r>
              <a:rPr lang="en-GB" dirty="0"/>
              <a:t>CART Decision Tree on US Kaggle dataset</a:t>
            </a:r>
          </a:p>
        </p:txBody>
      </p:sp>
      <p:sp>
        <p:nvSpPr>
          <p:cNvPr id="52" name="Rounded Rectangle 188">
            <a:extLst>
              <a:ext uri="{FF2B5EF4-FFF2-40B4-BE49-F238E27FC236}">
                <a16:creationId xmlns:a16="http://schemas.microsoft.com/office/drawing/2014/main" id="{381AC207-4ADB-43A4-9BC3-81877F309669}"/>
              </a:ext>
            </a:extLst>
          </p:cNvPr>
          <p:cNvSpPr/>
          <p:nvPr/>
        </p:nvSpPr>
        <p:spPr>
          <a:xfrm rot="5400000">
            <a:off x="23695766" y="23849992"/>
            <a:ext cx="615181" cy="11990160"/>
          </a:xfrm>
          <a:prstGeom prst="roundRect">
            <a:avLst/>
          </a:prstGeom>
          <a:solidFill>
            <a:srgbClr val="69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 Nearest Neighbors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FE00C2-534A-4403-8C85-3EEBE2E0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570" y="30863999"/>
            <a:ext cx="5527959" cy="466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55A482-28F0-4AD8-8525-975AFCA5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28" y="26552747"/>
            <a:ext cx="4127059" cy="35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D6CF68-ACE0-473A-9296-EE9B4F08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" y="26536679"/>
            <a:ext cx="4145757" cy="352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F9F20BA-1882-4CBA-B0E6-665FB6008E8B}"/>
              </a:ext>
            </a:extLst>
          </p:cNvPr>
          <p:cNvSpPr txBox="1"/>
          <p:nvPr/>
        </p:nvSpPr>
        <p:spPr bwMode="auto">
          <a:xfrm>
            <a:off x="1078771" y="30145621"/>
            <a:ext cx="294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Training Dataset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93D37C-6FB3-4D38-B6D8-D2731CAFFC04}"/>
              </a:ext>
            </a:extLst>
          </p:cNvPr>
          <p:cNvSpPr txBox="1"/>
          <p:nvPr/>
        </p:nvSpPr>
        <p:spPr bwMode="auto">
          <a:xfrm>
            <a:off x="5423495" y="30199980"/>
            <a:ext cx="294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Testing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21702-5B0B-4128-B9B7-F444BDBBC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56930" y="22859553"/>
            <a:ext cx="5327932" cy="510469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8EAD5F8-525C-459F-B3EF-FC27F6E67C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18715481"/>
            <a:ext cx="7185339" cy="63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TS104001343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632B8F49AD9439F07EEA459838724" ma:contentTypeVersion="13" ma:contentTypeDescription="Create a new document." ma:contentTypeScope="" ma:versionID="61f6a7ce41277c180b75c07e5ec7abb7">
  <xsd:schema xmlns:xsd="http://www.w3.org/2001/XMLSchema" xmlns:xs="http://www.w3.org/2001/XMLSchema" xmlns:p="http://schemas.microsoft.com/office/2006/metadata/properties" xmlns:ns3="2309e5e0-290a-4965-ab5a-01b8887e639a" xmlns:ns4="45791369-96a2-4a5c-9b9a-1293d3748b03" targetNamespace="http://schemas.microsoft.com/office/2006/metadata/properties" ma:root="true" ma:fieldsID="612d36e3712d449ae9da5159e6bc8869" ns3:_="" ns4:_="">
    <xsd:import namespace="2309e5e0-290a-4965-ab5a-01b8887e639a"/>
    <xsd:import namespace="45791369-96a2-4a5c-9b9a-1293d3748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9e5e0-290a-4965-ab5a-01b8887e6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91369-96a2-4a5c-9b9a-1293d3748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0E75A-D694-4FD8-9974-DDB81DBA7744}">
  <ds:schemaRefs>
    <ds:schemaRef ds:uri="http://purl.org/dc/elements/1.1/"/>
    <ds:schemaRef ds:uri="http://schemas.microsoft.com/office/2006/metadata/properties"/>
    <ds:schemaRef ds:uri="2309e5e0-290a-4965-ab5a-01b8887e639a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5791369-96a2-4a5c-9b9a-1293d3748b0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F137C4-1446-4F05-BEDF-4939E31D1E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1DA844-1C1A-4145-9DB3-FD23D0CEC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9e5e0-290a-4965-ab5a-01b8887e639a"/>
    <ds:schemaRef ds:uri="45791369-96a2-4a5c-9b9a-1293d3748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TS104001343</Template>
  <TotalTime>0</TotalTime>
  <Words>334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Book Antiqua</vt:lpstr>
      <vt:lpstr>Helvetica</vt:lpstr>
      <vt:lpstr>Lucida Sans</vt:lpstr>
      <vt:lpstr>Wingdings</vt:lpstr>
      <vt:lpstr>TS104001343</vt:lpstr>
      <vt:lpstr>Prediction of Stroke in Sub-Saharan Africa/United States Group 16: Bruce Wen, Deirdre Edward, Isabelle Russo, Lynnette Jiang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2013-08-21T07:05:43Z</dcterms:created>
  <dcterms:modified xsi:type="dcterms:W3CDTF">2020-03-09T03:25:57Z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0x01010028C632B8F49AD9439F07EEA459838724</vt:lpwstr>
  </property>
</Properties>
</file>