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71"/>
  </p:handoutMasterIdLst>
  <p:sldIdLst>
    <p:sldId id="381" r:id="rId3"/>
    <p:sldId id="379" r:id="rId4"/>
    <p:sldId id="458" r:id="rId5"/>
    <p:sldId id="562" r:id="rId6"/>
    <p:sldId id="459" r:id="rId7"/>
    <p:sldId id="460" r:id="rId8"/>
    <p:sldId id="461" r:id="rId9"/>
    <p:sldId id="462" r:id="rId10"/>
    <p:sldId id="470" r:id="rId11"/>
    <p:sldId id="563" r:id="rId12"/>
    <p:sldId id="464" r:id="rId13"/>
    <p:sldId id="465" r:id="rId14"/>
    <p:sldId id="569" r:id="rId15"/>
    <p:sldId id="570" r:id="rId16"/>
    <p:sldId id="571" r:id="rId17"/>
    <p:sldId id="471" r:id="rId18"/>
    <p:sldId id="572" r:id="rId19"/>
    <p:sldId id="573" r:id="rId20"/>
    <p:sldId id="574" r:id="rId21"/>
    <p:sldId id="467" r:id="rId22"/>
    <p:sldId id="472" r:id="rId23"/>
    <p:sldId id="483" r:id="rId24"/>
    <p:sldId id="488" r:id="rId25"/>
    <p:sldId id="491" r:id="rId27"/>
    <p:sldId id="492" r:id="rId28"/>
    <p:sldId id="493" r:id="rId29"/>
    <p:sldId id="497" r:id="rId30"/>
    <p:sldId id="498" r:id="rId31"/>
    <p:sldId id="499" r:id="rId32"/>
    <p:sldId id="505" r:id="rId33"/>
    <p:sldId id="506" r:id="rId34"/>
    <p:sldId id="507" r:id="rId35"/>
    <p:sldId id="575" r:id="rId36"/>
    <p:sldId id="511" r:id="rId37"/>
    <p:sldId id="519" r:id="rId38"/>
    <p:sldId id="513" r:id="rId39"/>
    <p:sldId id="514" r:id="rId40"/>
    <p:sldId id="515" r:id="rId41"/>
    <p:sldId id="516" r:id="rId42"/>
    <p:sldId id="518" r:id="rId43"/>
    <p:sldId id="520" r:id="rId44"/>
    <p:sldId id="521" r:id="rId45"/>
    <p:sldId id="522" r:id="rId46"/>
    <p:sldId id="549" r:id="rId47"/>
    <p:sldId id="550" r:id="rId48"/>
    <p:sldId id="523" r:id="rId49"/>
    <p:sldId id="524" r:id="rId50"/>
    <p:sldId id="528" r:id="rId51"/>
    <p:sldId id="551" r:id="rId52"/>
    <p:sldId id="530" r:id="rId53"/>
    <p:sldId id="534" r:id="rId54"/>
    <p:sldId id="536" r:id="rId55"/>
    <p:sldId id="554" r:id="rId56"/>
    <p:sldId id="540" r:id="rId57"/>
    <p:sldId id="543" r:id="rId58"/>
    <p:sldId id="556" r:id="rId59"/>
    <p:sldId id="544" r:id="rId60"/>
    <p:sldId id="547" r:id="rId61"/>
    <p:sldId id="557" r:id="rId62"/>
    <p:sldId id="558" r:id="rId63"/>
    <p:sldId id="565" r:id="rId64"/>
    <p:sldId id="566" r:id="rId65"/>
    <p:sldId id="567" r:id="rId66"/>
    <p:sldId id="568" r:id="rId67"/>
    <p:sldId id="560" r:id="rId68"/>
    <p:sldId id="559" r:id="rId69"/>
    <p:sldId id="564" r:id="rId7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80"/>
    <a:srgbClr val="FF3300"/>
    <a:srgbClr val="FF9966"/>
    <a:srgbClr val="FF9933"/>
    <a:srgbClr val="FFFF00"/>
    <a:srgbClr val="757E30"/>
    <a:srgbClr val="CC0066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580" autoAdjust="0"/>
  </p:normalViewPr>
  <p:slideViewPr>
    <p:cSldViewPr showGuides="1">
      <p:cViewPr varScale="1">
        <p:scale>
          <a:sx n="100" d="100"/>
          <a:sy n="100" d="100"/>
        </p:scale>
        <p:origin x="85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4" Type="http://schemas.openxmlformats.org/officeDocument/2006/relationships/tableStyles" Target="tableStyles.xml"/><Relationship Id="rId73" Type="http://schemas.openxmlformats.org/officeDocument/2006/relationships/viewProps" Target="viewProps.xml"/><Relationship Id="rId72" Type="http://schemas.openxmlformats.org/officeDocument/2006/relationships/presProps" Target="presProps.xml"/><Relationship Id="rId71" Type="http://schemas.openxmlformats.org/officeDocument/2006/relationships/handoutMaster" Target="handoutMasters/handoutMaster1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E675ABD4-CC44-554F-AC12-96D42DD99EA6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3EF2F99-BBD3-114C-A681-67E33ED4BAA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24522F-E69A-524C-B091-BF6B9D367A27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5A80BAB-CD40-1045-BA10-14DFAC3BCDBC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F056BC-6EAE-1543-9A57-6411A0BFE52A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796DD8D-3718-B346-8437-FB8E53603F63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B07054B-B81E-A845-AF28-6CF896076378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87393E-18CF-3D4E-B4B6-E6C4A7529DCB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BC6459-ED59-5545-9A70-A8019CEEEE81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C23CF3-CFA9-0641-842F-824A4511698B}" type="slidenum">
              <a:rPr lang="zh-CN" altLang="en-US">
                <a:latin typeface="Times New Roman" panose="02020603050405020304" pitchFamily="18" charset="0"/>
              </a:rPr>
            </a:fld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43624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3624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0F45C5-2507-F24A-9B7D-6C4F747138AE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35F2F6-B878-604A-82AC-B2BA6054A05B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212FAA4-36AF-DC46-AD61-55AADEB06BC1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29EBB4-2ADF-AA44-93DE-78A3E2CC11B7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C0A81CB-5A8F-C54C-9F0B-923FA75898A5}" type="slidenum">
              <a:rPr lang="zh-CN" altLang="en-US"/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BC767C-C9E2-304D-963E-485CA516D46D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06F7F04-76D5-004E-9B89-D4B5821ECBB3}" type="slidenum">
              <a:rPr lang="zh-CN" altLang="en-US"/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56CC1A-DB1C-BC4F-8996-DF4FC55CC874}" type="slidenum">
              <a:rPr lang="zh-CN" altLang="en-US"/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80C711-9EDB-DC4C-AA68-646EF520E91F}" type="slidenum">
              <a:rPr lang="zh-CN" altLang="en-US"/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BC49A0-568F-0B46-95FB-80C30168BF7A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B99BF4B-C035-B441-A637-C8BEC44CAD84}" type="slidenum">
              <a:rPr lang="zh-CN" altLang="en-US"/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charset="0"/>
              </a:defRPr>
            </a:lvl1pPr>
          </a:lstStyle>
          <a:p>
            <a:fld id="{A9099776-E3AE-8C46-AE08-581E58BBA03B}" type="slidenum">
              <a:rPr lang="zh-CN" altLang="en-US"/>
            </a:fld>
            <a:endParaRPr lang="en-US" altLang="zh-CN"/>
          </a:p>
        </p:txBody>
      </p:sp>
      <p:grpSp>
        <p:nvGrpSpPr>
          <p:cNvPr id="3076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43520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20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20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20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20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21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21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21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521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077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078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3521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panose="0201060003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charset="0"/>
        <a:buChar char="n"/>
        <a:defRPr sz="3200" b="1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2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Chap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回顾 数据类型和表达式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2133600"/>
            <a:ext cx="7200900" cy="3743325"/>
          </a:xfrm>
        </p:spPr>
        <p:txBody>
          <a:bodyPr/>
          <a:lstStyle/>
          <a:p>
            <a:pPr marL="476250" indent="-476250" eaLnBrk="1" hangingPunct="1">
              <a:spcBef>
                <a:spcPct val="4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6.1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数据的存储和基本数据类型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6.2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数据的输入和输出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6.3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类型转换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76250" indent="-476250" eaLnBrk="1" hangingPunct="1">
              <a:spcBef>
                <a:spcPct val="40000"/>
              </a:spcBef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6.4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6.1.2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基本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91475" cy="46815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整型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有符号整型     无符号整型         数据长度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             16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或32位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 short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       16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 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 long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        32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endParaRPr lang="zh-CN" altLang="en-US" sz="2400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字符型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8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实型（浮点型）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单精度浮点型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32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双精度浮点型   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64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39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299" grpId="0" bldLvl="2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基本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－整型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12875"/>
            <a:ext cx="7923213" cy="199866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扩展的整数类型：</a:t>
            </a:r>
            <a:r>
              <a:rPr lang="en-US" altLang="zh-CN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   long  unsigned</a:t>
            </a:r>
            <a:r>
              <a:rPr lang="en-US" altLang="zh-CN" sz="2800" dirty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[int]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有符号整型       无符号整型                     数据长度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[int]               16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或32位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short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 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 short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       16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      </a:t>
            </a:r>
            <a:r>
              <a:rPr lang="en-US" altLang="zh-CN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unsigned long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[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]          32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4132" name="Rectangle 4"/>
          <p:cNvSpPr>
            <a:spLocks noChangeArrowheads="1"/>
          </p:cNvSpPr>
          <p:nvPr/>
        </p:nvSpPr>
        <p:spPr bwMode="auto">
          <a:xfrm>
            <a:off x="539750" y="3500438"/>
            <a:ext cx="7783513" cy="3100387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有符号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short</a:t>
            </a:r>
            <a:r>
              <a:rPr kumimoji="1" lang="en-US" altLang="zh-CN" sz="2800" b="1" dirty="0">
                <a:solidFill>
                  <a:schemeClr val="accent1"/>
                </a:solidFill>
              </a:rPr>
              <a:t>  </a:t>
            </a:r>
            <a:endParaRPr kumimoji="1" lang="en-US" altLang="zh-CN" sz="2800" b="1" dirty="0">
              <a:solidFill>
                <a:schemeClr val="accent1"/>
              </a:solidFill>
            </a:endParaRP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solidFill>
                  <a:srgbClr val="CC0066"/>
                </a:solidFill>
              </a:rPr>
              <a:t>1</a:t>
            </a:r>
            <a:r>
              <a:rPr kumimoji="1" lang="zh-CN" altLang="en-US" sz="2800" b="1" dirty="0"/>
              <a:t> 000 0000 0000 0000  </a:t>
            </a:r>
            <a:r>
              <a:rPr kumimoji="1" lang="zh-CN" altLang="en-US" sz="2800" b="1" dirty="0">
                <a:solidFill>
                  <a:srgbClr val="CC0066"/>
                </a:solidFill>
              </a:rPr>
              <a:t>-32768</a:t>
            </a:r>
            <a:r>
              <a:rPr kumimoji="1" lang="zh-CN" altLang="en-US" sz="2800" b="1" dirty="0">
                <a:solidFill>
                  <a:srgbClr val="FFFF00"/>
                </a:solidFill>
              </a:rPr>
              <a:t>  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-2</a:t>
            </a:r>
            <a:r>
              <a:rPr kumimoji="1" lang="zh-CN" altLang="en-US" sz="2800" b="1" baseline="30000" dirty="0">
                <a:solidFill>
                  <a:schemeClr val="bg2"/>
                </a:solidFill>
              </a:rPr>
              <a:t>15</a:t>
            </a:r>
            <a:endParaRPr kumimoji="1" lang="zh-CN" altLang="en-US" sz="2800" b="1" dirty="0">
              <a:solidFill>
                <a:schemeClr val="bg2"/>
              </a:solidFill>
            </a:endParaRP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solidFill>
                  <a:srgbClr val="CC0066"/>
                </a:solidFill>
              </a:rPr>
              <a:t>0</a:t>
            </a:r>
            <a:r>
              <a:rPr kumimoji="1" lang="zh-CN" altLang="en-US" sz="2800" b="1" dirty="0"/>
              <a:t> 111 1111 1111 1111   </a:t>
            </a:r>
            <a:r>
              <a:rPr kumimoji="1" lang="zh-CN" altLang="en-US" sz="2800" b="1" dirty="0">
                <a:solidFill>
                  <a:srgbClr val="CC0066"/>
                </a:solidFill>
              </a:rPr>
              <a:t>32767</a:t>
            </a:r>
            <a:r>
              <a:rPr kumimoji="1" lang="zh-CN" altLang="en-US" sz="2800" b="1" dirty="0">
                <a:solidFill>
                  <a:srgbClr val="FFFF00"/>
                </a:solidFill>
              </a:rPr>
              <a:t>  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2</a:t>
            </a:r>
            <a:r>
              <a:rPr kumimoji="1" lang="zh-CN" altLang="en-US" sz="2800" b="1" baseline="30000" dirty="0">
                <a:solidFill>
                  <a:schemeClr val="bg2"/>
                </a:solidFill>
              </a:rPr>
              <a:t>15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-1</a:t>
            </a:r>
            <a:endParaRPr kumimoji="1" lang="zh-CN" altLang="en-US" sz="2800" b="1" dirty="0">
              <a:solidFill>
                <a:schemeClr val="bg2"/>
              </a:solidFill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无符号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unsigned short</a:t>
            </a:r>
            <a:endParaRPr kumimoji="1" lang="en-US" altLang="zh-CN" sz="2800" b="1" dirty="0">
              <a:solidFill>
                <a:schemeClr val="bg2"/>
              </a:solidFill>
            </a:endParaRP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0000 0000 0000 0000        </a:t>
            </a:r>
            <a:r>
              <a:rPr kumimoji="1" lang="zh-CN" altLang="en-US" sz="2800" b="1" dirty="0">
                <a:solidFill>
                  <a:srgbClr val="CC0066"/>
                </a:solidFill>
              </a:rPr>
              <a:t>0</a:t>
            </a:r>
            <a:endParaRPr kumimoji="1" lang="zh-CN" altLang="en-US" sz="2800" b="1" dirty="0">
              <a:solidFill>
                <a:srgbClr val="CC0066"/>
              </a:solidFill>
            </a:endParaRPr>
          </a:p>
          <a:p>
            <a:pPr marL="1143000" lvl="2" indent="-22860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/>
              <a:t>1111 1111 1111 1111    </a:t>
            </a:r>
            <a:r>
              <a:rPr kumimoji="1" lang="zh-CN" altLang="en-US" sz="2800" b="1" dirty="0">
                <a:solidFill>
                  <a:srgbClr val="CC0066"/>
                </a:solidFill>
              </a:rPr>
              <a:t>65535</a:t>
            </a:r>
            <a:r>
              <a:rPr kumimoji="1" lang="zh-CN" altLang="en-US" sz="2800" b="1" dirty="0">
                <a:solidFill>
                  <a:srgbClr val="FFFF00"/>
                </a:solidFill>
              </a:rPr>
              <a:t>  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2</a:t>
            </a:r>
            <a:r>
              <a:rPr kumimoji="1" lang="zh-CN" altLang="en-US" sz="2800" b="1" baseline="30000" dirty="0">
                <a:solidFill>
                  <a:schemeClr val="bg2"/>
                </a:solidFill>
              </a:rPr>
              <a:t>16</a:t>
            </a:r>
            <a:r>
              <a:rPr kumimoji="1" lang="zh-CN" altLang="en-US" sz="2800" b="1" dirty="0">
                <a:solidFill>
                  <a:schemeClr val="bg2"/>
                </a:solidFill>
              </a:rPr>
              <a:t>-1</a:t>
            </a:r>
            <a:endParaRPr kumimoji="1" lang="en-US" altLang="zh-CN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4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4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4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4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4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4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2" grpId="0" bldLvl="2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整数类型的取值范围</a:t>
            </a:r>
            <a:endParaRPr lang="en-US" altLang="zh-CN" sz="4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10600" cy="3352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    </a:t>
            </a:r>
            <a:r>
              <a:rPr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ea typeface="宋体" panose="02010600030101010101" pitchFamily="2" charset="-122"/>
              </a:rPr>
              <a:t>位    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-2147483648 </a:t>
            </a:r>
            <a:r>
              <a:rPr lang="en-US" altLang="zh-CN" sz="2400" dirty="0">
                <a:solidFill>
                  <a:srgbClr val="CC0066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2147483647</a:t>
            </a:r>
            <a:r>
              <a:rPr lang="zh-CN" altLang="en-US" sz="2800" dirty="0">
                <a:solidFill>
                  <a:srgbClr val="FFFF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31 </a:t>
            </a:r>
            <a:r>
              <a:rPr lang="en-US" altLang="zh-CN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short [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ea typeface="宋体" panose="02010600030101010101" pitchFamily="2" charset="-122"/>
              </a:rPr>
              <a:t>位   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-32768 </a:t>
            </a:r>
            <a:r>
              <a:rPr lang="en-US" altLang="zh-CN" sz="2400" dirty="0">
                <a:solidFill>
                  <a:srgbClr val="CC0066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 32767</a:t>
            </a:r>
            <a:r>
              <a:rPr lang="zh-CN" altLang="en-US" sz="2800" dirty="0">
                <a:solidFill>
                  <a:srgbClr val="FFFF0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15 </a:t>
            </a:r>
            <a:r>
              <a:rPr lang="en-US" altLang="zh-CN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15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long [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ea typeface="宋体" panose="02010600030101010101" pitchFamily="2" charset="-122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-2147483648 </a:t>
            </a:r>
            <a:r>
              <a:rPr lang="en-US" altLang="zh-CN" sz="2400" dirty="0">
                <a:solidFill>
                  <a:srgbClr val="CC0066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 2147483647</a:t>
            </a:r>
            <a:r>
              <a:rPr lang="zh-CN" altLang="en-US" sz="2800" dirty="0">
                <a:solidFill>
                  <a:srgbClr val="FFFF00"/>
                </a:solidFill>
                <a:ea typeface="宋体" panose="02010600030101010101" pitchFamily="2" charset="-122"/>
              </a:rPr>
              <a:t>  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-2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31 </a:t>
            </a:r>
            <a:r>
              <a:rPr lang="en-US" altLang="zh-CN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31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-1</a:t>
            </a:r>
            <a:endParaRPr lang="zh-CN" altLang="en-US" sz="2800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8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unsigned [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ea typeface="宋体" panose="02010600030101010101" pitchFamily="2" charset="-122"/>
              </a:rPr>
              <a:t>位      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solidFill>
                  <a:srgbClr val="CC0066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 4294967295 </a:t>
            </a:r>
            <a:r>
              <a:rPr lang="zh-CN" altLang="en-US" sz="2800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unsigned short [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] </a:t>
            </a:r>
            <a:r>
              <a:rPr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ea typeface="宋体" panose="02010600030101010101" pitchFamily="2" charset="-122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solidFill>
                  <a:srgbClr val="CC0066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 65535</a:t>
            </a:r>
            <a:r>
              <a:rPr lang="zh-CN" altLang="en-US" sz="2800" dirty="0">
                <a:solidFill>
                  <a:srgbClr val="FFFF00"/>
                </a:solidFill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16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unsigned long [</a:t>
            </a:r>
            <a:r>
              <a:rPr lang="en-US" altLang="zh-CN" sz="2800" dirty="0" err="1"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ea typeface="宋体" panose="02010600030101010101" pitchFamily="2" charset="-122"/>
              </a:rPr>
              <a:t>]  </a:t>
            </a:r>
            <a:r>
              <a:rPr lang="en-US" altLang="zh-CN" sz="2800" dirty="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ea typeface="宋体" panose="02010600030101010101" pitchFamily="2" charset="-122"/>
              </a:rPr>
              <a:t>位 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0 </a:t>
            </a:r>
            <a:r>
              <a:rPr lang="en-US" altLang="zh-CN" sz="2400" dirty="0">
                <a:solidFill>
                  <a:srgbClr val="CC0066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400" dirty="0">
                <a:solidFill>
                  <a:srgbClr val="CC0066"/>
                </a:solidFill>
                <a:ea typeface="宋体" panose="02010600030101010101" pitchFamily="2" charset="-122"/>
              </a:rPr>
              <a:t> 4294967295</a:t>
            </a:r>
            <a:r>
              <a:rPr lang="zh-CN" altLang="en-US" sz="2800" dirty="0">
                <a:solidFill>
                  <a:srgbClr val="FFFF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0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~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 2</a:t>
            </a:r>
            <a:r>
              <a:rPr lang="zh-CN" altLang="en-US" sz="2800" baseline="30000" dirty="0">
                <a:solidFill>
                  <a:schemeClr val="bg2"/>
                </a:solidFill>
                <a:ea typeface="宋体" panose="02010600030101010101" pitchFamily="2" charset="-122"/>
              </a:rPr>
              <a:t>32</a:t>
            </a:r>
            <a:r>
              <a:rPr lang="zh-CN" altLang="en-US" sz="2800" dirty="0">
                <a:solidFill>
                  <a:schemeClr val="bg2"/>
                </a:solidFill>
                <a:ea typeface="宋体" panose="02010600030101010101" pitchFamily="2" charset="-122"/>
              </a:rPr>
              <a:t>-1</a:t>
            </a:r>
            <a:endParaRPr lang="en-US" altLang="zh-CN" sz="2800" dirty="0">
              <a:solidFill>
                <a:schemeClr val="bg2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5554663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整型常量（整数）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412875"/>
            <a:ext cx="8353425" cy="4679950"/>
          </a:xfrm>
        </p:spPr>
        <p:txBody>
          <a:bodyPr/>
          <a:lstStyle/>
          <a:p>
            <a:pPr marL="609600" indent="-609600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整数的表示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三种表现形式：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十进制整数：正、负号，0～9，首位不是0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 10，123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八进制整数：正、负号，0～7，首位是0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 010，0123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十六进制整数：正、负号，0～9，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～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，前缀是0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0X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例：0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x10，0X123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6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6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ldLvl="2" autoUpdateAnimBg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64163" y="476250"/>
            <a:ext cx="3538537" cy="10271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整数的表示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908050"/>
            <a:ext cx="8610600" cy="5257800"/>
          </a:xfrm>
        </p:spPr>
        <p:txBody>
          <a:bodyPr/>
          <a:lstStyle/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zh-CN" altLang="en-US" dirty="0">
                <a:ea typeface="宋体" panose="02010600030101010101" pitchFamily="2" charset="-122"/>
              </a:rPr>
              <a:t>123 = 01111011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二进制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=173 (O)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八进制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   =7B (X)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十六进制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123   </a:t>
            </a:r>
            <a:r>
              <a:rPr lang="en-US" dirty="0">
                <a:ea typeface="宋体" panose="02010600030101010101" pitchFamily="2" charset="-122"/>
              </a:rPr>
              <a:t>0173    0x7b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90600" lvl="1" indent="-533400" eaLnBrk="1" hangingPunct="1">
              <a:buNone/>
            </a:pPr>
            <a:r>
              <a:rPr lang="en-US" altLang="zh-CN" dirty="0">
                <a:ea typeface="宋体" panose="02010600030101010101" pitchFamily="2" charset="-122"/>
              </a:rPr>
              <a:t> 16     020     0X10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 10     012     0XA</a:t>
            </a:r>
            <a:endParaRPr lang="en-US" altLang="zh-CN" dirty="0">
              <a:ea typeface="宋体" panose="02010600030101010101" pitchFamily="2" charset="-122"/>
            </a:endParaRPr>
          </a:p>
          <a:p>
            <a:pPr marL="990600" lvl="1" indent="-533400" eaLnBrk="1" hangingPunct="1">
              <a:buFont typeface="Wingdings" panose="05000000000000000000" charset="0"/>
              <a:buNone/>
            </a:pPr>
            <a:r>
              <a:rPr lang="en-US" altLang="zh-CN" dirty="0">
                <a:ea typeface="宋体" panose="02010600030101010101" pitchFamily="2" charset="-122"/>
              </a:rPr>
              <a:t> 10     010     0x10</a:t>
            </a:r>
            <a:endParaRPr lang="en-US" altLang="zh-CN" dirty="0">
              <a:ea typeface="宋体" panose="02010600030101010101" pitchFamily="2" charset="-122"/>
            </a:endParaRP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不能超出整型数据的取值范围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比长整型数还要大的数只能用实数来表示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9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9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9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9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9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9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9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9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9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 bldLvl="2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457200"/>
            <a:ext cx="6635750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整数的类型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447800"/>
            <a:ext cx="7696200" cy="4114800"/>
          </a:xfrm>
        </p:spPr>
        <p:txBody>
          <a:bodyPr/>
          <a:lstStyle/>
          <a:p>
            <a:pPr marL="609600" indent="-6096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判断整数的类型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整数后的字母后缀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>
                <a:solidFill>
                  <a:srgbClr val="FF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unsigned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123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LU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unsigned</a:t>
            </a:r>
            <a:r>
              <a:rPr lang="en-US" altLang="zh-CN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long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整数的值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8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8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8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8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8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ldLvl="2" autoUpdateAnimBg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9425"/>
            <a:ext cx="6267450" cy="71755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基本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字符型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80400" cy="4392612"/>
          </a:xfrm>
        </p:spPr>
        <p:txBody>
          <a:bodyPr/>
          <a:lstStyle/>
          <a:p>
            <a:pPr algn="just" eaLnBrk="1" hangingPunct="1">
              <a:lnSpc>
                <a:spcPct val="75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字符具有数值特征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7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'A'              65              0100 0001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75000"/>
              </a:lnSpc>
              <a:buFont typeface="Wingdings" panose="05000000000000000000" charset="0"/>
              <a:buNone/>
            </a:pPr>
            <a:endParaRPr lang="en-US" altLang="zh-CN" sz="3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75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整型变量和字符变量的定义和赋值可以互换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zh-CN" altLang="en-US" sz="2800">
                <a:latin typeface="Arial" panose="020B0604020202020204" pitchFamily="34" charset="0"/>
                <a:ea typeface="华文仿宋" charset="0"/>
                <a:cs typeface="华文仿宋" charset="0"/>
              </a:rPr>
              <a:t>【 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码</a:t>
            </a:r>
            <a:r>
              <a:rPr lang="zh-CN" altLang="en-US" sz="2800">
                <a:latin typeface="Arial" panose="020B0604020202020204" pitchFamily="34" charset="0"/>
                <a:ea typeface="华文仿宋" charset="0"/>
                <a:cs typeface="华文仿宋" charset="0"/>
              </a:rPr>
              <a:t>范围】</a:t>
            </a:r>
            <a:endParaRPr lang="zh-CN" altLang="en-US" sz="2800">
              <a:latin typeface="Arial" panose="020B0604020202020204" pitchFamily="34" charset="0"/>
              <a:ea typeface="华文仿宋" charset="0"/>
              <a:cs typeface="华文仿宋" charset="0"/>
            </a:endParaRP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c;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 = 'A';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75000"/>
              </a:lnSpc>
              <a:buClr>
                <a:schemeClr val="tx1"/>
              </a:buClr>
              <a:buFontTx/>
              <a:buChar char=" 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 = 65;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4284663" y="3852863"/>
            <a:ext cx="2590800" cy="19050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solidFill>
                  <a:srgbClr val="CC0066"/>
                </a:solidFill>
              </a:rPr>
              <a:t>int</a:t>
            </a:r>
            <a:r>
              <a:rPr kumimoji="1" lang="en-US" altLang="zh-CN" sz="2800" b="1">
                <a:solidFill>
                  <a:schemeClr val="accent1"/>
                </a:solidFill>
              </a:rPr>
              <a:t> </a:t>
            </a:r>
            <a:r>
              <a:rPr kumimoji="1" lang="en-US" altLang="zh-CN" sz="2800" b="1"/>
              <a:t>  i;</a:t>
            </a:r>
            <a:endParaRPr kumimoji="1" lang="en-US" altLang="zh-CN" sz="2800" b="1"/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ea typeface="华文仿宋" charset="0"/>
                <a:cs typeface="华文仿宋" charset="0"/>
              </a:rPr>
              <a:t>i = 65;</a:t>
            </a:r>
            <a:endParaRPr kumimoji="1" lang="en-US" altLang="zh-CN" sz="2800" b="1">
              <a:ea typeface="华文仿宋" charset="0"/>
              <a:cs typeface="华文仿宋" charset="0"/>
            </a:endParaRPr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zh-CN" altLang="en-US" sz="2800" b="1"/>
              <a:t>或</a:t>
            </a:r>
            <a:endParaRPr kumimoji="1" lang="zh-CN" altLang="en-US" sz="2800" b="1"/>
          </a:p>
          <a:p>
            <a:pPr marL="342900" indent="-342900" algn="just">
              <a:lnSpc>
                <a:spcPct val="75000"/>
              </a:lnSpc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 "/>
            </a:pPr>
            <a:r>
              <a:rPr kumimoji="1" lang="en-US" altLang="zh-CN" sz="2800" b="1">
                <a:ea typeface="华文仿宋" charset="0"/>
                <a:cs typeface="华文仿宋" charset="0"/>
              </a:rPr>
              <a:t>i = 'A';</a:t>
            </a:r>
            <a:endParaRPr kumimoji="1" lang="en-US" altLang="zh-CN" sz="2800" b="1">
              <a:ea typeface="华文仿宋" charset="0"/>
              <a:cs typeface="华文仿宋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autoUpdateAnimBg="0" build="p"/>
      <p:bldP spid="31130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333375"/>
            <a:ext cx="3960813" cy="100806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字符型常量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268413"/>
            <a:ext cx="7848600" cy="52578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字符常量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'、'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'、'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'、'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'、 '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$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（注意：单引号）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SCII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字符集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列出所有可用的字符（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256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个）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每个字符：惟一的次序值（ A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SCII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码）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'0'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~'9'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升序排列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'A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~'Z'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'a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~'z'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2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2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2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autoUpdateAnimBg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8313" y="476250"/>
            <a:ext cx="7772400" cy="862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字符的数值特征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557338"/>
            <a:ext cx="8077200" cy="3886200"/>
          </a:xfrm>
        </p:spPr>
        <p:txBody>
          <a:bodyPr/>
          <a:lstStyle/>
          <a:p>
            <a:pPr marL="533400" indent="-5334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字符－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对字符进行运算：对字符的A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SCII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码进行运算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例如：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A'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码 65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则：'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A'+1=66，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对应字符 '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B'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4787900" y="3141663"/>
            <a:ext cx="3457575" cy="95410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latin typeface="+mn-lt"/>
                <a:ea typeface="+mn-ea"/>
                <a:cs typeface="仿宋_GB2312" charset="0"/>
              </a:rPr>
              <a:t>区分数字字符和数字</a:t>
            </a:r>
            <a:endParaRPr kumimoji="1" lang="zh-CN" altLang="en-US" sz="2800" b="1" dirty="0">
              <a:latin typeface="+mn-lt"/>
              <a:ea typeface="+mn-ea"/>
              <a:cs typeface="仿宋_GB2312" charset="0"/>
            </a:endParaRPr>
          </a:p>
          <a:p>
            <a:pPr eaLnBrk="1" hangingPunct="1">
              <a:buClr>
                <a:srgbClr val="33CCCC"/>
              </a:buClr>
              <a:buSzPct val="110000"/>
            </a:pPr>
            <a:r>
              <a:rPr kumimoji="1" lang="en-US" altLang="zh-CN" sz="2800" b="1" dirty="0">
                <a:latin typeface="+mn-lt"/>
                <a:ea typeface="+mn-ea"/>
                <a:cs typeface="仿宋_GB2312" charset="0"/>
              </a:rPr>
              <a:t>             </a:t>
            </a:r>
            <a:r>
              <a:rPr kumimoji="1" lang="en-US" altLang="zh-CN" sz="28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'1'          </a:t>
            </a:r>
            <a:r>
              <a:rPr kumimoji="1" lang="zh-CN" altLang="en-US" sz="2800" b="1" dirty="0">
                <a:solidFill>
                  <a:srgbClr val="CC0066"/>
                </a:solidFill>
                <a:latin typeface="+mn-lt"/>
                <a:ea typeface="+mn-ea"/>
                <a:cs typeface="仿宋_GB2312" charset="0"/>
              </a:rPr>
              <a:t>1</a:t>
            </a:r>
            <a:endParaRPr kumimoji="1" lang="en-US" sz="2400" b="1" dirty="0">
              <a:solidFill>
                <a:srgbClr val="CC0066"/>
              </a:solidFill>
              <a:latin typeface="+mn-lt"/>
              <a:ea typeface="+mn-ea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5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5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5" grpId="0" bldLvl="2" autoUpdateAnimBg="0" build="p"/>
      <p:bldP spid="33587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457200"/>
            <a:ext cx="990600" cy="2743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转义字符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4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619250" y="4221163"/>
            <a:ext cx="6192838" cy="22542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反斜杠后跟一个字符或数字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字符常量，代表</a:t>
            </a: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一个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字符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n'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'\101'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'\x41'</a:t>
            </a:r>
            <a:r>
              <a:rPr lang="en-US" altLang="zh-CN" sz="24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'A'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所有字符都可以用转义字符表示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524000" y="0"/>
          <a:ext cx="7010400" cy="405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BMP 图象" r:id="rId1" imgW="4572000" imgH="2647950" progId="Paint.Picture">
                  <p:embed/>
                </p:oleObj>
              </mc:Choice>
              <mc:Fallback>
                <p:oleObj name="BMP 图象" r:id="rId1" imgW="4572000" imgH="264795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0"/>
                        <a:ext cx="7010400" cy="405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4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4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1" grpId="0" bldLvl="3" autoUpdateAnimBg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本章要点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2178050"/>
            <a:ext cx="7977188" cy="3195638"/>
          </a:xfrm>
        </p:spPr>
        <p:txBody>
          <a:bodyPr/>
          <a:lstStyle/>
          <a:p>
            <a:pPr marL="476250" indent="-47625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语言的基本数据类型有哪些？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Symbol" panose="05050102010706020507" charset="0"/>
            </a:endParaRPr>
          </a:p>
          <a:p>
            <a:pPr marL="476250" indent="-476250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各种基本数据类型的常量有哪些表现形式？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sym typeface="Symbol" panose="05050102010706020507" charset="0"/>
            </a:endParaRPr>
          </a:p>
          <a:p>
            <a:pPr marL="476250" indent="-476250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语言有哪些表达式？各种表达式的求解规则是什么？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770563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基本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－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147050" cy="4267200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实型（浮点型）数据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单精度浮点型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双精度浮点型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5000"/>
              </a:lnSpc>
            </a:pPr>
            <a:endParaRPr lang="zh-CN" altLang="en-US" sz="2800" b="0" dirty="0">
              <a:solidFill>
                <a:srgbClr val="FF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      存储</a:t>
            </a:r>
            <a:r>
              <a:rPr lang="zh-CN" altLang="en-US" dirty="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数据精度     取值范围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(有效数字)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     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七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八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</a:t>
            </a:r>
            <a:r>
              <a:rPr lang="en-US" altLang="zh-CN" baseline="30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±(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en-US" altLang="zh-CN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-38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~ 10</a:t>
            </a:r>
            <a:r>
              <a:rPr lang="en-US" altLang="zh-CN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38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字节     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十六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         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±(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308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</a:t>
            </a:r>
            <a:r>
              <a:rPr lang="zh-CN" altLang="en-US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baseline="300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308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8842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数据精度和取值范围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0363" y="1628775"/>
            <a:ext cx="8604250" cy="4586288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数据精度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与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取值范围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是两个不同的概念：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float x = 1234567.89;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虽在取值范围内，但无法精确表达。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140000"/>
              </a:lnSpc>
              <a:buFont typeface="Wingdings" panose="05000000000000000000" charset="0"/>
              <a:buNone/>
            </a:pP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float y = 1.2e55;</a:t>
            </a:r>
            <a:endParaRPr 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dirty="0">
                <a:latin typeface="Arial" panose="020B0604020202020204" pitchFamily="34" charset="0"/>
                <a:ea typeface="宋体" panose="02010600030101010101" pitchFamily="2" charset="-122"/>
              </a:rPr>
              <a:t>y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的精度要求不高，但超出取值范围。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并不是所有的实数都能在计算机中精确表示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实型常量的类型都是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6227763" y="2349500"/>
            <a:ext cx="2166937" cy="519113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r>
              <a:rPr kumimoji="1" lang="en-US" sz="2800" b="1">
                <a:solidFill>
                  <a:schemeClr val="bg2"/>
                </a:solidFill>
              </a:rPr>
              <a:t> 1234567.80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ldLvl="2" autoUpdateAnimBg="0" build="p"/>
      <p:bldP spid="31949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1171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实型常量（实数、浮点数）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700213"/>
            <a:ext cx="8064500" cy="4392612"/>
          </a:xfrm>
        </p:spPr>
        <p:txBody>
          <a:bodyPr/>
          <a:lstStyle/>
          <a:p>
            <a:pPr marL="609600" indent="-609600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实数的表示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浮点表示法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algn="just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0.123    123.4    12.      .12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科学计数法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algn="just" eaLnBrk="1" hangingPunct="1">
              <a:lnSpc>
                <a:spcPct val="120000"/>
              </a:lnSpc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6.026E-27     1.2e+30    1E-5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eaLnBrk="1" hangingPunct="1">
              <a:lnSpc>
                <a:spcPct val="12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实数的类型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eaLnBrk="1" hangingPunct="1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1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1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1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1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1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1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31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779" grpId="0" autoUpdateAnimBg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50" y="2205038"/>
            <a:ext cx="7342188" cy="2305050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6.2.1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整型数据的输入和输出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6.2.2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数据的输入和输出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6.2.3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数据的输入和输出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69215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据的输入和输出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931150" cy="8112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6.2.1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整型数据的输入输出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426896" cy="4572000"/>
          </a:xfrm>
          <a:solidFill>
            <a:schemeClr val="bg1"/>
          </a:solidFill>
        </p:spPr>
        <p:txBody>
          <a:bodyPr/>
          <a:lstStyle/>
          <a:p>
            <a:pPr eaLnBrk="1" hangingPunct="1">
              <a:buSzTx/>
              <a:buFont typeface="Wingdings" panose="05000000000000000000" charset="0"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格式控制, 输出参数1, ... , 输出参数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n);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en-US" altLang="zh-CN" sz="28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scanf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格式控制, 输入参数1, ... , 输入参数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n);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格式控制说明  </a:t>
            </a:r>
            <a:r>
              <a:rPr lang="zh-CN" altLang="en-US" sz="28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%…</a:t>
            </a:r>
            <a:endParaRPr lang="zh-CN" altLang="en-US" sz="2800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十进制     八进制      十六进制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%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 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%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long              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2800" dirty="0" err="1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d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%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lo   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%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lx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unsigned             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 %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o    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%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unsigned long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</a:rPr>
              <a:t>lu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 %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lo          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  %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lx</a:t>
            </a:r>
            <a:endParaRPr lang="zh-CN" altLang="en-US" sz="28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5975350" cy="100806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输出整型数据示例（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4000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7772400" cy="4495800"/>
          </a:xfrm>
        </p:spPr>
        <p:txBody>
          <a:bodyPr/>
          <a:lstStyle/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    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int main(void)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("%d, %o, %x\n", 10, 10, 10);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("%d, %d, %d\n", 10, 010, 0x10);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("%d, %x\n", 012, 012);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15"/>
          <p:cNvGrpSpPr/>
          <p:nvPr/>
        </p:nvGrpSpPr>
        <p:grpSpPr bwMode="auto">
          <a:xfrm>
            <a:off x="3190056" y="4653136"/>
            <a:ext cx="5486400" cy="914400"/>
            <a:chOff x="1248" y="3264"/>
            <a:chExt cx="3456" cy="576"/>
          </a:xfrm>
        </p:grpSpPr>
        <p:sp>
          <p:nvSpPr>
            <p:cNvPr id="28678" name="Line 6"/>
            <p:cNvSpPr>
              <a:spLocks noChangeShapeType="1"/>
            </p:cNvSpPr>
            <p:nvPr/>
          </p:nvSpPr>
          <p:spPr bwMode="auto">
            <a:xfrm>
              <a:off x="1248" y="3552"/>
              <a:ext cx="1104" cy="0"/>
            </a:xfrm>
            <a:prstGeom prst="line">
              <a:avLst/>
            </a:prstGeom>
            <a:noFill/>
            <a:ln w="38100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79" name="Line 7"/>
            <p:cNvSpPr>
              <a:spLocks noChangeShapeType="1"/>
            </p:cNvSpPr>
            <p:nvPr/>
          </p:nvSpPr>
          <p:spPr bwMode="auto">
            <a:xfrm>
              <a:off x="1488" y="3264"/>
              <a:ext cx="864" cy="192"/>
            </a:xfrm>
            <a:prstGeom prst="lin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0" name="Line 8"/>
            <p:cNvSpPr>
              <a:spLocks noChangeShapeType="1"/>
            </p:cNvSpPr>
            <p:nvPr/>
          </p:nvSpPr>
          <p:spPr bwMode="auto">
            <a:xfrm flipV="1">
              <a:off x="1536" y="3648"/>
              <a:ext cx="816" cy="192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1" name="Line 9"/>
            <p:cNvSpPr>
              <a:spLocks noChangeShapeType="1"/>
            </p:cNvSpPr>
            <p:nvPr/>
          </p:nvSpPr>
          <p:spPr bwMode="auto">
            <a:xfrm>
              <a:off x="3600" y="3552"/>
              <a:ext cx="1104" cy="0"/>
            </a:xfrm>
            <a:prstGeom prst="line">
              <a:avLst/>
            </a:prstGeom>
            <a:noFill/>
            <a:ln w="38100" cap="sq">
              <a:solidFill>
                <a:srgbClr val="CC0066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2" name="Line 10"/>
            <p:cNvSpPr>
              <a:spLocks noChangeShapeType="1"/>
            </p:cNvSpPr>
            <p:nvPr/>
          </p:nvSpPr>
          <p:spPr bwMode="auto">
            <a:xfrm flipV="1">
              <a:off x="3600" y="3264"/>
              <a:ext cx="768" cy="192"/>
            </a:xfrm>
            <a:prstGeom prst="line">
              <a:avLst/>
            </a:prstGeom>
            <a:noFill/>
            <a:ln w="38100" cap="sq">
              <a:solidFill>
                <a:srgbClr val="33CC33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3" name="Line 11"/>
            <p:cNvSpPr>
              <a:spLocks noChangeShapeType="1"/>
            </p:cNvSpPr>
            <p:nvPr/>
          </p:nvSpPr>
          <p:spPr bwMode="auto">
            <a:xfrm>
              <a:off x="3600" y="3648"/>
              <a:ext cx="768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684" name="Text Box 12"/>
            <p:cNvSpPr txBox="1">
              <a:spLocks noChangeArrowheads="1"/>
            </p:cNvSpPr>
            <p:nvPr/>
          </p:nvSpPr>
          <p:spPr bwMode="auto">
            <a:xfrm>
              <a:off x="2400" y="3408"/>
              <a:ext cx="1152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400" b="1"/>
                <a:t>0……01010</a:t>
              </a:r>
              <a:endParaRPr lang="zh-CN" altLang="en-US" sz="2400" b="1"/>
            </a:p>
          </p:txBody>
        </p:sp>
      </p:grpSp>
      <p:sp>
        <p:nvSpPr>
          <p:cNvPr id="344077" name="Rectangle 13"/>
          <p:cNvSpPr>
            <a:spLocks noChangeArrowheads="1"/>
          </p:cNvSpPr>
          <p:nvPr/>
        </p:nvSpPr>
        <p:spPr bwMode="auto">
          <a:xfrm>
            <a:off x="6877050" y="1341438"/>
            <a:ext cx="1676400" cy="13017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/>
              <a:t>10, 12, </a:t>
            </a:r>
            <a:r>
              <a:rPr lang="en-US" altLang="zh-CN" sz="2400" b="1"/>
              <a:t>a</a:t>
            </a:r>
            <a:endParaRPr lang="en-US" altLang="zh-CN" sz="2400" b="1"/>
          </a:p>
          <a:p>
            <a:pPr eaLnBrk="0" hangingPunct="0">
              <a:lnSpc>
                <a:spcPct val="114000"/>
              </a:lnSpc>
            </a:pPr>
            <a:r>
              <a:rPr lang="en-US" altLang="zh-CN" sz="2400" b="1"/>
              <a:t>10, 8, 16</a:t>
            </a:r>
            <a:endParaRPr lang="en-US" altLang="zh-CN" sz="2400" b="1"/>
          </a:p>
          <a:p>
            <a:pPr eaLnBrk="0" hangingPunct="0">
              <a:lnSpc>
                <a:spcPct val="114000"/>
              </a:lnSpc>
            </a:pPr>
            <a:r>
              <a:rPr lang="en-US" altLang="zh-CN" sz="2400" b="1"/>
              <a:t>10, a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4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77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8842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输入整型数据示例（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893175" cy="5297487"/>
          </a:xfrm>
        </p:spPr>
        <p:txBody>
          <a:bodyPr/>
          <a:lstStyle/>
          <a:p>
            <a:pPr lvl="1" algn="just" eaLnBrk="1" hangingPunct="1">
              <a:lnSpc>
                <a:spcPct val="114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#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include  &lt;stdio.h&gt;      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main(void)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{  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int a, b;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printf("input a, b:");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scanf("%</a:t>
            </a:r>
            <a:r>
              <a:rPr lang="en-US" altLang="zh-CN" sz="2400">
                <a:solidFill>
                  <a:srgbClr val="FF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%d" , &amp;a, &amp;b);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printf("%d%5d\n", a, b); 	</a:t>
            </a: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/*%5d</a:t>
            </a:r>
            <a:r>
              <a:rPr lang="zh-CN" altLang="en-US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指定变量</a:t>
            </a: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的输出宽度为</a:t>
            </a:r>
            <a:r>
              <a:rPr lang="en-US" altLang="zh-CN" sz="20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 */</a:t>
            </a:r>
            <a:endParaRPr lang="en-US" altLang="zh-CN" sz="20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printf("%x, %d\n", a, b);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5094" name="Rectangle 6"/>
          <p:cNvSpPr>
            <a:spLocks noChangeArrowheads="1"/>
          </p:cNvSpPr>
          <p:nvPr/>
        </p:nvSpPr>
        <p:spPr bwMode="auto">
          <a:xfrm>
            <a:off x="5029200" y="1524000"/>
            <a:ext cx="3200400" cy="158273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800" b="1" dirty="0"/>
              <a:t>input a, b: </a:t>
            </a:r>
            <a:r>
              <a:rPr lang="zh-CN" altLang="en-US" sz="2800" b="1" dirty="0">
                <a:solidFill>
                  <a:srgbClr val="CC0066"/>
                </a:solidFill>
              </a:rPr>
              <a:t>17  17</a:t>
            </a:r>
            <a:endParaRPr lang="zh-CN" altLang="en-US" sz="2800" b="1" dirty="0">
              <a:solidFill>
                <a:srgbClr val="CC0066"/>
              </a:solidFill>
            </a:endParaRPr>
          </a:p>
          <a:p>
            <a:pPr eaLnBrk="0" hangingPunct="0">
              <a:lnSpc>
                <a:spcPct val="114000"/>
              </a:lnSpc>
              <a:spcBef>
                <a:spcPts val="600"/>
              </a:spcBef>
            </a:pPr>
            <a:r>
              <a:rPr lang="zh-CN" altLang="en-US" sz="2800" b="1" dirty="0"/>
              <a:t>15 17</a:t>
            </a:r>
            <a:endParaRPr lang="zh-CN" altLang="en-US" sz="2800" b="1" dirty="0"/>
          </a:p>
          <a:p>
            <a:pPr eaLnBrk="0" hangingPunct="0">
              <a:lnSpc>
                <a:spcPct val="114000"/>
              </a:lnSpc>
            </a:pPr>
            <a:r>
              <a:rPr lang="zh-CN" altLang="en-US" sz="2800" b="1" dirty="0"/>
              <a:t>f</a:t>
            </a:r>
            <a:r>
              <a:rPr lang="zh-CN" sz="2800" b="1" dirty="0"/>
              <a:t>, </a:t>
            </a:r>
            <a:r>
              <a:rPr lang="zh-CN" altLang="en-US" sz="2800" b="1" dirty="0"/>
              <a:t>17</a:t>
            </a:r>
            <a:endParaRPr lang="en-US" altLang="zh-CN" sz="2800" b="1" dirty="0"/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2030413" y="3967163"/>
            <a:ext cx="1274762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33CCCC"/>
              </a:buClr>
              <a:buSzPct val="110000"/>
            </a:pPr>
            <a:r>
              <a:rPr lang="en-US" altLang="zh-CN" b="1"/>
              <a:t>"</a:t>
            </a:r>
            <a:r>
              <a:rPr kumimoji="1" lang="en-US" altLang="zh-CN" sz="2400"/>
              <a:t>%x%d</a:t>
            </a:r>
            <a:r>
              <a:rPr lang="en-US" altLang="zh-CN" b="1"/>
              <a:t>"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4" grpId="0" animBg="1" autoUpdateAnimBg="0"/>
      <p:bldP spid="34509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333375"/>
            <a:ext cx="7772400" cy="914400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6.2.2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实型数据的输入和输出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58200" cy="5181600"/>
          </a:xfrm>
        </p:spPr>
        <p:txBody>
          <a:bodyPr/>
          <a:lstStyle/>
          <a:p>
            <a:pPr algn="just" eaLnBrk="1" hangingPunct="1">
              <a:lnSpc>
                <a:spcPct val="84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scanf()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4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float：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或%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84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以小数或指数形式输入一个单精度浮点数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double：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%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或%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94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以小数或指数形式输入一个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双精度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浮点数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4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输出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printf()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4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float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使用相同的格式控制说明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4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84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以小数形式输出浮点数，保留6位小数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4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84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以指数形式输出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9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9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9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9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9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5689600" cy="9144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实型数据输出格式示例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7924800" cy="43434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int main(void)	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{ 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double d = 3.1415926;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("%f, %e\n", d, d);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dirty="0" err="1">
                <a:latin typeface="Arial" panose="020B0604020202020204" pitchFamily="34" charset="0"/>
                <a:ea typeface="宋体" panose="02010600030101010101" pitchFamily="2" charset="-122"/>
              </a:rPr>
              <a:t>printf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("%5.3f, %5.2f, %.2f\n", d, d, d);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}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8" name="Line 6"/>
          <p:cNvSpPr>
            <a:spLocks noChangeShapeType="1"/>
          </p:cNvSpPr>
          <p:nvPr/>
        </p:nvSpPr>
        <p:spPr bwMode="auto">
          <a:xfrm>
            <a:off x="2555875" y="4724400"/>
            <a:ext cx="936625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0215" name="Rectangle 7"/>
          <p:cNvSpPr>
            <a:spLocks noChangeArrowheads="1"/>
          </p:cNvSpPr>
          <p:nvPr/>
        </p:nvSpPr>
        <p:spPr bwMode="auto">
          <a:xfrm>
            <a:off x="4643438" y="1412875"/>
            <a:ext cx="4114800" cy="1165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lang="en-US" altLang="zh-CN" sz="2800" b="1"/>
              <a:t>3.141593,  3.14159e+00</a:t>
            </a:r>
            <a:endParaRPr lang="en-US" altLang="zh-CN" sz="2800" b="1"/>
          </a:p>
          <a:p>
            <a:pPr eaLnBrk="0" hangingPunct="0">
              <a:lnSpc>
                <a:spcPct val="124000"/>
              </a:lnSpc>
            </a:pPr>
            <a:r>
              <a:rPr lang="en-US" altLang="zh-CN" sz="2800" b="1"/>
              <a:t>3.142,  3.14, 3.14</a:t>
            </a:r>
            <a:endParaRPr lang="en-US" altLang="zh-CN" sz="2800" b="1"/>
          </a:p>
        </p:txBody>
      </p:sp>
      <p:sp>
        <p:nvSpPr>
          <p:cNvPr id="350216" name="Rectangle 8"/>
          <p:cNvSpPr>
            <a:spLocks noChangeArrowheads="1"/>
          </p:cNvSpPr>
          <p:nvPr/>
        </p:nvSpPr>
        <p:spPr bwMode="auto">
          <a:xfrm>
            <a:off x="1547813" y="5661025"/>
            <a:ext cx="5293116" cy="366255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74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lang="zh-CN" altLang="en-US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一共5位，小数部分3位，小数点占</a:t>
            </a:r>
            <a:r>
              <a:rPr lang="en-US" altLang="zh-CN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1</a:t>
            </a:r>
            <a:r>
              <a:rPr lang="zh-CN" altLang="en-US" sz="24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位</a:t>
            </a:r>
            <a:endParaRPr lang="zh-CN" sz="2400" b="1" dirty="0">
              <a:solidFill>
                <a:schemeClr val="bg2"/>
              </a:solidFill>
              <a:latin typeface="+mn-lt"/>
              <a:ea typeface="+mn-ea"/>
              <a:cs typeface="仿宋_GB2312" charset="0"/>
            </a:endParaRPr>
          </a:p>
        </p:txBody>
      </p:sp>
      <p:sp>
        <p:nvSpPr>
          <p:cNvPr id="350217" name="Line 9"/>
          <p:cNvSpPr>
            <a:spLocks noChangeShapeType="1"/>
          </p:cNvSpPr>
          <p:nvPr/>
        </p:nvSpPr>
        <p:spPr bwMode="auto">
          <a:xfrm>
            <a:off x="3059113" y="4797425"/>
            <a:ext cx="0" cy="719138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triangl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0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5" grpId="0" animBg="1" autoUpdateAnimBg="0"/>
      <p:bldP spid="350216" grpId="0"/>
      <p:bldP spid="3502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5932487" cy="6096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宋体" panose="02010600030101010101" pitchFamily="2" charset="-122"/>
                <a:ea typeface="宋体" panose="02010600030101010101" pitchFamily="2" charset="-122"/>
              </a:rPr>
              <a:t>实型数据输入输出示例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055688"/>
            <a:ext cx="6408738" cy="5686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假定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float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的精度为7位，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double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的精度为16位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# include &lt;stdio.h&gt;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main(void)</a:t>
            </a:r>
            <a:r>
              <a:rPr 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float f;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double d;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printf("input f, d:");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scanf("%f%</a:t>
            </a:r>
            <a:r>
              <a:rPr lang="en-US" altLang="zh-CN" sz="24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f", &amp;f, &amp;d);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printf("f = %f\n d = %f \n", f, d);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d = 1234567890123.12;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printf("d = %f \n", d);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1238" name="Rectangle 6"/>
          <p:cNvSpPr>
            <a:spLocks noChangeArrowheads="1"/>
          </p:cNvSpPr>
          <p:nvPr/>
        </p:nvSpPr>
        <p:spPr bwMode="auto">
          <a:xfrm>
            <a:off x="4427538" y="1546225"/>
            <a:ext cx="4419600" cy="281940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input f, d: </a:t>
            </a:r>
            <a:endParaRPr kumimoji="1" lang="en-US" altLang="zh-CN" sz="2400" b="1"/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1234567890123.123456 1234567890123.123456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f = 1234567954432.000000</a:t>
            </a:r>
            <a:endParaRPr kumimoji="1" lang="en-US" altLang="zh-CN" sz="2400" b="1"/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d = 1234567890123.123540</a:t>
            </a:r>
            <a:endParaRPr kumimoji="1" lang="en-US" altLang="zh-CN" sz="2400" b="1"/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d = 1234567890123.120120</a:t>
            </a:r>
            <a:endParaRPr kumimoji="1" lang="en-US" altLang="zh-CN" sz="2400" b="1"/>
          </a:p>
        </p:txBody>
      </p:sp>
      <p:sp>
        <p:nvSpPr>
          <p:cNvPr id="351239" name="Line 7"/>
          <p:cNvSpPr>
            <a:spLocks noChangeShapeType="1"/>
          </p:cNvSpPr>
          <p:nvPr/>
        </p:nvSpPr>
        <p:spPr bwMode="auto">
          <a:xfrm>
            <a:off x="5013325" y="3409950"/>
            <a:ext cx="1143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0" name="Line 8"/>
          <p:cNvSpPr>
            <a:spLocks noChangeShapeType="1"/>
          </p:cNvSpPr>
          <p:nvPr/>
        </p:nvSpPr>
        <p:spPr bwMode="auto">
          <a:xfrm>
            <a:off x="5068888" y="3867150"/>
            <a:ext cx="27432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51241" name="Line 9"/>
          <p:cNvSpPr>
            <a:spLocks noChangeShapeType="1"/>
          </p:cNvSpPr>
          <p:nvPr/>
        </p:nvSpPr>
        <p:spPr bwMode="auto">
          <a:xfrm>
            <a:off x="5076825" y="4283075"/>
            <a:ext cx="28194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8" grpId="0" animBg="1" autoUpdateAnimBg="0"/>
      <p:bldP spid="351239" grpId="0" animBg="1"/>
      <p:bldP spid="351240" grpId="0" animBg="1"/>
      <p:bldP spid="3512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138988" cy="1100138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数据类型和表达式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484313"/>
            <a:ext cx="8077200" cy="4800600"/>
          </a:xfrm>
        </p:spPr>
        <p:txBody>
          <a:bodyPr/>
          <a:lstStyle/>
          <a:p>
            <a:pPr marL="476250" indent="-476250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数据类型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52500" lvl="1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基本数据类型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eaLnBrk="1" hangingPunct="1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整型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eaLnBrk="1" hangingPunct="1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实型（浮点型）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float   double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eaLnBrk="1" hangingPunct="1"/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字符型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char</a:t>
            </a:r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52500" lvl="1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构造数据类型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eaLnBrk="1" hangingPunct="1">
              <a:buFont typeface="Wingdings" panose="05000000000000000000" charset="0"/>
              <a:buNone/>
            </a:pP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数组、结构、联合、枚举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52500" lvl="1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指针类型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52500" lvl="1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空类型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76250" indent="-476250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运算：对数据的操作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52500" lvl="1" eaLnBrk="1" hangingPunct="1">
              <a:buFont typeface="Wingdings" panose="05000000000000000000" charset="0"/>
              <a:buNone/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运算符＋数据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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7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7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autoUpdateAnimBg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851650" cy="955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6.2.3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字符型数据输入输出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484313"/>
            <a:ext cx="6192837" cy="5184775"/>
          </a:xfrm>
        </p:spPr>
        <p:txBody>
          <a:bodyPr/>
          <a:lstStyle/>
          <a:p>
            <a:pPr algn="just" eaLnBrk="1" hangingPunct="1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scanf()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printf() 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%c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char ch;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scanf("%c", &amp;ch);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printf("%c", ch);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endParaRPr lang="en-US" altLang="zh-CN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5000"/>
              </a:lnSpc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getchar()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putchar()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char ch;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ch = getchar( 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putchar(ch);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输入输出一个字符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57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57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57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57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7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73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57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57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73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6981825" cy="900113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输入输出字符示例</a:t>
            </a:r>
            <a:endParaRPr lang="zh-CN" altLang="en-US" sz="4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6138863" cy="5715000"/>
          </a:xfrm>
        </p:spPr>
        <p:txBody>
          <a:bodyPr/>
          <a:lstStyle/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# include &lt;stdio.h&gt;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main(void)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char ch1, ch2;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ch1=getchar();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ch2=getchar();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putchar(ch1);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putchar('#');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putchar(ch2);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06" name="Rectangle 6"/>
          <p:cNvSpPr>
            <a:spLocks noChangeArrowheads="1"/>
          </p:cNvSpPr>
          <p:nvPr/>
        </p:nvSpPr>
        <p:spPr bwMode="auto">
          <a:xfrm>
            <a:off x="5795963" y="2492375"/>
            <a:ext cx="1008062" cy="1165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800" b="1">
                <a:solidFill>
                  <a:srgbClr val="CC0066"/>
                </a:solidFill>
              </a:rPr>
              <a:t>Ab</a:t>
            </a:r>
            <a:endParaRPr kumimoji="1" lang="en-US" altLang="zh-CN" sz="2800" b="1">
              <a:solidFill>
                <a:srgbClr val="CC0066"/>
              </a:solidFill>
            </a:endParaRP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800" b="1"/>
              <a:t>A#b</a:t>
            </a:r>
            <a:endParaRPr kumimoji="1"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6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914400"/>
          </a:xfrm>
        </p:spPr>
        <p:txBody>
          <a:bodyPr/>
          <a:lstStyle/>
          <a:p>
            <a:pPr algn="just"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输入输出字符示例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88375" cy="4802188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# include &lt;stdio.h&gt;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int main(void)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char ch1, ch2, ch3;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scanf("%c%c%c", &amp;ch1, &amp;ch2, &amp;ch3);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printf("%c%c%c%c%c", ch1, '#', ch2, '#', ch3);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 return 0;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9432" name="Rectangle 8"/>
          <p:cNvSpPr>
            <a:spLocks noChangeArrowheads="1"/>
          </p:cNvSpPr>
          <p:nvPr/>
        </p:nvSpPr>
        <p:spPr bwMode="auto">
          <a:xfrm>
            <a:off x="4284663" y="1412875"/>
            <a:ext cx="1828800" cy="10096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AbC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A#b#C</a:t>
            </a:r>
            <a:endParaRPr kumimoji="1" lang="en-US" altLang="zh-CN" sz="2400" b="1"/>
          </a:p>
        </p:txBody>
      </p:sp>
      <p:sp>
        <p:nvSpPr>
          <p:cNvPr id="359433" name="Rectangle 9"/>
          <p:cNvSpPr>
            <a:spLocks noChangeArrowheads="1"/>
          </p:cNvSpPr>
          <p:nvPr/>
        </p:nvSpPr>
        <p:spPr bwMode="auto">
          <a:xfrm>
            <a:off x="6443663" y="1412875"/>
            <a:ext cx="1828800" cy="10096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lnSpc>
                <a:spcPct val="124000"/>
              </a:lnSpc>
            </a:pPr>
            <a:r>
              <a:rPr kumimoji="1" lang="en-US" altLang="zh-CN" sz="2400" b="1">
                <a:solidFill>
                  <a:srgbClr val="CC0066"/>
                </a:solidFill>
              </a:rPr>
              <a:t>A bC</a:t>
            </a:r>
            <a:endParaRPr kumimoji="1" lang="en-US" altLang="zh-CN" sz="2400" b="1">
              <a:solidFill>
                <a:srgbClr val="CC0066"/>
              </a:solidFill>
            </a:endParaRPr>
          </a:p>
          <a:p>
            <a:pPr eaLnBrk="0" hangingPunct="0">
              <a:lnSpc>
                <a:spcPct val="124000"/>
              </a:lnSpc>
            </a:pPr>
            <a:r>
              <a:rPr kumimoji="1" lang="en-US" altLang="zh-CN" sz="2400" b="1"/>
              <a:t>A# #b</a:t>
            </a:r>
            <a:endParaRPr kumimoji="1"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9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2" grpId="0" animBg="1" autoUpdateAnimBg="0"/>
      <p:bldP spid="359433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587214" y="549762"/>
            <a:ext cx="6050632" cy="6096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</a:rPr>
              <a:t>例</a:t>
            </a:r>
            <a:r>
              <a:rPr lang="en-US" altLang="zh-CN" dirty="0">
                <a:latin typeface="Arial" panose="020B0604020202020204" pitchFamily="34" charset="0"/>
              </a:rPr>
              <a:t>6-1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大小写字母转换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3356992"/>
            <a:ext cx="8352928" cy="2736304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();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while(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!= '\n'){</a:t>
            </a:r>
            <a:endParaRPr lang="en-US" altLang="zh-CN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if(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&gt;= 'A' &amp;&amp;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&lt;= 'Z')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- 'A' + 'a';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else if((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&gt;= 'a' &amp;&amp;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&lt;= 'z' )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- 'a' + 'A';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putchar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spcBef>
                <a:spcPct val="0"/>
              </a:spcBef>
              <a:buNone/>
            </a:pP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</a:t>
            </a:r>
            <a:r>
              <a:rPr lang="en-US" altLang="zh-CN" sz="2400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()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433156" name="Rectangle 4"/>
          <p:cNvSpPr>
            <a:spLocks noChangeArrowheads="1"/>
          </p:cNvSpPr>
          <p:nvPr/>
        </p:nvSpPr>
        <p:spPr bwMode="auto">
          <a:xfrm>
            <a:off x="4495800" y="2442962"/>
            <a:ext cx="4114800" cy="8064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>
                <a:cs typeface="Arial Unicode MS" charset="0"/>
              </a:rPr>
              <a:t>input characters: </a:t>
            </a:r>
            <a:r>
              <a:rPr kumimoji="1" lang="en-US" altLang="zh-CN" sz="2000" b="1" dirty="0" err="1">
                <a:solidFill>
                  <a:srgbClr val="CC0066"/>
                </a:solidFill>
                <a:cs typeface="Arial Unicode MS" charset="0"/>
              </a:rPr>
              <a:t>Reold</a:t>
            </a:r>
            <a:r>
              <a:rPr kumimoji="1" lang="en-US" altLang="zh-CN" sz="2000" b="1" dirty="0">
                <a:solidFill>
                  <a:srgbClr val="CC0066"/>
                </a:solidFill>
                <a:cs typeface="Arial Unicode MS" charset="0"/>
              </a:rPr>
              <a:t> 123?</a:t>
            </a:r>
            <a:endParaRPr kumimoji="1" lang="en-US" altLang="zh-CN" sz="2000" b="1" dirty="0">
              <a:solidFill>
                <a:srgbClr val="CC0066"/>
              </a:solidFill>
              <a:cs typeface="Arial Unicode MS" charset="0"/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 dirty="0" err="1"/>
              <a:t>rEOLD</a:t>
            </a:r>
            <a:r>
              <a:rPr kumimoji="1" lang="en-US" altLang="zh-CN" sz="2000" b="1" dirty="0"/>
              <a:t> 123?</a:t>
            </a:r>
            <a:endParaRPr kumimoji="1" lang="en-US" altLang="zh-CN" sz="2000" b="1" dirty="0"/>
          </a:p>
        </p:txBody>
      </p:sp>
      <p:sp>
        <p:nvSpPr>
          <p:cNvPr id="433158" name="Rectangle 6"/>
          <p:cNvSpPr>
            <a:spLocks noChangeArrowheads="1"/>
          </p:cNvSpPr>
          <p:nvPr/>
        </p:nvSpPr>
        <p:spPr bwMode="auto">
          <a:xfrm>
            <a:off x="3420615" y="3501131"/>
            <a:ext cx="4837113" cy="431529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cs typeface="Arial Unicode MS" charset="0"/>
              </a:rPr>
              <a:t> </a:t>
            </a:r>
            <a:r>
              <a:rPr kumimoji="1" lang="en-US" altLang="zh-CN" sz="2400" b="1" dirty="0">
                <a:cs typeface="Arial Unicode MS" charset="0"/>
              </a:rPr>
              <a:t>while((</a:t>
            </a:r>
            <a:r>
              <a:rPr kumimoji="1" lang="en-US" altLang="zh-CN" sz="2400" b="1" dirty="0" err="1">
                <a:cs typeface="Arial Unicode MS" charset="0"/>
              </a:rPr>
              <a:t>ch</a:t>
            </a:r>
            <a:r>
              <a:rPr kumimoji="1" lang="en-US" altLang="zh-CN" sz="2400" b="1" dirty="0">
                <a:cs typeface="Arial Unicode MS" charset="0"/>
              </a:rPr>
              <a:t> = </a:t>
            </a:r>
            <a:r>
              <a:rPr kumimoji="1" lang="en-US" altLang="zh-CN" sz="2400" b="1" dirty="0" err="1">
                <a:cs typeface="Arial Unicode MS" charset="0"/>
              </a:rPr>
              <a:t>getchar</a:t>
            </a:r>
            <a:r>
              <a:rPr kumimoji="1" lang="en-US" altLang="zh-CN" sz="2400" b="1" dirty="0">
                <a:cs typeface="Arial Unicode MS" charset="0"/>
              </a:rPr>
              <a:t>()) != '\n')</a:t>
            </a:r>
            <a:endParaRPr kumimoji="1" lang="zh-CN" altLang="en-US" sz="2400" b="1" dirty="0"/>
          </a:p>
        </p:txBody>
      </p:sp>
      <p:sp>
        <p:nvSpPr>
          <p:cNvPr id="433159" name="Line 7"/>
          <p:cNvSpPr>
            <a:spLocks noChangeShapeType="1"/>
          </p:cNvSpPr>
          <p:nvPr/>
        </p:nvSpPr>
        <p:spPr bwMode="auto">
          <a:xfrm>
            <a:off x="753615" y="356463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2" name="Line 10"/>
          <p:cNvSpPr>
            <a:spLocks noChangeShapeType="1"/>
          </p:cNvSpPr>
          <p:nvPr/>
        </p:nvSpPr>
        <p:spPr bwMode="auto">
          <a:xfrm>
            <a:off x="1210815" y="539343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3" name="Line 11"/>
          <p:cNvSpPr>
            <a:spLocks noChangeShapeType="1"/>
          </p:cNvSpPr>
          <p:nvPr/>
        </p:nvSpPr>
        <p:spPr bwMode="auto">
          <a:xfrm>
            <a:off x="753615" y="3945631"/>
            <a:ext cx="2133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3165" name="Rectangle 13"/>
          <p:cNvSpPr>
            <a:spLocks noChangeArrowheads="1"/>
          </p:cNvSpPr>
          <p:nvPr/>
        </p:nvSpPr>
        <p:spPr bwMode="auto">
          <a:xfrm>
            <a:off x="5131909" y="5229919"/>
            <a:ext cx="3289362" cy="1237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cs typeface="仿宋_GB2312" charset="0"/>
              </a:rPr>
              <a:t>(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cs typeface="仿宋_GB2312" charset="0"/>
              </a:rPr>
              <a:t>ch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 = 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cs typeface="仿宋_GB2312" charset="0"/>
              </a:rPr>
              <a:t>getchar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()</a:t>
            </a:r>
            <a:r>
              <a:rPr kumimoji="1" lang="en-US" altLang="zh-CN" sz="2400" b="1" dirty="0">
                <a:solidFill>
                  <a:srgbClr val="CC0066"/>
                </a:solidFill>
                <a:latin typeface="+mn-lt"/>
                <a:cs typeface="仿宋_GB2312" charset="0"/>
              </a:rPr>
              <a:t>)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 != '\n'</a:t>
            </a:r>
            <a:endParaRPr kumimoji="1" lang="en-US" altLang="zh-CN" sz="2400" b="1" dirty="0">
              <a:solidFill>
                <a:schemeClr val="bg2"/>
              </a:solidFill>
              <a:latin typeface="+mn-lt"/>
              <a:cs typeface="仿宋_GB2312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cs typeface="仿宋_GB2312" charset="0"/>
              </a:rPr>
              <a:t>ch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 = </a:t>
            </a:r>
            <a:r>
              <a:rPr kumimoji="1" lang="en-US" altLang="zh-CN" sz="2400" b="1" dirty="0" err="1">
                <a:solidFill>
                  <a:schemeClr val="bg2"/>
                </a:solidFill>
                <a:latin typeface="+mn-lt"/>
                <a:cs typeface="仿宋_GB2312" charset="0"/>
              </a:rPr>
              <a:t>getchar</a:t>
            </a:r>
            <a:r>
              <a:rPr kumimoji="1" lang="en-US" altLang="zh-CN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() != '\n'</a:t>
            </a:r>
            <a:endParaRPr kumimoji="1" lang="en-US" altLang="zh-CN" sz="2400" b="1" dirty="0">
              <a:solidFill>
                <a:schemeClr val="bg2"/>
              </a:solidFill>
              <a:latin typeface="+mn-lt"/>
              <a:cs typeface="仿宋_GB2312" charset="0"/>
            </a:endParaRP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latin typeface="+mn-lt"/>
                <a:cs typeface="仿宋_GB2312" charset="0"/>
              </a:rPr>
              <a:t>等价吗?</a:t>
            </a:r>
            <a:endParaRPr kumimoji="1" lang="zh-CN" altLang="en-US" sz="2400" b="1" dirty="0">
              <a:solidFill>
                <a:schemeClr val="bg2"/>
              </a:solidFill>
              <a:latin typeface="+mn-lt"/>
              <a:cs typeface="仿宋_GB2312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356" y="1202196"/>
            <a:ext cx="66068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输入一行字符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将大写字母转换为相应的小写字母后输出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小写字母转换为相应的大写字母后输出</a:t>
            </a:r>
            <a:endParaRPr lang="en-US" altLang="zh-CN" sz="2400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b="1" dirty="0"/>
              <a:t>其他字符原样输出</a:t>
            </a:r>
            <a:endParaRPr lang="zh-CN" altLang="en-US" sz="24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EBF216-4F56-4F69-8FE6-3ED354DFC5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3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3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3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3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3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uiExpand="1" build="p"/>
      <p:bldP spid="433156" grpId="0" animBg="1"/>
      <p:bldP spid="433158" grpId="0" animBg="1" autoUpdateAnimBg="0"/>
      <p:bldP spid="433159" grpId="0" animBg="1"/>
      <p:bldP spid="433162" grpId="0" animBg="1"/>
      <p:bldP spid="433163" grpId="0" animBg="1"/>
      <p:bldP spid="43316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5435600" y="549275"/>
            <a:ext cx="2879725" cy="936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字符运算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4248150" cy="2514600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大小写英文字母转换 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'b' - 'a' = 'B' - 'A'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……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'z' - 'a' = 'Z' - 'A'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buFont typeface="Wingdings" panose="05000000000000000000" charset="0"/>
              <a:buNone/>
            </a:pP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'm' 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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'M' 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81000" y="3733800"/>
            <a:ext cx="3543300" cy="21336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Char char="l"/>
            </a:pPr>
            <a:endParaRPr kumimoji="1"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363525" name="Rectangle 5"/>
          <p:cNvSpPr>
            <a:spLocks noChangeArrowheads="1"/>
          </p:cNvSpPr>
          <p:nvPr/>
        </p:nvSpPr>
        <p:spPr bwMode="auto">
          <a:xfrm>
            <a:off x="3492500" y="2636838"/>
            <a:ext cx="1376363" cy="9144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'a'-&gt;'A'</a:t>
            </a:r>
            <a:endParaRPr lang="en-US" altLang="zh-CN" sz="28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'A'-&gt;'a'</a:t>
            </a:r>
            <a:endParaRPr lang="zh-CN" sz="2800" b="1"/>
          </a:p>
        </p:txBody>
      </p:sp>
      <p:sp>
        <p:nvSpPr>
          <p:cNvPr id="363527" name="Rectangle 7"/>
          <p:cNvSpPr>
            <a:spLocks noChangeArrowheads="1"/>
          </p:cNvSpPr>
          <p:nvPr/>
        </p:nvSpPr>
        <p:spPr bwMode="auto">
          <a:xfrm>
            <a:off x="5148263" y="2565400"/>
            <a:ext cx="3100387" cy="973138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'm' - 'a' + 'A' = 'M'</a:t>
            </a:r>
            <a:endParaRPr kumimoji="1" lang="en-US" altLang="zh-CN" sz="2400" b="1">
              <a:ea typeface="华文仿宋" charset="0"/>
              <a:cs typeface="华文仿宋" charset="0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'M' - 'A' + 'a' = 'm'</a:t>
            </a:r>
            <a:endParaRPr kumimoji="1" lang="zh-CN" altLang="en-US" sz="2400" b="1">
              <a:ea typeface="华文仿宋" charset="0"/>
              <a:cs typeface="华文仿宋" charset="0"/>
            </a:endParaRPr>
          </a:p>
        </p:txBody>
      </p:sp>
      <p:sp>
        <p:nvSpPr>
          <p:cNvPr id="363528" name="Rectangle 8"/>
          <p:cNvSpPr>
            <a:spLocks noChangeArrowheads="1"/>
          </p:cNvSpPr>
          <p:nvPr/>
        </p:nvSpPr>
        <p:spPr bwMode="auto">
          <a:xfrm>
            <a:off x="5219700" y="5084763"/>
            <a:ext cx="2270125" cy="1066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'8' - '0' = 8</a:t>
            </a:r>
            <a:endParaRPr kumimoji="1" lang="en-US" altLang="zh-CN" sz="2400" b="1">
              <a:ea typeface="华文仿宋" charset="0"/>
              <a:cs typeface="华文仿宋" charset="0"/>
            </a:endParaRPr>
          </a:p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Char char="l"/>
            </a:pPr>
            <a:r>
              <a:rPr kumimoji="1" lang="en-US" altLang="zh-CN" sz="2400" b="1">
                <a:ea typeface="华文仿宋" charset="0"/>
                <a:cs typeface="华文仿宋" charset="0"/>
              </a:rPr>
              <a:t>8 + '0' = '8'</a:t>
            </a:r>
            <a:endParaRPr kumimoji="1" lang="zh-CN" altLang="en-US" sz="2400" b="1">
              <a:ea typeface="华文仿宋" charset="0"/>
              <a:cs typeface="华文仿宋" charset="0"/>
            </a:endParaRPr>
          </a:p>
        </p:txBody>
      </p:sp>
      <p:sp>
        <p:nvSpPr>
          <p:cNvPr id="363529" name="Rectangle 9"/>
          <p:cNvSpPr>
            <a:spLocks noChangeArrowheads="1"/>
          </p:cNvSpPr>
          <p:nvPr/>
        </p:nvSpPr>
        <p:spPr bwMode="auto">
          <a:xfrm>
            <a:off x="468313" y="3644900"/>
            <a:ext cx="3743325" cy="2514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05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n"/>
            </a:pPr>
            <a:r>
              <a:rPr kumimoji="1" lang="zh-CN" altLang="en-US" sz="2800" b="1"/>
              <a:t>数字字符和数字</a:t>
            </a:r>
            <a:r>
              <a:rPr lang="zh-CN" altLang="en-US" sz="2800" b="1">
                <a:latin typeface="宋体" panose="02010600030101010101" pitchFamily="2" charset="-122"/>
              </a:rPr>
              <a:t>转换 </a:t>
            </a:r>
            <a:endParaRPr lang="zh-CN" altLang="en-US" sz="2800" b="1">
              <a:latin typeface="宋体" panose="02010600030101010101" pitchFamily="2" charset="-122"/>
            </a:endParaRP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9 - 0 = '9' - '0' </a:t>
            </a:r>
            <a:endParaRPr kumimoji="1" lang="en-US" altLang="zh-CN" sz="24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'9' = 9 + '0'</a:t>
            </a:r>
            <a:endParaRPr kumimoji="1" lang="en-US" altLang="zh-CN" sz="24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endParaRPr kumimoji="1" lang="en-US" altLang="zh-CN" sz="2400" b="1"/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/>
              <a:t>'8'  </a:t>
            </a:r>
            <a:r>
              <a:rPr kumimoji="1" lang="en-US" altLang="zh-CN" sz="2400" b="1">
                <a:sym typeface="Wingdings" panose="05000000000000000000" charset="0"/>
              </a:rPr>
              <a:t> 8</a:t>
            </a:r>
            <a:endParaRPr lang="zh-CN" altLang="en-US" sz="2400" b="1"/>
          </a:p>
        </p:txBody>
      </p:sp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3563938" y="5110163"/>
            <a:ext cx="1376362" cy="9144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'8'-&gt;8</a:t>
            </a:r>
            <a:endParaRPr lang="en-US" altLang="zh-CN" sz="28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 8-&gt;'8'</a:t>
            </a:r>
            <a:endParaRPr 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5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635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35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3" grpId="0" autoUpdateAnimBg="0" build="p"/>
      <p:bldP spid="363525" grpId="0" animBg="1" autoUpdateAnimBg="0"/>
      <p:bldP spid="363527" grpId="0" bldLvl="2" autoUpdateAnimBg="0" build="p"/>
      <p:bldP spid="363528" grpId="0" bldLvl="2" autoUpdateAnimBg="0" build="p"/>
      <p:bldP spid="363529" grpId="0" autoUpdateAnimBg="0" build="p"/>
      <p:bldP spid="2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924800" cy="4419600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不同类型数据的混合运算，先转换为同一类型，再运算。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6.3.1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自动类型转换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非赋值运算的类型转换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赋值运算的类型转换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50000"/>
              </a:spcBef>
              <a:buClr>
                <a:schemeClr val="tx2"/>
              </a:buClr>
              <a:buFontTx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6.3.2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强制类型转换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6.3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类型转换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476250"/>
            <a:ext cx="8893175" cy="865188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6.3.1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自动类型转换（非赋值运算）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57338"/>
            <a:ext cx="5486400" cy="1295400"/>
          </a:xfrm>
        </p:spPr>
        <p:txBody>
          <a:bodyPr/>
          <a:lstStyle/>
          <a:p>
            <a:pPr marL="533400" indent="-533400" algn="just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水平方向：自动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 algn="just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垂直方向：低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 高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9940" name="Group 11"/>
          <p:cNvGrpSpPr/>
          <p:nvPr/>
        </p:nvGrpSpPr>
        <p:grpSpPr bwMode="auto">
          <a:xfrm>
            <a:off x="1447800" y="2971800"/>
            <a:ext cx="6781800" cy="2895600"/>
            <a:chOff x="912" y="1872"/>
            <a:chExt cx="4272" cy="1824"/>
          </a:xfrm>
        </p:grpSpPr>
        <p:sp>
          <p:nvSpPr>
            <p:cNvPr id="39941" name="Text Box 5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 dirty="0"/>
                <a:t>高       </a:t>
              </a:r>
              <a:r>
                <a:rPr lang="en-US" altLang="zh-CN" sz="2400" b="1" dirty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anose="05000000000000000000" charset="0"/>
                </a:rPr>
                <a:t></a:t>
              </a:r>
              <a:r>
                <a:rPr lang="en-US" altLang="zh-CN" sz="2400" b="1" dirty="0">
                  <a:sym typeface="Wingdings" panose="05000000000000000000" charset="0"/>
                </a:rPr>
                <a:t>   </a:t>
              </a:r>
              <a:r>
                <a:rPr lang="en-US" altLang="zh-CN" sz="2400" b="1" dirty="0"/>
                <a:t>float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         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unsigned long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anose="05000000000000000000" charset="0"/>
                </a:rPr>
                <a:t></a:t>
              </a:r>
              <a:r>
                <a:rPr lang="en-US" altLang="zh-CN" sz="2400" b="1" dirty="0"/>
                <a:t>   long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         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anose="05000000000000000000" charset="0"/>
                </a:rPr>
                <a:t></a:t>
              </a:r>
              <a:r>
                <a:rPr lang="en-US" altLang="zh-CN" sz="2400" b="1" dirty="0"/>
                <a:t>  unsigned short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        </a:t>
              </a:r>
              <a:endParaRPr lang="en-US" altLang="zh-CN" sz="2400" b="1" dirty="0"/>
            </a:p>
            <a:p>
              <a:pPr algn="just"/>
              <a:r>
                <a:rPr lang="zh-CN" altLang="en-US" sz="2400" b="1" dirty="0"/>
                <a:t>低           </a:t>
              </a:r>
              <a:r>
                <a:rPr lang="en-US" altLang="zh-CN" sz="2400" b="1" dirty="0"/>
                <a:t>int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anose="05000000000000000000" charset="0"/>
                </a:rPr>
                <a:t></a:t>
              </a:r>
              <a:r>
                <a:rPr lang="en-US" altLang="zh-CN" sz="2400" b="1" dirty="0"/>
                <a:t>   char, short</a:t>
              </a:r>
              <a:endParaRPr lang="en-US" altLang="zh-CN" sz="2400" b="1" dirty="0"/>
            </a:p>
          </p:txBody>
        </p:sp>
        <p:sp>
          <p:nvSpPr>
            <p:cNvPr id="39942" name="Line 6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3" name="Line 7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4" name="Line 8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45" name="Line 9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ldLvl="2" autoUpdateAnimBg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2988" y="260350"/>
            <a:ext cx="7993062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自动类型转换（非赋值运算）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06500"/>
            <a:ext cx="3678238" cy="2006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'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A' + 12 – 10.05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77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         66.95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4" name="Line 10"/>
          <p:cNvSpPr>
            <a:spLocks noChangeShapeType="1"/>
          </p:cNvSpPr>
          <p:nvPr/>
        </p:nvSpPr>
        <p:spPr bwMode="auto">
          <a:xfrm>
            <a:off x="1095375" y="1628775"/>
            <a:ext cx="381000" cy="0"/>
          </a:xfrm>
          <a:prstGeom prst="line">
            <a:avLst/>
          </a:prstGeom>
          <a:noFill/>
          <a:ln w="38100" cap="sq">
            <a:solidFill>
              <a:srgbClr val="CC0066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5" name="Line 11"/>
          <p:cNvSpPr>
            <a:spLocks noChangeShapeType="1"/>
          </p:cNvSpPr>
          <p:nvPr/>
        </p:nvSpPr>
        <p:spPr bwMode="auto">
          <a:xfrm>
            <a:off x="1066800" y="2133600"/>
            <a:ext cx="1143000" cy="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40966" name="Line 12"/>
          <p:cNvSpPr>
            <a:spLocks noChangeShapeType="1"/>
          </p:cNvSpPr>
          <p:nvPr/>
        </p:nvSpPr>
        <p:spPr bwMode="auto">
          <a:xfrm>
            <a:off x="1066800" y="2636838"/>
            <a:ext cx="2514600" cy="0"/>
          </a:xfrm>
          <a:prstGeom prst="line">
            <a:avLst/>
          </a:prstGeom>
          <a:noFill/>
          <a:ln w="38100" cap="sq">
            <a:solidFill>
              <a:srgbClr val="33CC33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0967" name="Group 19"/>
          <p:cNvGrpSpPr/>
          <p:nvPr/>
        </p:nvGrpSpPr>
        <p:grpSpPr bwMode="auto">
          <a:xfrm>
            <a:off x="1258888" y="3284538"/>
            <a:ext cx="6781800" cy="2895600"/>
            <a:chOff x="912" y="1872"/>
            <a:chExt cx="4272" cy="1824"/>
          </a:xfrm>
        </p:grpSpPr>
        <p:sp>
          <p:nvSpPr>
            <p:cNvPr id="40968" name="Text Box 20"/>
            <p:cNvSpPr txBox="1">
              <a:spLocks noChangeArrowheads="1"/>
            </p:cNvSpPr>
            <p:nvPr/>
          </p:nvSpPr>
          <p:spPr bwMode="auto">
            <a:xfrm>
              <a:off x="912" y="1872"/>
              <a:ext cx="4272" cy="1824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sz="2400" b="1" dirty="0"/>
                <a:t>高       </a:t>
              </a:r>
              <a:r>
                <a:rPr lang="en-US" altLang="zh-CN" sz="2400" b="1" dirty="0"/>
                <a:t>double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anose="05000000000000000000" charset="0"/>
                </a:rPr>
                <a:t></a:t>
              </a:r>
              <a:r>
                <a:rPr lang="en-US" altLang="zh-CN" sz="2400" b="1" dirty="0">
                  <a:sym typeface="Wingdings" panose="05000000000000000000" charset="0"/>
                </a:rPr>
                <a:t>   </a:t>
              </a:r>
              <a:r>
                <a:rPr lang="en-US" altLang="zh-CN" sz="2400" b="1" dirty="0"/>
                <a:t>float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         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unsigned long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anose="05000000000000000000" charset="0"/>
                </a:rPr>
                <a:t></a:t>
              </a:r>
              <a:r>
                <a:rPr lang="en-US" altLang="zh-CN" sz="2400" b="1" dirty="0"/>
                <a:t>   long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         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  unsigned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anose="05000000000000000000" charset="0"/>
                </a:rPr>
                <a:t></a:t>
              </a:r>
              <a:r>
                <a:rPr lang="en-US" altLang="zh-CN" sz="2400" b="1" dirty="0"/>
                <a:t>  unsigned short</a:t>
              </a:r>
              <a:endParaRPr lang="en-US" altLang="zh-CN" sz="2400" b="1" dirty="0"/>
            </a:p>
            <a:p>
              <a:pPr algn="just"/>
              <a:r>
                <a:rPr lang="en-US" altLang="zh-CN" sz="2400" b="1" dirty="0"/>
                <a:t>                 </a:t>
              </a:r>
              <a:endParaRPr lang="en-US" altLang="zh-CN" sz="2400" b="1" dirty="0"/>
            </a:p>
            <a:p>
              <a:pPr algn="just"/>
              <a:r>
                <a:rPr lang="zh-CN" altLang="en-US" sz="2400" b="1" dirty="0"/>
                <a:t>低           </a:t>
              </a:r>
              <a:r>
                <a:rPr lang="en-US" altLang="zh-CN" sz="2400" b="1" dirty="0"/>
                <a:t>int                 </a:t>
              </a:r>
              <a:r>
                <a:rPr lang="en-US" altLang="zh-CN" sz="2400" b="1" dirty="0">
                  <a:solidFill>
                    <a:srgbClr val="CC0066"/>
                  </a:solidFill>
                  <a:sym typeface="Wingdings" panose="05000000000000000000" charset="0"/>
                </a:rPr>
                <a:t></a:t>
              </a:r>
              <a:r>
                <a:rPr lang="en-US" altLang="zh-CN" sz="2400" b="1" dirty="0"/>
                <a:t>   char, short</a:t>
              </a:r>
              <a:endParaRPr lang="en-US" altLang="zh-CN" sz="2400" b="1" dirty="0"/>
            </a:p>
          </p:txBody>
        </p:sp>
        <p:sp>
          <p:nvSpPr>
            <p:cNvPr id="40969" name="Line 21"/>
            <p:cNvSpPr>
              <a:spLocks noChangeShapeType="1"/>
            </p:cNvSpPr>
            <p:nvPr/>
          </p:nvSpPr>
          <p:spPr bwMode="auto">
            <a:xfrm flipV="1">
              <a:off x="1088" y="2304"/>
              <a:ext cx="0" cy="76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0" name="Line 22"/>
            <p:cNvSpPr>
              <a:spLocks noChangeShapeType="1"/>
            </p:cNvSpPr>
            <p:nvPr/>
          </p:nvSpPr>
          <p:spPr bwMode="auto">
            <a:xfrm flipV="1">
              <a:off x="1824" y="216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1" name="Line 23"/>
            <p:cNvSpPr>
              <a:spLocks noChangeShapeType="1"/>
            </p:cNvSpPr>
            <p:nvPr/>
          </p:nvSpPr>
          <p:spPr bwMode="auto">
            <a:xfrm flipV="1">
              <a:off x="1824" y="2640"/>
              <a:ext cx="0" cy="192"/>
            </a:xfrm>
            <a:prstGeom prst="line">
              <a:avLst/>
            </a:prstGeom>
            <a:noFill/>
            <a:ln w="38100">
              <a:solidFill>
                <a:srgbClr val="33CC33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72" name="Line 24"/>
            <p:cNvSpPr>
              <a:spLocks noChangeShapeType="1"/>
            </p:cNvSpPr>
            <p:nvPr/>
          </p:nvSpPr>
          <p:spPr bwMode="auto">
            <a:xfrm flipV="1">
              <a:off x="1824" y="3072"/>
              <a:ext cx="0" cy="192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tailEnd type="arrow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76250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自动类型转换（赋值运算）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77200" cy="18288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sz="280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zh-CN" altLang="en-US" sz="280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zh-CN" altLang="en-US" sz="2800">
              <a:solidFill>
                <a:srgbClr val="FF99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计算赋值运算符右侧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仿宋_GB2312" charset="0"/>
                <a:cs typeface="仿宋_GB2312" charset="0"/>
              </a:rPr>
              <a:t>表达式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将赋值运算符右侧</a:t>
            </a:r>
            <a:r>
              <a:rPr lang="zh-CN" altLang="en-US" sz="2800">
                <a:solidFill>
                  <a:schemeClr val="bg2"/>
                </a:solidFill>
                <a:latin typeface="宋体" panose="02010600030101010101" pitchFamily="2" charset="-122"/>
                <a:ea typeface="仿宋_GB2312" charset="0"/>
                <a:cs typeface="仿宋_GB2312" charset="0"/>
              </a:rPr>
              <a:t>表达式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的值赋给左侧的</a:t>
            </a:r>
            <a:r>
              <a:rPr lang="zh-CN" altLang="en-US" sz="2800">
                <a:solidFill>
                  <a:srgbClr val="CC0066"/>
                </a:solidFill>
                <a:latin typeface="宋体" panose="02010600030101010101" pitchFamily="2" charset="-122"/>
                <a:ea typeface="仿宋_GB2312" charset="0"/>
                <a:cs typeface="仿宋_GB2312" charset="0"/>
              </a:rPr>
              <a:t>变量</a:t>
            </a:r>
            <a:endParaRPr lang="zh-CN" altLang="en-US" sz="2800">
              <a:solidFill>
                <a:srgbClr val="CC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67620" name="AutoShape 4"/>
          <p:cNvSpPr>
            <a:spLocks noChangeArrowheads="1"/>
          </p:cNvSpPr>
          <p:nvPr/>
        </p:nvSpPr>
        <p:spPr bwMode="auto">
          <a:xfrm>
            <a:off x="2590800" y="4495800"/>
            <a:ext cx="5257800" cy="1557338"/>
          </a:xfrm>
          <a:prstGeom prst="wedgeRectCallout">
            <a:avLst>
              <a:gd name="adj1" fmla="val -56704"/>
              <a:gd name="adj2" fmla="val -115037"/>
            </a:avLst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anose="02010600030101010101" pitchFamily="2" charset="-122"/>
              </a:rPr>
              <a:t>将赋值运算符右侧表达式的类型</a:t>
            </a:r>
            <a:endParaRPr kumimoji="1" lang="zh-CN" altLang="en-US" sz="2800" b="1"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anose="02010600030101010101" pitchFamily="2" charset="-122"/>
              </a:rPr>
              <a:t>自动转换成</a:t>
            </a:r>
            <a:endParaRPr kumimoji="1" lang="zh-CN" altLang="en-US" sz="2800" b="1">
              <a:latin typeface="宋体" panose="0201060003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latin typeface="宋体" panose="02010600030101010101" pitchFamily="2" charset="-122"/>
              </a:rPr>
              <a:t>赋值号左侧变量的类型</a:t>
            </a:r>
            <a:endParaRPr kumimoji="1" lang="zh-CN" altLang="en-US" sz="2800" b="1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7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620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自动类型转换（赋值运算）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587500"/>
            <a:ext cx="2286000" cy="990600"/>
          </a:xfrm>
        </p:spPr>
        <p:txBody>
          <a:bodyPr/>
          <a:lstStyle/>
          <a:p>
            <a:pPr marL="990600" lvl="1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double x;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= 1;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44" name="Text Box 4"/>
          <p:cNvSpPr txBox="1">
            <a:spLocks noChangeArrowheads="1"/>
          </p:cNvSpPr>
          <p:nvPr/>
        </p:nvSpPr>
        <p:spPr bwMode="auto">
          <a:xfrm>
            <a:off x="2986088" y="2120900"/>
            <a:ext cx="9144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x = ?</a:t>
            </a:r>
            <a:endParaRPr kumimoji="1" lang="zh-CN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368645" name="Rectangle 5"/>
          <p:cNvSpPr>
            <a:spLocks noChangeArrowheads="1"/>
          </p:cNvSpPr>
          <p:nvPr/>
        </p:nvSpPr>
        <p:spPr bwMode="auto">
          <a:xfrm>
            <a:off x="4643438" y="1557338"/>
            <a:ext cx="3505200" cy="19812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a = 1000;</a:t>
            </a:r>
            <a:endParaRPr kumimoji="1" lang="en-US" altLang="zh-CN" sz="2800" b="1"/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char b = 'A';</a:t>
            </a:r>
            <a:endParaRPr kumimoji="1" lang="en-US" altLang="zh-CN" sz="2800" b="1"/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long c;</a:t>
            </a:r>
            <a:endParaRPr kumimoji="1" lang="en-US" altLang="zh-CN" sz="2800" b="1"/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c = a + b;</a:t>
            </a:r>
            <a:endParaRPr kumimoji="1" lang="en-US" altLang="zh-CN" sz="2800" b="1"/>
          </a:p>
        </p:txBody>
      </p:sp>
      <p:sp>
        <p:nvSpPr>
          <p:cNvPr id="368646" name="Text Box 6"/>
          <p:cNvSpPr txBox="1">
            <a:spLocks noChangeArrowheads="1"/>
          </p:cNvSpPr>
          <p:nvPr/>
        </p:nvSpPr>
        <p:spPr bwMode="auto">
          <a:xfrm>
            <a:off x="7329488" y="3111500"/>
            <a:ext cx="914400" cy="3841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c = ?</a:t>
            </a:r>
            <a:endParaRPr kumimoji="1" lang="zh-CN" sz="2400" b="1">
              <a:solidFill>
                <a:schemeClr val="bg2"/>
              </a:solidFill>
            </a:endParaRPr>
          </a:p>
        </p:txBody>
      </p:sp>
      <p:sp>
        <p:nvSpPr>
          <p:cNvPr id="368647" name="Rectangle 7"/>
          <p:cNvSpPr>
            <a:spLocks noChangeArrowheads="1"/>
          </p:cNvSpPr>
          <p:nvPr/>
        </p:nvSpPr>
        <p:spPr bwMode="auto">
          <a:xfrm>
            <a:off x="609600" y="4038600"/>
            <a:ext cx="3429000" cy="1066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int ai;</a:t>
            </a:r>
            <a:endParaRPr kumimoji="1" lang="en-US" altLang="zh-CN" sz="2800" b="1"/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ai = 2.56;</a:t>
            </a:r>
            <a:endParaRPr kumimoji="1" lang="en-US" altLang="zh-CN" sz="2800" b="1"/>
          </a:p>
        </p:txBody>
      </p:sp>
      <p:sp>
        <p:nvSpPr>
          <p:cNvPr id="368648" name="Text Box 8"/>
          <p:cNvSpPr txBox="1">
            <a:spLocks noChangeArrowheads="1"/>
          </p:cNvSpPr>
          <p:nvPr/>
        </p:nvSpPr>
        <p:spPr bwMode="auto">
          <a:xfrm>
            <a:off x="2895600" y="4572000"/>
            <a:ext cx="13883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 err="1">
                <a:solidFill>
                  <a:schemeClr val="bg2"/>
                </a:solidFill>
              </a:rPr>
              <a:t>ai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 = ?</a:t>
            </a:r>
            <a:endParaRPr kumimoji="1" lang="zh-CN" sz="2400" b="1" dirty="0">
              <a:solidFill>
                <a:schemeClr val="bg2"/>
              </a:solidFill>
            </a:endParaRPr>
          </a:p>
        </p:txBody>
      </p:sp>
      <p:sp>
        <p:nvSpPr>
          <p:cNvPr id="368649" name="Rectangle 9"/>
          <p:cNvSpPr>
            <a:spLocks noChangeArrowheads="1"/>
          </p:cNvSpPr>
          <p:nvPr/>
        </p:nvSpPr>
        <p:spPr bwMode="auto">
          <a:xfrm>
            <a:off x="4787900" y="3933825"/>
            <a:ext cx="3581400" cy="1066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short bi;</a:t>
            </a:r>
            <a:endParaRPr kumimoji="1" lang="en-US" altLang="zh-CN" sz="2800" b="1"/>
          </a:p>
          <a:p>
            <a:pPr marL="990600" lvl="1" indent="-5334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bi = 0x12345678L</a:t>
            </a:r>
            <a:endParaRPr kumimoji="1" lang="en-US" altLang="zh-CN" sz="2800" b="1"/>
          </a:p>
        </p:txBody>
      </p:sp>
      <p:sp>
        <p:nvSpPr>
          <p:cNvPr id="368650" name="Text Box 10"/>
          <p:cNvSpPr txBox="1">
            <a:spLocks noChangeArrowheads="1"/>
          </p:cNvSpPr>
          <p:nvPr/>
        </p:nvSpPr>
        <p:spPr bwMode="auto">
          <a:xfrm>
            <a:off x="5867400" y="5257800"/>
            <a:ext cx="165692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</a:rPr>
              <a:t>bi = ?</a:t>
            </a:r>
            <a:endParaRPr kumimoji="1" lang="zh-CN" sz="2400" b="1" dirty="0">
              <a:solidFill>
                <a:schemeClr val="bg2"/>
              </a:solidFill>
            </a:endParaRPr>
          </a:p>
        </p:txBody>
      </p:sp>
      <p:sp>
        <p:nvSpPr>
          <p:cNvPr id="368651" name="Line 11"/>
          <p:cNvSpPr>
            <a:spLocks noChangeShapeType="1"/>
          </p:cNvSpPr>
          <p:nvPr/>
        </p:nvSpPr>
        <p:spPr bwMode="auto">
          <a:xfrm>
            <a:off x="7239000" y="5029200"/>
            <a:ext cx="762000" cy="0"/>
          </a:xfrm>
          <a:prstGeom prst="line">
            <a:avLst/>
          </a:prstGeom>
          <a:noFill/>
          <a:ln w="38100" cap="sq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8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44" grpId="0"/>
      <p:bldP spid="368645" grpId="0" autoUpdateAnimBg="0"/>
      <p:bldP spid="368646" grpId="0"/>
      <p:bldP spid="368647" grpId="0" autoUpdateAnimBg="0"/>
      <p:bldP spid="368648" grpId="0"/>
      <p:bldP spid="368649" grpId="0" autoUpdateAnimBg="0"/>
      <p:bldP spid="368650" grpId="0"/>
      <p:bldP spid="36865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6.1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据的存储和基本数据类型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205038"/>
            <a:ext cx="7343775" cy="24558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Clr>
                <a:schemeClr val="tx2"/>
              </a:buClr>
              <a:buFontTx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6.1.1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数据的存储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整型、实型、字符型数据的存储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6.1.2  </a:t>
            </a: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基本数据类型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整型与整型常量（整数）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字符型与字符型常量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实型与实型常量（实数）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04813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6.3.2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强制类型转换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550988"/>
            <a:ext cx="4953000" cy="4038600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强制类型转换运算符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(类型名)</a:t>
            </a:r>
            <a:r>
              <a:rPr lang="zh-CN" altLang="en-US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(double)3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(int)3.8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(double)(5/2)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(double)5/2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0692" name="Text Box 4"/>
          <p:cNvSpPr txBox="1">
            <a:spLocks noChangeArrowheads="1"/>
          </p:cNvSpPr>
          <p:nvPr/>
        </p:nvSpPr>
        <p:spPr bwMode="auto">
          <a:xfrm>
            <a:off x="3810000" y="3517900"/>
            <a:ext cx="1143000" cy="1889125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</a:pPr>
            <a:r>
              <a:rPr kumimoji="1" lang="en-US" altLang="zh-CN" sz="2800" b="1"/>
              <a:t>3.0</a:t>
            </a:r>
            <a:endParaRPr kumimoji="1" lang="en-US" altLang="zh-CN" sz="2800" b="1"/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3</a:t>
            </a:r>
            <a:endParaRPr kumimoji="1" lang="en-US" altLang="zh-CN" sz="2800" b="1"/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2.0</a:t>
            </a:r>
            <a:endParaRPr kumimoji="1" lang="en-US" altLang="zh-CN" sz="2800" b="1"/>
          </a:p>
          <a:p>
            <a:pPr>
              <a:spcBef>
                <a:spcPts val="200"/>
              </a:spcBef>
            </a:pPr>
            <a:r>
              <a:rPr kumimoji="1" lang="en-US" altLang="zh-CN" sz="2800" b="1"/>
              <a:t>2.5</a:t>
            </a:r>
            <a:endParaRPr kumimoji="1"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0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0691" grpId="0" autoUpdateAnimBg="0" build="p"/>
      <p:bldP spid="370692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强制类型转换示例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7416800" cy="5241925"/>
          </a:xfrm>
        </p:spPr>
        <p:txBody>
          <a:bodyPr/>
          <a:lstStyle/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# include &lt;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stdio.h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main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(void)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{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 double x;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 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x = 3.8;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 x;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("x = %f,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%d \n", x,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("(double)(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)x = %f\n", (double)(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)x);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printf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(" x mod 3 = %d\n", (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int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)x % 3);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return 0;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marL="533400" indent="-5334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}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4427538" y="1916113"/>
            <a:ext cx="4400550" cy="12509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x = 3.800000, i = 3</a:t>
            </a:r>
            <a:endParaRPr kumimoji="1" lang="en-US" altLang="zh-CN" sz="2400" b="1">
              <a:cs typeface="Arial Unicode MS" charset="0"/>
            </a:endParaRPr>
          </a:p>
          <a:p>
            <a:pPr algn="just"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(double)(int)x = 3.000000</a:t>
            </a:r>
            <a:endParaRPr kumimoji="1" lang="en-US" altLang="zh-CN" sz="2400" b="1">
              <a:cs typeface="Arial Unicode MS" charset="0"/>
            </a:endParaRPr>
          </a:p>
          <a:p>
            <a:pPr algn="just">
              <a:spcBef>
                <a:spcPts val="200"/>
              </a:spcBef>
            </a:pPr>
            <a:r>
              <a:rPr kumimoji="1" lang="en-US" altLang="zh-CN" sz="2400" b="1">
                <a:cs typeface="Arial Unicode MS" charset="0"/>
              </a:rPr>
              <a:t>x mod 3 = 0</a:t>
            </a:r>
            <a:endParaRPr kumimoji="1" lang="en-US" altLang="zh-CN" sz="2400" b="1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 animBg="1" autoUpdateAnimBg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7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153400" cy="4572000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表达式：由运算符和运算对象（操作数）组成的有意义的运算式子，它的值和类型由参加运算的运算符和运算对象决定。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运算符：具有运算功能的符号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运算对象：常量、变量和函数等表达式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算术表达式、赋值表达式、关系表达式、逻辑表达式、条件表达式和逗号表达式等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9144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6.4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4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47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47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47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6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333375"/>
            <a:ext cx="7772400" cy="8382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6.4.1  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算术表达式－算术运算符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153400" cy="5334000"/>
          </a:xfrm>
        </p:spPr>
        <p:txBody>
          <a:bodyPr/>
          <a:lstStyle/>
          <a:p>
            <a:pPr marL="609600" indent="-609600" algn="just"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单目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  -   ++   --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 eaLnBrk="1" hangingPunct="1"/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双目  </a:t>
            </a: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  -     *     /     %</a:t>
            </a:r>
            <a:endParaRPr lang="zh-CN" altLang="en-US" sz="28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609600" indent="-609600" algn="just" eaLnBrk="1" hangingPunct="1">
              <a:buFont typeface="Wingdings" panose="05000000000000000000" charset="0"/>
              <a:buNone/>
            </a:pP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注意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整数除整数，得整数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algn="just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1/4 = 0，10/3 = 3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  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模(求余)：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针对整型数据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algn="just" eaLnBrk="1" hangingPunct="1">
              <a:buFont typeface="Wingdings" panose="05000000000000000000" charset="0"/>
              <a:buNone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5%6 = 5，9%4 = 1，100%4 = 0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/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–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algn="just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单目运算符，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+10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–10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371600" lvl="2" indent="-457200" algn="just" eaLnBrk="1" hangingPunct="1"/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双目运算符，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x+10 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y –10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90600" lvl="1" indent="-533400" algn="just" eaLnBrk="1" hangingPunct="1"/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双目运算符两侧操作数的类型要相同，否则，自动类型转换后，再运算。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210425" cy="9556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自增运算符++和自减运算符--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7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484313"/>
            <a:ext cx="8229600" cy="4572000"/>
          </a:xfrm>
        </p:spPr>
        <p:txBody>
          <a:bodyPr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  n;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n++  ++n   n--   --n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（只适合变量运算）</a:t>
            </a:r>
            <a:endParaRPr lang="en-US" altLang="zh-CN" sz="240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使变量的值增1或减1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n++</a:t>
            </a:r>
            <a:r>
              <a:rPr lang="en-US" altLang="zh-CN" sz="2800">
                <a:solidFill>
                  <a:srgbClr val="FF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 = n + 1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--</a:t>
            </a: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n--</a:t>
            </a:r>
            <a:r>
              <a:rPr lang="en-US" altLang="zh-CN" sz="2800">
                <a:solidFill>
                  <a:srgbClr val="FF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 = n - 1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取变量的值作为表达式的值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++</a:t>
            </a: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：n = n + 1；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值作为表达式 ++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eaLnBrk="1" hangingPunct="1">
              <a:buFont typeface="Wingdings" panose="05000000000000000000" charset="0"/>
              <a:buNone/>
            </a:pPr>
            <a:r>
              <a:rPr lang="en-US" altLang="zh-CN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n++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取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值作为表达式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++ 的值；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 = n + 1</a:t>
            </a:r>
            <a:endParaRPr 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7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7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7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7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7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7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07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ldLvl="3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067550" cy="1243013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自增运算和自减运算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54288" y="1981200"/>
            <a:ext cx="2017712" cy="2898775"/>
          </a:xfrm>
        </p:spPr>
        <p:txBody>
          <a:bodyPr/>
          <a:lstStyle/>
          <a:p>
            <a:pPr marL="819150"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n, m;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n=2;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m=++n;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n=2;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819150" lvl="1" algn="just" eaLnBrk="1" hangingPunct="1">
              <a:lnSpc>
                <a:spcPct val="85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m=n++;</a:t>
            </a:r>
            <a:endParaRPr lang="en-US" altLang="zh-CN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4800600" y="2900363"/>
            <a:ext cx="923925" cy="38417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n=3</a:t>
            </a:r>
            <a:endParaRPr lang="zh-CN" sz="2800" b="1"/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4800600" y="4264025"/>
            <a:ext cx="923925" cy="388938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n=3</a:t>
            </a:r>
            <a:endParaRPr lang="zh-CN" sz="2800" b="1"/>
          </a:p>
        </p:txBody>
      </p:sp>
      <p:sp>
        <p:nvSpPr>
          <p:cNvPr id="408582" name="Rectangle 6"/>
          <p:cNvSpPr>
            <a:spLocks noChangeArrowheads="1"/>
          </p:cNvSpPr>
          <p:nvPr/>
        </p:nvSpPr>
        <p:spPr bwMode="auto">
          <a:xfrm>
            <a:off x="6172200" y="2900363"/>
            <a:ext cx="1066800" cy="457200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m=3</a:t>
            </a:r>
            <a:endParaRPr lang="zh-CN" sz="2800" b="1"/>
          </a:p>
        </p:txBody>
      </p:sp>
      <p:sp>
        <p:nvSpPr>
          <p:cNvPr id="408583" name="Rectangle 7"/>
          <p:cNvSpPr>
            <a:spLocks noChangeArrowheads="1"/>
          </p:cNvSpPr>
          <p:nvPr/>
        </p:nvSpPr>
        <p:spPr bwMode="auto">
          <a:xfrm>
            <a:off x="6227763" y="4292600"/>
            <a:ext cx="1060450" cy="388938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m=2</a:t>
            </a:r>
            <a:endParaRPr lang="zh-CN" sz="2800" b="1"/>
          </a:p>
        </p:txBody>
      </p:sp>
      <p:sp>
        <p:nvSpPr>
          <p:cNvPr id="408584" name="Rectangle 8"/>
          <p:cNvSpPr>
            <a:spLocks noChangeArrowheads="1"/>
          </p:cNvSpPr>
          <p:nvPr/>
        </p:nvSpPr>
        <p:spPr bwMode="auto">
          <a:xfrm>
            <a:off x="1592263" y="4292600"/>
            <a:ext cx="1395412" cy="814388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m=n</a:t>
            </a:r>
            <a:endParaRPr lang="en-US" altLang="zh-CN" sz="2800" b="1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/>
              <a:t>m=n+1</a:t>
            </a:r>
            <a:endParaRPr lang="zh-CN" sz="2800" b="1"/>
          </a:p>
        </p:txBody>
      </p:sp>
      <p:sp>
        <p:nvSpPr>
          <p:cNvPr id="408585" name="Text Box 9"/>
          <p:cNvSpPr txBox="1">
            <a:spLocks noChangeArrowheads="1"/>
          </p:cNvSpPr>
          <p:nvPr/>
        </p:nvSpPr>
        <p:spPr bwMode="auto">
          <a:xfrm>
            <a:off x="1619250" y="2924175"/>
            <a:ext cx="1296988" cy="860425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800" b="1"/>
              <a:t>n=n+1</a:t>
            </a:r>
            <a:endParaRPr kumimoji="1" lang="en-US" altLang="zh-CN" sz="2800" b="1"/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800" b="1"/>
              <a:t>m=n</a:t>
            </a:r>
            <a:endParaRPr kumimoji="1" 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8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8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80" grpId="0" animBg="1" autoUpdateAnimBg="0"/>
      <p:bldP spid="408581" grpId="0" animBg="1" autoUpdateAnimBg="0"/>
      <p:bldP spid="408582" grpId="0" animBg="1" autoUpdateAnimBg="0"/>
      <p:bldP spid="408583" grpId="0" animBg="1" autoUpdateAnimBg="0"/>
      <p:bldP spid="408584" grpId="0" animBg="1" autoUpdateAnimBg="0"/>
      <p:bldP spid="408585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算术运算符的优先级和结合性</a:t>
            </a:r>
            <a:endParaRPr lang="zh-CN" altLang="en-US" sz="4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3810000" cy="2667000"/>
          </a:xfrm>
        </p:spPr>
        <p:txBody>
          <a:bodyPr/>
          <a:lstStyle/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单目 </a:t>
            </a:r>
            <a:r>
              <a:rPr lang="zh-CN" altLang="en-US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 -  ++  --</a:t>
            </a:r>
            <a:endParaRPr lang="en-US" altLang="zh-CN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endParaRPr lang="zh-CN" altLang="en-US" b="0">
              <a:solidFill>
                <a:srgbClr val="FF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双目 </a:t>
            </a:r>
            <a:r>
              <a:rPr lang="zh-CN" altLang="en-US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  /  %</a:t>
            </a:r>
            <a:endParaRPr lang="zh-CN" altLang="en-US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endParaRPr lang="zh-CN" altLang="en-US" b="0">
              <a:solidFill>
                <a:srgbClr val="FF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双目 </a:t>
            </a:r>
            <a:r>
              <a:rPr lang="zh-CN" altLang="en-US" b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  -</a:t>
            </a:r>
            <a:endParaRPr lang="zh-CN" b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4495800" y="1371600"/>
            <a:ext cx="685800" cy="2443163"/>
            <a:chOff x="2832" y="1392"/>
            <a:chExt cx="432" cy="1539"/>
          </a:xfrm>
        </p:grpSpPr>
        <p:sp>
          <p:nvSpPr>
            <p:cNvPr id="50184" name="Text Box 5"/>
            <p:cNvSpPr txBox="1">
              <a:spLocks noChangeArrowheads="1"/>
            </p:cNvSpPr>
            <p:nvPr/>
          </p:nvSpPr>
          <p:spPr bwMode="auto">
            <a:xfrm>
              <a:off x="2832" y="1392"/>
              <a:ext cx="432" cy="1539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高</a:t>
              </a:r>
              <a:endPara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endParaRPr kumimoji="1" lang="zh-CN" altLang="en-US" sz="2800" b="1">
                <a:solidFill>
                  <a:srgbClr val="FFFF00"/>
                </a:solidFill>
                <a:latin typeface="Times New Roman" panose="02020603050405020304" pitchFamily="18" charset="0"/>
              </a:endParaRPr>
            </a:p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低</a:t>
              </a:r>
              <a:endParaRPr kumimoji="1" lang="zh-CN" altLang="en-US" sz="2800" b="1">
                <a:solidFill>
                  <a:srgbClr val="CC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185" name="Line 6"/>
            <p:cNvSpPr>
              <a:spLocks noChangeShapeType="1"/>
            </p:cNvSpPr>
            <p:nvPr/>
          </p:nvSpPr>
          <p:spPr bwMode="auto">
            <a:xfrm flipV="1">
              <a:off x="3024" y="1776"/>
              <a:ext cx="0" cy="768"/>
            </a:xfrm>
            <a:prstGeom prst="line">
              <a:avLst/>
            </a:prstGeom>
            <a:noFill/>
            <a:ln w="38100" cap="sq" cmpd="dbl">
              <a:solidFill>
                <a:schemeClr val="tx2"/>
              </a:solidFill>
              <a:round/>
              <a:headEnd type="none" w="sm" len="sm"/>
              <a:tailEnd type="triangle" w="med" len="lg"/>
            </a:ln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6324600" y="1295400"/>
            <a:ext cx="19050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66"/>
                </a:solidFill>
              </a:rPr>
              <a:t>从右向左</a:t>
            </a:r>
            <a:endParaRPr kumimoji="1" lang="zh-CN" altLang="en-US" sz="2800" b="1">
              <a:solidFill>
                <a:srgbClr val="CC0066"/>
              </a:solidFill>
            </a:endParaRPr>
          </a:p>
        </p:txBody>
      </p:sp>
      <p:sp>
        <p:nvSpPr>
          <p:cNvPr id="377864" name="Rectangle 8"/>
          <p:cNvSpPr>
            <a:spLocks noChangeArrowheads="1"/>
          </p:cNvSpPr>
          <p:nvPr/>
        </p:nvSpPr>
        <p:spPr bwMode="auto">
          <a:xfrm>
            <a:off x="914400" y="4038600"/>
            <a:ext cx="5943600" cy="16002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charset="0"/>
                <a:cs typeface="仿宋_GB2312" charset="0"/>
              </a:rPr>
              <a:t>-5 + 3%2 = (-5) + (3%2) = -4</a:t>
            </a:r>
            <a:endParaRPr kumimoji="1" lang="zh-CN" altLang="en-US" sz="2800" b="1">
              <a:ea typeface="仿宋_GB2312" charset="0"/>
              <a:cs typeface="仿宋_GB2312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>
                <a:ea typeface="仿宋_GB2312" charset="0"/>
                <a:cs typeface="仿宋_GB2312" charset="0"/>
              </a:rPr>
              <a:t>3 * 5 % 3 = (3*5) % 3 = 0</a:t>
            </a:r>
            <a:endParaRPr kumimoji="1" lang="zh-CN" altLang="en-US" sz="2800" b="1">
              <a:ea typeface="仿宋_GB2312" charset="0"/>
              <a:cs typeface="仿宋_GB2312" charset="0"/>
            </a:endParaRPr>
          </a:p>
          <a:p>
            <a:pPr marL="742950" lvl="1" indent="-285750"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>
                <a:ea typeface="仿宋_GB2312" charset="0"/>
                <a:cs typeface="仿宋_GB2312" charset="0"/>
              </a:rPr>
              <a:t>-i++           </a:t>
            </a:r>
            <a:endParaRPr kumimoji="1" lang="en-US" altLang="zh-CN" sz="2800" b="1">
              <a:solidFill>
                <a:srgbClr val="FF3300"/>
              </a:solidFill>
            </a:endParaRP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2484438" y="5373688"/>
            <a:ext cx="1066800" cy="433387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800" b="1"/>
              <a:t>-(i++)</a:t>
            </a:r>
            <a:endParaRPr kumimoji="1" 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7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78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78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78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3" grpId="0" autoUpdateAnimBg="0"/>
      <p:bldP spid="377864" grpId="0" bldLvl="3" autoUpdateAnimBg="0" build="p"/>
      <p:bldP spid="37786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04813"/>
            <a:ext cx="77724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写出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endParaRPr lang="en-US" altLang="zh-CN" sz="48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628775"/>
            <a:ext cx="6553200" cy="2590800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数学式    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charset="0"/>
              </a:rPr>
              <a:t>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   C</a:t>
            </a: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算术表达式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s(s-a)(s-b)(s-c)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x+2)e</a:t>
            </a:r>
            <a:r>
              <a:rPr lang="en-US" altLang="zh-CN" sz="2800" baseline="30000">
                <a:latin typeface="Arial" panose="020B0604020202020204" pitchFamily="34" charset="0"/>
                <a:ea typeface="宋体" panose="02010600030101010101" pitchFamily="2" charset="-122"/>
              </a:rPr>
              <a:t>2x</a:t>
            </a:r>
            <a:endParaRPr lang="en-US" altLang="zh-CN" sz="2800" baseline="30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4129088" y="32385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endParaRPr lang="zh-CN" altLang="en-US"/>
          </a:p>
        </p:txBody>
      </p:sp>
      <p:graphicFrame>
        <p:nvGraphicFramePr>
          <p:cNvPr id="2050" name="Object 6"/>
          <p:cNvGraphicFramePr>
            <a:graphicFrameLocks noChangeAspect="1"/>
          </p:cNvGraphicFramePr>
          <p:nvPr/>
        </p:nvGraphicFramePr>
        <p:xfrm>
          <a:off x="611188" y="4365625"/>
          <a:ext cx="182880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" r:id="rId1" imgW="1054100" imgH="444500" progId="Equation.DSMT4">
                  <p:embed/>
                </p:oleObj>
              </mc:Choice>
              <mc:Fallback>
                <p:oleObj name="" r:id="rId1" imgW="10541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182880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6.4.2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赋值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2133600"/>
            <a:ext cx="7696200" cy="2895600"/>
          </a:xfrm>
        </p:spPr>
        <p:txBody>
          <a:bodyPr/>
          <a:lstStyle/>
          <a:p>
            <a:pPr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赋值运算符  </a:t>
            </a:r>
            <a:r>
              <a:rPr 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= 3*4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优先级较低，结合性从右向左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= y = 3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82982" name="Rectangle 6"/>
          <p:cNvSpPr>
            <a:spLocks noChangeArrowheads="1"/>
          </p:cNvSpPr>
          <p:nvPr/>
        </p:nvSpPr>
        <p:spPr bwMode="auto">
          <a:xfrm>
            <a:off x="1258888" y="4941888"/>
            <a:ext cx="1827212" cy="4762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/>
              <a:t>x = (y = 3)</a:t>
            </a:r>
            <a:endParaRPr kumimoji="1" lang="zh-CN" altLang="en-US" sz="2800" b="1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1908175" y="4330700"/>
            <a:ext cx="215900" cy="504825"/>
          </a:xfrm>
          <a:prstGeom prst="upDownArrow">
            <a:avLst>
              <a:gd name="adj1" fmla="val 50000"/>
              <a:gd name="adj2" fmla="val 4676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2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2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2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2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2979" grpId="0" bldLvl="3" autoUpdateAnimBg="0" build="p"/>
      <p:bldP spid="382982" grpId="0"/>
      <p:bldP spid="5939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549275"/>
            <a:ext cx="4043362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赋值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916113"/>
            <a:ext cx="8713788" cy="2232025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zh-CN" altLang="en-US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计算赋值运算符右侧</a:t>
            </a: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的值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将赋值运算符右侧</a:t>
            </a:r>
            <a:r>
              <a:rPr lang="zh-CN" altLang="en-US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的值赋给左侧的</a:t>
            </a:r>
            <a:r>
              <a:rPr lang="zh-CN" altLang="en-US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endParaRPr lang="zh-CN" altLang="en-US">
              <a:solidFill>
                <a:srgbClr val="CC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将赋值运算符左侧的</a:t>
            </a:r>
            <a:r>
              <a:rPr lang="zh-CN" altLang="en-US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的值作为表达式的值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629" name="Rectangle 5"/>
          <p:cNvSpPr>
            <a:spLocks noChangeArrowheads="1"/>
          </p:cNvSpPr>
          <p:nvPr/>
        </p:nvSpPr>
        <p:spPr bwMode="auto">
          <a:xfrm>
            <a:off x="1752600" y="1412875"/>
            <a:ext cx="7391400" cy="5191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50000"/>
              </a:spcBef>
              <a:buClr>
                <a:srgbClr val="33CCCC"/>
              </a:buClr>
              <a:buSzPct val="110000"/>
            </a:pPr>
            <a:r>
              <a:rPr kumimoji="1" lang="zh-CN" altLang="en-US" sz="2800" b="1" dirty="0">
                <a:solidFill>
                  <a:schemeClr val="bg2"/>
                </a:solidFill>
                <a:latin typeface="+mn-ea"/>
                <a:ea typeface="+mn-ea"/>
                <a:cs typeface="仿宋_GB2312" charset="0"/>
              </a:rPr>
              <a:t>右侧表达式的类型自动转换成左侧变量的类型</a:t>
            </a:r>
            <a:endParaRPr kumimoji="1" lang="zh-CN" altLang="en-US" sz="2800" b="1" dirty="0">
              <a:solidFill>
                <a:schemeClr val="bg2"/>
              </a:solidFill>
              <a:latin typeface="+mn-ea"/>
              <a:ea typeface="+mn-ea"/>
              <a:cs typeface="仿宋_GB2312" charset="0"/>
            </a:endParaRPr>
          </a:p>
        </p:txBody>
      </p:sp>
      <p:sp>
        <p:nvSpPr>
          <p:cNvPr id="410630" name="Rectangle 6"/>
          <p:cNvSpPr>
            <a:spLocks noChangeArrowheads="1"/>
          </p:cNvSpPr>
          <p:nvPr/>
        </p:nvSpPr>
        <p:spPr bwMode="auto">
          <a:xfrm>
            <a:off x="1331913" y="4076700"/>
            <a:ext cx="3048000" cy="257016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int n; </a:t>
            </a:r>
            <a:endParaRPr kumimoji="1" lang="en-US" altLang="zh-CN" sz="2800" b="1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double x, y;</a:t>
            </a:r>
            <a:endParaRPr kumimoji="1" lang="en-US" altLang="zh-CN" sz="2800" b="1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n = 3.14 * 2;</a:t>
            </a:r>
            <a:endParaRPr kumimoji="1" lang="en-US" altLang="zh-CN" sz="2800" b="1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x = 10 / 4;</a:t>
            </a:r>
            <a:endParaRPr kumimoji="1" lang="en-US" altLang="zh-CN" sz="2800" b="1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110000"/>
            </a:pPr>
            <a:r>
              <a:rPr kumimoji="1" lang="en-US" altLang="zh-CN" sz="2800" b="1"/>
              <a:t>x = (y = 3);</a:t>
            </a:r>
            <a:endParaRPr kumimoji="1" lang="en-US" altLang="zh-CN" sz="2800" b="1"/>
          </a:p>
        </p:txBody>
      </p:sp>
      <p:sp>
        <p:nvSpPr>
          <p:cNvPr id="410631" name="Line 7"/>
          <p:cNvSpPr>
            <a:spLocks noChangeShapeType="1"/>
          </p:cNvSpPr>
          <p:nvPr/>
        </p:nvSpPr>
        <p:spPr bwMode="auto">
          <a:xfrm>
            <a:off x="6227763" y="1844675"/>
            <a:ext cx="0" cy="1296988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tailEnd type="triangle" w="med" len="med"/>
          </a:ln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0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0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0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10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 bldLvl="3" autoUpdateAnimBg="0" build="p"/>
      <p:bldP spid="410629" grpId="0"/>
      <p:bldP spid="410630" grpId="0" autoUpdateAnimBg="0"/>
      <p:bldP spid="4106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135937" cy="10795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6.1.1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数据的存储－整型数据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341438"/>
            <a:ext cx="7924800" cy="1676400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设整数在内存中用2个字节存储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000 0001 1000 0001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000 0001 1000 0001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990600" y="1933575"/>
            <a:ext cx="381000" cy="990600"/>
          </a:xfrm>
          <a:prstGeom prst="rect">
            <a:avLst/>
          </a:prstGeom>
          <a:noFill/>
          <a:ln w="12700" cap="sq">
            <a:solidFill>
              <a:schemeClr val="accent1"/>
            </a:solidFill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9019" name="Text Box 11"/>
          <p:cNvSpPr txBox="1">
            <a:spLocks noChangeArrowheads="1"/>
          </p:cNvSpPr>
          <p:nvPr/>
        </p:nvSpPr>
        <p:spPr bwMode="auto">
          <a:xfrm>
            <a:off x="539750" y="3860800"/>
            <a:ext cx="1600200" cy="12874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800" b="1" dirty="0">
                <a:solidFill>
                  <a:schemeClr val="bg2"/>
                </a:solidFill>
                <a:latin typeface="+mn-lt"/>
                <a:ea typeface="+mn-ea"/>
                <a:cs typeface="仿宋_GB2312" charset="0"/>
              </a:rPr>
              <a:t>符号位</a:t>
            </a:r>
            <a:endParaRPr kumimoji="1" lang="zh-CN" altLang="en-US" sz="2800" b="1" dirty="0">
              <a:solidFill>
                <a:schemeClr val="bg2"/>
              </a:solidFill>
              <a:latin typeface="+mn-lt"/>
              <a:ea typeface="+mn-ea"/>
              <a:cs typeface="仿宋_GB2312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800" b="1" dirty="0">
                <a:solidFill>
                  <a:srgbClr val="CC0066"/>
                </a:solidFill>
                <a:latin typeface="+mn-lt"/>
                <a:ea typeface="+mn-ea"/>
              </a:rPr>
              <a:t>1</a:t>
            </a:r>
            <a:r>
              <a:rPr kumimoji="1" lang="zh-CN" altLang="en-US" sz="2800" b="1" dirty="0">
                <a:latin typeface="+mn-lt"/>
                <a:ea typeface="+mn-ea"/>
              </a:rPr>
              <a:t>：负数</a:t>
            </a:r>
            <a:endParaRPr kumimoji="1" lang="zh-CN" altLang="en-US" sz="2800" b="1" dirty="0">
              <a:latin typeface="+mn-lt"/>
              <a:ea typeface="+mn-ea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800" b="1" dirty="0">
                <a:solidFill>
                  <a:srgbClr val="CC0066"/>
                </a:solidFill>
                <a:latin typeface="+mn-lt"/>
                <a:ea typeface="+mn-ea"/>
              </a:rPr>
              <a:t>0</a:t>
            </a:r>
            <a:r>
              <a:rPr kumimoji="1" lang="zh-CN" altLang="en-US" sz="2800" b="1" dirty="0">
                <a:latin typeface="+mn-lt"/>
                <a:ea typeface="+mn-ea"/>
              </a:rPr>
              <a:t>：正数</a:t>
            </a:r>
            <a:endParaRPr kumimoji="1" lang="zh-CN" sz="2800" b="1" dirty="0">
              <a:latin typeface="+mn-lt"/>
              <a:ea typeface="+mn-ea"/>
            </a:endParaRPr>
          </a:p>
        </p:txBody>
      </p:sp>
      <p:sp>
        <p:nvSpPr>
          <p:cNvPr id="299023" name="Line 15"/>
          <p:cNvSpPr>
            <a:spLocks noChangeShapeType="1"/>
          </p:cNvSpPr>
          <p:nvPr/>
        </p:nvSpPr>
        <p:spPr bwMode="auto">
          <a:xfrm flipH="1">
            <a:off x="1187450" y="2924175"/>
            <a:ext cx="0" cy="936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9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utoUpdateAnimBg="0" build="p"/>
      <p:bldP spid="299018" grpId="0" animBg="1"/>
      <p:bldP spid="299019" grpId="0"/>
      <p:bldP spid="2990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194300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复合赋值运算符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281168" cy="42672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赋值运算符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简单赋值运算符 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复合赋值运算符</a:t>
            </a:r>
            <a:endParaRPr lang="zh-CN" altLang="en-US" dirty="0">
              <a:solidFill>
                <a:srgbClr val="FF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复合算术赋值运算符  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+=  -=  *=  /=  %=</a:t>
            </a:r>
            <a:endParaRPr lang="zh-CN" altLang="en-US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复合位赋值运算符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赋值表达式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赋值运算符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zh-CN" altLang="en-US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+=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等价于 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x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*=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y - 3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5028" name="Text Box 4"/>
          <p:cNvSpPr txBox="1">
            <a:spLocks noChangeArrowheads="1"/>
          </p:cNvSpPr>
          <p:nvPr/>
        </p:nvSpPr>
        <p:spPr bwMode="auto">
          <a:xfrm>
            <a:off x="3563938" y="5373216"/>
            <a:ext cx="2438400" cy="4333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800" b="1" dirty="0"/>
              <a:t>x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=</a:t>
            </a:r>
            <a:r>
              <a:rPr kumimoji="1" lang="en-US" altLang="zh-CN" sz="2800" b="1" dirty="0"/>
              <a:t> x </a:t>
            </a:r>
            <a:r>
              <a:rPr kumimoji="1" lang="en-US" altLang="zh-CN" sz="2800" b="1" dirty="0">
                <a:solidFill>
                  <a:srgbClr val="CC0066"/>
                </a:solidFill>
              </a:rPr>
              <a:t>*</a:t>
            </a:r>
            <a:r>
              <a:rPr kumimoji="1" lang="en-US" altLang="zh-CN" sz="2800" b="1" dirty="0"/>
              <a:t> 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(</a:t>
            </a:r>
            <a:r>
              <a:rPr kumimoji="1" lang="en-US" altLang="zh-CN" sz="2800" b="1" dirty="0"/>
              <a:t>y-3</a:t>
            </a:r>
            <a:r>
              <a:rPr kumimoji="1" lang="en-US" altLang="zh-CN" sz="28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800" b="1" dirty="0"/>
              <a:t> </a:t>
            </a:r>
            <a:endParaRPr kumimoji="1" 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5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5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5027" grpId="0" bldLvl="2" autoUpdateAnimBg="0" build="p"/>
      <p:bldP spid="38502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931150" cy="823912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6.4.3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关系表达式－关系运算符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077200" cy="4114800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比较两个操作数，比较的结果：</a:t>
            </a: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真  假</a:t>
            </a:r>
            <a:endParaRPr lang="zh-CN" altLang="en-US" sz="28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x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&lt;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y     x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&lt;=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y       x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==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y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x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&gt;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y     x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&gt;=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y       x </a:t>
            </a:r>
            <a:r>
              <a:rPr lang="en-US" altLang="zh-CN" sz="240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!=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y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优先级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算术运算符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b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&lt;  &lt;=  &gt;  &gt;=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zh-CN" altLang="en-US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==   !=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 赋值运算符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左结合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34" name="Rectangle 14"/>
          <p:cNvSpPr>
            <a:spLocks noChangeArrowheads="1"/>
          </p:cNvSpPr>
          <p:nvPr/>
        </p:nvSpPr>
        <p:spPr bwMode="auto">
          <a:xfrm>
            <a:off x="3505200" y="3889375"/>
            <a:ext cx="2286000" cy="2282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a &gt; b == c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d = a &gt; b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ch &gt; 'a' + 1 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d = a + b &gt; c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3 &lt;= x &lt;= 5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b - 1 == a != 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389136" name="Rectangle 16"/>
          <p:cNvSpPr>
            <a:spLocks noChangeArrowheads="1"/>
          </p:cNvSpPr>
          <p:nvPr/>
        </p:nvSpPr>
        <p:spPr bwMode="auto">
          <a:xfrm>
            <a:off x="5867400" y="3886200"/>
            <a:ext cx="2819400" cy="22828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(a &gt; b)== c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d = (a &gt; b)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ch &gt; ('a' + 1)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d = ((a + b) &gt; c)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(3 &lt;= x) &lt;= 5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" panose="020B0604020202020204" pitchFamily="34" charset="0"/>
              </a:rPr>
              <a:t>((b - 1) == a) != c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8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8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9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89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89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91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23" grpId="0" autoUpdateAnimBg="0" build="p"/>
      <p:bldP spid="389134" grpId="0" autoUpdateAnimBg="0"/>
      <p:bldP spid="389136" grpId="0" autoUpdateAnimBg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402138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关系表达式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15350" cy="5257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关系运算符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连接起来的式子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哪些是关系表达式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a &gt; b == 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 = a &gt; b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ch &gt; 'a' + 1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 = a + b &gt; 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 - 1 == a != 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 &lt;= x &lt;= 5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关系运算的结果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真 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假 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91173" name="Rectangle 5"/>
          <p:cNvSpPr>
            <a:spLocks noChangeArrowheads="1"/>
          </p:cNvSpPr>
          <p:nvPr/>
        </p:nvSpPr>
        <p:spPr bwMode="auto">
          <a:xfrm>
            <a:off x="4284663" y="2133600"/>
            <a:ext cx="4419600" cy="822325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 Unicode MS" charset="0"/>
              </a:rPr>
              <a:t>char ch = 'w';</a:t>
            </a:r>
            <a:endParaRPr lang="en-US" altLang="zh-CN" sz="2400" b="1"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 Unicode MS" charset="0"/>
              </a:rPr>
              <a:t>int a = 2, b = 3, c = 1, d, x=10;</a:t>
            </a:r>
            <a:endParaRPr lang="en-US" altLang="zh-CN" sz="2400" b="1">
              <a:cs typeface="Arial Unicode MS" charset="0"/>
            </a:endParaRPr>
          </a:p>
        </p:txBody>
      </p:sp>
      <p:sp>
        <p:nvSpPr>
          <p:cNvPr id="391174" name="Rectangle 6"/>
          <p:cNvSpPr>
            <a:spLocks noChangeArrowheads="1"/>
          </p:cNvSpPr>
          <p:nvPr/>
        </p:nvSpPr>
        <p:spPr bwMode="auto">
          <a:xfrm>
            <a:off x="3606800" y="2152650"/>
            <a:ext cx="533400" cy="26479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>
                <a:cs typeface="Arial Unicode MS" charset="0"/>
              </a:rPr>
              <a:t>0</a:t>
            </a:r>
            <a:endParaRPr lang="en-US" altLang="zh-CN" sz="2400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>
                <a:cs typeface="Arial Unicode MS" charset="0"/>
              </a:rPr>
              <a:t>0</a:t>
            </a:r>
            <a:endParaRPr lang="en-US" altLang="zh-CN" sz="2400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>
                <a:cs typeface="Arial Unicode MS" charset="0"/>
              </a:rPr>
              <a:t>1</a:t>
            </a:r>
            <a:endParaRPr lang="en-US" altLang="zh-CN" sz="2400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>
                <a:cs typeface="Arial Unicode MS" charset="0"/>
              </a:rPr>
              <a:t>1</a:t>
            </a:r>
            <a:endParaRPr lang="en-US" altLang="zh-CN" sz="2400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>
                <a:cs typeface="Arial Unicode MS" charset="0"/>
              </a:rPr>
              <a:t>0</a:t>
            </a:r>
            <a:endParaRPr lang="en-US" altLang="zh-CN" sz="2400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>
                <a:cs typeface="Arial Unicode MS" charset="0"/>
              </a:rPr>
              <a:t>1</a:t>
            </a:r>
            <a:endParaRPr lang="en-US" altLang="zh-CN" sz="2400"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91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91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91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1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ldLvl="2" autoUpdateAnimBg="0" build="p"/>
      <p:bldP spid="391173" grpId="0" autoUpdateAnimBg="0"/>
      <p:bldP spid="391174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924800" cy="6858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6.4.4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逻辑表达式－逻辑运算符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3068638"/>
            <a:ext cx="8351838" cy="3209925"/>
          </a:xfrm>
        </p:spPr>
        <p:txBody>
          <a:bodyPr/>
          <a:lstStyle/>
          <a:p>
            <a:pPr algn="just" eaLnBrk="1" hangingPunct="1"/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&amp;&amp;  ||   !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逻辑运算结果：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(真)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(假)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逻辑运算对象：关系表达式或逻辑量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&gt;= 3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&amp;&amp;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 x &lt;= 5                 !x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判断逻辑量的真假：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非0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(真)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(假)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24" name="Rectangle 10"/>
          <p:cNvSpPr>
            <a:spLocks noChangeArrowheads="1"/>
          </p:cNvSpPr>
          <p:nvPr/>
        </p:nvSpPr>
        <p:spPr bwMode="auto">
          <a:xfrm>
            <a:off x="250825" y="1412875"/>
            <a:ext cx="8280400" cy="11874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lvl="1"/>
            <a:r>
              <a:rPr lang="en-US" altLang="zh-CN" sz="2400" b="1"/>
              <a:t>(ch &gt;= 'a' </a:t>
            </a:r>
            <a:r>
              <a:rPr lang="en-US" altLang="zh-CN" sz="2400" b="1">
                <a:solidFill>
                  <a:srgbClr val="CC0066"/>
                </a:solidFill>
              </a:rPr>
              <a:t>&amp;&amp;</a:t>
            </a:r>
            <a:r>
              <a:rPr lang="en-US" altLang="zh-CN" sz="2400" b="1"/>
              <a:t> ch &lt;= 'z' ) </a:t>
            </a:r>
            <a:r>
              <a:rPr lang="en-US" altLang="zh-CN" sz="2400" b="1">
                <a:solidFill>
                  <a:srgbClr val="CC0066"/>
                </a:solidFill>
              </a:rPr>
              <a:t>||</a:t>
            </a:r>
            <a:r>
              <a:rPr lang="en-US" altLang="zh-CN" sz="2400" b="1"/>
              <a:t> ( ch &gt;= 'A' </a:t>
            </a:r>
            <a:r>
              <a:rPr lang="en-US" altLang="zh-CN" sz="2400" b="1">
                <a:solidFill>
                  <a:srgbClr val="CC0066"/>
                </a:solidFill>
              </a:rPr>
              <a:t>&amp;&amp;</a:t>
            </a:r>
            <a:r>
              <a:rPr lang="en-US" altLang="zh-CN" sz="2400" b="1"/>
              <a:t> ch &lt;= 'Z')</a:t>
            </a:r>
            <a:endParaRPr lang="en-US" altLang="zh-CN" sz="2400" b="1"/>
          </a:p>
          <a:p>
            <a:pPr lvl="1"/>
            <a:r>
              <a:rPr lang="en-US" altLang="zh-CN" sz="2400" b="1"/>
              <a:t>ch == ' ' </a:t>
            </a:r>
            <a:r>
              <a:rPr lang="en-US" altLang="zh-CN" sz="2400" b="1">
                <a:solidFill>
                  <a:srgbClr val="CC0066"/>
                </a:solidFill>
              </a:rPr>
              <a:t>||</a:t>
            </a:r>
            <a:r>
              <a:rPr lang="en-US" altLang="zh-CN" sz="2400" b="1"/>
              <a:t> ch == '\n'</a:t>
            </a:r>
            <a:endParaRPr lang="en-US" altLang="zh-CN" sz="2400" b="1"/>
          </a:p>
          <a:p>
            <a:pPr lvl="1"/>
            <a:r>
              <a:rPr lang="en-US" altLang="zh-CN" sz="2400" b="1"/>
              <a:t>x &gt;= 3 </a:t>
            </a:r>
            <a:r>
              <a:rPr lang="en-US" altLang="zh-CN" sz="2400" b="1">
                <a:solidFill>
                  <a:srgbClr val="CC0066"/>
                </a:solidFill>
              </a:rPr>
              <a:t>&amp;&amp;</a:t>
            </a:r>
            <a:r>
              <a:rPr lang="en-US" altLang="zh-CN" sz="2400" b="1"/>
              <a:t>  x &lt;= 5</a:t>
            </a:r>
            <a:endParaRPr lang="en-US" altLang="zh-CN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4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4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3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92150"/>
            <a:ext cx="7786687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逻辑运算的规则－真值表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2"/>
          <p:cNvGraphicFramePr>
            <a:graphicFrameLocks noGrp="1"/>
          </p:cNvGraphicFramePr>
          <p:nvPr/>
        </p:nvGraphicFramePr>
        <p:xfrm>
          <a:off x="971600" y="2132855"/>
          <a:ext cx="6480720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810090"/>
                <a:gridCol w="1620180"/>
                <a:gridCol w="1620180"/>
                <a:gridCol w="1620180"/>
              </a:tblGrid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a&amp;&amp;b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a||b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!a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/>
                        <a:t>假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solidFill>
                            <a:srgbClr val="CC0066"/>
                          </a:solidFill>
                        </a:rPr>
                        <a:t>真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2"/>
          <p:cNvGraphicFramePr>
            <a:graphicFrameLocks noGrp="1"/>
          </p:cNvGraphicFramePr>
          <p:nvPr/>
        </p:nvGraphicFramePr>
        <p:xfrm>
          <a:off x="971600" y="2132854"/>
          <a:ext cx="1620180" cy="2592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090"/>
                <a:gridCol w="810090"/>
              </a:tblGrid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a 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b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C0066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C0066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C0066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>
                          <a:solidFill>
                            <a:srgbClr val="CC0066"/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rgbClr val="CC0066"/>
                        </a:solidFill>
                      </a:endParaRPr>
                    </a:p>
                  </a:txBody>
                  <a:tcPr/>
                </a:tc>
              </a:tr>
              <a:tr h="5184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/>
                        <a:t>0</a:t>
                      </a:r>
                      <a:endParaRPr lang="zh-CN" altLang="en-US" sz="28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2819400" cy="4040187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优先级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!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算术运算符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关系运算符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&amp;&amp;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||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/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赋值运算符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左结合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1715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逻辑运算符的优先级和结合性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8341" name="Rectangle 5"/>
          <p:cNvSpPr>
            <a:spLocks noChangeArrowheads="1"/>
          </p:cNvSpPr>
          <p:nvPr/>
        </p:nvSpPr>
        <p:spPr bwMode="auto">
          <a:xfrm>
            <a:off x="3276600" y="2133600"/>
            <a:ext cx="2590800" cy="2209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a || b &amp;&amp; c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!a &amp;&amp; b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x &gt;= 3 &amp;&amp; x &lt;= 5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!x == 2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a || 3 + 10 &amp;&amp; 2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</p:txBody>
      </p: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5867400" y="2133600"/>
            <a:ext cx="3124200" cy="22098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a || (b &amp;&amp; c)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(!a) &amp;&amp; b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(x &gt;= 3) &amp;&amp; (x &lt;= 5)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(!x) == 2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  <a:p>
            <a:pPr algn="just" eaLnBrk="0" hangingPunct="0">
              <a:spcBef>
                <a:spcPct val="20000"/>
              </a:spcBef>
            </a:pPr>
            <a:r>
              <a:rPr lang="en-US" altLang="zh-CN" sz="2400" b="1">
                <a:cs typeface="Arial" panose="020B0604020202020204" pitchFamily="34" charset="0"/>
              </a:rPr>
              <a:t>a || ((3 + 10) &amp;&amp; 2)</a:t>
            </a:r>
            <a:endParaRPr lang="en-US" altLang="zh-CN" sz="2400" b="1">
              <a:latin typeface="宋体" panose="02010600030101010101" pitchFamily="2" charset="-122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1" grpId="0" autoUpdateAnimBg="0"/>
      <p:bldP spid="398343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724525" y="260350"/>
            <a:ext cx="3178175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逻辑表达式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925" y="981075"/>
            <a:ext cx="8459788" cy="4752975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逻辑运算符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关系表达式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逻辑量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连接起来的式子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哪些是逻辑表达式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 &amp;&amp; b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 || b &amp;&amp; c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!a &amp;&amp; b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 || 3+10 &amp;&amp; 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!(x == 2)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!x == 2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ch || b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424964" name="Rectangle 4"/>
          <p:cNvSpPr>
            <a:spLocks noChangeArrowheads="1"/>
          </p:cNvSpPr>
          <p:nvPr/>
        </p:nvSpPr>
        <p:spPr bwMode="auto">
          <a:xfrm>
            <a:off x="4643438" y="1989138"/>
            <a:ext cx="3429000" cy="118745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n-US" altLang="zh-CN" sz="2400" b="1">
                <a:cs typeface="Arial Unicode MS" charset="0"/>
              </a:rPr>
              <a:t>char ch = 'w';</a:t>
            </a:r>
            <a:endParaRPr lang="en-US" altLang="zh-CN" sz="2400" b="1"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 Unicode MS" charset="0"/>
              </a:rPr>
              <a:t>int a = 2, b = 0, c = 0;</a:t>
            </a:r>
            <a:endParaRPr lang="en-US" altLang="zh-CN" sz="2400" b="1">
              <a:cs typeface="Arial Unicode MS" charset="0"/>
            </a:endParaRPr>
          </a:p>
          <a:p>
            <a:pPr algn="just" eaLnBrk="0" hangingPunct="0"/>
            <a:r>
              <a:rPr lang="en-US" altLang="zh-CN" sz="2400" b="1">
                <a:cs typeface="Arial Unicode MS" charset="0"/>
              </a:rPr>
              <a:t>float x = 3.0; </a:t>
            </a:r>
            <a:endParaRPr lang="en-US" altLang="zh-CN" sz="2400" b="1">
              <a:cs typeface="Arial Unicode MS" charset="0"/>
            </a:endParaRPr>
          </a:p>
        </p:txBody>
      </p:sp>
      <p:sp>
        <p:nvSpPr>
          <p:cNvPr id="424965" name="Rectangle 5"/>
          <p:cNvSpPr>
            <a:spLocks noChangeArrowheads="1"/>
          </p:cNvSpPr>
          <p:nvPr/>
        </p:nvSpPr>
        <p:spPr bwMode="auto">
          <a:xfrm>
            <a:off x="3462338" y="2565400"/>
            <a:ext cx="533400" cy="30861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>
                <a:cs typeface="Arial Unicode MS" charset="0"/>
              </a:rPr>
              <a:t>0</a:t>
            </a:r>
            <a:endParaRPr lang="en-US" altLang="zh-CN" sz="2400" b="1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  <a:endParaRPr lang="en-US" altLang="zh-CN" sz="2400" b="1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>
                <a:cs typeface="Arial Unicode MS" charset="0"/>
              </a:rPr>
              <a:t>0</a:t>
            </a:r>
            <a:endParaRPr lang="en-US" altLang="zh-CN" sz="2400" b="1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  <a:endParaRPr lang="en-US" altLang="zh-CN" sz="2400" b="1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  <a:endParaRPr lang="en-US" altLang="zh-CN" sz="2400" b="1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>
                <a:cs typeface="Arial Unicode MS" charset="0"/>
              </a:rPr>
              <a:t>0</a:t>
            </a:r>
            <a:endParaRPr lang="en-US" altLang="zh-CN" sz="2400" b="1">
              <a:cs typeface="Arial Unicode MS" charset="0"/>
            </a:endParaRPr>
          </a:p>
          <a:p>
            <a:pPr algn="just">
              <a:spcBef>
                <a:spcPct val="20000"/>
              </a:spcBef>
              <a:buClr>
                <a:srgbClr val="33CCCC"/>
              </a:buClr>
              <a:buSzPct val="75000"/>
              <a:buFont typeface="Wingdings" panose="05000000000000000000" charset="0"/>
              <a:buNone/>
            </a:pPr>
            <a:r>
              <a:rPr lang="en-US" altLang="zh-CN" sz="2400" b="1">
                <a:cs typeface="Arial Unicode MS" charset="0"/>
              </a:rPr>
              <a:t>1</a:t>
            </a:r>
            <a:endParaRPr lang="en-US" altLang="zh-CN" sz="2400" b="1">
              <a:cs typeface="Arial Unicode MS" charset="0"/>
            </a:endParaRPr>
          </a:p>
        </p:txBody>
      </p:sp>
      <p:sp>
        <p:nvSpPr>
          <p:cNvPr id="424966" name="Rectangle 6"/>
          <p:cNvSpPr>
            <a:spLocks noChangeArrowheads="1"/>
          </p:cNvSpPr>
          <p:nvPr/>
        </p:nvSpPr>
        <p:spPr bwMode="auto">
          <a:xfrm>
            <a:off x="4356100" y="3590925"/>
            <a:ext cx="4464050" cy="25019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exp1 &amp;&amp; exp2</a:t>
            </a:r>
            <a:endParaRPr kumimoji="1" lang="zh-CN" altLang="en-US" sz="2400" b="1">
              <a:solidFill>
                <a:schemeClr val="bg2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400" b="1"/>
              <a:t>先算</a:t>
            </a:r>
            <a:r>
              <a:rPr kumimoji="1" lang="en-US" altLang="zh-CN" sz="2400" b="1"/>
              <a:t>exp1，</a:t>
            </a:r>
            <a:r>
              <a:rPr kumimoji="1" lang="zh-CN" altLang="en-US" sz="2400" b="1"/>
              <a:t>若其值为0，</a:t>
            </a:r>
            <a:r>
              <a:rPr kumimoji="1" lang="en-US" altLang="zh-CN" sz="2400" b="1"/>
              <a:t>STOP</a:t>
            </a:r>
            <a:endParaRPr kumimoji="1" lang="en-US" altLang="zh-CN" sz="2400" b="1"/>
          </a:p>
          <a:p>
            <a:pPr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exp1 || exp2</a:t>
            </a:r>
            <a:endParaRPr kumimoji="1" lang="zh-CN" altLang="en-US" sz="2400" b="1">
              <a:solidFill>
                <a:schemeClr val="bg2"/>
              </a:solidFill>
            </a:endParaRPr>
          </a:p>
          <a:p>
            <a:pPr lvl="1" algn="just"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400" b="1"/>
              <a:t>先算</a:t>
            </a:r>
            <a:r>
              <a:rPr kumimoji="1" lang="en-US" altLang="zh-CN" sz="2400" b="1"/>
              <a:t>exp1，</a:t>
            </a:r>
            <a:r>
              <a:rPr kumimoji="1" lang="zh-CN" altLang="en-US" sz="2400" b="1"/>
              <a:t>若其值为1，</a:t>
            </a:r>
            <a:r>
              <a:rPr kumimoji="1" lang="en-US" altLang="zh-CN" sz="2400" b="1"/>
              <a:t>STOP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4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24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ldLvl="2" autoUpdateAnimBg="0" build="p"/>
      <p:bldP spid="424964" grpId="0" autoUpdateAnimBg="0"/>
      <p:bldP spid="424965" grpId="0" autoUpdateAnimBg="0"/>
      <p:bldP spid="424966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8112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lang="en-US" altLang="zh-CN" sz="4000">
                <a:latin typeface="Arial" panose="020B0604020202020204" pitchFamily="34" charset="0"/>
                <a:ea typeface="宋体" panose="02010600030101010101" pitchFamily="2" charset="-122"/>
              </a:rPr>
              <a:t>[6-4]</a:t>
            </a:r>
            <a:r>
              <a:rPr lang="zh-CN" altLang="en-US" sz="4000">
                <a:latin typeface="Arial" panose="020B0604020202020204" pitchFamily="34" charset="0"/>
                <a:ea typeface="宋体" panose="02010600030101010101" pitchFamily="2" charset="-122"/>
              </a:rPr>
              <a:t>写出满足要求的逻辑表达式</a:t>
            </a:r>
            <a:endParaRPr lang="zh-CN" altLang="en-US" sz="4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35100"/>
            <a:ext cx="8066087" cy="4873625"/>
          </a:xfrm>
        </p:spPr>
        <p:txBody>
          <a:bodyPr/>
          <a:lstStyle/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为零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关系表达式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== 0 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4000"/>
              </a:lnSpc>
              <a:buFont typeface="Wingdings" panose="05000000000000000000" charset="0"/>
              <a:buNone/>
            </a:pP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逻辑表达式   !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不为零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!= 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94000"/>
              </a:lnSpc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和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y 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不同时为零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!(x == 0 &amp;&amp; y==0) 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!= 0 || y!=0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4000"/>
              </a:lnSpc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x || y </a:t>
            </a:r>
            <a:endParaRPr 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5018088" y="2560013"/>
            <a:ext cx="3442344" cy="101566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取0       !</a:t>
            </a:r>
            <a:r>
              <a:rPr kumimoji="1" lang="en-US" altLang="zh-CN" sz="2400" b="1" dirty="0"/>
              <a:t>x   </a:t>
            </a:r>
            <a:r>
              <a:rPr kumimoji="1" lang="zh-CN" altLang="en-US" sz="2400" b="1" dirty="0"/>
              <a:t>真</a:t>
            </a:r>
            <a:endParaRPr kumimoji="1" lang="zh-CN" altLang="en-US" sz="2400" b="1" dirty="0"/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取非0     !</a:t>
            </a:r>
            <a:r>
              <a:rPr kumimoji="1" lang="en-US" altLang="zh-CN" sz="2400" b="1" dirty="0"/>
              <a:t>x   </a:t>
            </a:r>
            <a:r>
              <a:rPr kumimoji="1" lang="zh-CN" altLang="en-US" sz="2400" b="1" dirty="0"/>
              <a:t>假</a:t>
            </a:r>
            <a:endParaRPr kumimoji="1" lang="zh-CN" altLang="en-US" sz="2400" b="1" dirty="0"/>
          </a:p>
        </p:txBody>
      </p:sp>
      <p:sp>
        <p:nvSpPr>
          <p:cNvPr id="399365" name="AutoShape 5"/>
          <p:cNvSpPr/>
          <p:nvPr/>
        </p:nvSpPr>
        <p:spPr bwMode="auto">
          <a:xfrm>
            <a:off x="4789488" y="26955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6" name="Text Box 6"/>
          <p:cNvSpPr txBox="1">
            <a:spLocks noChangeArrowheads="1"/>
          </p:cNvSpPr>
          <p:nvPr/>
        </p:nvSpPr>
        <p:spPr bwMode="auto">
          <a:xfrm>
            <a:off x="5016500" y="1407488"/>
            <a:ext cx="3803972" cy="1015663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取0        </a:t>
            </a:r>
            <a:r>
              <a:rPr kumimoji="1" lang="en-US" altLang="zh-CN" sz="2400" b="1" dirty="0"/>
              <a:t>x==0  </a:t>
            </a:r>
            <a:r>
              <a:rPr kumimoji="1" lang="zh-CN" altLang="en-US" sz="2400" b="1" dirty="0"/>
              <a:t>真</a:t>
            </a:r>
            <a:endParaRPr kumimoji="1" lang="zh-CN" altLang="en-US" sz="2400" b="1" dirty="0"/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/>
              <a:t>x</a:t>
            </a:r>
            <a:r>
              <a:rPr kumimoji="1" lang="zh-CN" altLang="en-US" sz="2400" b="1" dirty="0"/>
              <a:t>取非0      </a:t>
            </a:r>
            <a:r>
              <a:rPr kumimoji="1" lang="en-US" altLang="zh-CN" sz="2400" b="1" dirty="0"/>
              <a:t>x==0  </a:t>
            </a:r>
            <a:r>
              <a:rPr kumimoji="1" lang="zh-CN" altLang="en-US" sz="2400" b="1" dirty="0"/>
              <a:t>假</a:t>
            </a:r>
            <a:endParaRPr kumimoji="1" lang="zh-CN" altLang="en-US" sz="2400" b="1" dirty="0"/>
          </a:p>
        </p:txBody>
      </p:sp>
      <p:sp>
        <p:nvSpPr>
          <p:cNvPr id="399367" name="AutoShape 7"/>
          <p:cNvSpPr/>
          <p:nvPr/>
        </p:nvSpPr>
        <p:spPr bwMode="auto">
          <a:xfrm>
            <a:off x="4787900" y="1565275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chemeClr val="bg2"/>
            </a:solidFill>
            <a:rou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368" name="Text Box 8"/>
          <p:cNvSpPr txBox="1">
            <a:spLocks noChangeArrowheads="1"/>
          </p:cNvSpPr>
          <p:nvPr/>
        </p:nvSpPr>
        <p:spPr bwMode="auto">
          <a:xfrm>
            <a:off x="2339975" y="2276475"/>
            <a:ext cx="796925" cy="457200"/>
          </a:xfrm>
          <a:prstGeom prst="rect">
            <a:avLst/>
          </a:prstGeom>
          <a:noFill/>
          <a:ln>
            <a:noFill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2"/>
                </a:solidFill>
                <a:latin typeface="Times New Roman" panose="02020603050405020304" pitchFamily="18" charset="0"/>
                <a:ea typeface="仿宋_GB2312" charset="0"/>
                <a:cs typeface="仿宋_GB2312" charset="0"/>
              </a:rPr>
              <a:t>等价</a:t>
            </a:r>
            <a:endParaRPr kumimoji="1" lang="zh-CN" altLang="en-US" sz="2400" b="1" dirty="0">
              <a:solidFill>
                <a:schemeClr val="bg2"/>
              </a:solidFill>
              <a:latin typeface="Times New Roman" panose="02020603050405020304" pitchFamily="18" charset="0"/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9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9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99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9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9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3" grpId="0" bldLvl="2" autoUpdateAnimBg="0" build="p"/>
      <p:bldP spid="399364" grpId="0" autoUpdateAnimBg="0"/>
      <p:bldP spid="399365" grpId="0" animBg="1"/>
      <p:bldP spid="399366" grpId="0" autoUpdateAnimBg="0"/>
      <p:bldP spid="399367" grpId="0" animBg="1"/>
      <p:bldP spid="39936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1027113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6.4.5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条件表达式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3902075" cy="755650"/>
          </a:xfrm>
        </p:spPr>
        <p:txBody>
          <a:bodyPr/>
          <a:lstStyle/>
          <a:p>
            <a:pPr algn="just" eaLnBrk="1" hangingPunct="1">
              <a:buFont typeface="Wingdings" panose="05000000000000000000" charset="0"/>
              <a:buNone/>
            </a:pP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exp1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?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exp2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exp3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2436" name="Text Box 4"/>
          <p:cNvSpPr txBox="1">
            <a:spLocks noChangeArrowheads="1"/>
          </p:cNvSpPr>
          <p:nvPr/>
        </p:nvSpPr>
        <p:spPr bwMode="auto">
          <a:xfrm>
            <a:off x="1524000" y="2438400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zh-CN" altLang="en-US" sz="2000" b="1">
                <a:ea typeface="仿宋_GB2312" charset="0"/>
                <a:cs typeface="仿宋_GB2312" charset="0"/>
              </a:rPr>
              <a:t>非0</a:t>
            </a:r>
            <a:endParaRPr kumimoji="1" lang="zh-CN" altLang="en-US" sz="2000" b="1">
              <a:ea typeface="仿宋_GB2312" charset="0"/>
              <a:cs typeface="仿宋_GB2312" charset="0"/>
            </a:endParaRPr>
          </a:p>
        </p:txBody>
      </p:sp>
      <p:sp>
        <p:nvSpPr>
          <p:cNvPr id="402437" name="Text Box 5"/>
          <p:cNvSpPr txBox="1">
            <a:spLocks noChangeArrowheads="1"/>
          </p:cNvSpPr>
          <p:nvPr/>
        </p:nvSpPr>
        <p:spPr bwMode="auto">
          <a:xfrm>
            <a:off x="3962400" y="2438400"/>
            <a:ext cx="304800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zh-CN" altLang="en-US" sz="2000" b="1">
                <a:ea typeface="仿宋_GB2312" charset="0"/>
                <a:cs typeface="仿宋_GB2312" charset="0"/>
              </a:rPr>
              <a:t>0</a:t>
            </a:r>
            <a:endParaRPr kumimoji="1" lang="zh-CN" altLang="en-US" sz="2000" b="1">
              <a:ea typeface="仿宋_GB2312" charset="0"/>
              <a:cs typeface="仿宋_GB2312" charset="0"/>
            </a:endParaRPr>
          </a:p>
        </p:txBody>
      </p:sp>
      <p:sp>
        <p:nvSpPr>
          <p:cNvPr id="402438" name="Line 6"/>
          <p:cNvSpPr>
            <a:spLocks noChangeShapeType="1"/>
          </p:cNvSpPr>
          <p:nvPr/>
        </p:nvSpPr>
        <p:spPr bwMode="auto">
          <a:xfrm flipH="1">
            <a:off x="2209800" y="2057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/>
          <p:nvPr/>
        </p:nvGrpSpPr>
        <p:grpSpPr bwMode="auto">
          <a:xfrm>
            <a:off x="2209800" y="2705100"/>
            <a:ext cx="1600200" cy="838200"/>
            <a:chOff x="1392" y="1728"/>
            <a:chExt cx="1008" cy="528"/>
          </a:xfrm>
        </p:grpSpPr>
        <p:sp>
          <p:nvSpPr>
            <p:cNvPr id="61458" name="AutoShape 8"/>
            <p:cNvSpPr>
              <a:spLocks noChangeArrowheads="1"/>
            </p:cNvSpPr>
            <p:nvPr/>
          </p:nvSpPr>
          <p:spPr bwMode="auto">
            <a:xfrm>
              <a:off x="1392" y="1728"/>
              <a:ext cx="1008" cy="528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459" name="Text Box 9"/>
            <p:cNvSpPr txBox="1">
              <a:spLocks noChangeArrowheads="1"/>
            </p:cNvSpPr>
            <p:nvPr/>
          </p:nvSpPr>
          <p:spPr bwMode="auto">
            <a:xfrm>
              <a:off x="1680" y="1872"/>
              <a:ext cx="520" cy="250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50000"/>
                </a:spcBef>
                <a:buClr>
                  <a:schemeClr val="accent2"/>
                </a:buClr>
                <a:buFont typeface="Wingdings" panose="05000000000000000000" charset="0"/>
                <a:buNone/>
              </a:pPr>
              <a:r>
                <a:rPr kumimoji="1" lang="en-US" altLang="zh-CN" sz="2000" b="1">
                  <a:ea typeface="仿宋_GB2312" charset="0"/>
                  <a:cs typeface="仿宋_GB2312" charset="0"/>
                </a:rPr>
                <a:t>exp1</a:t>
              </a:r>
              <a:endParaRPr kumimoji="1" lang="en-US" altLang="zh-CN" sz="2000" b="1">
                <a:ea typeface="仿宋_GB2312" charset="0"/>
                <a:cs typeface="仿宋_GB2312" charset="0"/>
              </a:endParaRPr>
            </a:p>
          </p:txBody>
        </p:sp>
      </p:grpSp>
      <p:sp>
        <p:nvSpPr>
          <p:cNvPr id="402442" name="Line 10"/>
          <p:cNvSpPr>
            <a:spLocks noChangeShapeType="1"/>
          </p:cNvSpPr>
          <p:nvPr/>
        </p:nvSpPr>
        <p:spPr bwMode="auto">
          <a:xfrm flipH="1">
            <a:off x="3810000" y="20574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2443" name="Rectangle 11"/>
          <p:cNvSpPr>
            <a:spLocks noChangeArrowheads="1"/>
          </p:cNvSpPr>
          <p:nvPr/>
        </p:nvSpPr>
        <p:spPr bwMode="auto">
          <a:xfrm>
            <a:off x="5292725" y="2997200"/>
            <a:ext cx="3460750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y = (x&gt;0) ? x+2 : x*x;</a:t>
            </a:r>
            <a:endParaRPr kumimoji="1" lang="en-US" altLang="zh-CN" sz="2400" b="1">
              <a:solidFill>
                <a:schemeClr val="bg2"/>
              </a:solidFill>
            </a:endParaRPr>
          </a:p>
        </p:txBody>
      </p:sp>
      <p:sp>
        <p:nvSpPr>
          <p:cNvPr id="402444" name="Rectangle 12"/>
          <p:cNvSpPr>
            <a:spLocks noChangeArrowheads="1"/>
          </p:cNvSpPr>
          <p:nvPr/>
        </p:nvSpPr>
        <p:spPr bwMode="auto">
          <a:xfrm>
            <a:off x="323850" y="3789363"/>
            <a:ext cx="2514600" cy="17716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/>
              <a:t>int n;</a:t>
            </a:r>
            <a:endParaRPr kumimoji="1" lang="en-US" altLang="zh-CN" sz="2400" b="1"/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/>
              <a:t>(n&gt;0) ? 2.9 : 1</a:t>
            </a:r>
            <a:endParaRPr kumimoji="1" lang="en-US" altLang="zh-CN" sz="2400" b="1"/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/>
              <a:t>n = 10</a:t>
            </a:r>
            <a:endParaRPr kumimoji="1" lang="en-US" altLang="zh-CN" sz="2400" b="1"/>
          </a:p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/>
              <a:t>n = -10</a:t>
            </a:r>
            <a:endParaRPr kumimoji="1" lang="en-US" altLang="zh-CN" sz="2400" b="1"/>
          </a:p>
        </p:txBody>
      </p:sp>
      <p:sp>
        <p:nvSpPr>
          <p:cNvPr id="402445" name="Text Box 13"/>
          <p:cNvSpPr txBox="1">
            <a:spLocks noChangeArrowheads="1"/>
          </p:cNvSpPr>
          <p:nvPr/>
        </p:nvSpPr>
        <p:spPr bwMode="auto">
          <a:xfrm>
            <a:off x="1619250" y="4652963"/>
            <a:ext cx="990600" cy="9604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indent="28257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ct val="50000"/>
              </a:spcBef>
              <a:buClr>
                <a:schemeClr val="accent2"/>
              </a:buClr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2.9</a:t>
            </a:r>
            <a:endParaRPr kumimoji="1" lang="en-US" altLang="zh-CN" sz="2400" b="1">
              <a:ea typeface="仿宋_GB2312" charset="0"/>
              <a:cs typeface="仿宋_GB2312" charset="0"/>
            </a:endParaRPr>
          </a:p>
          <a:p>
            <a:pPr eaLnBrk="1" hangingPunct="1">
              <a:lnSpc>
                <a:spcPct val="94000"/>
              </a:lnSpc>
              <a:spcBef>
                <a:spcPct val="50000"/>
              </a:spcBef>
              <a:buClr>
                <a:schemeClr val="accent2"/>
              </a:buClr>
            </a:pPr>
            <a:r>
              <a:rPr kumimoji="1" lang="en-US" altLang="zh-CN" sz="2400" b="1">
                <a:ea typeface="仿宋_GB2312" charset="0"/>
                <a:cs typeface="仿宋_GB2312" charset="0"/>
              </a:rPr>
              <a:t>1.0</a:t>
            </a:r>
            <a:endParaRPr kumimoji="1" lang="en-US" altLang="zh-CN" sz="2400" b="1">
              <a:ea typeface="仿宋_GB2312" charset="0"/>
              <a:cs typeface="仿宋_GB2312" charset="0"/>
            </a:endParaRPr>
          </a:p>
        </p:txBody>
      </p:sp>
      <p:sp>
        <p:nvSpPr>
          <p:cNvPr id="402447" name="Rectangle 15"/>
          <p:cNvSpPr>
            <a:spLocks noChangeArrowheads="1"/>
          </p:cNvSpPr>
          <p:nvPr/>
        </p:nvSpPr>
        <p:spPr bwMode="auto">
          <a:xfrm>
            <a:off x="6948264" y="3717479"/>
            <a:ext cx="1727200" cy="2303809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 x&gt;0 ){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y=x+2;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}else{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 y=x*x;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5327650" y="1341438"/>
            <a:ext cx="3276600" cy="1524000"/>
            <a:chOff x="3356" y="845"/>
            <a:chExt cx="2064" cy="960"/>
          </a:xfrm>
        </p:grpSpPr>
        <p:sp>
          <p:nvSpPr>
            <p:cNvPr id="61456" name="Rectangle 14"/>
            <p:cNvSpPr>
              <a:spLocks noChangeArrowheads="1"/>
            </p:cNvSpPr>
            <p:nvPr/>
          </p:nvSpPr>
          <p:spPr bwMode="auto">
            <a:xfrm>
              <a:off x="3356" y="845"/>
              <a:ext cx="2064" cy="960"/>
            </a:xfrm>
            <a:prstGeom prst="rect">
              <a:avLst/>
            </a:prstGeom>
            <a:noFill/>
            <a:ln>
              <a:noFill/>
            </a:ln>
          </p:spPr>
          <p:txBody>
            <a:bodyPr/>
            <a:lstStyle/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</a:pPr>
              <a:r>
                <a:rPr kumimoji="1" lang="en-US" altLang="zh-CN" sz="2800" b="1">
                  <a:ea typeface="仿宋_GB2312" charset="0"/>
                  <a:cs typeface="仿宋_GB2312" charset="0"/>
                </a:rPr>
                <a:t>        x+2    x&gt;0</a:t>
              </a:r>
              <a:endParaRPr kumimoji="1" lang="en-US" altLang="zh-CN" sz="2800" b="1">
                <a:ea typeface="仿宋_GB2312" charset="0"/>
                <a:cs typeface="仿宋_GB2312" charset="0"/>
              </a:endParaRP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</a:pPr>
              <a:r>
                <a:rPr kumimoji="1" lang="en-US" altLang="zh-CN" sz="2800" b="1">
                  <a:ea typeface="仿宋_GB2312" charset="0"/>
                  <a:cs typeface="仿宋_GB2312" charset="0"/>
                </a:rPr>
                <a:t>y =</a:t>
              </a:r>
              <a:endParaRPr kumimoji="1" lang="en-US" altLang="zh-CN" sz="2800" b="1">
                <a:ea typeface="仿宋_GB2312" charset="0"/>
                <a:cs typeface="仿宋_GB2312" charset="0"/>
              </a:endParaRPr>
            </a:p>
            <a:p>
              <a:pPr marL="342900" indent="-342900" algn="just">
                <a:spcBef>
                  <a:spcPct val="20000"/>
                </a:spcBef>
                <a:buClr>
                  <a:schemeClr val="accent2"/>
                </a:buClr>
                <a:buFont typeface="Wingdings" panose="05000000000000000000" charset="0"/>
                <a:buNone/>
              </a:pPr>
              <a:r>
                <a:rPr kumimoji="1" lang="zh-CN" altLang="en-US" sz="2800" b="1">
                  <a:ea typeface="仿宋_GB2312" charset="0"/>
                  <a:cs typeface="仿宋_GB2312" charset="0"/>
                </a:rPr>
                <a:t>        </a:t>
              </a:r>
              <a:r>
                <a:rPr kumimoji="1" lang="en-US" altLang="zh-CN" sz="2800" b="1">
                  <a:ea typeface="仿宋_GB2312" charset="0"/>
                  <a:cs typeface="仿宋_GB2312" charset="0"/>
                </a:rPr>
                <a:t>x</a:t>
              </a:r>
              <a:r>
                <a:rPr kumimoji="1" lang="en-US" altLang="zh-CN" sz="2800" b="1" baseline="30000">
                  <a:ea typeface="仿宋_GB2312" charset="0"/>
                  <a:cs typeface="仿宋_GB2312" charset="0"/>
                </a:rPr>
                <a:t>2</a:t>
              </a:r>
              <a:r>
                <a:rPr kumimoji="1" lang="en-US" altLang="zh-CN" sz="2800" b="1">
                  <a:ea typeface="仿宋_GB2312" charset="0"/>
                  <a:cs typeface="仿宋_GB2312" charset="0"/>
                </a:rPr>
                <a:t>      x&lt;=0</a:t>
              </a:r>
              <a:endParaRPr kumimoji="1" lang="en-US" altLang="zh-CN" sz="2800" b="1">
                <a:ea typeface="仿宋_GB2312" charset="0"/>
                <a:cs typeface="仿宋_GB2312" charset="0"/>
              </a:endParaRPr>
            </a:p>
          </p:txBody>
        </p:sp>
        <p:sp>
          <p:nvSpPr>
            <p:cNvPr id="61457" name="AutoShape 16"/>
            <p:cNvSpPr/>
            <p:nvPr/>
          </p:nvSpPr>
          <p:spPr bwMode="auto">
            <a:xfrm>
              <a:off x="3734" y="941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2451" name="Rectangle 19"/>
          <p:cNvSpPr>
            <a:spLocks noChangeArrowheads="1"/>
          </p:cNvSpPr>
          <p:nvPr/>
        </p:nvSpPr>
        <p:spPr bwMode="auto">
          <a:xfrm>
            <a:off x="3203575" y="5733256"/>
            <a:ext cx="2592388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solidFill>
                  <a:schemeClr val="bg2"/>
                </a:solidFill>
              </a:rPr>
              <a:t>z = (a&gt;b) ? a : b;</a:t>
            </a:r>
            <a:endParaRPr kumimoji="1" lang="en-US" altLang="zh-CN" sz="2400" b="1" dirty="0">
              <a:solidFill>
                <a:schemeClr val="bg2"/>
              </a:solidFill>
            </a:endParaRPr>
          </a:p>
        </p:txBody>
      </p:sp>
      <p:sp>
        <p:nvSpPr>
          <p:cNvPr id="402452" name="Rectangle 20"/>
          <p:cNvSpPr>
            <a:spLocks noChangeArrowheads="1"/>
          </p:cNvSpPr>
          <p:nvPr/>
        </p:nvSpPr>
        <p:spPr bwMode="auto">
          <a:xfrm>
            <a:off x="3563938" y="3429000"/>
            <a:ext cx="1655721" cy="2232942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if ( a&gt;b ){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z = a;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}else{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     z = b;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accent2"/>
              </a:buClr>
              <a:buFont typeface="Wingdings" panose="05000000000000000000" charset="0"/>
              <a:buNone/>
            </a:pPr>
            <a:r>
              <a:rPr kumimoji="1" lang="en-US" altLang="zh-CN" sz="2400" b="1" dirty="0">
                <a:ea typeface="仿宋_GB2312" charset="0"/>
                <a:cs typeface="仿宋_GB2312" charset="0"/>
              </a:rPr>
              <a:t>}</a:t>
            </a:r>
            <a:endParaRPr kumimoji="1" lang="en-US" altLang="zh-CN" sz="2400" b="1" dirty="0"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2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2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2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02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02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2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utoUpdateAnimBg="0"/>
      <p:bldP spid="402437" grpId="0" autoUpdateAnimBg="0"/>
      <p:bldP spid="402438" grpId="0" animBg="1"/>
      <p:bldP spid="402442" grpId="0" animBg="1"/>
      <p:bldP spid="402443" grpId="0" autoUpdateAnimBg="0"/>
      <p:bldP spid="402444" grpId="0" autoUpdateAnimBg="0"/>
      <p:bldP spid="402445" grpId="0"/>
      <p:bldP spid="402447" grpId="0" autoUpdateAnimBg="0"/>
      <p:bldP spid="402451" grpId="0" autoUpdateAnimBg="0"/>
      <p:bldP spid="402452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147050" cy="811213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6.4.6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逗号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表达式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419600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表达式1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表达式2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……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表达式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en-US" altLang="zh-CN" sz="32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95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先计算表达式１，然后计算表达式２,……，最后计算表达式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的值，并将表达式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n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的值作为逗号表达式的值.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a, b, c;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(a=2), (b=3), (c=a+b);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逗号运算符的优先级最低，左结合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5334000" y="4365625"/>
            <a:ext cx="2836863" cy="476250"/>
          </a:xfrm>
          <a:prstGeom prst="rect">
            <a:avLst/>
          </a:prstGeom>
          <a:noFill/>
          <a:ln>
            <a:noFill/>
          </a:ln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/>
              <a:t>a=2, b=3, c=a+b</a:t>
            </a:r>
            <a:endParaRPr kumimoji="1"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5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ldLvl="2" autoUpdateAnimBg="0" build="p"/>
      <p:bldP spid="4259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8686800" cy="8382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数值的表示方法－原码 反码 补码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893175" cy="4876800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正数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的原码、反码和补码相同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的补码            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000 0000 0000 0001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……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32767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的补码   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111 1111 1111 1111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(2</a:t>
            </a:r>
            <a:r>
              <a:rPr lang="zh-CN" altLang="en-US" sz="2400" baseline="30000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-1，2个字节的存储单元能表示的最大正数)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95400" lvl="2" indent="-3810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457200" algn="just" eaLnBrk="1" hangingPunct="1">
              <a:lnSpc>
                <a:spcPct val="9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负数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的原码、反码和补码不同 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-1</a:t>
            </a:r>
            <a:endParaRPr lang="zh-CN" altLang="en-US" sz="2400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原码   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000 0000 0000 0001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反码   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111 1111 1111 1110  原码取反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（符号位保持不变）</a:t>
            </a: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</a:pP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补码   </a:t>
            </a:r>
            <a:r>
              <a:rPr lang="zh-CN" altLang="en-US" sz="2400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111 1111 1111 111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 反码＋1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0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0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ldLvl="3" autoUpdateAnimBg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67544" y="1268760"/>
            <a:ext cx="4320480" cy="2016224"/>
          </a:xfrm>
        </p:spPr>
        <p:txBody>
          <a:bodyPr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sum = 0;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for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(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= 0;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&lt;= 100;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++){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   sum = sum + </a:t>
            </a:r>
            <a:r>
              <a:rPr lang="en-US" altLang="zh-CN" sz="2800" dirty="0" err="1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i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;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539750" y="404664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逗号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表达式的用途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27012" name="Rectangle 4"/>
          <p:cNvSpPr>
            <a:spLocks noChangeArrowheads="1"/>
          </p:cNvSpPr>
          <p:nvPr/>
        </p:nvSpPr>
        <p:spPr bwMode="auto">
          <a:xfrm>
            <a:off x="1763712" y="3429571"/>
            <a:ext cx="6264671" cy="151159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 = 0, sum = 0</a:t>
            </a:r>
            <a:r>
              <a:rPr kumimoji="1" lang="en-US" altLang="zh-CN" sz="2800" b="1" dirty="0">
                <a:cs typeface="Arial Unicode MS" charset="0"/>
              </a:rPr>
              <a:t>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&lt;= 100;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++){</a:t>
            </a:r>
            <a:endParaRPr kumimoji="1" lang="en-US" altLang="zh-CN" sz="2800" b="1" dirty="0"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    sum = sum +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;</a:t>
            </a:r>
            <a:endParaRPr kumimoji="1" lang="en-US" altLang="zh-CN" sz="2800" b="1" dirty="0"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  <a:endParaRPr kumimoji="1" lang="en-US" altLang="zh-CN" sz="2800" b="1" dirty="0">
              <a:cs typeface="Arial Unicode MS" charset="0"/>
            </a:endParaRPr>
          </a:p>
        </p:txBody>
      </p:sp>
      <p:sp>
        <p:nvSpPr>
          <p:cNvPr id="427013" name="Rectangle 5"/>
          <p:cNvSpPr>
            <a:spLocks noChangeArrowheads="1"/>
          </p:cNvSpPr>
          <p:nvPr/>
        </p:nvSpPr>
        <p:spPr bwMode="auto">
          <a:xfrm>
            <a:off x="2771800" y="5013324"/>
            <a:ext cx="5997550" cy="1584027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</a:ln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for</a:t>
            </a:r>
            <a:r>
              <a:rPr kumimoji="1" lang="zh-CN" altLang="en-US" sz="2800" b="1" dirty="0">
                <a:cs typeface="Arial Unicode MS" charset="0"/>
              </a:rPr>
              <a:t> </a:t>
            </a:r>
            <a:r>
              <a:rPr kumimoji="1" lang="en-US" altLang="zh-CN" sz="2800" b="1" dirty="0">
                <a:cs typeface="Arial Unicode MS" charset="0"/>
              </a:rPr>
              <a:t>(</a:t>
            </a:r>
            <a:r>
              <a:rPr kumimoji="1" lang="en-US" altLang="zh-CN" sz="2800" b="1" dirty="0" err="1">
                <a:solidFill>
                  <a:schemeClr val="bg2"/>
                </a:solidFill>
                <a:cs typeface="Arial Unicode MS" charset="0"/>
              </a:rPr>
              <a:t>i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 = 0, sum = 0</a:t>
            </a:r>
            <a:r>
              <a:rPr kumimoji="1" lang="en-US" altLang="zh-CN" sz="2800" b="1" dirty="0">
                <a:cs typeface="Arial Unicode MS" charset="0"/>
              </a:rPr>
              <a:t>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 &lt;= 100;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++){</a:t>
            </a:r>
            <a:endParaRPr kumimoji="1" lang="en-US" altLang="zh-CN" sz="2800" b="1" dirty="0"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    sum </a:t>
            </a:r>
            <a:r>
              <a:rPr kumimoji="1" lang="en-US" altLang="zh-CN" sz="2800" b="1" dirty="0">
                <a:solidFill>
                  <a:schemeClr val="bg2"/>
                </a:solidFill>
                <a:cs typeface="Arial Unicode MS" charset="0"/>
              </a:rPr>
              <a:t>+=</a:t>
            </a:r>
            <a:r>
              <a:rPr kumimoji="1" lang="en-US" altLang="zh-CN" sz="2800" b="1" dirty="0">
                <a:cs typeface="Arial Unicode MS" charset="0"/>
              </a:rPr>
              <a:t> </a:t>
            </a:r>
            <a:r>
              <a:rPr kumimoji="1" lang="en-US" altLang="zh-CN" sz="2800" b="1" dirty="0" err="1">
                <a:cs typeface="Arial Unicode MS" charset="0"/>
              </a:rPr>
              <a:t>i</a:t>
            </a:r>
            <a:r>
              <a:rPr kumimoji="1" lang="en-US" altLang="zh-CN" sz="2800" b="1" dirty="0">
                <a:cs typeface="Arial Unicode MS" charset="0"/>
              </a:rPr>
              <a:t>;</a:t>
            </a:r>
            <a:endParaRPr kumimoji="1" lang="en-US" altLang="zh-CN" sz="2800" b="1" dirty="0">
              <a:cs typeface="Arial Unicode MS" charset="0"/>
            </a:endParaRPr>
          </a:p>
          <a:p>
            <a:pPr marL="342900" indent="-342900" algn="just"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800" b="1" dirty="0">
                <a:cs typeface="Arial Unicode MS" charset="0"/>
              </a:rPr>
              <a:t>}</a:t>
            </a:r>
            <a:endParaRPr kumimoji="1" lang="en-US" altLang="zh-CN" sz="2800" b="1" dirty="0">
              <a:cs typeface="Arial Unicode MS" charset="0"/>
            </a:endParaRPr>
          </a:p>
        </p:txBody>
      </p:sp>
      <p:sp>
        <p:nvSpPr>
          <p:cNvPr id="63494" name="Rectangle 7"/>
          <p:cNvSpPr>
            <a:spLocks noChangeArrowheads="1"/>
          </p:cNvSpPr>
          <p:nvPr/>
        </p:nvSpPr>
        <p:spPr bwMode="auto">
          <a:xfrm>
            <a:off x="467544" y="1229370"/>
            <a:ext cx="4392488" cy="2128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 lIns="92075" tIns="46038" rIns="92075" bIns="46038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27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 autoUpdateAnimBg="0"/>
      <p:bldP spid="427013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696200" cy="1104900"/>
          </a:xfrm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6.4.7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位运算</a:t>
            </a:r>
            <a:endParaRPr lang="zh-CN" altLang="en-US" sz="5400" b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35937" cy="4967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位逻辑运算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~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按位取反                </a:t>
            </a:r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单目   右结合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按位与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^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按位异或：相同取0，不同取1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| 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按位或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移位运算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&lt;&lt;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对操作数左移给出的位数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   对操作数右移给出的位数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复合位赋值运算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2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2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71" grpId="0" bldLvl="2" autoUpdateAnimBg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859338" cy="93662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位逻辑运算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2997200"/>
            <a:ext cx="5616575" cy="3455988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x=0     00000000  00000000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y=3     00000000  00000011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   00000000  00000000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|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     00000000  00000011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^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y    00000000  00000011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1010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^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 0101 =1111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4421" name="Rectangle 5"/>
          <p:cNvSpPr>
            <a:spLocks noChangeArrowheads="1"/>
          </p:cNvSpPr>
          <p:nvPr/>
        </p:nvSpPr>
        <p:spPr bwMode="auto">
          <a:xfrm>
            <a:off x="6156325" y="1628775"/>
            <a:ext cx="2519363" cy="1584325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2800" b="1"/>
              <a:t>注意区分：</a:t>
            </a:r>
            <a:endParaRPr lang="zh-CN" altLang="en-US" sz="28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2800" b="1">
                <a:solidFill>
                  <a:srgbClr val="CC0066"/>
                </a:solidFill>
              </a:rPr>
              <a:t>&amp; </a:t>
            </a:r>
            <a:r>
              <a:rPr lang="zh-CN" altLang="en-US" sz="2800" b="1"/>
              <a:t>和 </a:t>
            </a:r>
            <a:r>
              <a:rPr lang="zh-CN" altLang="en-US" sz="2800" b="1">
                <a:solidFill>
                  <a:srgbClr val="CC0066"/>
                </a:solidFill>
              </a:rPr>
              <a:t>|</a:t>
            </a:r>
            <a:endParaRPr lang="zh-CN" altLang="en-US" sz="2800" b="1">
              <a:solidFill>
                <a:srgbClr val="CC0066"/>
              </a:solidFill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zh-CN" altLang="en-US" sz="2800" b="1">
                <a:solidFill>
                  <a:schemeClr val="bg2"/>
                </a:solidFill>
              </a:rPr>
              <a:t>&amp;&amp; </a:t>
            </a:r>
            <a:r>
              <a:rPr lang="zh-CN" altLang="en-US" sz="2800" b="1"/>
              <a:t>和 </a:t>
            </a:r>
            <a:r>
              <a:rPr lang="zh-CN" altLang="en-US" sz="2800" b="1">
                <a:solidFill>
                  <a:schemeClr val="bg2"/>
                </a:solidFill>
              </a:rPr>
              <a:t>||</a:t>
            </a:r>
            <a:endParaRPr lang="zh-CN" altLang="en-US" sz="2800" b="1"/>
          </a:p>
        </p:txBody>
      </p:sp>
      <p:sp>
        <p:nvSpPr>
          <p:cNvPr id="65541" name="Rectangle 6"/>
          <p:cNvSpPr>
            <a:spLocks noChangeArrowheads="1"/>
          </p:cNvSpPr>
          <p:nvPr/>
        </p:nvSpPr>
        <p:spPr bwMode="auto">
          <a:xfrm>
            <a:off x="539750" y="1341438"/>
            <a:ext cx="4895850" cy="157030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/>
          <a:p>
            <a:r>
              <a:rPr lang="en-US" altLang="zh-CN" sz="2400" b="1" dirty="0">
                <a:solidFill>
                  <a:srgbClr val="CC0066"/>
                </a:solidFill>
              </a:rPr>
              <a:t>~</a:t>
            </a:r>
            <a:r>
              <a:rPr lang="zh-CN" altLang="en-US" sz="2400" b="1" dirty="0"/>
              <a:t>  按位取反</a:t>
            </a:r>
            <a:endParaRPr lang="zh-CN" altLang="en-US" sz="2400" b="1" dirty="0"/>
          </a:p>
          <a:p>
            <a:r>
              <a:rPr lang="zh-CN" altLang="en-US" sz="2400" b="1" dirty="0">
                <a:solidFill>
                  <a:srgbClr val="CC0066"/>
                </a:solidFill>
              </a:rPr>
              <a:t>&amp;</a:t>
            </a:r>
            <a:r>
              <a:rPr lang="zh-CN" altLang="en-US" sz="2400" b="1" dirty="0"/>
              <a:t>   按位与</a:t>
            </a:r>
            <a:endParaRPr lang="zh-CN" altLang="en-US" sz="2400" b="1" dirty="0"/>
          </a:p>
          <a:p>
            <a:r>
              <a:rPr lang="zh-CN" altLang="en-US" sz="2400" b="1" dirty="0">
                <a:solidFill>
                  <a:srgbClr val="CC0066"/>
                </a:solidFill>
              </a:rPr>
              <a:t>^</a:t>
            </a:r>
            <a:r>
              <a:rPr lang="zh-CN" altLang="en-US" sz="2400" b="1" dirty="0"/>
              <a:t>   按位异或：相同取0，不同取1</a:t>
            </a:r>
            <a:endParaRPr lang="zh-CN" altLang="en-US" sz="2400" b="1" dirty="0"/>
          </a:p>
          <a:p>
            <a:r>
              <a:rPr lang="zh-CN" altLang="en-US" sz="2400" b="1" dirty="0">
                <a:solidFill>
                  <a:srgbClr val="CC0066"/>
                </a:solidFill>
              </a:rPr>
              <a:t>|</a:t>
            </a:r>
            <a:r>
              <a:rPr lang="zh-CN" altLang="en-US" sz="2400" b="1" dirty="0"/>
              <a:t>   按位或</a:t>
            </a:r>
            <a:endParaRPr lang="zh-CN" altLang="en-US" sz="2400" b="1" dirty="0"/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6588125" y="981075"/>
            <a:ext cx="1728788" cy="366713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444424" name="Rectangle 8"/>
          <p:cNvSpPr>
            <a:spLocks noChangeArrowheads="1"/>
          </p:cNvSpPr>
          <p:nvPr/>
        </p:nvSpPr>
        <p:spPr bwMode="auto">
          <a:xfrm>
            <a:off x="6227763" y="3860800"/>
            <a:ext cx="2447925" cy="1152525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x &amp;&amp; y </a:t>
            </a:r>
            <a:r>
              <a:rPr lang="zh-CN" altLang="en-US" sz="2800" b="1" dirty="0"/>
              <a:t>得  0</a:t>
            </a:r>
            <a:endParaRPr lang="zh-CN" altLang="en-US" sz="2800" b="1" dirty="0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None/>
            </a:pPr>
            <a:r>
              <a:rPr lang="en-US" altLang="zh-CN" sz="2800" b="1" dirty="0"/>
              <a:t>x || y </a:t>
            </a:r>
            <a:r>
              <a:rPr lang="zh-CN" altLang="en-US" sz="2800" b="1" dirty="0"/>
              <a:t>得 1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4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4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bldLvl="2" build="p"/>
      <p:bldP spid="444421" grpId="0" autoUpdateAnimBg="0"/>
      <p:bldP spid="44442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4319587" cy="1008062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位移位运算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077200" cy="4724400"/>
          </a:xfrm>
        </p:spPr>
        <p:txBody>
          <a:bodyPr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&lt;&lt;    对操作数左移给出的位数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&gt;&gt;    对操作数右移给出的位数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x&lt;&lt;3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>
                <a:latin typeface="Arial" panose="020B0604020202020204" pitchFamily="34" charset="0"/>
                <a:ea typeface="宋体" panose="02010600030101010101" pitchFamily="2" charset="-122"/>
              </a:rPr>
              <a:t>向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左移3位，空出的位用零填补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00111010 &lt;&lt; 3       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11010000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x&gt;&gt;3  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向右移3位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00111010 &gt;&gt; 3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          00000111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bldLvl="2" autoUpdateAnimBg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333375"/>
            <a:ext cx="6048375" cy="10795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复合位赋值运算符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628775"/>
            <a:ext cx="4751388" cy="4176713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&amp;=</a:t>
            </a:r>
            <a:endParaRPr lang="zh-CN" altLang="en-US" sz="28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|=</a:t>
            </a:r>
            <a:endParaRPr lang="zh-CN" altLang="en-US" sz="28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^=</a:t>
            </a:r>
            <a:endParaRPr lang="zh-CN" altLang="en-US" sz="28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&gt;&gt;=</a:t>
            </a:r>
            <a:endParaRPr lang="zh-CN" altLang="en-US" sz="28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charset="0"/>
              <a:buNone/>
            </a:pP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&lt;&lt;=</a:t>
            </a:r>
            <a:endParaRPr lang="zh-CN" altLang="en-US" sz="280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Font typeface="Wingdings" panose="05000000000000000000" charset="0"/>
              <a:buNone/>
            </a:pP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 &amp;= b 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相当于 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 = a &amp; b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buFont typeface="Wingdings" panose="05000000000000000000" charset="0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 &lt;&lt;= 2  </a:t>
            </a:r>
            <a:r>
              <a:rPr lang="zh-CN" altLang="en-US" sz="2400">
                <a:latin typeface="Arial" panose="020B0604020202020204" pitchFamily="34" charset="0"/>
                <a:ea typeface="宋体" panose="02010600030101010101" pitchFamily="2" charset="-122"/>
              </a:rPr>
              <a:t>相当于 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 = a &lt;&lt; 2</a:t>
            </a:r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57200" y="4038600"/>
            <a:ext cx="8153400" cy="914400"/>
          </a:xfrm>
          <a:prstGeom prst="rect">
            <a:avLst/>
          </a:prstGeom>
          <a:noFill/>
          <a:ln>
            <a:noFill/>
          </a:ln>
        </p:spPr>
        <p:txBody>
          <a:bodyPr lIns="90488" tIns="44450" rIns="90488" bIns="44450"/>
          <a:lstStyle/>
          <a:p>
            <a:pPr marL="742950" lvl="1" indent="-285750">
              <a:lnSpc>
                <a:spcPct val="7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charset="0"/>
              <a:buNone/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8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8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48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8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8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48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48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5" grpId="0" bldLvl="2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923088" cy="955675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6.4.8 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其他运算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229600" cy="4800600"/>
          </a:xfrm>
        </p:spPr>
        <p:txBody>
          <a:bodyPr/>
          <a:lstStyle/>
          <a:p>
            <a:pPr algn="just" eaLnBrk="1" hangingPunct="1"/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长度运算符</a:t>
            </a:r>
            <a:r>
              <a:rPr lang="zh-CN" altLang="en-US" sz="280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sizeof</a:t>
            </a:r>
            <a:endParaRPr lang="en-US" altLang="zh-CN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单目运算符，计算</a:t>
            </a:r>
            <a:r>
              <a:rPr lang="zh-CN" altLang="en-US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或</a:t>
            </a:r>
            <a:r>
              <a:rPr lang="zh-CN" altLang="en-US">
                <a:solidFill>
                  <a:srgbClr val="CC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数据类型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的字节长度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int a;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sizeof(a)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求整型变量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a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的长度，值为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4(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bytes)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sizeof(int)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求整型的长度，值为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4 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bytes)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1" algn="just" eaLnBrk="1" hangingPunct="1"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sizeof(double)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  <a:p>
            <a:pPr lvl="2" algn="just" eaLnBrk="1" hangingPunct="1">
              <a:buFont typeface="Wingdings" panose="05000000000000000000" charset="0"/>
              <a:buNone/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求双精度浮点型的长度，值为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8 (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  <a:cs typeface="Arial Unicode MS" charset="0"/>
              </a:rPr>
              <a:t>bytes)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Arial Unicode MS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0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ldLvl="2" autoUpdateAnimBg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288925"/>
            <a:ext cx="6624638" cy="90805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运算符的优先级和结合性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825" y="1190625"/>
            <a:ext cx="57912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( )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!  -  +  ++  --   (类型名）</a:t>
            </a: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sizeof</a:t>
            </a:r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* 	/   %		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+	-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&lt;  &lt;=  &gt;  &gt;=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==  !=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&amp;&amp;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||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? : 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=  +=  -=  *=  /=  %=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>
                <a:latin typeface="Arial" panose="020B0604020202020204" pitchFamily="34" charset="0"/>
                <a:ea typeface="宋体" panose="02010600030101010101" pitchFamily="2" charset="-122"/>
              </a:rPr>
              <a:t>,</a:t>
            </a:r>
            <a:endParaRPr lang="zh-CN" altLang="en-US" sz="2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9636" name="Group 13"/>
          <p:cNvGrpSpPr/>
          <p:nvPr/>
        </p:nvGrpSpPr>
        <p:grpSpPr bwMode="auto">
          <a:xfrm>
            <a:off x="133350" y="1885950"/>
            <a:ext cx="685800" cy="3810000"/>
            <a:chOff x="1056" y="1056"/>
            <a:chExt cx="432" cy="2400"/>
          </a:xfrm>
        </p:grpSpPr>
        <p:sp>
          <p:nvSpPr>
            <p:cNvPr id="69637" name="Line 10"/>
            <p:cNvSpPr>
              <a:spLocks noChangeShapeType="1"/>
            </p:cNvSpPr>
            <p:nvPr/>
          </p:nvSpPr>
          <p:spPr bwMode="auto">
            <a:xfrm flipH="1">
              <a:off x="1104" y="10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tailEnd type="triangle" w="med" len="med"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8" name="Line 11"/>
            <p:cNvSpPr>
              <a:spLocks noChangeShapeType="1"/>
            </p:cNvSpPr>
            <p:nvPr/>
          </p:nvSpPr>
          <p:spPr bwMode="auto">
            <a:xfrm flipH="1">
              <a:off x="1056" y="3456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tailEnd type="triangle" w="med" len="med"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69639" name="Line 12"/>
            <p:cNvSpPr>
              <a:spLocks noChangeShapeType="1"/>
            </p:cNvSpPr>
            <p:nvPr/>
          </p:nvSpPr>
          <p:spPr bwMode="auto">
            <a:xfrm flipH="1">
              <a:off x="1056" y="3168"/>
              <a:ext cx="384" cy="0"/>
            </a:xfrm>
            <a:prstGeom prst="line">
              <a:avLst/>
            </a:prstGeom>
            <a:noFill/>
            <a:ln w="38100" cmpd="dbl">
              <a:solidFill>
                <a:srgbClr val="CC0066"/>
              </a:solidFill>
              <a:round/>
              <a:tailEnd type="triangle" w="med" len="med"/>
            </a:ln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755650" y="476250"/>
            <a:ext cx="7561263" cy="576263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Arial" panose="020B0604020202020204" pitchFamily="34" charset="0"/>
              </a:rPr>
              <a:t>例</a:t>
            </a:r>
            <a:r>
              <a:rPr lang="en-US" altLang="zh-CN" sz="4000" dirty="0">
                <a:latin typeface="Arial" panose="020B0604020202020204" pitchFamily="34" charset="0"/>
              </a:rPr>
              <a:t>6-5  </a:t>
            </a:r>
            <a:r>
              <a:rPr lang="zh-CN" altLang="en-US" sz="4000" dirty="0"/>
              <a:t>统计单词个数 </a:t>
            </a:r>
            <a:endParaRPr lang="zh-CN" altLang="en-US" sz="4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902" y="1163676"/>
            <a:ext cx="8423578" cy="88354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None/>
            </a:pPr>
            <a:r>
              <a:rPr lang="zh-CN" altLang="en-US" sz="2400" dirty="0"/>
              <a:t>统计一行字符中单词的个数</a:t>
            </a:r>
            <a:endParaRPr lang="en-US" altLang="zh-CN" sz="2400" dirty="0"/>
          </a:p>
          <a:p>
            <a:pPr lvl="1" algn="just" eaLnBrk="1" hangingPunct="1">
              <a:lnSpc>
                <a:spcPct val="90000"/>
              </a:lnSpc>
              <a:buNone/>
            </a:pPr>
            <a:r>
              <a:rPr lang="zh-CN" altLang="en-US" sz="2000" dirty="0"/>
              <a:t>单词：单词之间用空格分隔，空格数可以是多个</a:t>
            </a:r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417096" y="2238057"/>
            <a:ext cx="2971254" cy="8002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000" b="1" dirty="0">
                <a:solidFill>
                  <a:srgbClr val="CC0066"/>
                </a:solidFill>
              </a:rPr>
              <a:t>Let's go to room 209.</a:t>
            </a:r>
            <a:endParaRPr kumimoji="1" lang="en-US" altLang="zh-CN" sz="2000" b="1" dirty="0">
              <a:solidFill>
                <a:srgbClr val="CC0066"/>
              </a:solidFill>
            </a:endParaRPr>
          </a:p>
          <a:p>
            <a:pPr>
              <a:spcBef>
                <a:spcPct val="30000"/>
              </a:spcBef>
            </a:pPr>
            <a:r>
              <a:rPr kumimoji="1" lang="en-US" altLang="zh-CN" sz="2000" b="1" dirty="0"/>
              <a:t>5</a:t>
            </a:r>
            <a:endParaRPr kumimoji="1" lang="en-US" altLang="zh-CN" sz="2000" b="1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755650" y="2047223"/>
            <a:ext cx="6480646" cy="4623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 b="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 b="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 b="1">
                <a:solidFill>
                  <a:schemeClr val="tx1"/>
                </a:solidFill>
                <a:latin typeface="Arial" panose="020B0604020202020204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charset="0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zh-CN" sz="2400" dirty="0">
                <a:solidFill>
                  <a:srgbClr val="CC0066"/>
                </a:solidFill>
                <a:latin typeface="+mn-lt"/>
                <a:ea typeface="宋体" panose="02010600030101010101" pitchFamily="2" charset="-122"/>
                <a:cs typeface="Arial Unicode MS"/>
              </a:rPr>
              <a:t>word</a:t>
            </a:r>
            <a:r>
              <a:rPr lang="en-US" altLang="zh-CN" sz="2400" dirty="0">
                <a:solidFill>
                  <a:srgbClr val="FF3300"/>
                </a:solidFill>
                <a:latin typeface="+mn-lt"/>
                <a:ea typeface="宋体" panose="02010600030101010101" pitchFamily="2" charset="-122"/>
                <a:cs typeface="Arial Unicode MS"/>
              </a:rPr>
              <a:t> 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= 0;</a:t>
            </a:r>
            <a:endParaRPr lang="en-US" altLang="zh-CN" sz="2400" kern="0" dirty="0">
              <a:solidFill>
                <a:schemeClr val="bg2"/>
              </a:solidFill>
              <a:latin typeface="+mn-lt"/>
              <a:ea typeface="宋体" panose="02010600030101010101" pitchFamily="2" charset="-122"/>
              <a:cs typeface="Arial Unicode MS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 = </a:t>
            </a: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getchar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();</a:t>
            </a:r>
            <a:endParaRPr lang="zh-CN" altLang="en-US" sz="2400" kern="0" dirty="0">
              <a:solidFill>
                <a:schemeClr val="bg2"/>
              </a:solidFill>
              <a:latin typeface="+mn-lt"/>
              <a:ea typeface="宋体" panose="02010600030101010101" pitchFamily="2" charset="-122"/>
              <a:cs typeface="Arial Unicode MS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while (</a:t>
            </a: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 != '\n'){</a:t>
            </a:r>
            <a:endParaRPr lang="en-US" altLang="zh-CN" sz="2400" kern="0" dirty="0">
              <a:solidFill>
                <a:schemeClr val="bg2"/>
              </a:solidFill>
              <a:latin typeface="+mn-lt"/>
              <a:ea typeface="宋体" panose="02010600030101010101" pitchFamily="2" charset="-122"/>
              <a:cs typeface="Arial Unicode MS" charset="0"/>
            </a:endParaRPr>
          </a:p>
          <a:p>
            <a:pPr marL="400050" lvl="1" indent="0">
              <a:buClr>
                <a:srgbClr val="33CCCC"/>
              </a:buClr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if (</a:t>
            </a:r>
            <a:r>
              <a:rPr lang="en-US" altLang="zh-CN" sz="2400" dirty="0" err="1">
                <a:latin typeface="+mn-lt"/>
                <a:ea typeface="宋体" panose="02010600030101010101" pitchFamily="2" charset="-122"/>
                <a:cs typeface="Arial Unicode MS"/>
              </a:rPr>
              <a:t>ch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 == ' '){</a:t>
            </a:r>
            <a:endParaRPr lang="en-US" altLang="zh-CN" sz="2400" dirty="0">
              <a:latin typeface="+mn-lt"/>
              <a:ea typeface="宋体" panose="02010600030101010101" pitchFamily="2" charset="-122"/>
              <a:cs typeface="Arial Unicode MS"/>
            </a:endParaRPr>
          </a:p>
          <a:p>
            <a:pPr marL="800100" lvl="2" indent="0">
              <a:buClr>
                <a:srgbClr val="33CCCC"/>
              </a:buClr>
              <a:buNone/>
            </a:pPr>
            <a:r>
              <a:rPr lang="en-US" altLang="zh-CN" dirty="0">
                <a:solidFill>
                  <a:srgbClr val="CC0066"/>
                </a:solidFill>
                <a:latin typeface="+mn-lt"/>
                <a:ea typeface="宋体" panose="02010600030101010101" pitchFamily="2" charset="-122"/>
                <a:cs typeface="Arial Unicode MS"/>
              </a:rPr>
              <a:t>word = 0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Arial Unicode MS"/>
              </a:rPr>
              <a:t>;</a:t>
            </a:r>
            <a:endParaRPr lang="en-US" altLang="zh-CN" dirty="0">
              <a:latin typeface="+mn-lt"/>
              <a:ea typeface="宋体" panose="02010600030101010101" pitchFamily="2" charset="-122"/>
              <a:cs typeface="Arial Unicode MS"/>
            </a:endParaRPr>
          </a:p>
          <a:p>
            <a:pPr marL="400050" lvl="1" indent="0">
              <a:buClr>
                <a:srgbClr val="33CCCC"/>
              </a:buClr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}else if (word == 0){     /</a:t>
            </a:r>
            <a:r>
              <a:rPr lang="zh-CN" altLang="en-US" sz="2400" dirty="0">
                <a:latin typeface="+mn-lt"/>
                <a:ea typeface="宋体" panose="02010600030101010101" pitchFamily="2" charset="-122"/>
                <a:cs typeface="Arial Unicode MS"/>
              </a:rPr>
              <a:t>* 单词的开始 *</a:t>
            </a: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/</a:t>
            </a:r>
            <a:endParaRPr lang="en-US" altLang="zh-CN" sz="2400" dirty="0">
              <a:latin typeface="+mn-lt"/>
              <a:ea typeface="宋体" panose="02010600030101010101" pitchFamily="2" charset="-122"/>
              <a:cs typeface="Arial Unicode MS"/>
            </a:endParaRPr>
          </a:p>
          <a:p>
            <a:pPr marL="800100" lvl="2" indent="0">
              <a:buClr>
                <a:srgbClr val="33CCCC"/>
              </a:buClr>
              <a:buNone/>
            </a:pPr>
            <a:r>
              <a:rPr lang="en-US" altLang="zh-CN" dirty="0">
                <a:latin typeface="+mn-lt"/>
                <a:ea typeface="宋体" panose="02010600030101010101" pitchFamily="2" charset="-122"/>
                <a:cs typeface="Arial Unicode MS"/>
              </a:rPr>
              <a:t>count++;</a:t>
            </a:r>
            <a:endParaRPr lang="en-US" altLang="zh-CN" dirty="0">
              <a:latin typeface="+mn-lt"/>
              <a:ea typeface="宋体" panose="02010600030101010101" pitchFamily="2" charset="-122"/>
              <a:cs typeface="Arial Unicode MS"/>
            </a:endParaRPr>
          </a:p>
          <a:p>
            <a:pPr marL="800100" lvl="2" indent="0">
              <a:buClr>
                <a:srgbClr val="33CCCC"/>
              </a:buClr>
              <a:buNone/>
            </a:pPr>
            <a:r>
              <a:rPr lang="en-US" altLang="zh-CN" dirty="0">
                <a:solidFill>
                  <a:srgbClr val="CC0066"/>
                </a:solidFill>
                <a:latin typeface="+mn-lt"/>
                <a:ea typeface="宋体" panose="02010600030101010101" pitchFamily="2" charset="-122"/>
                <a:cs typeface="Arial Unicode MS"/>
              </a:rPr>
              <a:t>word = 1</a:t>
            </a:r>
            <a:r>
              <a:rPr lang="en-US" altLang="zh-CN" dirty="0">
                <a:latin typeface="+mn-lt"/>
                <a:ea typeface="宋体" panose="02010600030101010101" pitchFamily="2" charset="-122"/>
                <a:cs typeface="Arial Unicode MS"/>
              </a:rPr>
              <a:t>;</a:t>
            </a:r>
            <a:endParaRPr lang="en-US" altLang="zh-CN" dirty="0">
              <a:latin typeface="+mn-lt"/>
              <a:ea typeface="宋体" panose="02010600030101010101" pitchFamily="2" charset="-122"/>
              <a:cs typeface="Arial Unicode MS"/>
            </a:endParaRPr>
          </a:p>
          <a:p>
            <a:pPr marL="400050" lvl="1" indent="0">
              <a:buClr>
                <a:srgbClr val="33CCCC"/>
              </a:buClr>
              <a:buNone/>
            </a:pPr>
            <a:r>
              <a:rPr lang="en-US" altLang="zh-CN" sz="2400" dirty="0">
                <a:latin typeface="+mn-lt"/>
                <a:ea typeface="宋体" panose="02010600030101010101" pitchFamily="2" charset="-122"/>
                <a:cs typeface="Arial Unicode MS"/>
              </a:rPr>
              <a:t>}</a:t>
            </a:r>
            <a:endParaRPr lang="en-US" altLang="zh-CN" sz="2400" kern="0" dirty="0">
              <a:latin typeface="+mn-lt"/>
              <a:ea typeface="宋体" panose="02010600030101010101" pitchFamily="2" charset="-122"/>
              <a:cs typeface="Arial Unicode MS"/>
            </a:endParaRPr>
          </a:p>
          <a:p>
            <a:pPr marL="400050" lvl="1" indent="0">
              <a:buClr>
                <a:srgbClr val="33CCCC"/>
              </a:buClr>
              <a:buNone/>
            </a:pP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ch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 = </a:t>
            </a:r>
            <a:r>
              <a:rPr lang="en-US" altLang="zh-CN" sz="2400" kern="0" dirty="0" err="1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getchar</a:t>
            </a:r>
            <a:r>
              <a:rPr lang="en-US" altLang="zh-CN" sz="2400" kern="0" dirty="0">
                <a:solidFill>
                  <a:schemeClr val="bg2"/>
                </a:solidFill>
                <a:latin typeface="+mn-lt"/>
                <a:ea typeface="宋体" panose="02010600030101010101" pitchFamily="2" charset="-122"/>
                <a:cs typeface="Arial Unicode MS" charset="0"/>
              </a:rPr>
              <a:t>()</a:t>
            </a:r>
            <a:r>
              <a:rPr lang="en-US" altLang="zh-CN" sz="2400" kern="0" dirty="0">
                <a:latin typeface="+mn-lt"/>
                <a:ea typeface="宋体" panose="02010600030101010101" pitchFamily="2" charset="-122"/>
                <a:cs typeface="Arial Unicode MS" charset="0"/>
              </a:rPr>
              <a:t>; </a:t>
            </a:r>
            <a:endParaRPr lang="en-US" altLang="zh-CN" sz="2400" kern="0" dirty="0">
              <a:latin typeface="+mn-lt"/>
              <a:ea typeface="宋体" panose="02010600030101010101" pitchFamily="2" charset="-122"/>
              <a:cs typeface="Arial Unicode MS" charset="0"/>
            </a:endParaRPr>
          </a:p>
          <a:p>
            <a:pPr marL="0" indent="0" algn="just" eaLnBrk="1" hangingPunct="1">
              <a:spcBef>
                <a:spcPct val="0"/>
              </a:spcBef>
              <a:buNone/>
            </a:pPr>
            <a:r>
              <a:rPr lang="en-US" altLang="zh-CN" sz="2400" kern="0" dirty="0">
                <a:latin typeface="+mn-lt"/>
                <a:ea typeface="宋体" panose="02010600030101010101" pitchFamily="2" charset="-122"/>
                <a:cs typeface="Arial Unicode MS" charset="0"/>
              </a:rPr>
              <a:t>}</a:t>
            </a:r>
            <a:endParaRPr lang="en-US" altLang="zh-CN" sz="2400" kern="0" dirty="0">
              <a:latin typeface="+mn-lt"/>
              <a:ea typeface="宋体" panose="02010600030101010101" pitchFamily="2" charset="-122"/>
              <a:cs typeface="Arial Unicode MS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EBF216-4F56-4F69-8FE6-3ED354DFC5FC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uiExpand="1" build="p"/>
      <p:bldP spid="7" grpId="0" animBg="1"/>
      <p:bldP spid="10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43438" y="476250"/>
            <a:ext cx="4114800" cy="955675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原码 反码 补码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96975"/>
            <a:ext cx="9144000" cy="4800600"/>
          </a:xfrm>
        </p:spPr>
        <p:txBody>
          <a:bodyPr/>
          <a:lstStyle/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32767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补码  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111 1111 1111 1111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95400" lvl="2" indent="-3810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-32767</a:t>
            </a:r>
            <a:endParaRPr lang="zh-CN" altLang="en-US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原码 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111 1111 1111 1111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反码 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000 0000 0000 0000  原码取反</a:t>
            </a:r>
            <a:r>
              <a:rPr lang="zh-CN" altLang="en-US" sz="2000">
                <a:latin typeface="Arial" panose="020B0604020202020204" pitchFamily="34" charset="0"/>
                <a:ea typeface="宋体" panose="02010600030101010101" pitchFamily="2" charset="-122"/>
              </a:rPr>
              <a:t>（符号位保持不变）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补码 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000 0000 0000 000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反码＋1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95400" lvl="2" indent="-381000" algn="just" eaLnBrk="1" hangingPunct="1">
              <a:lnSpc>
                <a:spcPct val="90000"/>
              </a:lnSpc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914400" lvl="1" indent="-4572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-32768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= -32767-1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95400" lvl="2" indent="-381000" algn="just" eaLnBrk="1" hangingPunct="1">
              <a:lnSpc>
                <a:spcPct val="90000"/>
              </a:lnSpc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补码 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000 0000 0000 0000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1295400" lvl="2" indent="-381000" algn="just" eaLnBrk="1" hangingPunct="1">
              <a:lnSpc>
                <a:spcPct val="9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(2个字节的存储单元能表示的最小负数)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1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1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1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1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1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1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1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59" grpId="0" bldLvl="3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228600"/>
            <a:ext cx="8712968" cy="533400"/>
          </a:xfrm>
        </p:spPr>
        <p:txBody>
          <a:bodyPr/>
          <a:lstStyle/>
          <a:p>
            <a:pPr lvl="1" eaLnBrk="1" hangingPunct="1">
              <a:buFont typeface="Wingdings" panose="05000000000000000000" charset="0"/>
              <a:buNone/>
            </a:pPr>
            <a:r>
              <a:rPr lang="zh-CN" altLang="en-US" dirty="0">
                <a:solidFill>
                  <a:srgbClr val="CC0066"/>
                </a:solidFill>
                <a:ea typeface="宋体" panose="02010600030101010101" pitchFamily="2" charset="-122"/>
                <a:sym typeface="Symbol" panose="05050102010706020507" charset="0"/>
              </a:rPr>
              <a:t>    </a:t>
            </a:r>
            <a:r>
              <a:rPr lang="zh-CN" dirty="0">
                <a:solidFill>
                  <a:srgbClr val="CC0066"/>
                </a:solidFill>
                <a:ea typeface="宋体" panose="02010600030101010101" pitchFamily="2" charset="-122"/>
                <a:sym typeface="Symbol" panose="05050102010706020507" charset="0"/>
              </a:rPr>
              <a:t>-32768         </a:t>
            </a:r>
            <a:r>
              <a:rPr lang="en-US" altLang="zh-CN" dirty="0">
                <a:solidFill>
                  <a:srgbClr val="CC0066"/>
                </a:solidFill>
                <a:ea typeface="宋体" panose="02010600030101010101" pitchFamily="2" charset="-122"/>
                <a:sym typeface="Symbol" panose="05050102010706020507" charset="0"/>
              </a:rPr>
              <a:t>           </a:t>
            </a:r>
            <a:r>
              <a:rPr lang="zh-CN" dirty="0">
                <a:solidFill>
                  <a:srgbClr val="CC0066"/>
                </a:solidFill>
                <a:ea typeface="宋体" panose="02010600030101010101" pitchFamily="2" charset="-122"/>
                <a:sym typeface="Symbol" panose="05050102010706020507" charset="0"/>
              </a:rPr>
              <a:t>-1  0  1         </a:t>
            </a:r>
            <a:r>
              <a:rPr lang="en-US" altLang="zh-CN" dirty="0">
                <a:solidFill>
                  <a:srgbClr val="CC0066"/>
                </a:solidFill>
                <a:ea typeface="宋体" panose="02010600030101010101" pitchFamily="2" charset="-122"/>
                <a:sym typeface="Symbol" panose="05050102010706020507" charset="0"/>
              </a:rPr>
              <a:t>           </a:t>
            </a:r>
            <a:r>
              <a:rPr lang="zh-CN" dirty="0">
                <a:solidFill>
                  <a:srgbClr val="CC0066"/>
                </a:solidFill>
                <a:ea typeface="宋体" panose="02010600030101010101" pitchFamily="2" charset="-122"/>
                <a:sym typeface="Symbol" panose="05050102010706020507" charset="0"/>
              </a:rPr>
              <a:t>  32767</a:t>
            </a:r>
            <a:r>
              <a:rPr lang="zh-CN" sz="2000" dirty="0">
                <a:solidFill>
                  <a:srgbClr val="CC0066"/>
                </a:solidFill>
                <a:ea typeface="宋体" panose="02010600030101010101" pitchFamily="2" charset="-122"/>
                <a:sym typeface="Symbol" panose="05050102010706020507" charset="0"/>
              </a:rPr>
              <a:t> </a:t>
            </a:r>
            <a:endParaRPr lang="zh-CN" altLang="en-US" sz="2000" dirty="0">
              <a:solidFill>
                <a:srgbClr val="CC0066"/>
              </a:solidFill>
              <a:ea typeface="宋体" panose="02010600030101010101" pitchFamily="2" charset="-122"/>
              <a:sym typeface="Symbol" panose="05050102010706020507" charset="0"/>
            </a:endParaRPr>
          </a:p>
        </p:txBody>
      </p:sp>
      <p:grpSp>
        <p:nvGrpSpPr>
          <p:cNvPr id="12291" name="Group 3"/>
          <p:cNvGrpSpPr/>
          <p:nvPr/>
        </p:nvGrpSpPr>
        <p:grpSpPr bwMode="auto">
          <a:xfrm>
            <a:off x="1371600" y="762000"/>
            <a:ext cx="7391400" cy="990600"/>
            <a:chOff x="624" y="1200"/>
            <a:chExt cx="4656" cy="624"/>
          </a:xfrm>
        </p:grpSpPr>
        <p:sp>
          <p:nvSpPr>
            <p:cNvPr id="12294" name="Line 4"/>
            <p:cNvSpPr>
              <a:spLocks noChangeShapeType="1"/>
            </p:cNvSpPr>
            <p:nvPr/>
          </p:nvSpPr>
          <p:spPr bwMode="auto">
            <a:xfrm>
              <a:off x="960" y="1344"/>
              <a:ext cx="3936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5" name="Line 5"/>
            <p:cNvSpPr>
              <a:spLocks noChangeShapeType="1"/>
            </p:cNvSpPr>
            <p:nvPr/>
          </p:nvSpPr>
          <p:spPr bwMode="auto">
            <a:xfrm>
              <a:off x="949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6" name="Line 6"/>
            <p:cNvSpPr>
              <a:spLocks noChangeShapeType="1"/>
            </p:cNvSpPr>
            <p:nvPr/>
          </p:nvSpPr>
          <p:spPr bwMode="auto">
            <a:xfrm>
              <a:off x="259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7" name="Line 7"/>
            <p:cNvSpPr>
              <a:spLocks noChangeShapeType="1"/>
            </p:cNvSpPr>
            <p:nvPr/>
          </p:nvSpPr>
          <p:spPr bwMode="auto">
            <a:xfrm>
              <a:off x="2880" y="1200"/>
              <a:ext cx="0" cy="144"/>
            </a:xfrm>
            <a:prstGeom prst="line">
              <a:avLst/>
            </a:prstGeom>
            <a:noFill/>
            <a:ln w="381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8" name="Line 8"/>
            <p:cNvSpPr>
              <a:spLocks noChangeShapeType="1"/>
            </p:cNvSpPr>
            <p:nvPr/>
          </p:nvSpPr>
          <p:spPr bwMode="auto">
            <a:xfrm>
              <a:off x="3142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99" name="Line 9"/>
            <p:cNvSpPr>
              <a:spLocks noChangeShapeType="1"/>
            </p:cNvSpPr>
            <p:nvPr/>
          </p:nvSpPr>
          <p:spPr bwMode="auto">
            <a:xfrm>
              <a:off x="4900" y="1200"/>
              <a:ext cx="0" cy="1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0" name="Line 10"/>
            <p:cNvSpPr>
              <a:spLocks noChangeShapeType="1"/>
            </p:cNvSpPr>
            <p:nvPr/>
          </p:nvSpPr>
          <p:spPr bwMode="auto">
            <a:xfrm>
              <a:off x="494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1" name="Freeform 11"/>
            <p:cNvSpPr/>
            <p:nvPr/>
          </p:nvSpPr>
          <p:spPr bwMode="auto">
            <a:xfrm>
              <a:off x="672" y="1248"/>
              <a:ext cx="4560" cy="576"/>
            </a:xfrm>
            <a:custGeom>
              <a:avLst/>
              <a:gdLst>
                <a:gd name="T0" fmla="*/ 4709 w 4416"/>
                <a:gd name="T1" fmla="*/ 0 h 768"/>
                <a:gd name="T2" fmla="*/ 4555 w 4416"/>
                <a:gd name="T3" fmla="*/ 270 h 768"/>
                <a:gd name="T4" fmla="*/ 4094 w 4416"/>
                <a:gd name="T5" fmla="*/ 351 h 768"/>
                <a:gd name="T6" fmla="*/ 2303 w 4416"/>
                <a:gd name="T7" fmla="*/ 432 h 768"/>
                <a:gd name="T8" fmla="*/ 410 w 4416"/>
                <a:gd name="T9" fmla="*/ 351 h 768"/>
                <a:gd name="T10" fmla="*/ 0 w 4416"/>
                <a:gd name="T11" fmla="*/ 27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416"/>
                <a:gd name="T19" fmla="*/ 0 h 768"/>
                <a:gd name="T20" fmla="*/ 4416 w 4416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416" h="768">
                  <a:moveTo>
                    <a:pt x="4416" y="0"/>
                  </a:moveTo>
                  <a:cubicBezTo>
                    <a:pt x="4392" y="188"/>
                    <a:pt x="4368" y="376"/>
                    <a:pt x="4272" y="480"/>
                  </a:cubicBezTo>
                  <a:cubicBezTo>
                    <a:pt x="4176" y="584"/>
                    <a:pt x="4192" y="576"/>
                    <a:pt x="3840" y="624"/>
                  </a:cubicBezTo>
                  <a:cubicBezTo>
                    <a:pt x="3488" y="672"/>
                    <a:pt x="2736" y="768"/>
                    <a:pt x="2160" y="768"/>
                  </a:cubicBezTo>
                  <a:cubicBezTo>
                    <a:pt x="1584" y="768"/>
                    <a:pt x="744" y="744"/>
                    <a:pt x="384" y="624"/>
                  </a:cubicBezTo>
                  <a:cubicBezTo>
                    <a:pt x="24" y="504"/>
                    <a:pt x="40" y="136"/>
                    <a:pt x="0" y="48"/>
                  </a:cubicBezTo>
                </a:path>
              </a:pathLst>
            </a:cu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2" name="Line 12"/>
            <p:cNvSpPr>
              <a:spLocks noChangeShapeType="1"/>
            </p:cNvSpPr>
            <p:nvPr/>
          </p:nvSpPr>
          <p:spPr bwMode="auto">
            <a:xfrm>
              <a:off x="624" y="1248"/>
              <a:ext cx="336" cy="0"/>
            </a:xfrm>
            <a:prstGeom prst="line">
              <a:avLst/>
            </a:prstGeom>
            <a:noFill/>
            <a:ln w="28575" cap="sq">
              <a:solidFill>
                <a:schemeClr val="bg2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02093" name="Rectangle 13"/>
          <p:cNvSpPr>
            <a:spLocks noChangeArrowheads="1"/>
          </p:cNvSpPr>
          <p:nvPr/>
        </p:nvSpPr>
        <p:spPr bwMode="auto">
          <a:xfrm>
            <a:off x="228600" y="2362200"/>
            <a:ext cx="4055368" cy="34290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</a:t>
            </a: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32767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 </a:t>
            </a:r>
            <a:r>
              <a:rPr kumimoji="1" lang="zh-CN" altLang="en-US" sz="2000" b="1" dirty="0">
                <a:sym typeface="Symbol" panose="05050102010706020507" charset="0"/>
              </a:rPr>
              <a:t>0111 1111 1111 1111</a:t>
            </a:r>
            <a:endParaRPr kumimoji="1" lang="zh-CN" altLang="en-US" sz="2000" b="1" dirty="0"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</a:t>
            </a: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……</a:t>
            </a:r>
            <a:endParaRPr kumimoji="1" lang="zh-CN" altLang="en-US" sz="2000" b="1" dirty="0">
              <a:solidFill>
                <a:schemeClr val="bg2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         1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  </a:t>
            </a:r>
            <a:r>
              <a:rPr kumimoji="1" lang="zh-CN" altLang="en-US" sz="2000" b="1" dirty="0">
                <a:sym typeface="Symbol" panose="05050102010706020507" charset="0"/>
              </a:rPr>
              <a:t>0000 0000 0000 0001</a:t>
            </a:r>
            <a:endParaRPr kumimoji="1" lang="zh-CN" altLang="en-US" sz="2000" b="1" dirty="0"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         0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  </a:t>
            </a:r>
            <a:r>
              <a:rPr kumimoji="1" lang="zh-CN" altLang="en-US" sz="2000" b="1" dirty="0">
                <a:sym typeface="Symbol" panose="05050102010706020507" charset="0"/>
              </a:rPr>
              <a:t>0000 0000 0000 0000</a:t>
            </a: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        -1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  </a:t>
            </a:r>
            <a:r>
              <a:rPr kumimoji="1" lang="zh-CN" altLang="en-US" sz="2000" b="1" dirty="0">
                <a:sym typeface="Symbol" panose="05050102010706020507" charset="0"/>
              </a:rPr>
              <a:t>1111 1111  1111 1111</a:t>
            </a:r>
            <a:endParaRPr kumimoji="1" lang="zh-CN" altLang="en-US" sz="2000" b="1" dirty="0"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        -2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  </a:t>
            </a:r>
            <a:r>
              <a:rPr kumimoji="1" lang="zh-CN" altLang="en-US" sz="2000" b="1" dirty="0">
                <a:sym typeface="Symbol" panose="05050102010706020507" charset="0"/>
              </a:rPr>
              <a:t>1111 1111  1111 1110</a:t>
            </a:r>
            <a:endParaRPr kumimoji="1" lang="zh-CN" altLang="en-US" sz="2000" b="1" dirty="0"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   ……</a:t>
            </a:r>
            <a:endParaRPr kumimoji="1" lang="zh-CN" altLang="en-US" sz="2000" b="1" dirty="0">
              <a:solidFill>
                <a:schemeClr val="bg2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</a:t>
            </a: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  -32767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</a:t>
            </a:r>
            <a:r>
              <a:rPr kumimoji="1" lang="zh-CN" altLang="en-US" sz="2000" b="1" dirty="0">
                <a:sym typeface="Symbol" panose="05050102010706020507" charset="0"/>
              </a:rPr>
              <a:t>1000 0000 0000 0001</a:t>
            </a:r>
            <a:endParaRPr kumimoji="1" lang="zh-CN" altLang="en-US" sz="2000" b="1" dirty="0"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  -32768</a:t>
            </a:r>
            <a:r>
              <a:rPr kumimoji="1" lang="zh-CN" altLang="en-US" sz="2000" b="1" dirty="0">
                <a:solidFill>
                  <a:srgbClr val="FFFF00"/>
                </a:solidFill>
                <a:sym typeface="Symbol" panose="05050102010706020507" charset="0"/>
              </a:rPr>
              <a:t>  </a:t>
            </a:r>
            <a:r>
              <a:rPr kumimoji="1" lang="zh-CN" altLang="en-US" sz="2000" b="1" dirty="0">
                <a:sym typeface="Symbol" panose="05050102010706020507" charset="0"/>
              </a:rPr>
              <a:t>1000 0000 0000 0000</a:t>
            </a:r>
            <a:endParaRPr kumimoji="1" lang="zh-CN" sz="2000" b="1" dirty="0">
              <a:sym typeface="Symbol" panose="05050102010706020507" charset="0"/>
            </a:endParaRPr>
          </a:p>
        </p:txBody>
      </p:sp>
      <p:sp>
        <p:nvSpPr>
          <p:cNvPr id="302094" name="Rectangle 14"/>
          <p:cNvSpPr>
            <a:spLocks noChangeArrowheads="1"/>
          </p:cNvSpPr>
          <p:nvPr/>
        </p:nvSpPr>
        <p:spPr bwMode="auto">
          <a:xfrm>
            <a:off x="4644008" y="1916832"/>
            <a:ext cx="4267200" cy="44196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32767</a:t>
            </a:r>
            <a:r>
              <a:rPr kumimoji="1" lang="zh-CN" altLang="en-US" sz="2000" b="1" dirty="0">
                <a:solidFill>
                  <a:schemeClr val="accent1"/>
                </a:solidFill>
                <a:sym typeface="Symbol" panose="05050102010706020507" charset="0"/>
              </a:rPr>
              <a:t> 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panose="05050102010706020507" charset="0"/>
              </a:rPr>
              <a:t>+ 1 </a:t>
            </a:r>
            <a:r>
              <a:rPr kumimoji="1" lang="zh-CN" altLang="en-US" sz="2000" b="1" dirty="0">
                <a:sym typeface="Symbol" panose="05050102010706020507" charset="0"/>
              </a:rPr>
              <a:t>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panose="05050102010706020507" charset="0"/>
              </a:rPr>
              <a:t> 32768 ?</a:t>
            </a:r>
            <a:endParaRPr kumimoji="1" lang="zh-CN" altLang="en-US" sz="2000" b="1" dirty="0">
              <a:solidFill>
                <a:srgbClr val="CC0066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ym typeface="Symbol" panose="05050102010706020507" charset="0"/>
              </a:rPr>
              <a:t>1000 0000 0000 000 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panose="05050102010706020507" charset="0"/>
              </a:rPr>
              <a:t> -32768</a:t>
            </a:r>
            <a:endParaRPr kumimoji="1" lang="zh-CN" altLang="en-US" sz="2000" b="1" dirty="0">
              <a:solidFill>
                <a:srgbClr val="CC0066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endParaRPr kumimoji="1" lang="zh-CN" altLang="en-US" sz="2000" b="1" dirty="0">
              <a:solidFill>
                <a:srgbClr val="FFFF00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olidFill>
                  <a:schemeClr val="bg2"/>
                </a:solidFill>
                <a:sym typeface="Symbol" panose="05050102010706020507" charset="0"/>
              </a:rPr>
              <a:t>-32768</a:t>
            </a:r>
            <a:r>
              <a:rPr kumimoji="1" lang="zh-CN" altLang="en-US" sz="2000" b="1" dirty="0">
                <a:solidFill>
                  <a:schemeClr val="accent1"/>
                </a:solidFill>
                <a:sym typeface="Symbol" panose="05050102010706020507" charset="0"/>
              </a:rPr>
              <a:t> 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panose="05050102010706020507" charset="0"/>
              </a:rPr>
              <a:t>- 1 </a:t>
            </a:r>
            <a:r>
              <a:rPr kumimoji="1" lang="zh-CN" altLang="en-US" sz="2000" b="1" dirty="0">
                <a:sym typeface="Symbol" panose="05050102010706020507" charset="0"/>
              </a:rPr>
              <a:t>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panose="05050102010706020507" charset="0"/>
              </a:rPr>
              <a:t> -32769 ?</a:t>
            </a:r>
            <a:endParaRPr kumimoji="1" lang="zh-CN" altLang="en-US" sz="2000" b="1" dirty="0">
              <a:solidFill>
                <a:srgbClr val="CC0066"/>
              </a:solidFill>
              <a:sym typeface="Symbol" panose="05050102010706020507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panose="05000000000000000000" charset="0"/>
              <a:buNone/>
            </a:pPr>
            <a:r>
              <a:rPr kumimoji="1" lang="zh-CN" altLang="en-US" sz="2000" b="1" dirty="0">
                <a:sym typeface="Symbol" panose="05050102010706020507" charset="0"/>
              </a:rPr>
              <a:t>0111 1111 1111 1111 =</a:t>
            </a:r>
            <a:r>
              <a:rPr kumimoji="1" lang="zh-CN" altLang="en-US" sz="2000" b="1" dirty="0">
                <a:solidFill>
                  <a:srgbClr val="CC0066"/>
                </a:solidFill>
                <a:sym typeface="Symbol" panose="05050102010706020507" charset="0"/>
              </a:rPr>
              <a:t> 32767</a:t>
            </a:r>
            <a:endParaRPr kumimoji="1" lang="zh-CN" sz="2000" b="1" dirty="0">
              <a:solidFill>
                <a:srgbClr val="CC0066"/>
              </a:solidFill>
              <a:sym typeface="Symbol" panose="05050102010706020507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2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2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20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93" grpId="0" autoUpdateAnimBg="0"/>
      <p:bldP spid="302094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786688" cy="8112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实型和字符型数据的存储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153400" cy="3429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实型数据的存储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1.2345</a:t>
            </a:r>
            <a:r>
              <a:rPr lang="en-US" altLang="zh-CN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02</a:t>
            </a:r>
            <a:endParaRPr lang="en-US" altLang="zh-CN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符号位  </a:t>
            </a:r>
            <a:r>
              <a:rPr lang="zh-CN" altLang="en-US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阶码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尾数</a:t>
            </a:r>
            <a:endParaRPr lang="zh-CN" altLang="en-US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字符型数据的存储</a:t>
            </a:r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一个字节存储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码。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charset="0"/>
              <a:buNone/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charset="0"/>
              <a:buNone/>
            </a:pP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例如字符型常量 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'A' 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ASCII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码为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65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，它在内存中以下列形式存放：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lnSpc>
                <a:spcPct val="80000"/>
              </a:lnSpc>
              <a:buFont typeface="Wingdings" panose="05000000000000000000" charset="0"/>
              <a:buNone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			0 1 0 0 0 0 0 1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ldLvl="2" autoUpdateAnimBg="0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2075" tIns="46038" rIns="92075" bIns="46038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11546</Words>
  <Application>WPS 演示</Application>
  <PresentationFormat>全屏显示(4:3)</PresentationFormat>
  <Paragraphs>1087</Paragraphs>
  <Slides>67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67</vt:i4>
      </vt:variant>
    </vt:vector>
  </HeadingPairs>
  <TitlesOfParts>
    <vt:vector size="86" baseType="lpstr">
      <vt:lpstr>Arial</vt:lpstr>
      <vt:lpstr>宋体</vt:lpstr>
      <vt:lpstr>Wingdings</vt:lpstr>
      <vt:lpstr>Arial Black</vt:lpstr>
      <vt:lpstr>Times New Roman</vt:lpstr>
      <vt:lpstr>Wingdings</vt:lpstr>
      <vt:lpstr>Symbol</vt:lpstr>
      <vt:lpstr>仿宋_GB2312</vt:lpstr>
      <vt:lpstr>仿宋</vt:lpstr>
      <vt:lpstr>微软雅黑</vt:lpstr>
      <vt:lpstr>Arial Unicode MS</vt:lpstr>
      <vt:lpstr>华文仿宋</vt:lpstr>
      <vt:lpstr>Arial</vt:lpstr>
      <vt:lpstr>Arial Unicode MS</vt:lpstr>
      <vt:lpstr>方正仿宋_GB2312</vt:lpstr>
      <vt:lpstr>Wonder Arial</vt:lpstr>
      <vt:lpstr>Pixel</vt:lpstr>
      <vt:lpstr>Paint.Picture</vt:lpstr>
      <vt:lpstr>Equation.DSMT4</vt:lpstr>
      <vt:lpstr>Chap 6  回顾 数据类型和表达式 </vt:lpstr>
      <vt:lpstr>本章要点</vt:lpstr>
      <vt:lpstr>数据类型和表达式</vt:lpstr>
      <vt:lpstr>6.1 数据的存储和基本数据类型</vt:lpstr>
      <vt:lpstr>6.1.1 数据的存储－整型数据</vt:lpstr>
      <vt:lpstr>数值的表示方法－原码 反码 补码</vt:lpstr>
      <vt:lpstr>原码 反码 补码</vt:lpstr>
      <vt:lpstr>PowerPoint 演示文稿</vt:lpstr>
      <vt:lpstr>实型和字符型数据的存储</vt:lpstr>
      <vt:lpstr>6.1.2 基本数据类型</vt:lpstr>
      <vt:lpstr>基本数据类型－整型</vt:lpstr>
      <vt:lpstr>整数类型的取值范围</vt:lpstr>
      <vt:lpstr>整型常量（整数）</vt:lpstr>
      <vt:lpstr>整数的表示</vt:lpstr>
      <vt:lpstr>整数的类型</vt:lpstr>
      <vt:lpstr>基本数据类型－字符型</vt:lpstr>
      <vt:lpstr>字符型常量</vt:lpstr>
      <vt:lpstr>字符的数值特征</vt:lpstr>
      <vt:lpstr>转义字符</vt:lpstr>
      <vt:lpstr>基本数据类型－实型</vt:lpstr>
      <vt:lpstr>数据精度和取值范围</vt:lpstr>
      <vt:lpstr>实型常量（实数、浮点数）</vt:lpstr>
      <vt:lpstr> 6.2 数据的输入和输出 </vt:lpstr>
      <vt:lpstr>6.2.1 整型数据的输入输出</vt:lpstr>
      <vt:lpstr>输出整型数据示例（1）</vt:lpstr>
      <vt:lpstr>输入整型数据示例（2）</vt:lpstr>
      <vt:lpstr>6.2.2 实型数据的输入和输出</vt:lpstr>
      <vt:lpstr>实型数据输出格式示例</vt:lpstr>
      <vt:lpstr>实型数据输入输出示例</vt:lpstr>
      <vt:lpstr>6.2.3 字符型数据输入输出</vt:lpstr>
      <vt:lpstr>输入输出字符示例</vt:lpstr>
      <vt:lpstr>输入输出字符示例</vt:lpstr>
      <vt:lpstr>例6-1 大小写字母转换 </vt:lpstr>
      <vt:lpstr>字符运算</vt:lpstr>
      <vt:lpstr>6.3  类型转换</vt:lpstr>
      <vt:lpstr>6.3.1 自动类型转换（非赋值运算）</vt:lpstr>
      <vt:lpstr>自动类型转换（非赋值运算）</vt:lpstr>
      <vt:lpstr>自动类型转换（赋值运算）</vt:lpstr>
      <vt:lpstr>自动类型转换（赋值运算）</vt:lpstr>
      <vt:lpstr>6.3.2  强制类型转换</vt:lpstr>
      <vt:lpstr>强制类型转换示例</vt:lpstr>
      <vt:lpstr> 6.4 表达式 </vt:lpstr>
      <vt:lpstr>6.4.1  算术表达式－算术运算符</vt:lpstr>
      <vt:lpstr>自增运算符++和自减运算符--</vt:lpstr>
      <vt:lpstr>自增运算和自减运算</vt:lpstr>
      <vt:lpstr>算术运算符的优先级和结合性</vt:lpstr>
      <vt:lpstr>写出C表达式</vt:lpstr>
      <vt:lpstr>6.4.2  赋值表达式</vt:lpstr>
      <vt:lpstr>赋值表达式</vt:lpstr>
      <vt:lpstr>复合赋值运算符</vt:lpstr>
      <vt:lpstr>6.4.3 关系表达式－关系运算符</vt:lpstr>
      <vt:lpstr>关系表达式</vt:lpstr>
      <vt:lpstr>6.4.4  逻辑表达式－逻辑运算符</vt:lpstr>
      <vt:lpstr>逻辑运算的规则－真值表</vt:lpstr>
      <vt:lpstr>逻辑运算符的优先级和结合性</vt:lpstr>
      <vt:lpstr>逻辑表达式</vt:lpstr>
      <vt:lpstr>例[6-4]写出满足要求的逻辑表达式</vt:lpstr>
      <vt:lpstr>6.4.5  条件表达式</vt:lpstr>
      <vt:lpstr>6.4.6  逗号表达式</vt:lpstr>
      <vt:lpstr>逗号表达式的用途</vt:lpstr>
      <vt:lpstr>6.4.7   位运算</vt:lpstr>
      <vt:lpstr>位逻辑运算</vt:lpstr>
      <vt:lpstr>位移位运算</vt:lpstr>
      <vt:lpstr>复合位赋值运算符</vt:lpstr>
      <vt:lpstr>6.4.8  其他运算</vt:lpstr>
      <vt:lpstr>运算符的优先级和结合性</vt:lpstr>
      <vt:lpstr>例6-5  统计单词个数 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chap5 数据类型和表达式</dc:title>
  <dc:creator>yanhui</dc:creator>
  <cp:lastModifiedBy>秉暃良人</cp:lastModifiedBy>
  <cp:revision>1763</cp:revision>
  <dcterms:created xsi:type="dcterms:W3CDTF">1998-02-11T08:33:00Z</dcterms:created>
  <dcterms:modified xsi:type="dcterms:W3CDTF">2025-07-28T07:20:42Z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B7B9CDEF79C04BECB6C2B1FFEBC9FA3E_13</vt:lpwstr>
  </property>
  <property fmtid="{D5CDD505-2E9C-101B-9397-08002B2CF9AE}" pid="3" name="KSOProductBuildVer">
    <vt:lpwstr>2052-12.1.0.21915</vt:lpwstr>
  </property>
</Properties>
</file>