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media/image7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93"/>
  </p:handoutMasterIdLst>
  <p:sldIdLst>
    <p:sldId id="381" r:id="rId3"/>
    <p:sldId id="379" r:id="rId4"/>
    <p:sldId id="383" r:id="rId5"/>
    <p:sldId id="413" r:id="rId7"/>
    <p:sldId id="415" r:id="rId8"/>
    <p:sldId id="414" r:id="rId9"/>
    <p:sldId id="416" r:id="rId10"/>
    <p:sldId id="422" r:id="rId11"/>
    <p:sldId id="488" r:id="rId12"/>
    <p:sldId id="489" r:id="rId13"/>
    <p:sldId id="490" r:id="rId14"/>
    <p:sldId id="487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2" r:id="rId26"/>
    <p:sldId id="503" r:id="rId27"/>
    <p:sldId id="504" r:id="rId28"/>
    <p:sldId id="423" r:id="rId29"/>
    <p:sldId id="418" r:id="rId30"/>
    <p:sldId id="424" r:id="rId31"/>
    <p:sldId id="425" r:id="rId32"/>
    <p:sldId id="427" r:id="rId33"/>
    <p:sldId id="505" r:id="rId34"/>
    <p:sldId id="506" r:id="rId35"/>
    <p:sldId id="428" r:id="rId36"/>
    <p:sldId id="507" r:id="rId37"/>
    <p:sldId id="508" r:id="rId38"/>
    <p:sldId id="509" r:id="rId39"/>
    <p:sldId id="510" r:id="rId40"/>
    <p:sldId id="511" r:id="rId41"/>
    <p:sldId id="512" r:id="rId42"/>
    <p:sldId id="429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84" r:id="rId60"/>
    <p:sldId id="485" r:id="rId61"/>
    <p:sldId id="486" r:id="rId62"/>
    <p:sldId id="447" r:id="rId63"/>
    <p:sldId id="448" r:id="rId64"/>
    <p:sldId id="449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  <p:sldId id="473" r:id="rId85"/>
    <p:sldId id="474" r:id="rId86"/>
    <p:sldId id="475" r:id="rId87"/>
    <p:sldId id="476" r:id="rId88"/>
    <p:sldId id="480" r:id="rId89"/>
    <p:sldId id="481" r:id="rId90"/>
    <p:sldId id="482" r:id="rId91"/>
    <p:sldId id="483" r:id="rId9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513" y="54"/>
      </p:cViewPr>
      <p:guideLst>
        <p:guide orient="horz" pos="2186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915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handoutMaster" Target="handoutMasters/handoutMaster1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F2CE6B7-03D9-46D8-909A-DAC9A03F6A0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FA078AE-BA71-48BC-B392-E756C162EE8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F6B5B71-9B23-4E86-A6CA-1FF1CBF7B0D8}" type="slidenum">
              <a:rPr lang="zh-CN" altLang="en-US"/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57EAB11-5FFF-44DC-B619-A141FC0CBF5A}" type="slidenum">
              <a:rPr lang="zh-CN" altLang="en-US"/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4A74F24-F23B-47BF-BE15-BF595FC66F8E}" type="slidenum">
              <a:rPr lang="zh-CN" altLang="en-US"/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EA6A3-33D1-4B5A-B793-FCB276E979FA}" type="slidenum">
              <a:rPr lang="zh-CN" altLang="en-US"/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21A7412-0BF3-4393-B256-E9E3D7FCDD89}" type="slidenum">
              <a:rPr lang="zh-CN" altLang="en-US"/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4024CCA-4097-4309-BBBA-45FD7C867213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15D257-9E66-4763-A93E-0C4931CC5489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21A7412-0BF3-4393-B256-E9E3D7FCDD89}" type="slidenum">
              <a:rPr lang="zh-CN" altLang="en-US"/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4024CCA-4097-4309-BBBA-45FD7C867213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15D257-9E66-4763-A93E-0C4931CC5489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76BCE40-8872-4912-A19B-F708C6E33EDE}" type="slidenum">
              <a:rPr lang="zh-CN" altLang="en-US"/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FAF220A-3BC4-41F7-8632-C16915B5A53C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A17C5FA-CAF2-4C8B-95B3-5B21EBA2C426}" type="slidenum">
              <a:rPr lang="zh-CN" altLang="en-US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6366E4F-EA31-453E-8C89-48454BCCDA74}" type="slidenum">
              <a:rPr lang="zh-CN" altLang="en-US"/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4E0133-27D1-48A6-BF0A-BE78F3D0CE36}" type="slidenum">
              <a:rPr lang="zh-CN" altLang="en-US"/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D3C981B-AA29-4126-B3E7-6D6E899AFB72}" type="slidenum">
              <a:rPr lang="zh-CN" altLang="en-US"/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5F42695-A70C-49D8-AA16-7581FCF45A2E}" type="slidenum">
              <a:rPr lang="zh-CN" altLang="en-US"/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0337BBB-BA47-45EF-9D53-A71A949372ED}" type="slidenum">
              <a:rPr lang="zh-CN" altLang="en-US"/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42450-FDEF-46BC-B029-C2513DBB55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042A3-765E-441F-83CA-A9D5A8982931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7FF4FB-9AD1-450F-BE5E-BCB8A9B046CA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EBF216-4F56-4F69-8FE6-3ED354DFC5FC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C5380E-A3C6-4E4E-88B4-118C54120C78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2037E-B8AD-4E45-9A90-0D039D1EEF02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DDBA0E-FC84-4252-B5C8-ABB0E3E96E19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B67F60-1A5E-4DA9-849A-835242647C08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877235-CFEE-4D8B-8508-B713BF55CF26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EAF0A3-97B2-4BC3-8335-701731A9BFDF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62C0E-D71C-46F2-A1E4-6EAD3145239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7F2D4E4F-83A8-4B88-BDFC-E3A974A14E96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Arial" panose="020B0604020202020204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eb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eb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4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5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Chap</a:t>
            </a:r>
            <a:r>
              <a:rPr lang="zh-CN" altLang="en-US">
                <a:ea typeface="黑体" panose="02010609060101010101" pitchFamily="49" charset="-122"/>
              </a:rPr>
              <a:t> 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>
                <a:ea typeface="黑体" panose="02010609060101010101" pitchFamily="49" charset="-122"/>
              </a:rPr>
              <a:t>  用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语言编写程序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在屏幕上显示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Hello World!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求华氏温度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对应的摄氏温度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计算分段函数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输出华氏—摄氏温度转换表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生成乘方表与阶乘表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1371600"/>
          </a:xfrm>
        </p:spPr>
        <p:txBody>
          <a:bodyPr/>
          <a:p>
            <a:r>
              <a:rPr lang="zh-CN" altLang="en-US"/>
              <a:t>数制转换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3886200"/>
          </a:xfrm>
        </p:spPr>
        <p:txBody>
          <a:bodyPr/>
          <a:p>
            <a:r>
              <a:rPr lang="zh-CN" altLang="en-US"/>
              <a:t>十进制</a:t>
            </a:r>
            <a:r>
              <a:rPr lang="en-US" altLang="zh-CN"/>
              <a:t>→</a:t>
            </a:r>
            <a:r>
              <a:rPr lang="zh-CN" altLang="en-US"/>
              <a:t>二进制：除</a:t>
            </a:r>
            <a:r>
              <a:rPr lang="en-US" altLang="zh-CN"/>
              <a:t>2</a:t>
            </a:r>
            <a:r>
              <a:rPr lang="zh-CN" altLang="en-US"/>
              <a:t>取余法</a:t>
            </a:r>
            <a:endParaRPr lang="zh-CN" altLang="en-US"/>
          </a:p>
          <a:p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连续除以</a:t>
            </a:r>
            <a:r>
              <a:rPr lang="en-US" altLang="zh-CN"/>
              <a:t>2</a:t>
            </a:r>
            <a:r>
              <a:rPr lang="zh-CN" altLang="en-US"/>
              <a:t>，记录余数（</a:t>
            </a:r>
            <a:r>
              <a:rPr lang="en-US" altLang="zh-CN"/>
              <a:t>0/1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将余数倒序排列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29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二进制</a:t>
            </a:r>
            <a:endParaRPr lang="zh-CN" altLang="en-US"/>
          </a:p>
          <a:p>
            <a:pPr lvl="1"/>
            <a:r>
              <a:rPr lang="en-US" altLang="zh-CN" sz="2000"/>
              <a:t>29 </a:t>
            </a:r>
            <a:r>
              <a:rPr lang="en-US" altLang="en-US" sz="2000"/>
              <a:t>÷</a:t>
            </a:r>
            <a:r>
              <a:rPr lang="en-US" altLang="zh-CN" sz="2000"/>
              <a:t> 2 = 14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14 </a:t>
            </a:r>
            <a:r>
              <a:rPr lang="en-US" altLang="en-US" sz="2000"/>
              <a:t>÷</a:t>
            </a:r>
            <a:r>
              <a:rPr lang="en-US" altLang="zh-CN" sz="2000"/>
              <a:t> 2 = 7  </a:t>
            </a:r>
            <a:r>
              <a:rPr lang="zh-CN" altLang="en-US" sz="2000"/>
              <a:t>余</a:t>
            </a:r>
            <a:r>
              <a:rPr lang="en-US" altLang="zh-CN" sz="2000"/>
              <a:t> 0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7 </a:t>
            </a:r>
            <a:r>
              <a:rPr lang="en-US" altLang="en-US" sz="2000"/>
              <a:t>÷</a:t>
            </a:r>
            <a:r>
              <a:rPr lang="en-US" altLang="zh-CN" sz="2000"/>
              <a:t> 2 = 3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3 </a:t>
            </a:r>
            <a:r>
              <a:rPr lang="en-US" altLang="en-US" sz="2000"/>
              <a:t>÷</a:t>
            </a:r>
            <a:r>
              <a:rPr lang="en-US" altLang="zh-CN" sz="2000"/>
              <a:t> 2 = 1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1 </a:t>
            </a:r>
            <a:r>
              <a:rPr lang="en-US" altLang="en-US" sz="2000"/>
              <a:t>÷</a:t>
            </a:r>
            <a:r>
              <a:rPr lang="en-US" altLang="zh-CN" sz="2000"/>
              <a:t> 2 = 0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r>
              <a:rPr lang="zh-CN" altLang="en-US"/>
              <a:t>结果：</a:t>
            </a:r>
            <a:r>
              <a:rPr lang="en-US" altLang="zh-CN"/>
              <a:t>11101</a:t>
            </a:r>
            <a:r>
              <a:rPr lang="zh-CN" altLang="en-US"/>
              <a:t>（从下往上读）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540"/>
            <a:ext cx="8229600" cy="3886200"/>
          </a:xfrm>
        </p:spPr>
        <p:txBody>
          <a:bodyPr/>
          <a:p>
            <a:r>
              <a:rPr lang="zh-CN" altLang="en-US"/>
              <a:t>二进制</a:t>
            </a:r>
            <a:r>
              <a:rPr lang="en-US" altLang="zh-CN"/>
              <a:t>→</a:t>
            </a:r>
            <a:r>
              <a:rPr lang="zh-CN" altLang="en-US"/>
              <a:t>十进制：按权展开求和法</a:t>
            </a:r>
            <a:endParaRPr lang="zh-CN" altLang="en-US"/>
          </a:p>
          <a:p>
            <a:r>
              <a:rPr lang="zh-CN" altLang="en-US"/>
              <a:t>公式：每位数字</a:t>
            </a:r>
            <a:r>
              <a:rPr lang="en-US" altLang="zh-CN"/>
              <a:t> </a:t>
            </a:r>
            <a:r>
              <a:rPr lang="en-US" altLang="en-US"/>
              <a:t>×</a:t>
            </a:r>
            <a:r>
              <a:rPr lang="en-US" altLang="zh-CN"/>
              <a:t> 2</a:t>
            </a:r>
            <a:r>
              <a:rPr lang="en-US" altLang="en-US"/>
              <a:t>ⁿ⁻¹</a:t>
            </a:r>
            <a:r>
              <a:rPr lang="zh-CN" altLang="en-US"/>
              <a:t>（</a:t>
            </a:r>
            <a:r>
              <a:rPr lang="en-US" altLang="zh-CN"/>
              <a:t>n=</a:t>
            </a:r>
            <a:r>
              <a:rPr lang="zh-CN" altLang="en-US"/>
              <a:t>位数）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1101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十进制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³</a:t>
            </a:r>
            <a:r>
              <a:rPr lang="en-US" altLang="zh-CN"/>
              <a:t> + 1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²</a:t>
            </a:r>
            <a:r>
              <a:rPr lang="en-US" altLang="zh-CN"/>
              <a:t> + 0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¹</a:t>
            </a:r>
            <a:r>
              <a:rPr lang="en-US" altLang="zh-CN"/>
              <a:t> + 1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⁰</a:t>
            </a:r>
            <a:r>
              <a:rPr lang="en-US" altLang="zh-CN"/>
              <a:t>= 8 + 4 + 0 + 1 = 13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981200"/>
            <a:ext cx="8672195" cy="3886200"/>
          </a:xfrm>
        </p:spPr>
        <p:txBody>
          <a:bodyPr/>
          <a:p>
            <a:r>
              <a:rPr lang="zh-CN" altLang="en-US"/>
              <a:t>整型常量</a:t>
            </a:r>
            <a:endParaRPr lang="zh-CN" altLang="en-US"/>
          </a:p>
          <a:p>
            <a:pPr lvl="1"/>
            <a:r>
              <a:rPr lang="zh-CN" altLang="en-US"/>
              <a:t>基本整型</a:t>
            </a:r>
            <a:r>
              <a:rPr lang="en-US" altLang="zh-CN"/>
              <a:t> int </a:t>
            </a:r>
            <a:endParaRPr lang="en-US" altLang="zh-CN"/>
          </a:p>
          <a:p>
            <a:pPr lvl="2"/>
            <a:r>
              <a:rPr lang="zh-CN" altLang="en-US" sz="2400"/>
              <a:t>取决于计算机字长，其大小与字长相等</a:t>
            </a:r>
            <a:endParaRPr lang="en-US" altLang="zh-CN"/>
          </a:p>
          <a:p>
            <a:pPr lvl="1"/>
            <a:r>
              <a:rPr lang="zh-CN" altLang="en-US"/>
              <a:t>长整型</a:t>
            </a:r>
            <a:r>
              <a:rPr lang="en-US" altLang="zh-CN"/>
              <a:t> long int</a:t>
            </a:r>
            <a:endParaRPr lang="en-US" altLang="zh-CN"/>
          </a:p>
          <a:p>
            <a:pPr lvl="2"/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(4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zh-CN" altLang="en-US"/>
              <a:t>，无符号：</a:t>
            </a:r>
            <a:r>
              <a:rPr lang="en-US" altLang="zh-CN"/>
              <a:t>0~4294967295</a:t>
            </a:r>
            <a:r>
              <a:rPr lang="zh-CN" altLang="en-US"/>
              <a:t>，有符号：</a:t>
            </a:r>
            <a:r>
              <a:rPr lang="en-US" altLang="zh-CN"/>
              <a:t>-2147483648~+2147483647</a:t>
            </a:r>
            <a:endParaRPr lang="en-US" altLang="zh-CN"/>
          </a:p>
          <a:p>
            <a:pPr lvl="1"/>
            <a:r>
              <a:rPr lang="zh-CN" altLang="en-US"/>
              <a:t>短整型</a:t>
            </a:r>
            <a:r>
              <a:rPr lang="en-US" altLang="zh-CN"/>
              <a:t> short int </a:t>
            </a:r>
            <a:endParaRPr lang="en-US" altLang="zh-CN"/>
          </a:p>
          <a:p>
            <a:pPr lvl="2"/>
            <a:r>
              <a:rPr lang="en-US" altLang="zh-CN" sz="2400"/>
              <a:t>16</a:t>
            </a:r>
            <a:r>
              <a:rPr lang="zh-CN" altLang="en-US" sz="2400"/>
              <a:t>位</a:t>
            </a:r>
            <a:r>
              <a:rPr lang="en-US" altLang="zh-CN" sz="2400"/>
              <a:t>(2</a:t>
            </a:r>
            <a:r>
              <a:rPr lang="zh-CN" altLang="en-US" sz="2400"/>
              <a:t>字节</a:t>
            </a:r>
            <a:r>
              <a:rPr lang="en-US" altLang="zh-CN" sz="2400"/>
              <a:t>)</a:t>
            </a:r>
            <a:r>
              <a:rPr lang="zh-CN" altLang="en-US" sz="2400"/>
              <a:t>，无符号：</a:t>
            </a:r>
            <a:r>
              <a:rPr lang="en-US" altLang="zh-CN" sz="2400"/>
              <a:t>0~65535</a:t>
            </a:r>
            <a:r>
              <a:rPr lang="zh-CN" altLang="en-US" sz="2400"/>
              <a:t>，有符号：</a:t>
            </a:r>
            <a:r>
              <a:rPr lang="en-US" altLang="zh-CN" sz="2400"/>
              <a:t>-32768~+32767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04210" y="980440"/>
            <a:ext cx="3758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1byte = 8bits</a:t>
            </a:r>
            <a:endParaRPr lang="en-US" altLang="zh-CN" sz="3200" b="1"/>
          </a:p>
          <a:p>
            <a:endParaRPr lang="en-US" altLang="zh-CN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620395"/>
            <a:ext cx="8229600" cy="3886200"/>
          </a:xfrm>
        </p:spPr>
        <p:txBody>
          <a:bodyPr/>
          <a:p>
            <a:r>
              <a:rPr lang="zh-CN" altLang="en-US"/>
              <a:t>实型常量</a:t>
            </a:r>
            <a:endParaRPr lang="zh-CN" altLang="en-US"/>
          </a:p>
          <a:p>
            <a:pPr lvl="1"/>
            <a:r>
              <a:rPr lang="zh-CN" altLang="en-US"/>
              <a:t>小数形式</a:t>
            </a:r>
            <a:r>
              <a:rPr lang="en-US" altLang="zh-CN"/>
              <a:t> 123.45</a:t>
            </a:r>
            <a:endParaRPr lang="en-US" altLang="zh-CN"/>
          </a:p>
          <a:p>
            <a:pPr lvl="1"/>
            <a:r>
              <a:rPr lang="zh-CN" altLang="en-US"/>
              <a:t>指数形式</a:t>
            </a:r>
            <a:r>
              <a:rPr lang="en-US" altLang="zh-CN"/>
              <a:t>(</a:t>
            </a:r>
            <a:r>
              <a:rPr lang="zh-CN" altLang="en-US"/>
              <a:t>科学计数法</a:t>
            </a:r>
            <a:r>
              <a:rPr lang="en-US" altLang="zh-CN"/>
              <a:t>)1.2345e</a:t>
            </a:r>
            <a:endParaRPr lang="en-US" altLang="zh-CN"/>
          </a:p>
          <a:p>
            <a:pPr lvl="0"/>
            <a:r>
              <a:rPr lang="zh-CN" altLang="en-US"/>
              <a:t>实型常量类型</a:t>
            </a:r>
            <a:endParaRPr lang="zh-CN" altLang="en-US"/>
          </a:p>
          <a:p>
            <a:pPr lvl="1"/>
            <a:r>
              <a:rPr lang="zh-CN" altLang="en-US"/>
              <a:t>单精度类型</a:t>
            </a:r>
            <a:r>
              <a:rPr lang="en-US" altLang="zh-CN"/>
              <a:t>(float):32bits</a:t>
            </a:r>
            <a:endParaRPr lang="en-US" altLang="zh-CN"/>
          </a:p>
          <a:p>
            <a:pPr lvl="1"/>
            <a:r>
              <a:rPr lang="zh-CN" altLang="en-US"/>
              <a:t>双精度类型</a:t>
            </a:r>
            <a:r>
              <a:rPr lang="en-US" altLang="zh-CN"/>
              <a:t>(double):64bits</a:t>
            </a:r>
            <a:endParaRPr lang="en-US" altLang="zh-CN"/>
          </a:p>
          <a:p>
            <a:pPr lvl="1"/>
            <a:r>
              <a:rPr lang="zh-CN" altLang="en-US"/>
              <a:t>长双精度类型</a:t>
            </a:r>
            <a:r>
              <a:rPr lang="en-US" altLang="zh-CN"/>
              <a:t>(log double)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3895" y="4652645"/>
            <a:ext cx="7941310" cy="1451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548640"/>
            <a:ext cx="8229600" cy="3886200"/>
          </a:xfrm>
        </p:spPr>
        <p:txBody>
          <a:bodyPr/>
          <a:p>
            <a:r>
              <a:rPr lang="zh-CN" altLang="en-US"/>
              <a:t>字符型常量</a:t>
            </a:r>
            <a:endParaRPr lang="zh-CN" altLang="en-US"/>
          </a:p>
          <a:p>
            <a:pPr lvl="1"/>
            <a:r>
              <a:rPr lang="zh-CN" altLang="en-US"/>
              <a:t>字符常量：使用一对单引号</a:t>
            </a:r>
            <a:r>
              <a:rPr lang="en-US" altLang="zh-CN"/>
              <a:t>(‘’)</a:t>
            </a:r>
            <a:r>
              <a:rPr lang="zh-CN" altLang="en-US"/>
              <a:t>括起来的字符就是字符常量，如</a:t>
            </a:r>
            <a:r>
              <a:rPr lang="en-US" altLang="zh-CN"/>
              <a:t>’A’,’#’,’b’</a:t>
            </a:r>
            <a:r>
              <a:rPr lang="zh-CN" altLang="en-US"/>
              <a:t>等</a:t>
            </a:r>
            <a:endParaRPr lang="zh-CN" altLang="en-US"/>
          </a:p>
          <a:p>
            <a:pPr lvl="2"/>
            <a:r>
              <a:rPr lang="zh-CN" altLang="en-US" sz="2400"/>
              <a:t>字符常量只能包括一个字符</a:t>
            </a:r>
            <a:endParaRPr lang="zh-CN" altLang="en-US"/>
          </a:p>
          <a:p>
            <a:pPr lvl="2"/>
            <a:r>
              <a:rPr lang="zh-CN" altLang="en-US"/>
              <a:t>字符常量是区分大小写的，例如</a:t>
            </a:r>
            <a:r>
              <a:rPr lang="en-US" altLang="zh-CN"/>
              <a:t>’A’</a:t>
            </a:r>
            <a:r>
              <a:rPr lang="zh-CN" altLang="en-US"/>
              <a:t>和</a:t>
            </a:r>
            <a:r>
              <a:rPr lang="en-US" altLang="zh-CN"/>
              <a:t>’a’</a:t>
            </a:r>
            <a:r>
              <a:rPr lang="zh-CN" altLang="en-US"/>
              <a:t>是两个不同的字符</a:t>
            </a:r>
            <a:endParaRPr lang="zh-CN" altLang="en-US"/>
          </a:p>
          <a:p>
            <a:pPr lvl="2"/>
            <a:r>
              <a:rPr lang="en-US" altLang="zh-CN"/>
              <a:t>‘’</a:t>
            </a:r>
            <a:r>
              <a:rPr lang="zh-CN" altLang="en-US"/>
              <a:t>只是为了说明这是一个字符常量，但不属于字符常量的一部分</a:t>
            </a:r>
            <a:endParaRPr lang="zh-CN" altLang="en-US"/>
          </a:p>
          <a:p>
            <a:pPr lvl="1"/>
            <a:r>
              <a:rPr lang="zh-CN" altLang="en-US"/>
              <a:t>字符串常量：用一对双引号</a:t>
            </a:r>
            <a:r>
              <a:rPr lang="en-US" altLang="zh-CN"/>
              <a:t>(“”)</a:t>
            </a:r>
            <a:r>
              <a:rPr lang="zh-CN" altLang="en-US"/>
              <a:t>括起来的若干字符序列，如</a:t>
            </a:r>
            <a:r>
              <a:rPr lang="en-US" altLang="zh-CN"/>
              <a:t>”Hello world!”</a:t>
            </a:r>
            <a:endParaRPr lang="en-US" altLang="zh-CN"/>
          </a:p>
          <a:p>
            <a:pPr lvl="2"/>
            <a:r>
              <a:rPr lang="zh-CN" altLang="en-US"/>
              <a:t>如果字符串中一个字符都没有，则称其为空字符串</a:t>
            </a:r>
            <a:endParaRPr lang="zh-CN" altLang="en-US"/>
          </a:p>
          <a:p>
            <a:pPr lvl="2"/>
            <a:r>
              <a:rPr lang="en-US" altLang="zh-CN"/>
              <a:t>C</a:t>
            </a:r>
            <a:r>
              <a:rPr lang="zh-CN" altLang="en-US"/>
              <a:t>语言在存储字符串常量的时候会自动在字符串末尾添加一个</a:t>
            </a:r>
            <a:r>
              <a:rPr lang="en-US" altLang="zh-CN"/>
              <a:t>’\0’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5" y="1766570"/>
            <a:ext cx="7896860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1371600"/>
          </a:xfrm>
        </p:spPr>
        <p:txBody>
          <a:bodyPr/>
          <a:p>
            <a:r>
              <a:rPr lang="zh-CN" altLang="en-US"/>
              <a:t>字符常量与字符串常量的区别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3886200"/>
          </a:xfrm>
        </p:spPr>
        <p:txBody>
          <a:bodyPr/>
          <a:p>
            <a:r>
              <a:rPr lang="zh-CN" altLang="en-US"/>
              <a:t>定界符不同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直观区别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字符常量为</a:t>
            </a:r>
            <a:r>
              <a:rPr lang="en-US" altLang="zh-CN"/>
              <a:t>’ ’</a:t>
            </a:r>
            <a:endParaRPr lang="en-US" altLang="zh-CN"/>
          </a:p>
          <a:p>
            <a:pPr lvl="1"/>
            <a:r>
              <a:rPr lang="zh-CN" altLang="en-US"/>
              <a:t>字符串常量为</a:t>
            </a:r>
            <a:r>
              <a:rPr lang="en-US" altLang="zh-CN"/>
              <a:t>” ”</a:t>
            </a:r>
            <a:endParaRPr lang="en-US" altLang="zh-CN"/>
          </a:p>
          <a:p>
            <a:pPr lvl="0"/>
            <a:r>
              <a:rPr lang="zh-CN" altLang="en-US"/>
              <a:t>长度不同</a:t>
            </a:r>
            <a:endParaRPr lang="zh-CN" altLang="en-US"/>
          </a:p>
          <a:p>
            <a:pPr lvl="1"/>
            <a:r>
              <a:rPr lang="zh-CN" altLang="en-US"/>
              <a:t>字符常量只能有一个字符</a:t>
            </a:r>
            <a:endParaRPr lang="zh-CN" altLang="en-US"/>
          </a:p>
          <a:p>
            <a:pPr lvl="1"/>
            <a:r>
              <a:rPr lang="zh-CN" altLang="en-US"/>
              <a:t>字符串常量可以有若干个字符</a:t>
            </a:r>
            <a:endParaRPr lang="zh-CN" altLang="en-US"/>
          </a:p>
          <a:p>
            <a:pPr lvl="0"/>
            <a:r>
              <a:rPr lang="zh-CN" altLang="en-US"/>
              <a:t>存储方式不同</a:t>
            </a:r>
            <a:endParaRPr lang="zh-CN" altLang="en-US"/>
          </a:p>
          <a:p>
            <a:pPr lvl="1"/>
            <a:r>
              <a:rPr lang="zh-CN" altLang="en-US"/>
              <a:t>字符常量中存储的是字符的</a:t>
            </a:r>
            <a:r>
              <a:rPr lang="en-US" altLang="zh-CN"/>
              <a:t>ASCII</a:t>
            </a:r>
            <a:r>
              <a:rPr lang="zh-CN" altLang="en-US"/>
              <a:t>码值</a:t>
            </a:r>
            <a:endParaRPr lang="zh-CN" altLang="en-US"/>
          </a:p>
          <a:p>
            <a:pPr lvl="1"/>
            <a:r>
              <a:rPr lang="zh-CN" altLang="en-US"/>
              <a:t>字符串常量不仅要存储有效的字符，还要存储一个结束标志</a:t>
            </a:r>
            <a:r>
              <a:rPr lang="en-US" altLang="zh-CN"/>
              <a:t>’\0’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ASCII</a:t>
            </a:r>
            <a:r>
              <a:rPr lang="zh-CN" altLang="en-US"/>
              <a:t>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628775"/>
            <a:ext cx="8229600" cy="3886200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语言中，所有的字符被一一映射到一个表中，这个表就是</a:t>
            </a:r>
            <a:r>
              <a:rPr lang="en-US" altLang="zh-CN"/>
              <a:t>ASCII</a:t>
            </a:r>
            <a:r>
              <a:rPr lang="zh-CN" altLang="en-US"/>
              <a:t>码表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2708910"/>
            <a:ext cx="7698740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我们在之前的例子代码中看到了</a:t>
            </a:r>
            <a:r>
              <a:rPr lang="en-US" altLang="zh-CN"/>
              <a:t>’\n’</a:t>
            </a:r>
            <a:r>
              <a:rPr lang="zh-CN" altLang="en-US"/>
              <a:t>符号，但是输出时却</a:t>
            </a:r>
            <a:r>
              <a:rPr lang="zh-CN" altLang="en-US">
                <a:solidFill>
                  <a:srgbClr val="FF0000"/>
                </a:solidFill>
              </a:rPr>
              <a:t>不显示该符号</a:t>
            </a:r>
            <a:r>
              <a:rPr lang="zh-CN" altLang="en-US"/>
              <a:t>，只是进行了</a:t>
            </a:r>
            <a:r>
              <a:rPr lang="zh-CN" altLang="en-US">
                <a:solidFill>
                  <a:srgbClr val="FF0000"/>
                </a:solidFill>
              </a:rPr>
              <a:t>换行操作</a:t>
            </a:r>
            <a:r>
              <a:rPr lang="zh-CN" altLang="en-US"/>
              <a:t>，这种符号称为转义字符</a:t>
            </a:r>
            <a:endParaRPr lang="zh-CN" altLang="en-US"/>
          </a:p>
          <a:p>
            <a:r>
              <a:rPr lang="zh-CN" altLang="en-US"/>
              <a:t>转义字符是一种特殊的字符，通常以反斜杠</a:t>
            </a:r>
            <a:r>
              <a:rPr lang="en-US" altLang="zh-CN"/>
              <a:t>’\n’</a:t>
            </a:r>
            <a:r>
              <a:rPr lang="zh-CN" altLang="en-US"/>
              <a:t>开头，后面跟着一个或者几个字符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595" y="1196975"/>
            <a:ext cx="6715125" cy="4638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本章要点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163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36718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怎样编写程序，在屏幕上显示一些信息？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怎样编写程序，实现简单的数据处理，例如将华氏温度转换为摄氏温度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怎样使用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语句计算分段函数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怎样用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for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语句求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1+2+…+100?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如何定义和调用函数生成一张乘方表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符号常量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一种在程序中定义的常量</a:t>
            </a:r>
            <a:endParaRPr lang="zh-CN" altLang="en-US"/>
          </a:p>
          <a:p>
            <a:r>
              <a:rPr lang="zh-CN" altLang="en-US"/>
              <a:t>也叫做宏常量</a:t>
            </a:r>
            <a:endParaRPr lang="zh-CN" altLang="en-US"/>
          </a:p>
          <a:p>
            <a:r>
              <a:rPr lang="zh-CN" altLang="en-US"/>
              <a:t>会在之后的课程中详细介绍这种常量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020"/>
            <a:ext cx="8229600" cy="3886200"/>
          </a:xfrm>
        </p:spPr>
        <p:txBody>
          <a:bodyPr/>
          <a:p>
            <a:r>
              <a:rPr lang="zh-CN" altLang="en-US"/>
              <a:t>变量就是在程序运行期间其值可以变化的量</a:t>
            </a:r>
            <a:endParaRPr lang="zh-CN" altLang="en-US"/>
          </a:p>
          <a:p>
            <a:r>
              <a:rPr lang="zh-CN" altLang="en-US"/>
              <a:t>每个变量都属于一种类型，如整型、实型、浮点型等，该类型定义了变量的格式</a:t>
            </a:r>
            <a:r>
              <a:rPr lang="en-US" altLang="zh-CN"/>
              <a:t>(</a:t>
            </a:r>
            <a:r>
              <a:rPr lang="zh-CN" altLang="en-US"/>
              <a:t>大小</a:t>
            </a:r>
            <a:r>
              <a:rPr lang="en-US" altLang="zh-CN"/>
              <a:t>)</a:t>
            </a:r>
            <a:r>
              <a:rPr lang="zh-CN" altLang="en-US"/>
              <a:t>和行为</a:t>
            </a:r>
            <a:r>
              <a:rPr lang="en-US" altLang="zh-CN"/>
              <a:t>(</a:t>
            </a:r>
            <a:r>
              <a:rPr lang="zh-CN" altLang="en-US"/>
              <a:t>可以进行的操作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一个变量要有属于自己的名称，并且在内存中占有一定的空间，起所占的空间大小取决于变量自身的类型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8229600" cy="1371600"/>
          </a:xfrm>
        </p:spPr>
        <p:txBody>
          <a:bodyPr/>
          <a:p>
            <a:r>
              <a:rPr lang="zh-CN" altLang="en-US"/>
              <a:t>整型变量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3886200"/>
          </a:xfrm>
        </p:spPr>
        <p:txBody>
          <a:bodyPr/>
          <a:p>
            <a:r>
              <a:rPr lang="zh-CN" altLang="en-US"/>
              <a:t>整型变量是用来存储整型数值的变量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7705" y="2493010"/>
          <a:ext cx="778954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15"/>
                <a:gridCol w="2596515"/>
                <a:gridCol w="2596515"/>
              </a:tblGrid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有符号基本整型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无符号基本整型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有符号短整型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short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无符号短整型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short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有符号长整型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long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无符号长整型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long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1371600"/>
          </a:xfrm>
        </p:spPr>
        <p:txBody>
          <a:bodyPr/>
          <a:p>
            <a:r>
              <a:rPr lang="zh-CN" altLang="en-US"/>
              <a:t>实型变量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3886200"/>
          </a:xfrm>
        </p:spPr>
        <p:txBody>
          <a:bodyPr/>
          <a:p>
            <a:r>
              <a:rPr lang="zh-CN" altLang="en-US"/>
              <a:t>也称为浮点型变量，用来存储实型数值的变量，其中实型数值由整数和小数两部分组成。根据精度可以分为以下几类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9160" y="3284855"/>
          <a:ext cx="7442835" cy="225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945"/>
                <a:gridCol w="2480945"/>
                <a:gridCol w="2480945"/>
              </a:tblGrid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双精度浮点型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长双精度浮点型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long double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用来存储字符常量的变量</a:t>
            </a:r>
            <a:endParaRPr lang="zh-CN" altLang="en-US"/>
          </a:p>
          <a:p>
            <a:r>
              <a:rPr lang="zh-CN" altLang="en-US"/>
              <a:t>将一个字符存储到字符变量里，实际上是将该字符的</a:t>
            </a:r>
            <a:r>
              <a:rPr lang="en-US" altLang="zh-CN"/>
              <a:t>ASCII</a:t>
            </a:r>
            <a:r>
              <a:rPr lang="zh-CN" altLang="en-US"/>
              <a:t>码</a:t>
            </a:r>
            <a:r>
              <a:rPr lang="en-US" altLang="zh-CN"/>
              <a:t>(</a:t>
            </a:r>
            <a:r>
              <a:rPr lang="zh-CN" altLang="en-US"/>
              <a:t>无符号数</a:t>
            </a:r>
            <a:r>
              <a:rPr lang="en-US" altLang="zh-CN"/>
              <a:t>)</a:t>
            </a:r>
            <a:r>
              <a:rPr lang="zh-CN" altLang="en-US"/>
              <a:t>存储到内存单元中</a:t>
            </a:r>
            <a:r>
              <a:rPr lang="en-US" altLang="zh-CN"/>
              <a:t>(</a:t>
            </a:r>
            <a:r>
              <a:rPr lang="zh-CN" altLang="en-US"/>
              <a:t>所以在存储字符型变量时也可以直接将其对应的</a:t>
            </a:r>
            <a:r>
              <a:rPr lang="en-US" altLang="zh-CN"/>
              <a:t>ascii</a:t>
            </a:r>
            <a:r>
              <a:rPr lang="zh-CN" altLang="en-US"/>
              <a:t>码值存储到变量中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定义一个字符型常量使用的关键字是</a:t>
            </a:r>
            <a:r>
              <a:rPr lang="en-US" altLang="zh-CN">
                <a:solidFill>
                  <a:srgbClr val="FF0000"/>
                </a:solidFill>
              </a:rPr>
              <a:t>char</a:t>
            </a:r>
            <a:r>
              <a:rPr lang="zh-CN" altLang="en-US">
                <a:solidFill>
                  <a:schemeClr val="tx1"/>
                </a:solidFill>
              </a:rPr>
              <a:t>，在内存空间中占一个字节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4" name="内容占位符 3" descr="5f50c8a37f7642af9eae183df14a4d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988820"/>
            <a:ext cx="8385810" cy="3448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变量定义的一般形式：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   变量名表；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celsius, fahr;       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定义整型变量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x;                       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定义单精度浮点型变量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area, length;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定义双精度浮点型变量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型数据比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精度高，取值范围大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807109" y="1268413"/>
            <a:ext cx="3042920" cy="45275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变量名：</a:t>
            </a:r>
            <a:r>
              <a:rPr kumimoji="1" lang="zh-CN" altLang="en-US" sz="2800" b="1">
                <a:solidFill>
                  <a:srgbClr val="FF0000"/>
                </a:solidFill>
              </a:rPr>
              <a:t>见名知义</a:t>
            </a:r>
            <a:endParaRPr kumimoji="1"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bldLvl="2" autoUpdateAnimBg="0" build="p"/>
      <p:bldP spid="23859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804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定义变量时要指定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变量名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   变量名表；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celsius, fahr;          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x;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area, length;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变量名代表内存中的一个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存储单元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存放该变量的值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该存储单元的大小由变量的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数据类型决定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语言中的变量代表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保存数据的存储单元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数学中的变量代表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未知数 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x = x+1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483225" cy="8842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变量的定义与使用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86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14282" y="1412875"/>
            <a:ext cx="8894222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变量必须先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，后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;        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100;                             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84663" y="2997200"/>
            <a:ext cx="4608512" cy="164084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一个变量名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只能定义一次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变量一般都定义在程序的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头上</a:t>
            </a:r>
            <a:endParaRPr kumimoji="1"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不能定义在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程序的中间或后面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（变量的定义一定在使用之前）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2627313" y="1773238"/>
            <a:ext cx="360362" cy="1800225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 flipH="1">
            <a:off x="3563938" y="1773238"/>
            <a:ext cx="360362" cy="3095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3131820" y="1787525"/>
            <a:ext cx="3429000" cy="4889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应该先赋值，后引用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 flipH="1">
            <a:off x="1115616" y="2276475"/>
            <a:ext cx="1943497" cy="2088629"/>
          </a:xfrm>
          <a:prstGeom prst="line">
            <a:avLst/>
          </a:prstGeom>
          <a:noFill/>
          <a:ln w="38100" cap="rnd">
            <a:solidFill>
              <a:srgbClr val="CC0066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H="1">
            <a:off x="3276600" y="2349500"/>
            <a:ext cx="1366838" cy="2519363"/>
          </a:xfrm>
          <a:prstGeom prst="line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bldLvl="0" animBg="1"/>
      <p:bldP spid="241672" grpId="0" animBg="1"/>
      <p:bldP spid="241673" grpId="0" animBg="1"/>
      <p:bldP spid="241674" grpId="0" bldLvl="0" animBg="1"/>
      <p:bldP spid="241675" grpId="0" animBg="1"/>
      <p:bldP spid="2416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1027113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2.2.3</a:t>
            </a:r>
            <a:r>
              <a:rPr lang="zh-CN" altLang="en-US">
                <a:ea typeface="黑体" panose="02010609060101010101" pitchFamily="49" charset="-122"/>
              </a:rPr>
              <a:t>  运算符与表达式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9672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= 100;                          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celsius = 5 * (fahr - 32) / 9;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算术表达式：用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运算对象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连接起来的符合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语言语法规则的式子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数学式：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f-32) /9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(fahr - 32) / 9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数学式：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s(s-a)(s-b)(s-c)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ldLvl="2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2.1</a:t>
            </a:r>
            <a:r>
              <a:rPr lang="zh-CN" altLang="en-US">
                <a:ea typeface="黑体" panose="02010609060101010101" pitchFamily="49" charset="-122"/>
              </a:rPr>
              <a:t>  在屏幕上显示</a:t>
            </a:r>
            <a:r>
              <a:rPr lang="en-US" altLang="zh-CN">
                <a:ea typeface="黑体" panose="02010609060101010101" pitchFamily="49" charset="-122"/>
              </a:rPr>
              <a:t>Hello World!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41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2-1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在屏幕上显示一个短句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Hello World!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300788" y="188913"/>
            <a:ext cx="2674937" cy="811212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算术运算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5765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832475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算术表达式：用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运算对象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连接起来的符合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语言语法规则的式子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整数除整数，得整数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1/2 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9/4 = 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(fahr - 32) / 9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 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* 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- 32)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等价吗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针对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整型数据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5%6=5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9%4=1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100%4=0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双目运算符两侧操作数的类型要尽量相同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bldLvl="2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算术运算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3886200"/>
          </a:xfrm>
        </p:spPr>
        <p:txBody>
          <a:bodyPr/>
          <a:p>
            <a:r>
              <a:rPr lang="zh-CN" altLang="en-US"/>
              <a:t>当双目运算符两侧操作数的类型不相同的时候，</a:t>
            </a:r>
            <a:r>
              <a:rPr lang="en-US" altLang="zh-CN"/>
              <a:t>C</a:t>
            </a:r>
            <a:r>
              <a:rPr lang="zh-CN" altLang="en-US"/>
              <a:t>语言存在一种隐式类型转换机制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250" y="2564765"/>
            <a:ext cx="5532755" cy="37642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105"/>
            <a:ext cx="8229600" cy="1371600"/>
          </a:xfrm>
        </p:spPr>
        <p:txBody>
          <a:bodyPr/>
          <a:p>
            <a:r>
              <a:rPr lang="zh-CN" altLang="en-US"/>
              <a:t>算数运算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12240"/>
            <a:ext cx="8229600" cy="3886200"/>
          </a:xfrm>
        </p:spPr>
        <p:txBody>
          <a:bodyPr/>
          <a:p>
            <a:pPr lvl="1"/>
            <a:r>
              <a:rPr lang="en-US" altLang="zh-CN"/>
              <a:t>3(int)+1.2(double)=4.2(double)</a:t>
            </a:r>
            <a:endParaRPr lang="en-US" altLang="zh-CN"/>
          </a:p>
          <a:p>
            <a:pPr lvl="1"/>
            <a:r>
              <a:rPr lang="en-US" altLang="zh-CN"/>
              <a:t>‘A’(char)+1(int)=66(int)</a:t>
            </a:r>
            <a:endParaRPr lang="en-US" altLang="zh-CN"/>
          </a:p>
          <a:p>
            <a:pPr lvl="0"/>
            <a:r>
              <a:rPr lang="zh-CN" altLang="en-US"/>
              <a:t>算术运算符的优先级</a:t>
            </a:r>
            <a:endParaRPr lang="zh-CN" altLang="en-US"/>
          </a:p>
          <a:p>
            <a:pPr lvl="1"/>
            <a:r>
              <a:rPr lang="zh-CN" altLang="en-US"/>
              <a:t>表达式求值时，通常会按照运算符的优先级别从高到低依次执行</a:t>
            </a:r>
            <a:endParaRPr lang="zh-CN" altLang="en-US"/>
          </a:p>
          <a:p>
            <a:pPr lvl="1"/>
            <a:r>
              <a:rPr lang="en-US" altLang="zh-CN"/>
              <a:t>*,/,%</a:t>
            </a:r>
            <a:r>
              <a:rPr lang="zh-CN" altLang="en-US"/>
              <a:t>高于</a:t>
            </a:r>
            <a:r>
              <a:rPr lang="en-US" altLang="zh-CN"/>
              <a:t>+,-</a:t>
            </a:r>
            <a:endParaRPr lang="en-US" altLang="zh-CN"/>
          </a:p>
          <a:p>
            <a:pPr lvl="1"/>
            <a:r>
              <a:rPr lang="zh-CN" altLang="en-US"/>
              <a:t>有括号则先算括号里面的数</a:t>
            </a:r>
            <a:endParaRPr lang="zh-CN" altLang="en-US"/>
          </a:p>
          <a:p>
            <a:pPr lvl="1"/>
            <a:r>
              <a:rPr lang="en-US" altLang="zh-CN"/>
              <a:t>R=x+y*z</a:t>
            </a:r>
            <a:endParaRPr lang="en-US" altLang="zh-CN"/>
          </a:p>
          <a:p>
            <a:pPr lvl="0"/>
            <a:r>
              <a:rPr lang="zh-CN" altLang="en-US"/>
              <a:t>算数运算符的结合性：优先级相同，自左向右依次执行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title"/>
          </p:nvPr>
        </p:nvSpPr>
        <p:spPr>
          <a:xfrm>
            <a:off x="6011863" y="404813"/>
            <a:ext cx="2674937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赋值运算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040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赋值运算符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赋值表达式：用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将一个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和一个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表达式（一个有确定值的式子）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= 100;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celsius = 5 * (fahr - 32) / 9;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计算赋值运算符右侧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将赋值运算符右侧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的值赋给左侧的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211955" y="3268345"/>
            <a:ext cx="3986213" cy="465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=</a:t>
            </a:r>
            <a:r>
              <a:rPr kumimoji="1" lang="zh-CN" altLang="en-US" sz="2800" b="1"/>
              <a:t>的左边必须是一个变量</a:t>
            </a:r>
            <a:endParaRPr kumimoji="1"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bldLvl="2" autoUpdateAnimBg="0" build="p"/>
      <p:bldP spid="246788" grpId="0" bldLvl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205"/>
            <a:ext cx="8229600" cy="1371600"/>
          </a:xfrm>
        </p:spPr>
        <p:txBody>
          <a:bodyPr/>
          <a:p>
            <a:r>
              <a:rPr lang="zh-CN" altLang="en-US"/>
              <a:t>关系运算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3886200"/>
          </a:xfrm>
        </p:spPr>
        <p:txBody>
          <a:bodyPr/>
          <a:p>
            <a:r>
              <a:rPr lang="zh-CN" altLang="en-US"/>
              <a:t>关系运算符的作用是判断两个操作数的大小关系</a:t>
            </a:r>
            <a:endParaRPr lang="zh-CN" altLang="en-US"/>
          </a:p>
          <a:p>
            <a:r>
              <a:rPr lang="zh-CN" altLang="en-US"/>
              <a:t>关系运算符：</a:t>
            </a:r>
            <a:r>
              <a:rPr lang="en-US" altLang="zh-CN"/>
              <a:t>&lt;, &gt;, &gt;=</a:t>
            </a:r>
            <a:r>
              <a:rPr lang="zh-CN" altLang="en-US"/>
              <a:t>，</a:t>
            </a:r>
            <a:r>
              <a:rPr lang="en-US" altLang="zh-CN"/>
              <a:t>&lt;=</a:t>
            </a:r>
            <a:r>
              <a:rPr lang="zh-CN" altLang="en-US"/>
              <a:t>，</a:t>
            </a:r>
            <a:r>
              <a:rPr lang="en-US" altLang="zh-CN"/>
              <a:t>==</a:t>
            </a:r>
            <a:r>
              <a:rPr lang="zh-CN" altLang="en-US"/>
              <a:t>，</a:t>
            </a:r>
            <a:r>
              <a:rPr lang="en-US" altLang="zh-CN"/>
              <a:t>!=</a:t>
            </a:r>
            <a:endParaRPr lang="en-US" altLang="zh-CN"/>
          </a:p>
          <a:p>
            <a:r>
              <a:rPr lang="zh-CN" altLang="en-US"/>
              <a:t>关系运算的结果：真，假</a:t>
            </a:r>
            <a:endParaRPr lang="zh-CN" altLang="en-US"/>
          </a:p>
          <a:p>
            <a:pPr lvl="1"/>
            <a:r>
              <a:rPr lang="zh-CN" altLang="en-US" sz="2800"/>
              <a:t>真值</a:t>
            </a:r>
            <a:r>
              <a:rPr lang="en-US" altLang="zh-CN" sz="2800"/>
              <a:t>=1</a:t>
            </a:r>
            <a:endParaRPr lang="en-US" altLang="zh-CN" sz="2800"/>
          </a:p>
          <a:p>
            <a:pPr lvl="1"/>
            <a:r>
              <a:rPr lang="zh-CN" altLang="en-US" sz="2800"/>
              <a:t>假值</a:t>
            </a:r>
            <a:r>
              <a:rPr lang="en-US" altLang="zh-CN" sz="2800"/>
              <a:t>=0</a:t>
            </a:r>
            <a:endParaRPr lang="en-US" altLang="zh-CN" sz="2800"/>
          </a:p>
          <a:p>
            <a:pPr lvl="0"/>
            <a:r>
              <a:rPr lang="en-US" altLang="zh-CN" sz="3200"/>
              <a:t>7&gt;5    /*7</a:t>
            </a:r>
            <a:r>
              <a:rPr lang="zh-CN" altLang="en-US" sz="3200"/>
              <a:t>大于</a:t>
            </a:r>
            <a:r>
              <a:rPr lang="en-US" altLang="zh-CN" sz="3200"/>
              <a:t>5</a:t>
            </a:r>
            <a:r>
              <a:rPr lang="zh-CN" altLang="en-US" sz="3200"/>
              <a:t>，该关系成立，表达式结果为真</a:t>
            </a:r>
            <a:r>
              <a:rPr lang="en-US" altLang="zh-CN" sz="3200"/>
              <a:t> */</a:t>
            </a:r>
            <a:endParaRPr lang="en-US" altLang="zh-CN" sz="3200"/>
          </a:p>
          <a:p>
            <a:pPr lvl="0"/>
            <a:r>
              <a:rPr lang="en-US" altLang="zh-CN" sz="3200"/>
              <a:t>‘a’&lt;’b’   /*ASCII</a:t>
            </a:r>
            <a:r>
              <a:rPr lang="zh-CN" altLang="en-US" sz="3200"/>
              <a:t>码</a:t>
            </a:r>
            <a:r>
              <a:rPr lang="en-US" altLang="zh-CN" sz="3200"/>
              <a:t>’a’&lt;’b’</a:t>
            </a:r>
            <a:r>
              <a:rPr lang="zh-CN" altLang="en-US" sz="3200"/>
              <a:t>，该关系成立，结果为真</a:t>
            </a:r>
            <a:r>
              <a:rPr lang="en-US" altLang="zh-CN" sz="3200"/>
              <a:t>*/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=</a:t>
            </a:r>
            <a:r>
              <a:rPr lang="zh-CN" altLang="en-US"/>
              <a:t>和</a:t>
            </a:r>
            <a:r>
              <a:rPr lang="en-US" altLang="zh-CN"/>
              <a:t>==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=</a:t>
            </a:r>
            <a:r>
              <a:rPr lang="zh-CN" altLang="en-US"/>
              <a:t>是赋值运算符，用于将等号右边的值或表达式赋给左边</a:t>
            </a:r>
            <a:endParaRPr lang="zh-CN" altLang="en-US"/>
          </a:p>
          <a:p>
            <a:r>
              <a:rPr lang="en-US" altLang="zh-CN"/>
              <a:t>==</a:t>
            </a:r>
            <a:r>
              <a:rPr lang="zh-CN" altLang="en-US"/>
              <a:t>是关系运算符，用于判断左右两侧的值是否相等</a:t>
            </a:r>
            <a:endParaRPr lang="zh-CN" altLang="en-US"/>
          </a:p>
          <a:p>
            <a:r>
              <a:rPr lang="en-US" altLang="zh-CN"/>
              <a:t>i=3 /*</a:t>
            </a:r>
            <a:r>
              <a:rPr lang="zh-CN" altLang="en-US"/>
              <a:t>将</a:t>
            </a:r>
            <a:r>
              <a:rPr lang="en-US" altLang="zh-CN"/>
              <a:t>3</a:t>
            </a:r>
            <a:r>
              <a:rPr lang="zh-CN" altLang="en-US"/>
              <a:t>赋值给</a:t>
            </a:r>
            <a:r>
              <a:rPr lang="en-US" altLang="zh-CN"/>
              <a:t>i</a:t>
            </a:r>
            <a:r>
              <a:rPr lang="zh-CN" altLang="en-US"/>
              <a:t>这个变量</a:t>
            </a:r>
            <a:r>
              <a:rPr lang="en-US" altLang="zh-CN"/>
              <a:t>*/</a:t>
            </a:r>
            <a:endParaRPr lang="en-US" altLang="zh-CN"/>
          </a:p>
          <a:p>
            <a:r>
              <a:rPr lang="en-US" altLang="zh-CN"/>
              <a:t>i==3 /*</a:t>
            </a:r>
            <a:r>
              <a:rPr lang="zh-CN" altLang="en-US"/>
              <a:t>将变量</a:t>
            </a:r>
            <a:r>
              <a:rPr lang="en-US" altLang="zh-CN"/>
              <a:t>i</a:t>
            </a:r>
            <a:r>
              <a:rPr lang="zh-CN" altLang="en-US"/>
              <a:t>中的值与</a:t>
            </a:r>
            <a:r>
              <a:rPr lang="en-US" altLang="zh-CN"/>
              <a:t>3</a:t>
            </a:r>
            <a:r>
              <a:rPr lang="zh-CN" altLang="en-US"/>
              <a:t>作比较，相等时结果为真，否则为否</a:t>
            </a:r>
            <a:r>
              <a:rPr lang="en-US" altLang="zh-CN"/>
              <a:t>*/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105"/>
            <a:ext cx="8229600" cy="1371600"/>
          </a:xfrm>
        </p:spPr>
        <p:txBody>
          <a:bodyPr/>
          <a:p>
            <a:r>
              <a:rPr lang="zh-CN" altLang="en-US"/>
              <a:t>逻辑运算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240"/>
            <a:ext cx="8229600" cy="3886200"/>
          </a:xfrm>
        </p:spPr>
        <p:txBody>
          <a:bodyPr/>
          <a:p>
            <a:r>
              <a:rPr lang="zh-CN" altLang="en-US"/>
              <a:t>逻辑运算根据表达式的真假返回真值或者假值。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语言中，表达式的值为非</a:t>
            </a:r>
            <a:r>
              <a:rPr lang="en-US" altLang="zh-CN"/>
              <a:t>0</a:t>
            </a:r>
            <a:r>
              <a:rPr lang="zh-CN" altLang="en-US"/>
              <a:t>时，其值为真，否则为假</a:t>
            </a:r>
            <a:endParaRPr lang="zh-CN" altLang="en-US"/>
          </a:p>
          <a:p>
            <a:r>
              <a:rPr lang="zh-CN" altLang="en-US"/>
              <a:t>在逻辑运算中</a:t>
            </a:r>
            <a:endParaRPr lang="zh-CN" altLang="en-US"/>
          </a:p>
          <a:p>
            <a:pPr lvl="1"/>
            <a:r>
              <a:rPr lang="zh-CN" altLang="en-US"/>
              <a:t>非零值等价为</a:t>
            </a:r>
            <a:r>
              <a:rPr lang="en-US" altLang="zh-CN"/>
              <a:t>1</a:t>
            </a:r>
            <a:endParaRPr lang="en-US" altLang="zh-CN"/>
          </a:p>
          <a:p>
            <a:pPr lvl="1"/>
            <a:r>
              <a:rPr lang="zh-CN" altLang="en-US"/>
              <a:t>假值总是为</a:t>
            </a:r>
            <a:r>
              <a:rPr lang="en-US" altLang="zh-CN"/>
              <a:t>0</a:t>
            </a:r>
            <a:endParaRPr lang="en-US" altLang="zh-CN"/>
          </a:p>
          <a:p>
            <a:pPr lvl="0"/>
            <a:r>
              <a:rPr lang="zh-CN" altLang="en-US"/>
              <a:t>逻辑运算符有</a:t>
            </a:r>
            <a:r>
              <a:rPr lang="en-US" altLang="zh-CN"/>
              <a:t>3</a:t>
            </a:r>
            <a:r>
              <a:rPr lang="zh-CN" altLang="en-US"/>
              <a:t>种：</a:t>
            </a:r>
            <a:r>
              <a:rPr lang="en-US" altLang="zh-CN"/>
              <a:t>&amp;&amp;(</a:t>
            </a:r>
            <a:r>
              <a:rPr lang="zh-CN" altLang="en-US"/>
              <a:t>逻辑与</a:t>
            </a:r>
            <a:r>
              <a:rPr lang="en-US" altLang="zh-CN"/>
              <a:t>), ||(</a:t>
            </a:r>
            <a:r>
              <a:rPr lang="zh-CN" altLang="en-US"/>
              <a:t>逻辑或</a:t>
            </a:r>
            <a:r>
              <a:rPr lang="en-US" altLang="zh-CN"/>
              <a:t>), !(</a:t>
            </a:r>
            <a:r>
              <a:rPr lang="zh-CN" altLang="en-US"/>
              <a:t>逻辑非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逻辑与</a:t>
            </a:r>
            <a:r>
              <a:rPr lang="en-US" altLang="zh-CN"/>
              <a:t> &amp;&amp;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A&amp;&amp;B</a:t>
            </a:r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同时为真时，结果为真</a:t>
            </a:r>
            <a:endParaRPr lang="zh-CN" altLang="en-US"/>
          </a:p>
          <a:p>
            <a:pPr lvl="1"/>
            <a:r>
              <a:rPr lang="zh-CN" altLang="en-US"/>
              <a:t>只要</a:t>
            </a:r>
            <a:r>
              <a:rPr lang="en-US" altLang="zh-CN"/>
              <a:t>A,B</a:t>
            </a:r>
            <a:r>
              <a:rPr lang="zh-CN" altLang="en-US"/>
              <a:t>中存在假值时，结果为假</a:t>
            </a:r>
            <a:endParaRPr lang="zh-CN" altLang="en-US"/>
          </a:p>
          <a:p>
            <a:pPr lvl="0"/>
            <a:r>
              <a:rPr lang="en-US" altLang="zh-CN"/>
              <a:t>(5&gt;3)&amp;&amp;(3==3)</a:t>
            </a:r>
            <a:endParaRPr lang="en-US" altLang="zh-CN"/>
          </a:p>
          <a:p>
            <a:pPr lvl="0"/>
            <a:r>
              <a:rPr lang="en-US" altLang="zh-CN"/>
              <a:t>(5&lt;3)&amp;&amp;(3==3)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逻辑或</a:t>
            </a:r>
            <a:r>
              <a:rPr lang="en-US" altLang="zh-CN"/>
              <a:t> ||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A||B</a:t>
            </a:r>
            <a:endParaRPr lang="en-US" altLang="zh-CN"/>
          </a:p>
          <a:p>
            <a:pPr lvl="1"/>
            <a:r>
              <a:rPr lang="en-US" altLang="zh-CN"/>
              <a:t>A,B</a:t>
            </a:r>
            <a:r>
              <a:rPr lang="zh-CN" altLang="en-US"/>
              <a:t>同时为假时，结果为假</a:t>
            </a:r>
            <a:endParaRPr lang="zh-CN" altLang="en-US"/>
          </a:p>
          <a:p>
            <a:pPr lvl="1"/>
            <a:r>
              <a:rPr lang="zh-CN" altLang="en-US"/>
              <a:t>只要</a:t>
            </a:r>
            <a:r>
              <a:rPr lang="en-US" altLang="zh-CN"/>
              <a:t>A,B</a:t>
            </a:r>
            <a:r>
              <a:rPr lang="zh-CN" altLang="en-US"/>
              <a:t>中存在真值时，结果为真</a:t>
            </a:r>
            <a:endParaRPr lang="zh-CN" altLang="en-US"/>
          </a:p>
          <a:p>
            <a:pPr lvl="0"/>
            <a:r>
              <a:rPr lang="en-US" altLang="zh-CN"/>
              <a:t>(5&lt;3)||(3==3)</a:t>
            </a:r>
            <a:endParaRPr lang="en-US" altLang="zh-CN"/>
          </a:p>
          <a:p>
            <a:pPr lvl="0"/>
            <a:r>
              <a:rPr lang="en-US" altLang="zh-CN"/>
              <a:t>(5&lt;3)||(3!=3)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逻辑非</a:t>
            </a:r>
            <a:r>
              <a:rPr lang="en-US" altLang="zh-CN"/>
              <a:t> !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!A</a:t>
            </a:r>
            <a:endParaRPr lang="en-US" altLang="zh-CN"/>
          </a:p>
          <a:p>
            <a:pPr lvl="1"/>
            <a:r>
              <a:rPr lang="zh-CN" altLang="en-US"/>
              <a:t>这是一个单目运算符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表达式为真时，结果为假</a:t>
            </a:r>
            <a:endParaRPr lang="zh-CN" altLang="en-US"/>
          </a:p>
          <a:p>
            <a:pPr lvl="1"/>
            <a:r>
              <a:rPr lang="en-US" altLang="zh-CN"/>
              <a:t>A</a:t>
            </a:r>
            <a:r>
              <a:rPr lang="zh-CN" altLang="en-US"/>
              <a:t>表达式为假时，结果为真</a:t>
            </a:r>
            <a:endParaRPr lang="zh-CN" altLang="en-US"/>
          </a:p>
          <a:p>
            <a:pPr lvl="0"/>
            <a:r>
              <a:rPr lang="en-US" altLang="zh-CN"/>
              <a:t>!(2==3)</a:t>
            </a:r>
            <a:endParaRPr lang="en-US" altLang="zh-CN"/>
          </a:p>
          <a:p>
            <a:pPr lvl="0"/>
            <a:r>
              <a:rPr lang="en-US" altLang="zh-CN"/>
              <a:t>!(5&gt;3)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在屏幕上显示</a:t>
            </a:r>
            <a:r>
              <a:rPr lang="en-US" altLang="zh-CN">
                <a:ea typeface="黑体" panose="02010609060101010101" pitchFamily="49" charset="-122"/>
              </a:rPr>
              <a:t>Hello World!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4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5613" cy="4184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显示“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Hello World!” */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注释文本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(void)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主函数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("Hello World! \n");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语句结束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输出函数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换行符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3276600" y="3068638"/>
            <a:ext cx="16764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476375" y="4076700"/>
            <a:ext cx="0" cy="1152525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V="1">
            <a:off x="5292080" y="3933825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4427984" y="4076700"/>
            <a:ext cx="381000" cy="0"/>
          </a:xfrm>
          <a:prstGeom prst="line">
            <a:avLst/>
          </a:prstGeom>
          <a:noFill/>
          <a:ln w="41275" cap="sq">
            <a:solidFill>
              <a:srgbClr val="CC0066"/>
            </a:solidFill>
            <a:rou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4644008" y="4149725"/>
            <a:ext cx="0" cy="1008063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V="1">
            <a:off x="4716463" y="2205038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5364163" y="4653136"/>
            <a:ext cx="3313112" cy="156845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任何程序都有</a:t>
            </a:r>
            <a:r>
              <a:rPr kumimoji="1" lang="zh-CN" altLang="en-US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主函数</a:t>
            </a:r>
            <a:endParaRPr kumimoji="1" lang="zh-CN" altLang="en-US" sz="2400" b="1" u="sng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程序由若干</a:t>
            </a:r>
            <a:r>
              <a:rPr kumimoji="1" lang="zh-CN" altLang="en-US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组成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语句由</a:t>
            </a:r>
            <a:r>
              <a:rPr kumimoji="1" lang="en-US" altLang="zh-CN" sz="2400" b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; 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结束</a:t>
            </a:r>
            <a:endParaRPr kumimoji="1" lang="zh-CN" altLang="en-US" sz="2400" b="1" u="sng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6" grpId="0" animBg="1"/>
      <p:bldP spid="225288" grpId="0" animBg="1"/>
      <p:bldP spid="225292" grpId="0" animBg="1"/>
      <p:bldP spid="225293" grpId="0" animBg="1"/>
      <p:bldP spid="22529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2.2.4</a:t>
            </a:r>
            <a:r>
              <a:rPr lang="zh-CN" altLang="en-US">
                <a:ea typeface="黑体" panose="02010609060101010101" pitchFamily="49" charset="-122"/>
              </a:rPr>
              <a:t>  格式化输出函数</a:t>
            </a:r>
            <a:r>
              <a:rPr lang="en-US" altLang="zh-CN">
                <a:ea typeface="黑体" panose="02010609060101010101" pitchFamily="49" charset="-122"/>
              </a:rPr>
              <a:t>printf()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数据输出：格式化输出函数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("Hello World!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…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输出参数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527050" y="5791200"/>
            <a:ext cx="62928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anose="02010600030101010101" pitchFamily="2" charset="-122"/>
              </a:rPr>
              <a:t>用双引号括起来，表示输出的格式</a:t>
            </a:r>
            <a:endParaRPr kumimoji="1" lang="zh-CN" altLang="en-US" sz="2800"/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 flipV="1">
            <a:off x="2209800" y="4437063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5141913" y="5084763"/>
            <a:ext cx="26352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anose="02010600030101010101" pitchFamily="2" charset="-122"/>
              </a:rPr>
              <a:t>要输出的数据</a:t>
            </a:r>
            <a:endParaRPr kumimoji="1"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 flipV="1">
            <a:off x="6300788" y="45815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bldLvl="2" autoUpdateAnimBg="0" build="p"/>
      <p:bldP spid="248837" grpId="0" animBg="1"/>
      <p:bldP spid="248838" grpId="0" animBg="1"/>
      <p:bldP spid="248839" grpId="0" animBg="1"/>
      <p:bldP spid="24884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72337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printf－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9036050" cy="52562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"Hello World! \n");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%d\n"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"Hi\n"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普通字符：原样输出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格式控制说明：按指定的格式输出数据，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与数据类型有关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 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%f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\n",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900113" y="6092825"/>
            <a:ext cx="5113337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9" grpId="0" bldLvl="2" autoUpdateAnimBg="0" build="p"/>
      <p:bldP spid="250887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 计算分段函数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程序解析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关系运算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if-else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格式化输入函数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2.3.5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常用数学库函数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2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3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1  程序解析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2-4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分段计算水费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输入用户的月用水量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（吨），计算并输出该用户应支付的水费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（元）（保留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位小数）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要解决的问题：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计算分段函数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输出，并保留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位小数</a:t>
            </a:r>
            <a:endParaRPr lang="en-US" altLang="zh-CN" sz="24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4356100" y="3213100"/>
          <a:ext cx="36004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1" imgW="1675130" imgH="546100" progId="">
                  <p:embed/>
                </p:oleObj>
              </mc:Choice>
              <mc:Fallback>
                <p:oleObj name="Equation" r:id="rId1" imgW="1675130" imgH="5461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13100"/>
                        <a:ext cx="3600450" cy="117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1 程序解析－求分段函数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 (x&gt;=0):\n");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输入提示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("%lf", &amp;x);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函数输入数据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 x &lt;= 15 ){          	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 if – else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4 * x / 3;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2.5 * x - 10.5;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("f(%f)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%.2f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\n", x, y);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59113" y="1341438"/>
            <a:ext cx="281146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9.5</a:t>
            </a:r>
            <a:endParaRPr kumimoji="1" lang="zh-CN" altLang="en-US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f(9.500000)=12.67</a:t>
            </a:r>
            <a:endParaRPr kumimoji="1" lang="en-US" altLang="zh-CN" sz="2400" b="1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940425" y="1341438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f(15.000000)=20.00</a:t>
            </a:r>
            <a:endParaRPr kumimoji="1" lang="en-US" altLang="zh-CN" sz="2400" b="1"/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347864" y="4077072"/>
            <a:ext cx="264795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数据必须输入吗？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5651500" y="4581525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21.3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f(21.300000)=42.75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 autoUpdateAnimBg="0"/>
      <p:bldP spid="354309" grpId="0" animBg="1" autoUpdateAnimBg="0"/>
      <p:bldP spid="354310" grpId="0" animBg="1"/>
      <p:bldP spid="35431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2</a:t>
            </a:r>
            <a:r>
              <a:rPr lang="en-US" altLang="zh-CN" sz="4000">
                <a:ea typeface="黑体" panose="02010609060101010101" pitchFamily="49" charset="-122"/>
              </a:rPr>
              <a:t>.</a:t>
            </a:r>
            <a:r>
              <a:rPr lang="zh-CN" altLang="en-US" sz="4000">
                <a:ea typeface="黑体" panose="02010609060101010101" pitchFamily="49" charset="-122"/>
              </a:rPr>
              <a:t>3</a:t>
            </a:r>
            <a:r>
              <a:rPr lang="en-US" altLang="zh-CN" sz="4000">
                <a:ea typeface="黑体" panose="02010609060101010101" pitchFamily="49" charset="-122"/>
              </a:rPr>
              <a:t>.</a:t>
            </a:r>
            <a:r>
              <a:rPr lang="zh-CN" altLang="en-US" sz="4000">
                <a:ea typeface="黑体" panose="02010609060101010101" pitchFamily="49" charset="-122"/>
              </a:rPr>
              <a:t>2  关系运算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847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比较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15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的大小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比较的结果：真  假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取值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9.5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的结果是：？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取值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21.3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的结果是：？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关系运算 — 比较运算，比较两个操作数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关系表达式：用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连接起来的式子。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5800725" y="4481513"/>
            <a:ext cx="1990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区分</a:t>
            </a:r>
            <a:r>
              <a:rPr kumimoji="1" lang="en-US" altLang="zh-CN" sz="2800" b="1">
                <a:solidFill>
                  <a:srgbClr val="CC0066"/>
                </a:solidFill>
              </a:rPr>
              <a:t>=</a:t>
            </a:r>
            <a:r>
              <a:rPr kumimoji="1" lang="zh-CN" altLang="en-US" sz="2800" b="1">
                <a:solidFill>
                  <a:srgbClr val="CC0066"/>
                </a:solidFill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和</a:t>
            </a:r>
            <a:r>
              <a:rPr kumimoji="1" lang="en-US" altLang="zh-CN" sz="2800" b="1">
                <a:solidFill>
                  <a:srgbClr val="CC0066"/>
                </a:solidFill>
              </a:rPr>
              <a:t>==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ldLvl="2" autoUpdateAnimBg="0" build="p"/>
      <p:bldP spid="35635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运用关系表达式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表示比较的数学式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关系表达式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x≤10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x≥10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x≠10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= 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257800" y="1752600"/>
            <a:ext cx="1600200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&lt;=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&gt;=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!=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== 10</a:t>
            </a:r>
            <a:endParaRPr kumimoji="1" lang="en-US" altLang="zh-CN" sz="2800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57200" y="4005263"/>
            <a:ext cx="6851650" cy="252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/>
              <a:t>用关系表达式描述条件</a:t>
            </a:r>
            <a:endParaRPr kumimoji="1" lang="zh-CN" altLang="en-US" sz="32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是否为负数</a:t>
            </a:r>
            <a:endParaRPr kumimoji="1" lang="zh-CN" altLang="en-US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x &lt; 0</a:t>
            </a:r>
            <a:endParaRPr kumimoji="1" lang="en-US" altLang="zh-CN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是否不为零</a:t>
            </a:r>
            <a:endParaRPr kumimoji="1" lang="zh-CN" altLang="en-US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x != 0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 build="p"/>
      <p:bldP spid="357380" grpId="0" autoUpdateAnimBg="0" build="p"/>
      <p:bldP spid="357381" grpId="0" bldLvl="2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.3</a:t>
            </a:r>
            <a:r>
              <a:rPr lang="zh-CN" altLang="en-US">
                <a:ea typeface="黑体" panose="02010609060101010101" pitchFamily="49" charset="-122"/>
              </a:rPr>
              <a:t>  </a:t>
            </a:r>
            <a:r>
              <a:rPr lang="en-US" altLang="zh-CN">
                <a:ea typeface="黑体" panose="02010609060101010101" pitchFamily="49" charset="-122"/>
              </a:rPr>
              <a:t>if - else</a:t>
            </a:r>
            <a:r>
              <a:rPr lang="zh-CN" altLang="en-US">
                <a:ea typeface="黑体" panose="02010609060101010101" pitchFamily="49" charset="-122"/>
              </a:rPr>
              <a:t>语句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3683000" cy="22320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语句2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435724" y="764704"/>
            <a:ext cx="3528729" cy="22942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76250" indent="-476250"/>
            <a:r>
              <a:rPr lang="en-US" altLang="zh-CN" sz="2800" b="1" dirty="0">
                <a:solidFill>
                  <a:srgbClr val="CC0066"/>
                </a:solidFill>
              </a:rPr>
              <a:t>if </a:t>
            </a:r>
            <a:r>
              <a:rPr lang="en-US" altLang="zh-CN" sz="2800" b="1" dirty="0"/>
              <a:t>( x &lt;= 15 )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4 * x / 3; 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>
                <a:solidFill>
                  <a:schemeClr val="bg2"/>
                </a:solidFill>
              </a:rPr>
              <a:t>}</a:t>
            </a:r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en-US" altLang="zh-CN" sz="2800" b="1" dirty="0"/>
              <a:t>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2.5 * x - 10.5;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9512" y="3717034"/>
            <a:ext cx="4056379" cy="2736302"/>
            <a:chOff x="1728" y="2112"/>
            <a:chExt cx="2688" cy="1872"/>
          </a:xfrm>
        </p:grpSpPr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8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9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620" cy="2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语句1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表达式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1" name="Text Box 10"/>
            <p:cNvSpPr txBox="1">
              <a:spLocks noChangeArrowheads="1"/>
            </p:cNvSpPr>
            <p:nvPr/>
          </p:nvSpPr>
          <p:spPr bwMode="auto">
            <a:xfrm>
              <a:off x="3840" y="31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语句2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真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假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5"/>
          <p:cNvGrpSpPr/>
          <p:nvPr/>
        </p:nvGrpSpPr>
        <p:grpSpPr bwMode="auto">
          <a:xfrm>
            <a:off x="4782851" y="3645024"/>
            <a:ext cx="4051170" cy="2539751"/>
            <a:chOff x="1728" y="2112"/>
            <a:chExt cx="2688" cy="1872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69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y=4*x/3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x&lt;=15?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356" y="3120"/>
              <a:ext cx="1060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y=2.5*x-10.5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真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假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ldLvl="2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计算二分段函数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644900"/>
            <a:ext cx="3959225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语句2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5334000" y="2209800"/>
            <a:ext cx="2838400" cy="224676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if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x != 0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{</a:t>
            </a:r>
            <a:endParaRPr kumimoji="1" lang="zh-CN" altLang="en-US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zh-CN" altLang="en-US" sz="2800" b="1" dirty="0"/>
              <a:t>    </a:t>
            </a:r>
            <a:r>
              <a:rPr kumimoji="1" lang="en-US" altLang="zh-CN" sz="2800" b="1" dirty="0"/>
              <a:t>y = 1/x;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}else {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    y = 0;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</a:t>
            </a:r>
            <a:endParaRPr kumimoji="1" lang="zh-CN" altLang="en-US" sz="2800" b="1" dirty="0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68313" y="3860800"/>
            <a:ext cx="4464050" cy="252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3200" b="1"/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684213" y="1628775"/>
          <a:ext cx="29527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Equation" r:id="rId1" imgW="1028065" imgH="546100" progId="">
                  <p:embed/>
                </p:oleObj>
              </mc:Choice>
              <mc:Fallback>
                <p:oleObj name="Equation" r:id="rId1" imgW="1028065" imgH="5461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2952750" cy="1576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1" grpId="0" bldLvl="2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825" y="0"/>
            <a:ext cx="3178175" cy="955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源程序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5041701" cy="6021288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x:\n");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 ( x != 0 ){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 = 1/x;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}else{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y =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("f(%.2f) = %.1f\n", x, y);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427985" y="764704"/>
            <a:ext cx="4680520" cy="60212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/>
              <a:t>#</a:t>
            </a:r>
            <a:r>
              <a:rPr kumimoji="1" lang="en-US" altLang="zh-CN" sz="2400" b="1" dirty="0"/>
              <a:t> include &lt;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&gt; /* </a:t>
            </a:r>
            <a:r>
              <a:rPr kumimoji="1" lang="zh-CN" altLang="en-US" sz="2400" b="1" dirty="0"/>
              <a:t>例</a:t>
            </a:r>
            <a:r>
              <a:rPr kumimoji="1" lang="en-US" altLang="zh-CN" sz="2400" b="1" dirty="0"/>
              <a:t>2-4</a:t>
            </a:r>
            <a:r>
              <a:rPr kumimoji="1" lang="zh-CN" altLang="en-US" sz="2400" b="1" dirty="0"/>
              <a:t> *</a:t>
            </a:r>
            <a:r>
              <a:rPr kumimoji="1" lang="en-US" altLang="zh-CN" sz="2400" b="1" dirty="0"/>
              <a:t>/</a:t>
            </a:r>
            <a:endParaRPr kumimoji="1" lang="zh-CN" altLang="en-US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double x, y;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("Enter x (x&gt;=0):\n");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("%lf", &amp;x);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if ( x &lt;= 15 ){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4 * x / 3;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}else 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2.5 * x - 10.5;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        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("f(%f) = %.2f\n", x, y);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return 0;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在屏幕上显示一些信息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48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79296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2-2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在屏幕上显示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Programming is fun!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Programming in C is even more fun!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编译预处理命令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("Programming is fun!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("And Programming in C is even more fun!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487738" y="3573463"/>
            <a:ext cx="13716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476672"/>
            <a:ext cx="3538736" cy="7397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黑体" panose="02010609060101010101" pitchFamily="49" charset="-122"/>
              </a:rPr>
              <a:t>运行结果</a:t>
            </a: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5184576" cy="59046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x:\n");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!= 0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 = 1/x;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}else 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}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("f(%.2f) = %.1f\n", x, y);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562600" y="15414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  <a:endParaRPr kumimoji="1" lang="en-US" altLang="zh-CN" sz="2400" b="1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562600" y="35226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 autoUpdateAnimBg="0"/>
      <p:bldP spid="363525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7648"/>
            <a:ext cx="533876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软件测试的基本思想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8823325" cy="1728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软件测试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精心设计一批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输入数据，预期输出结果]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，然后分别用这些测试用例运行程序，看程序的实际运行结果与预期输出结果是否一致。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200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  <a:endParaRPr kumimoji="1" lang="en-US" altLang="zh-CN" sz="2400" b="1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248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  <a:endParaRPr kumimoji="1" lang="en-US" altLang="zh-CN" sz="2400" b="1"/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04800" y="914400"/>
            <a:ext cx="2743200" cy="1676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if ( x != 0 ){</a:t>
            </a:r>
            <a:endParaRPr kumimoji="1" lang="zh-CN" altLang="en-US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y = 1/x;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}else{ 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    y = 0;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</a:t>
            </a:r>
            <a:endParaRPr kumimoji="1" lang="en-US" altLang="zh-CN" sz="2000" b="1" dirty="0"/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142875" y="4508500"/>
            <a:ext cx="2772942" cy="223286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chemeClr val="bg2"/>
                </a:solidFill>
              </a:rPr>
              <a:t>if </a:t>
            </a:r>
            <a:r>
              <a:rPr kumimoji="1" lang="en-US" altLang="zh-CN" sz="2400" b="1" dirty="0"/>
              <a:t>( x &lt;= 15 ){</a:t>
            </a:r>
            <a:endParaRPr kumimoji="1" lang="zh-CN" altLang="en-US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y = 4 * x / 3;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else</a:t>
            </a:r>
            <a:r>
              <a:rPr kumimoji="1" lang="en-US" altLang="zh-CN" sz="2400" b="1" dirty="0"/>
              <a:t>{ 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y = 2.5 * x - 10.5;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3059113" y="4313907"/>
            <a:ext cx="23050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9.5</a:t>
            </a:r>
            <a:endParaRPr kumimoji="1" lang="zh-CN" altLang="en-US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f(9.500000)=12.67</a:t>
            </a:r>
            <a:endParaRPr kumimoji="1" lang="en-US" altLang="zh-CN" sz="2000" b="1"/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6372225" y="4241800"/>
            <a:ext cx="25209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15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f(15.000000)=20.00</a:t>
            </a:r>
            <a:endParaRPr kumimoji="1" lang="en-US" altLang="zh-CN" sz="2000" b="1"/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4718050" y="5516563"/>
            <a:ext cx="25908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21.3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f(21.300000)=42.75</a:t>
            </a:r>
            <a:endParaRPr kumimoji="1"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autoUpdateAnimBg="0" build="p"/>
      <p:bldP spid="365575" grpId="0" animBg="1" autoUpdateAnimBg="0"/>
      <p:bldP spid="365578" grpId="0" animBg="1" autoUpdateAnimBg="0"/>
      <p:bldP spid="365579" grpId="0" animBg="1" autoUpdateAnimBg="0"/>
      <p:bldP spid="36558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4  格式化输入函数</a:t>
            </a:r>
            <a:r>
              <a:rPr lang="en-US" altLang="zh-CN">
                <a:ea typeface="黑体" panose="02010609060101010101" pitchFamily="49" charset="-122"/>
              </a:rPr>
              <a:t>scanf()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16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数据输入：格式化输入函数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68275" y="5722938"/>
            <a:ext cx="6316663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anose="02010600030101010101" pitchFamily="2" charset="-122"/>
              </a:rPr>
              <a:t>用双引号括起来，表示输入的格式</a:t>
            </a:r>
            <a:endParaRPr kumimoji="1" lang="zh-CN" altLang="en-US" sz="2800" b="1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H="1" flipV="1">
            <a:off x="2771775" y="4522788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5426075" y="5002213"/>
            <a:ext cx="22415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anose="02010600030101010101" pitchFamily="2" charset="-122"/>
              </a:rPr>
              <a:t>变量地址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6300788" y="43656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ldLvl="2" autoUpdateAnimBg="0" build="p"/>
      <p:bldP spid="367620" grpId="0" animBg="1"/>
      <p:bldP spid="367621" grpId="0" animBg="1"/>
      <p:bldP spid="367622" grpId="0" animBg="1"/>
      <p:bldP spid="3676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scanf－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295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格式控制说明: 按指定的格式输入数据,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与数据类型有关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%f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普通字符：原样输入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", &amp;x);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71550" y="5661025"/>
            <a:ext cx="19812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输入: 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4868863"/>
            <a:ext cx="3886200" cy="487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("x=</a:t>
            </a:r>
            <a:r>
              <a:rPr lang="en-US" altLang="zh-CN" sz="2800" dirty="0">
                <a:solidFill>
                  <a:srgbClr val="CC0066"/>
                </a:solidFill>
              </a:rPr>
              <a:t>%lf</a:t>
            </a:r>
            <a:r>
              <a:rPr kumimoji="1" lang="en-US" altLang="zh-CN" sz="2800" b="1" dirty="0"/>
              <a:t>", &amp;x);</a:t>
            </a:r>
            <a:endParaRPr kumimoji="1" lang="zh-CN" altLang="en-US" sz="2800" b="1" dirty="0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4859338" y="5734050"/>
            <a:ext cx="21336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/>
              <a:t>输入:</a:t>
            </a:r>
            <a:r>
              <a:rPr kumimoji="1" lang="en-US" altLang="zh-CN" sz="2800" b="1"/>
              <a:t>x=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076825" y="3933825"/>
            <a:ext cx="3768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尽量不要出现普通字符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ldLvl="2" autoUpdateAnimBg="0" build="p"/>
      <p:bldP spid="368644" grpId="0" animBg="1" autoUpdateAnimBg="0"/>
      <p:bldP spid="368645" grpId="0" autoUpdateAnimBg="0"/>
      <p:bldP spid="368646" grpId="0" animBg="1" autoUpdateAnimBg="0"/>
      <p:bldP spid="3686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改进例2-3的程序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66863"/>
            <a:ext cx="8713216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2-3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求华氏温度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对应的摄氏温度。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C=5*(F-32)/9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100;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0" y="4292600"/>
            <a:ext cx="3641725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("%d", &amp;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);</a:t>
            </a:r>
            <a:endParaRPr kumimoji="1" lang="en-US" altLang="zh-CN" sz="2800" b="1" dirty="0"/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51275" y="3657600"/>
            <a:ext cx="4141788" cy="485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printf</a:t>
            </a:r>
            <a:r>
              <a:rPr kumimoji="1" lang="en-US" altLang="zh-CN" sz="2800" b="1" dirty="0"/>
              <a:t> ("Enter 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: \n");</a:t>
            </a:r>
            <a:endParaRPr kumimoji="1" lang="zh-CN" altLang="en-US" sz="2800" b="1" dirty="0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932363" y="2133600"/>
            <a:ext cx="35052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fahr: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fahr =100, celsius = 37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9" grpId="0" animBg="1"/>
      <p:bldP spid="369670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5  常用数学库函数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库函数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语言处理系统提供事先编好的函数，供用户在编程时调用。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在相应的系统文件（头文件）中定义一些必需的信息。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用户调用库函数时，将相应的头文件包含到源程序中。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 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sqrt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 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ldLvl="2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常用数学库函数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平方根函数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sqrt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绝对值函数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fabs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fabs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(-3.56)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的值为3.56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幂函数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(x, n)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：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8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(1.1, 2)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的值为1.21（即1.12）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指数函数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：e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(2.3)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ln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log(123.45)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的值为4.815836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以10为底的对数函数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log10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：log</a:t>
            </a:r>
            <a:r>
              <a:rPr lang="en-US" altLang="zh-CN" sz="2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log10(123.45)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的值为2.091491。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例2-</a:t>
            </a:r>
            <a:r>
              <a:rPr lang="en-US" altLang="zh-CN" dirty="0">
                <a:ea typeface="黑体" panose="02010609060101010101" pitchFamily="49" charset="-122"/>
              </a:rPr>
              <a:t>5  </a:t>
            </a:r>
            <a:r>
              <a:rPr lang="zh-CN" altLang="en-US" dirty="0">
                <a:ea typeface="黑体" panose="02010609060101010101" pitchFamily="49" charset="-122"/>
              </a:rPr>
              <a:t>坚持的力量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zh-CN" sz="2800" dirty="0"/>
                  <a:t>以第一天的能力值为基数，用</a:t>
                </a:r>
                <a:r>
                  <a:rPr lang="en-US" altLang="zh-CN" sz="2800" dirty="0"/>
                  <a:t>initial</a:t>
                </a:r>
                <a:r>
                  <a:rPr lang="zh-CN" altLang="zh-CN" sz="2800" dirty="0"/>
                  <a:t>表示，能力值相比前一天提高的值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就是努力参数，坚持天数为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，让我们一起来看看坚持的力量。</a:t>
                </a:r>
                <a:endParaRPr lang="en-US" altLang="zh-CN" sz="2800" dirty="0"/>
              </a:p>
              <a:p>
                <a:pPr eaLnBrk="1" hangingPunct="1">
                  <a:buNone/>
                </a:pPr>
                <a:r>
                  <a:rPr lang="zh-CN" altLang="zh-CN" sz="2800" dirty="0"/>
                  <a:t>输入能力的初始值</a:t>
                </a:r>
                <a:r>
                  <a:rPr lang="en-US" altLang="zh-CN" sz="2800" dirty="0"/>
                  <a:t> initial</a:t>
                </a:r>
                <a:r>
                  <a:rPr lang="zh-CN" altLang="zh-CN" sz="2800" dirty="0"/>
                  <a:t>、努力参数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和坚持天数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，根据下列公式计算出坚持努力后达到的能力值，输出时保留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位小数</a:t>
                </a:r>
                <a:r>
                  <a:rPr lang="zh-CN" altLang="en-US" sz="2800" dirty="0"/>
                  <a:t>。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1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result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factor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day</m:t>
                          </m:r>
                        </m:sup>
                      </m:sSup>
                    </m:oMath>
                  </m:oMathPara>
                </a14:m>
                <a:endParaRPr lang="en-US" altLang="zh-CN" baseline="30000" dirty="0">
                  <a:latin typeface="+mn-lt"/>
                  <a:ea typeface="宋体" panose="02010600030101010101" pitchFamily="2" charset="-122"/>
                </a:endParaRPr>
              </a:p>
              <a:p>
                <a:pPr lvl="1" eaLnBrk="1" hangingPunct="1">
                  <a:buNone/>
                </a:pPr>
                <a:endParaRPr lang="zh-CN" altLang="zh-CN" dirty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zh-CN" baseline="30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939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  <a:blipFill rotWithShape="1">
                <a:blip r:embed="rId1"/>
                <a:stretch>
                  <a:fillRect l="-7" t="-8" r="4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827584" y="5229200"/>
            <a:ext cx="7010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solidFill>
                  <a:schemeClr val="bg2"/>
                </a:solidFill>
              </a:rPr>
              <a:t>result = initial * pow((1 + factor), day)</a:t>
            </a:r>
            <a:endParaRPr kumimoji="1"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  <a:endParaRPr lang="zh-CN" altLang="en-US" sz="4000"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66712"/>
            <a:ext cx="6841455" cy="63746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int day;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/>
              <a:t>double factor, initial, result;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initial: ");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/>
              <a:t>", &amp;initial);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factor: "); 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/>
              <a:t>", &amp;factor);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day: ");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&amp;day);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result = initial * </a:t>
            </a:r>
            <a:r>
              <a:rPr lang="en-US" altLang="zh-CN" sz="2400" dirty="0">
                <a:solidFill>
                  <a:schemeClr val="bg2"/>
                </a:solidFill>
              </a:rPr>
              <a:t>pow(1 + factor, day)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("result = %.2f\n", result);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076056" y="1412776"/>
            <a:ext cx="3120482" cy="156966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lt"/>
              </a:rPr>
              <a:t>Enter initial: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1.0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Enter factor: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0.01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Enter day: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365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result = 37.78</a:t>
            </a:r>
            <a:endParaRPr lang="zh-CN" altLang="zh-CN" sz="2400" b="1" dirty="0">
              <a:latin typeface="+mn-lt"/>
            </a:endParaRP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483768" y="6026063"/>
            <a:ext cx="6624736" cy="4616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%d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&amp;initial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CC0066"/>
                </a:solidFill>
              </a:rPr>
              <a:t>&amp;factor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chemeClr val="bg2"/>
                </a:solidFill>
              </a:rPr>
              <a:t>&amp;day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调用</a:t>
            </a:r>
            <a:r>
              <a:rPr lang="en-US" altLang="zh-CN">
                <a:ea typeface="黑体" panose="02010609060101010101" pitchFamily="49" charset="-122"/>
              </a:rPr>
              <a:t>scanf</a:t>
            </a:r>
            <a:r>
              <a:rPr lang="zh-CN" altLang="en-US">
                <a:ea typeface="黑体" panose="02010609060101010101" pitchFamily="49" charset="-122"/>
              </a:rPr>
              <a:t>函数输入多个数据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None/>
            </a:pP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0.01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365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需要多个输入参数和多个格式控制说明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输入参数的类型、个数和位置要与格式控制说明一一对应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 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程序运行时，输入的多个数据之间必须有间隔。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701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lang="en-US" altLang="zh-CN" sz="2800" b="1" dirty="0" err="1">
                <a:latin typeface="+mn-lt"/>
              </a:rPr>
              <a:t>scanf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("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%</a:t>
            </a:r>
            <a:r>
              <a:rPr lang="en-US" altLang="zh-CN" sz="2800" b="1" dirty="0" err="1">
                <a:solidFill>
                  <a:srgbClr val="CC0066"/>
                </a:solidFill>
                <a:latin typeface="+mn-lt"/>
              </a:rPr>
              <a:t>lf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%d</a:t>
            </a:r>
            <a:r>
              <a:rPr lang="en-US" altLang="zh-CN" sz="2800" b="1" dirty="0">
                <a:solidFill>
                  <a:srgbClr val="CC0066"/>
                </a:solidFill>
              </a:rPr>
              <a:t> %</a:t>
            </a:r>
            <a:r>
              <a:rPr lang="en-US" altLang="zh-CN" sz="2800" b="1" dirty="0" err="1">
                <a:solidFill>
                  <a:srgbClr val="CC0066"/>
                </a:solidFill>
              </a:rPr>
              <a:t>lf</a:t>
            </a:r>
            <a:r>
              <a:rPr lang="en-US" altLang="zh-CN" sz="2800" b="1" dirty="0">
                <a:latin typeface="+mn-lt"/>
              </a:rPr>
              <a:t>", 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&amp;initial</a:t>
            </a:r>
            <a:r>
              <a:rPr lang="en-US" altLang="zh-CN" sz="2800" b="1" dirty="0">
                <a:latin typeface="+mn-lt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&amp;day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C0066"/>
                </a:solidFill>
              </a:rPr>
              <a:t>&amp;factor</a:t>
            </a:r>
            <a:r>
              <a:rPr lang="en-US" altLang="zh-CN" sz="2800" b="1" dirty="0">
                <a:latin typeface="+mn-lt"/>
              </a:rPr>
              <a:t>);</a:t>
            </a:r>
            <a:endParaRPr lang="en-US" altLang="zh-CN" sz="2800" b="1" dirty="0">
              <a:latin typeface="+mn-lt"/>
            </a:endParaRP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  <a:endParaRPr kumimoji="1" lang="zh-CN" altLang="en-US" sz="2800" b="1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输入参数、格式控制说明、输入数据</a:t>
            </a:r>
            <a:endParaRPr kumimoji="1"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ldLvl="2" autoUpdateAnimBg="0" build="p"/>
      <p:bldP spid="377860" grpId="0" autoUpdateAnimBg="0"/>
      <p:bldP spid="3778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</a:t>
            </a:r>
            <a:r>
              <a:rPr lang="zh-CN" altLang="en-US">
                <a:ea typeface="黑体" panose="02010609060101010101" pitchFamily="49" charset="-122"/>
              </a:rPr>
              <a:t>  求华氏温度 </a:t>
            </a:r>
            <a:r>
              <a:rPr lang="en-US" altLang="zh-CN">
                <a:ea typeface="黑体" panose="02010609060101010101" pitchFamily="49" charset="-122"/>
              </a:rPr>
              <a:t>100</a:t>
            </a:r>
            <a:r>
              <a:rPr lang="zh-CN" altLang="en-US">
                <a:ea typeface="黑体" panose="02010609060101010101" pitchFamily="49" charset="-122"/>
              </a:rPr>
              <a:t>°</a:t>
            </a:r>
            <a:r>
              <a:rPr lang="en-US" altLang="zh-CN">
                <a:ea typeface="黑体" panose="02010609060101010101" pitchFamily="49" charset="-122"/>
              </a:rPr>
              <a:t>F </a:t>
            </a:r>
            <a:r>
              <a:rPr lang="zh-CN" altLang="en-US">
                <a:ea typeface="黑体" panose="02010609060101010101" pitchFamily="49" charset="-122"/>
              </a:rPr>
              <a:t>对应的摄氏温度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150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 = (5/9)(f-32)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程序解析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常量、变量和数据类型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算术运算和赋值运算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格式化输出函数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printf()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  </a:t>
            </a:r>
            <a:r>
              <a:rPr lang="zh-CN" altLang="en-US" dirty="0">
                <a:ea typeface="黑体" panose="02010609060101010101" pitchFamily="49" charset="-122"/>
              </a:rPr>
              <a:t>计算存款的本息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9750" cy="18478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输入存款金额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money、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存期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year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和年利率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rate，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根据公式计算存款到期时的本息合计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税前），输出时保留2位小数。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 = money ( 1 + rate)</a:t>
            </a:r>
            <a:r>
              <a:rPr lang="en-US" altLang="zh-CN" baseline="30000">
                <a:latin typeface="Arial" panose="020B0604020202020204" pitchFamily="34" charset="0"/>
                <a:ea typeface="宋体" panose="02010600030101010101" pitchFamily="2" charset="-122"/>
              </a:rPr>
              <a:t>year</a:t>
            </a:r>
            <a:endParaRPr lang="en-US" altLang="zh-CN" baseline="30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990600" y="4343400"/>
            <a:ext cx="7010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solidFill>
                  <a:schemeClr val="bg2"/>
                </a:solidFill>
              </a:rPr>
              <a:t>sum = money * pow((1 + rate), year)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  <a:endParaRPr lang="zh-CN" altLang="en-US" sz="4000"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69135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money, year;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rate, sum;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Enter money:");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&amp;money);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year: 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&amp;year);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rate:");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&amp;rate);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money *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((1 +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), year);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("sum = %.2f",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572000" y="1484313"/>
            <a:ext cx="4267200" cy="1893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money: </a:t>
            </a:r>
            <a:r>
              <a:rPr kumimoji="1" lang="en-US" altLang="zh-CN" sz="2400" b="1">
                <a:solidFill>
                  <a:srgbClr val="CC0066"/>
                </a:solidFill>
              </a:rPr>
              <a:t>1000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year: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3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rate: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0.025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sum = 1076.89</a:t>
            </a:r>
            <a:endParaRPr kumimoji="1" lang="en-US" altLang="zh-CN" sz="2400" b="1"/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195513" y="6021388"/>
            <a:ext cx="6408737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d</a:t>
            </a:r>
            <a:r>
              <a:rPr lang="en-US" altLang="zh-CN" sz="2400" b="1" dirty="0" err="1"/>
              <a:t>%d</a:t>
            </a:r>
            <a:r>
              <a:rPr lang="en-US" altLang="zh-CN" sz="2400" b="1" dirty="0" err="1">
                <a:solidFill>
                  <a:schemeClr val="bg2"/>
                </a:solidFill>
              </a:rPr>
              <a:t>%lf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&amp;money</a:t>
            </a:r>
            <a:r>
              <a:rPr lang="en-US" altLang="zh-CN" sz="2400" b="1" dirty="0"/>
              <a:t>, &amp;year, </a:t>
            </a:r>
            <a:r>
              <a:rPr lang="en-US" altLang="zh-CN" sz="2400" b="1" dirty="0">
                <a:solidFill>
                  <a:schemeClr val="bg2"/>
                </a:solidFill>
              </a:rPr>
              <a:t>&amp;rate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调用</a:t>
            </a:r>
            <a:r>
              <a:rPr lang="en-US" altLang="zh-CN">
                <a:ea typeface="黑体" panose="02010609060101010101" pitchFamily="49" charset="-122"/>
              </a:rPr>
              <a:t>scanf</a:t>
            </a:r>
            <a:r>
              <a:rPr lang="zh-CN" altLang="en-US">
                <a:ea typeface="黑体" panose="02010609060101010101" pitchFamily="49" charset="-122"/>
              </a:rPr>
              <a:t>函数输入多个数据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&amp;money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&amp;rate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0.025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需要多个输入参数和多个格式控制说明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输入参数的类型、个数和位置要与格式控制说明一一对应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",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&amp;money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&amp;rate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程序运行时，输入的多个数据之间必须有间隔。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("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%</a:t>
            </a:r>
            <a:r>
              <a:rPr kumimoji="1" lang="en-US" altLang="zh-CN" sz="2800" b="1" dirty="0" err="1">
                <a:solidFill>
                  <a:srgbClr val="CC0066"/>
                </a:solidFill>
              </a:rPr>
              <a:t>d</a:t>
            </a:r>
            <a:r>
              <a:rPr kumimoji="1" lang="en-US" altLang="zh-CN" sz="2800" b="1" dirty="0" err="1">
                <a:solidFill>
                  <a:schemeClr val="bg2"/>
                </a:solidFill>
              </a:rPr>
              <a:t>%lf</a:t>
            </a:r>
            <a:r>
              <a:rPr kumimoji="1" lang="en-US" altLang="zh-CN" sz="2800" b="1" dirty="0" err="1"/>
              <a:t>%d</a:t>
            </a:r>
            <a:r>
              <a:rPr kumimoji="1" lang="en-US" altLang="zh-CN" sz="2800" b="1" dirty="0">
                <a:solidFill>
                  <a:srgbClr val="FFFF00"/>
                </a:solidFill>
              </a:rPr>
              <a:t> </a:t>
            </a:r>
            <a:r>
              <a:rPr kumimoji="1" lang="en-US" altLang="zh-CN" sz="2800" b="1" dirty="0"/>
              <a:t>",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&amp;money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&amp;rate</a:t>
            </a:r>
            <a:r>
              <a:rPr kumimoji="1" lang="en-US" altLang="zh-CN" sz="2800" b="1" dirty="0"/>
              <a:t> , &amp;year);</a:t>
            </a:r>
            <a:endParaRPr kumimoji="1" lang="en-US" altLang="zh-CN" sz="2800" b="1" dirty="0"/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  <a:endParaRPr kumimoji="1" lang="zh-CN" altLang="en-US" sz="2800" b="1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输入参数、格式控制说明、输入数据</a:t>
            </a:r>
            <a:endParaRPr kumimoji="1"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ldLvl="2" autoUpdateAnimBg="0" build="p"/>
      <p:bldP spid="377860" grpId="0" autoUpdateAnimBg="0"/>
      <p:bldP spid="37786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50212" cy="6302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2.4 </a:t>
            </a:r>
            <a:r>
              <a:rPr lang="zh-CN" altLang="en-US">
                <a:ea typeface="黑体" panose="02010609060101010101" pitchFamily="49" charset="-122"/>
              </a:rPr>
              <a:t>输出华氏－摄氏温度转换表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363788"/>
            <a:ext cx="7405687" cy="2165350"/>
          </a:xfrm>
        </p:spPr>
        <p:txBody>
          <a:bodyPr/>
          <a:lstStyle/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2.4.1  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程序解析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2.4.2  for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2.4.3  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指定次数的循环程序设计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+mj-ea"/>
                <a:cs typeface="+mj-cs"/>
              </a:rPr>
              <a:t>2.4.1 </a:t>
            </a:r>
            <a:r>
              <a:rPr lang="zh-CN" altLang="en-US" dirty="0">
                <a:ea typeface="+mj-ea"/>
                <a:cs typeface="+mj-cs"/>
              </a:rPr>
              <a:t>程序解析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51837" cy="4321175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2-6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lower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upper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，输出一张华氏－摄氏温度转换表，华氏温度的取值范围是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[lower, upper]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，每次增加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1°F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30    -1.1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31    -0.6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32     0.0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33     0.6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34     1.1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35     1.7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2.4.1 </a:t>
            </a:r>
            <a:r>
              <a:rPr lang="zh-CN" altLang="en-US" dirty="0">
                <a:ea typeface="黑体" panose="02010609060101010101" pitchFamily="49" charset="-122"/>
              </a:rPr>
              <a:t>程序解析</a:t>
            </a:r>
            <a:r>
              <a:rPr lang="en-US" altLang="zh-CN" dirty="0">
                <a:ea typeface="黑体" panose="02010609060101010101" pitchFamily="49" charset="-122"/>
              </a:rPr>
              <a:t>-</a:t>
            </a:r>
            <a:r>
              <a:rPr lang="zh-CN" altLang="en-US" dirty="0">
                <a:ea typeface="黑体" panose="02010609060101010101" pitchFamily="49" charset="-122"/>
              </a:rPr>
              <a:t>温度转换表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732462"/>
          </a:xfrm>
        </p:spPr>
        <p:txBody>
          <a:bodyPr/>
          <a:lstStyle/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#include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stdio.h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main (void)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lower, upper;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double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("Enter lower:");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("%d", &amp;lower);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("Enter upper:");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("%d", &amp;upper);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upper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printf("fahr celsius\n");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kumimoji="1" lang="de-DE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(fahr = lower ; fahr&lt;= upper; fahr ++)</a:t>
            </a: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celsius = (5.0 / 9.0) * (fahr - 32);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printf ("%4d%6.1f\n", fahr, celsius);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}                                              	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endParaRPr lang="de-DE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printf ("Invalid Value!\n");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}   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return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5221312" y="5191348"/>
            <a:ext cx="21590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/>
              <a:t>fahr = fahr+1</a:t>
            </a:r>
            <a:endParaRPr kumimoji="1" lang="en-US" altLang="zh-CN" sz="2400" b="1"/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 flipH="1" flipV="1">
            <a:off x="5795987" y="4111228"/>
            <a:ext cx="0" cy="108108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6732240" y="1178262"/>
            <a:ext cx="2087438" cy="26827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lower: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30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upper: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35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zh-CN" sz="2000" b="1" dirty="0" err="1"/>
              <a:t>fahr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err="1"/>
              <a:t>celsius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30    -1.1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31    -0.6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32     0.0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33     0.6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34     1.1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35     1.7</a:t>
            </a:r>
            <a:endParaRPr kumimoji="1"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  <p:bldP spid="389129" grpId="0" animBg="1"/>
      <p:bldP spid="389130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5938"/>
            <a:ext cx="6172200" cy="609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2-6</a:t>
            </a:r>
            <a:r>
              <a:rPr lang="zh-CN" altLang="en-US">
                <a:ea typeface="黑体" panose="02010609060101010101" pitchFamily="49" charset="-122"/>
              </a:rPr>
              <a:t>中</a:t>
            </a:r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语句的流程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66813"/>
            <a:ext cx="7156450" cy="1828800"/>
          </a:xfrm>
        </p:spPr>
        <p:txBody>
          <a:bodyPr/>
          <a:lstStyle/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lower;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upper;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++)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2771775" y="2492375"/>
          <a:ext cx="33924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5" name="BMP 图象" r:id="rId1" imgW="2409825" imgH="2800350" progId="PBrush">
                  <p:embed/>
                </p:oleObj>
              </mc:Choice>
              <mc:Fallback>
                <p:oleObj name="BMP 图象" r:id="rId1" imgW="2409825" imgH="280035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39248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697538" y="2708275"/>
            <a:ext cx="2043112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fahr = fahr+2</a:t>
            </a:r>
            <a:endParaRPr kumimoji="1" lang="en-US" altLang="zh-CN" sz="2400" b="1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chemeClr val="bg2"/>
                </a:solidFill>
              </a:rPr>
              <a:t>输出？</a:t>
            </a:r>
            <a:endParaRPr kumimoji="1" lang="zh-CN" altLang="en-US" sz="2400" b="1">
              <a:solidFill>
                <a:schemeClr val="bg2"/>
              </a:solidFill>
            </a:endParaRP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 flipH="1" flipV="1">
            <a:off x="5842000" y="1593850"/>
            <a:ext cx="0" cy="10795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296863" y="3465513"/>
            <a:ext cx="2303462" cy="29400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lower: </a:t>
            </a:r>
            <a:r>
              <a:rPr kumimoji="1" lang="en-US" altLang="zh-CN" sz="2000" b="1">
                <a:solidFill>
                  <a:srgbClr val="CC0066"/>
                </a:solidFill>
              </a:rPr>
              <a:t>30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Enter upper: </a:t>
            </a:r>
            <a:r>
              <a:rPr kumimoji="1" lang="en-US" altLang="zh-CN" sz="2000" b="1">
                <a:solidFill>
                  <a:srgbClr val="CC0066"/>
                </a:solidFill>
              </a:rPr>
              <a:t>35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r>
              <a:rPr kumimoji="1" lang="en-US" altLang="zh-CN" sz="2000" b="1"/>
              <a:t>fahr  celsius</a:t>
            </a:r>
            <a:endParaRPr kumimoji="1" lang="en-US" altLang="zh-CN" sz="2000" b="1"/>
          </a:p>
          <a:p>
            <a:r>
              <a:rPr kumimoji="1" lang="en-US" altLang="zh-CN" sz="2000" b="1"/>
              <a:t>  30    -1.1</a:t>
            </a:r>
            <a:endParaRPr kumimoji="1" lang="en-US" altLang="zh-CN" sz="2000" b="1"/>
          </a:p>
          <a:p>
            <a:r>
              <a:rPr kumimoji="1" lang="en-US" altLang="zh-CN" sz="2000" b="1"/>
              <a:t>  31    -0.6</a:t>
            </a:r>
            <a:endParaRPr kumimoji="1" lang="en-US" altLang="zh-CN" sz="2000" b="1"/>
          </a:p>
          <a:p>
            <a:r>
              <a:rPr kumimoji="1" lang="en-US" altLang="zh-CN" sz="2000" b="1"/>
              <a:t>  32     0.0</a:t>
            </a:r>
            <a:endParaRPr kumimoji="1" lang="en-US" altLang="zh-CN" sz="2000" b="1"/>
          </a:p>
          <a:p>
            <a:r>
              <a:rPr kumimoji="1" lang="en-US" altLang="zh-CN" sz="2000" b="1"/>
              <a:t>  33     0.6</a:t>
            </a:r>
            <a:endParaRPr kumimoji="1" lang="en-US" altLang="zh-CN" sz="2000" b="1"/>
          </a:p>
          <a:p>
            <a:r>
              <a:rPr kumimoji="1" lang="en-US" altLang="zh-CN" sz="2000" b="1"/>
              <a:t>  34     1.1</a:t>
            </a:r>
            <a:endParaRPr kumimoji="1" lang="en-US" altLang="zh-CN" sz="2000" b="1"/>
          </a:p>
          <a:p>
            <a:r>
              <a:rPr kumimoji="1" lang="en-US" altLang="zh-CN" sz="2000" b="1"/>
              <a:t>  35     1.7</a:t>
            </a:r>
            <a:endParaRPr kumimoji="1"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2209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 Black" panose="020B0A04020102020204" pitchFamily="34" charset="0"/>
                <a:ea typeface="楷体_GB2312" pitchFamily="49" charset="-122"/>
              </a:rPr>
              <a:t>for 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)</a:t>
            </a:r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循环体语句</a:t>
            </a:r>
            <a:endParaRPr lang="zh-CN" altLang="en-US" dirty="0">
              <a:solidFill>
                <a:srgbClr val="CC0066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D90F4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语句的重复执行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2.4.2   for</a:t>
            </a:r>
            <a:r>
              <a:rPr lang="zh-CN" altLang="en-US">
                <a:ea typeface="黑体" panose="02010609060101010101" pitchFamily="49" charset="-122"/>
              </a:rPr>
              <a:t>语句－循环语句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5181600" y="1905000"/>
          <a:ext cx="35274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9" name="位图图像" r:id="rId1" imgW="1714500" imgH="2333625" progId="PBrush">
                  <p:embed/>
                </p:oleObj>
              </mc:Choice>
              <mc:Fallback>
                <p:oleObj name="位图图像" r:id="rId1" imgW="1714500" imgH="233362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35274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3860800"/>
            <a:ext cx="4643437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个表达式、循环体语句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anose="02020603050405020304" pitchFamily="18" charset="0"/>
              </a:rPr>
              <a:t>！</a:t>
            </a:r>
            <a:r>
              <a:rPr lang="zh-CN" altLang="en-US" sz="2800" b="1">
                <a:latin typeface="Times New Roman" panose="02020603050405020304" pitchFamily="18" charset="0"/>
              </a:rPr>
              <a:t>书写顺序和执行顺序不同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anose="02020603050405020304" pitchFamily="18" charset="0"/>
              </a:rPr>
              <a:t>！</a:t>
            </a:r>
            <a:r>
              <a:rPr lang="zh-CN" altLang="en-US" sz="2800" b="1">
                <a:latin typeface="Times New Roman" panose="02020603050405020304" pitchFamily="18" charset="0"/>
              </a:rPr>
              <a:t>表达式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只执行一次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autoUpdateAnimBg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5937" cy="32416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语句中，通过改变或判断某个变量的值来控制循环的执行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92075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语句中的循环变量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2192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赋初值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200400" y="54102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判断其值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5327650" y="5424488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改变其值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 flipV="1">
            <a:off x="161925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 flipV="1">
            <a:off x="3851275" y="35052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Line 9"/>
          <p:cNvSpPr>
            <a:spLocks noChangeShapeType="1"/>
          </p:cNvSpPr>
          <p:nvPr/>
        </p:nvSpPr>
        <p:spPr bwMode="auto">
          <a:xfrm flipH="1" flipV="1">
            <a:off x="609600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 build="p"/>
      <p:bldP spid="392196" grpId="0"/>
      <p:bldP spid="392197" grpId="0"/>
      <p:bldP spid="392198" grpId="0"/>
      <p:bldP spid="392199" grpId="0" animBg="1"/>
      <p:bldP spid="392200" grpId="0" animBg="1"/>
      <p:bldP spid="39220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272338" cy="19304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11188" y="3068638"/>
            <a:ext cx="8305800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1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>
                <a:latin typeface="宋体" panose="02010600030101010101" pitchFamily="2" charset="-122"/>
              </a:rPr>
              <a:t>给循环变量赋初值，</a:t>
            </a:r>
            <a:r>
              <a:rPr lang="zh-CN" altLang="en-US" sz="2400" b="1"/>
              <a:t>指定循环的起点。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 = lower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2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给出循环的条件，判断循环是否达到终点？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 &lt;= upper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3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设置循环的步长，改变循环变量的值，从而可改变表达式</a:t>
            </a:r>
            <a:r>
              <a:rPr lang="en-US" altLang="zh-CN" sz="2400" b="1"/>
              <a:t>2</a:t>
            </a:r>
            <a:r>
              <a:rPr lang="zh-CN" altLang="en-US" sz="2400" b="1"/>
              <a:t>的真假性。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fahr++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循环体语句：</a:t>
            </a:r>
            <a:r>
              <a:rPr lang="zh-CN" altLang="en-US" sz="2400" b="1"/>
              <a:t>被反复执行的语句，一条语句。</a:t>
            </a:r>
            <a:endParaRPr lang="zh-CN" altLang="en-US" sz="2400" b="1"/>
          </a:p>
        </p:txBody>
      </p:sp>
      <p:sp>
        <p:nvSpPr>
          <p:cNvPr id="71683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27650" y="260350"/>
            <a:ext cx="381635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语句的说明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22863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ea typeface="+mj-ea"/>
                <a:cs typeface="+mj-cs"/>
              </a:rPr>
              <a:t>2.2.1</a:t>
            </a:r>
            <a:r>
              <a:rPr lang="zh-CN" altLang="en-US" sz="4000" dirty="0">
                <a:ea typeface="+mj-ea"/>
                <a:cs typeface="+mj-cs"/>
              </a:rPr>
              <a:t>  程序解析</a:t>
            </a:r>
            <a:endParaRPr lang="zh-CN" altLang="en-US" sz="4000" dirty="0">
              <a:ea typeface="+mj-ea"/>
              <a:cs typeface="+mj-cs"/>
            </a:endParaRP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7950" y="1266825"/>
            <a:ext cx="9036050" cy="5041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2-3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求华氏温度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对应的摄氏温度。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c=5*(f-32)/9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变量定义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100;                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变量使用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\n",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输出结果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381" name="AutoShape 5"/>
          <p:cNvSpPr/>
          <p:nvPr/>
        </p:nvSpPr>
        <p:spPr bwMode="auto">
          <a:xfrm>
            <a:off x="4643438" y="4005263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31750" cap="sq">
            <a:solidFill>
              <a:schemeClr val="bg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708400" y="2133600"/>
            <a:ext cx="5184775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19812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lower; 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upper; 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362200" y="2971800"/>
            <a:ext cx="6557963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400" b="1" dirty="0"/>
              <a:t> 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  <a:endParaRPr kumimoji="1" lang="en-US" altLang="zh-CN" sz="2400" b="1" dirty="0"/>
          </a:p>
        </p:txBody>
      </p:sp>
      <p:sp>
        <p:nvSpPr>
          <p:cNvPr id="72707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76288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复合语句</a:t>
            </a:r>
            <a:r>
              <a:rPr lang="en-US" altLang="zh-CN">
                <a:ea typeface="黑体" panose="02010609060101010101" pitchFamily="49" charset="-122"/>
              </a:rPr>
              <a:t>{  }</a:t>
            </a:r>
            <a:r>
              <a:rPr lang="zh-CN" altLang="en-US">
                <a:ea typeface="黑体" panose="02010609060101010101" pitchFamily="49" charset="-122"/>
              </a:rPr>
              <a:t>和空语句 </a:t>
            </a:r>
            <a:r>
              <a:rPr lang="en-US" altLang="zh-CN">
                <a:ea typeface="黑体" panose="02010609060101010101" pitchFamily="49" charset="-122"/>
              </a:rPr>
              <a:t>;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665162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200" b="1" dirty="0">
                <a:solidFill>
                  <a:srgbClr val="CC0066"/>
                </a:solidFill>
              </a:rPr>
              <a:t>;</a:t>
            </a:r>
            <a:r>
              <a:rPr kumimoji="1" lang="en-US" altLang="zh-CN" sz="2400" b="1" dirty="0"/>
              <a:t> 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  <a:endParaRPr kumimoji="1" lang="en-US" altLang="zh-CN" sz="2400" b="1" dirty="0"/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427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2"/>
                </a:solidFill>
              </a:rPr>
              <a:t>！不要在</a:t>
            </a:r>
            <a:r>
              <a:rPr kumimoji="1" lang="en-US" altLang="zh-CN" sz="2400" b="1">
                <a:solidFill>
                  <a:schemeClr val="bg2"/>
                </a:solidFill>
              </a:rPr>
              <a:t>for</a:t>
            </a:r>
            <a:r>
              <a:rPr kumimoji="1" lang="zh-CN" altLang="en-US" sz="2400" b="1">
                <a:solidFill>
                  <a:schemeClr val="bg2"/>
                </a:solidFill>
              </a:rPr>
              <a:t>语句中随意加分号</a:t>
            </a:r>
            <a:endParaRPr kumimoji="1" lang="zh-CN" altLang="en-US" sz="24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45" grpId="0" animBg="1"/>
      <p:bldP spid="39424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484312"/>
            <a:ext cx="8352159" cy="5185047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求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1+2+……+100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抽取具有共性的算式：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sum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初值为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，该算式重复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次，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变到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为循环变量，则：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指定循环起点的表达式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给出循环条件的表达式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设置循环步长的表达式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循环体语句：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7312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339013" cy="703262"/>
          </a:xfrm>
        </p:spPr>
        <p:txBody>
          <a:bodyPr anchor="b"/>
          <a:lstStyle/>
          <a:p>
            <a:pPr eaLnBrk="1" hangingPunct="1"/>
            <a:r>
              <a:rPr lang="en-US" altLang="zh-CN" sz="4000">
                <a:ea typeface="黑体" panose="02010609060101010101" pitchFamily="49" charset="-122"/>
              </a:rPr>
              <a:t>2.4.3 </a:t>
            </a:r>
            <a:r>
              <a:rPr lang="zh-CN" altLang="en-US" sz="4000">
                <a:ea typeface="黑体" panose="02010609060101010101" pitchFamily="49" charset="-122"/>
              </a:rPr>
              <a:t>指定次数的循环程序设计</a:t>
            </a:r>
            <a:endParaRPr lang="en-US" altLang="zh-CN" sz="40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ldLvl="2" autoUpdateAnimBg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147050" cy="558924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+ 2 + 3 + …… + 100 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置累加和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        	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反复累加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输出累加和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6265863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源程序 求 </a:t>
            </a:r>
            <a:r>
              <a:rPr lang="en-US" altLang="zh-CN" sz="4000">
                <a:ea typeface="黑体" panose="02010609060101010101" pitchFamily="49" charset="-122"/>
              </a:rPr>
              <a:t>1+2+……+100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716289" y="1916832"/>
            <a:ext cx="3672135" cy="155478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&lt;= 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0;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 +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804025" y="765175"/>
            <a:ext cx="1800225" cy="430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/>
              <a:t>sum=5050</a:t>
            </a:r>
            <a:endParaRPr kumimoji="1" lang="en-US" altLang="zh-CN" sz="2400" b="1"/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755576" y="4149080"/>
            <a:ext cx="3817938" cy="122413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animBg="1" autoUpdateAnimBg="0"/>
      <p:bldP spid="39629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24000"/>
            <a:ext cx="4762500" cy="44958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求 </a:t>
            </a:r>
            <a:r>
              <a:rPr lang="en-US" altLang="zh-CN" sz="4000">
                <a:ea typeface="黑体" panose="02010609060101010101" pitchFamily="49" charset="-122"/>
              </a:rPr>
              <a:t>1+1/2+1/3+……+ 1/100</a:t>
            </a:r>
            <a:endParaRPr lang="en-US" altLang="zh-CN" sz="4000">
              <a:ea typeface="黑体" panose="02010609060101010101" pitchFamily="49" charset="-122"/>
            </a:endParaRP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95536" y="3789040"/>
            <a:ext cx="3816424" cy="115212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4644008" y="3733800"/>
            <a:ext cx="4032448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&lt;=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 =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1.0/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 </a:t>
            </a:r>
            <a:endParaRPr kumimoji="1" lang="en-US" altLang="zh-CN" sz="2400" b="1" dirty="0"/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644008" y="2565400"/>
            <a:ext cx="2209800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double sum;</a:t>
            </a:r>
            <a:endParaRPr kumimoji="1" lang="en-US" altLang="zh-CN" sz="2400" b="1" dirty="0"/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4634929" y="4975324"/>
            <a:ext cx="4185543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, sum);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  <p:bldP spid="397318" grpId="0" animBg="1"/>
      <p:bldP spid="39731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一般包含四个部分：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初始化：指定循环起点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给循环变量赋初值，如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= 1;</a:t>
            </a:r>
            <a:endParaRPr lang="en-US" altLang="zh-CN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进入循环之前，设置相关变量的初值，如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sum = 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条件控制：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只要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&lt;= 100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，循环就继续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工作：指重复执行的语句（循环体）。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一条语句，可以是复合语句或空语句。如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sum = sum + i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改变循环变量：在每次循环中改变循环变量的值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如 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i++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，以改变循环条件的真假。一旦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&gt; 100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，循环结束。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050213" cy="706437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指定次数的循环程序设计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50088" cy="4937125"/>
          </a:xfrm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，求前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272337" cy="792163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2-7 </a:t>
            </a:r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1+2+3+……+n 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43608" y="4005263"/>
            <a:ext cx="4017193" cy="115192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436096" y="3976561"/>
            <a:ext cx="3312417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 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436096" y="2854325"/>
            <a:ext cx="3240409" cy="7965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en-US" altLang="zh-CN" sz="2400" b="1" dirty="0" err="1"/>
              <a:t>printf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</a:t>
            </a:r>
            <a:r>
              <a:rPr kumimoji="1" lang="en-US" altLang="zh-CN" sz="2400" b="1" dirty="0"/>
              <a:t>"</a:t>
            </a:r>
            <a:r>
              <a:rPr lang="en-US" altLang="zh-CN" sz="2400" b="1" dirty="0"/>
              <a:t>Enter n:");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scanf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("%d", &amp;n); </a:t>
            </a:r>
            <a:endParaRPr kumimoji="1" lang="en-US" altLang="zh-CN" sz="2400" b="1" dirty="0"/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5580781" y="5589588"/>
            <a:ext cx="2087563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r>
              <a:rPr kumimoji="1" lang="en-US" altLang="zh-CN" sz="2400" b="1"/>
              <a:t>Sum = 5050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animBg="1"/>
      <p:bldP spid="399366" grpId="0" animBg="1"/>
      <p:bldP spid="399367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062" y="1124744"/>
            <a:ext cx="4452938" cy="5661248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 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("sum = %d\n",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8050213" cy="70643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求</a:t>
            </a:r>
            <a:r>
              <a:rPr lang="en-US" altLang="zh-CN" dirty="0">
                <a:ea typeface="黑体" panose="02010609060101010101" pitchFamily="49" charset="-122"/>
              </a:rPr>
              <a:t>1+1/2+1/3+……+ 1/n 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427984" y="1052736"/>
            <a:ext cx="4536504" cy="568863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(void)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double sum;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Enter n: ");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 ("%d", &amp;n);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sum = 0;                  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for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 ){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    sum = sum + 1.0/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lang="en-US" altLang="zh-CN" sz="2400" dirty="0"/>
              <a:t>"</a:t>
            </a:r>
            <a:r>
              <a:rPr lang="en-US" altLang="zh-CN" sz="2400" b="1" dirty="0"/>
              <a:t>, sum);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2236788"/>
            <a:ext cx="7697787" cy="27051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次，每次累加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/ (2 *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- 1)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620713"/>
            <a:ext cx="8145463" cy="706437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1+1/3+1/5+… </a:t>
            </a:r>
            <a:r>
              <a:rPr lang="zh-CN" altLang="en-US">
                <a:ea typeface="黑体" panose="02010609060101010101" pitchFamily="49" charset="-122"/>
              </a:rPr>
              <a:t>的前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项和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359775" cy="5732462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double item,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n: ");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sum = 0 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  	item = 1.0 / (2 *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- 1);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	      sum = sum + item ; 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("sum = %f\n",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源程序 求 </a:t>
            </a:r>
            <a:r>
              <a:rPr lang="en-US" altLang="zh-CN">
                <a:ea typeface="黑体" panose="02010609060101010101" pitchFamily="49" charset="-122"/>
              </a:rPr>
              <a:t>1+1/3+1/5+… 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990656" cy="5369768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次，每次累加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-flag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+ 2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34400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2-8 </a:t>
            </a:r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1-1/3+1/5-… </a:t>
            </a:r>
            <a:r>
              <a:rPr lang="zh-CN" altLang="en-US">
                <a:ea typeface="黑体" panose="02010609060101010101" pitchFamily="49" charset="-122"/>
              </a:rPr>
              <a:t>的前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项和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292080" y="2780928"/>
            <a:ext cx="37338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/>
              <a:t>item = flag*1.0/(2 * i - 1)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2.2.2</a:t>
            </a:r>
            <a:r>
              <a:rPr lang="zh-CN" altLang="en-US">
                <a:ea typeface="黑体" panose="02010609060101010101" pitchFamily="49" charset="-122"/>
              </a:rPr>
              <a:t>  常量、变量和数据类型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int celsius, fahr;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- 32) / 9;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数据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常量：在程序运行过程中，其值不能被改变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变量：在程序运行过程中，其值可以被改变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常量：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9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是整型常量（整数）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变量：在定义时指定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utoUpdateAnimBg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4450"/>
            <a:ext cx="8893175" cy="681355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denominator, flag,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double item,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 ");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flag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denominator 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item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sum = 0 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 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	    sum = sum + item ;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flag = -flag;              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准备下一次循环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denominator = denominator +2;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   item = flag * 1.0/ denominator;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计算第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"sum = %f\n",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076825" y="260350"/>
            <a:ext cx="3727450" cy="706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2-8 </a:t>
            </a:r>
            <a:r>
              <a:rPr lang="zh-CN" altLang="en-US">
                <a:ea typeface="+mj-ea"/>
                <a:cs typeface="+mj-cs"/>
              </a:rPr>
              <a:t>源程序</a:t>
            </a:r>
            <a:endParaRPr lang="zh-CN" altLang="en-US"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2108200"/>
            <a:ext cx="7032625" cy="3313113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n! = 1*2*…*n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product = product 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求</a:t>
            </a:r>
            <a:r>
              <a:rPr lang="en-US" altLang="zh-CN">
                <a:ea typeface="+mj-ea"/>
                <a:cs typeface="+mj-cs"/>
              </a:rPr>
              <a:t>n!</a:t>
            </a:r>
            <a:endParaRPr lang="en-US" altLang="zh-CN">
              <a:ea typeface="+mj-ea"/>
              <a:cs typeface="+mj-cs"/>
            </a:endParaRP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148263" y="2636838"/>
            <a:ext cx="2362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bg2"/>
                </a:solidFill>
              </a:rPr>
              <a:t>product = ?</a:t>
            </a:r>
            <a:endParaRPr kumimoji="1"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352159" cy="5544616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product;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("input n: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product = 1;         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置阶乘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product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n!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product = product *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"product = %.0f\n", product );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源程序</a:t>
            </a:r>
            <a:endParaRPr lang="zh-CN" altLang="en-US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1844824"/>
            <a:ext cx="7260728" cy="3913088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输入实数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和正整数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x * x * … * 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power = power 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item = ?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  <a:endParaRPr lang="en-US" altLang="zh-CN"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5328592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power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x, n: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lang="en-US" altLang="zh-CN" sz="2400" dirty="0" err="1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&amp;x, &amp;n)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power = 1;            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power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次幂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power = power * x;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"%0.f\n", power);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 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  <a:endParaRPr lang="en-US" altLang="zh-CN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678612" cy="7826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2.5  </a:t>
            </a:r>
            <a:r>
              <a:rPr lang="zh-CN" altLang="en-US">
                <a:ea typeface="黑体" panose="02010609060101010101" pitchFamily="49" charset="-122"/>
              </a:rPr>
              <a:t>生成乘方表和阶乘表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04137" cy="2089150"/>
          </a:xfrm>
        </p:spPr>
        <p:txBody>
          <a:bodyPr/>
          <a:lstStyle/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2-10 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生成乘方表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，生成一张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的乘方表，输出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的值，可以调用幂函数计算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的乘方。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0825" y="4005263"/>
            <a:ext cx="8893175" cy="169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源程序：生成乘方表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893175" cy="5472113"/>
          </a:xfrm>
        </p:spPr>
        <p:txBody>
          <a:bodyPr/>
          <a:lstStyle/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power;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n:");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&amp;n);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power =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调用幂函数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(2,i)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次方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(2,%d)= %.0f\n",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power);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6372225" y="1125538"/>
            <a:ext cx="2376488" cy="22955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4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r>
              <a:rPr kumimoji="1" lang="en-US" altLang="zh-CN" sz="2400" b="1"/>
              <a:t>pow(2,0)= 1</a:t>
            </a:r>
            <a:endParaRPr kumimoji="1" lang="en-US" altLang="zh-CN" sz="2400" b="1"/>
          </a:p>
          <a:p>
            <a:r>
              <a:rPr kumimoji="1" lang="en-US" altLang="zh-CN" sz="2400" b="1"/>
              <a:t>pow(2,1)= 2</a:t>
            </a:r>
            <a:endParaRPr kumimoji="1" lang="en-US" altLang="zh-CN" sz="2400" b="1"/>
          </a:p>
          <a:p>
            <a:r>
              <a:rPr kumimoji="1" lang="en-US" altLang="zh-CN" sz="2400" b="1"/>
              <a:t>pow(2,2)= 4</a:t>
            </a:r>
            <a:endParaRPr kumimoji="1" lang="en-US" altLang="zh-CN" sz="2400" b="1"/>
          </a:p>
          <a:p>
            <a:r>
              <a:rPr kumimoji="1" lang="en-US" altLang="zh-CN" sz="2400" b="1"/>
              <a:t>pow(2,3)= 8</a:t>
            </a:r>
            <a:endParaRPr kumimoji="1" lang="en-US" altLang="zh-CN" sz="2400" b="1"/>
          </a:p>
          <a:p>
            <a:r>
              <a:rPr kumimoji="1" lang="en-US" altLang="zh-CN" sz="2400" b="1"/>
              <a:t>pow(2,4)= 16</a:t>
            </a:r>
            <a:r>
              <a:rPr kumimoji="1" lang="en-US" altLang="zh-CN" sz="2400"/>
              <a:t> </a:t>
            </a:r>
            <a:endParaRPr kumimoji="1"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 animBg="1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2-11 </a:t>
            </a:r>
            <a:r>
              <a:rPr lang="zh-CN" altLang="en-US">
                <a:ea typeface="黑体" panose="02010609060101010101" pitchFamily="49" charset="-122"/>
              </a:rPr>
              <a:t>生成阶乘表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424862" cy="1438275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n(n&lt;=16)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，生成一张阶乘表，输出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！到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！的值。要求定义和调用函数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fact(n)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n!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，函数类型是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79512" y="4869160"/>
            <a:ext cx="8856216" cy="171188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900113" y="2952473"/>
            <a:ext cx="7944483" cy="1711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product = fact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   /* </a:t>
            </a:r>
            <a:r>
              <a:rPr lang="zh-CN" altLang="en-US" sz="2400" b="1" dirty="0">
                <a:solidFill>
                  <a:schemeClr val="bg2"/>
                </a:solidFill>
              </a:rPr>
              <a:t>调用自定义函数</a:t>
            </a:r>
            <a:r>
              <a:rPr lang="en-US" altLang="zh-CN" sz="2400" b="1" dirty="0">
                <a:solidFill>
                  <a:schemeClr val="bg2"/>
                </a:solidFill>
              </a:rPr>
              <a:t>fact(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! */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product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源程序：生成阶乘表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642350" cy="5399088"/>
          </a:xfrm>
        </p:spPr>
        <p:txBody>
          <a:bodyPr/>
          <a:lstStyle/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fact 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n);  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自定义函数的声明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result;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n:");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&amp;n);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result =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调用自定义函数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fact(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("%d!=%.0f\n",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result);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235825" y="188913"/>
            <a:ext cx="1511300" cy="1628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n: </a:t>
            </a:r>
            <a:r>
              <a:rPr kumimoji="1" lang="en-US" altLang="zh-CN" sz="2000" b="1">
                <a:solidFill>
                  <a:srgbClr val="CC0066"/>
                </a:solidFill>
              </a:rPr>
              <a:t>3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r>
              <a:rPr kumimoji="1" lang="en-US" altLang="zh-CN" sz="2000" b="1"/>
              <a:t>0!=1</a:t>
            </a:r>
            <a:endParaRPr kumimoji="1" lang="en-US" altLang="zh-CN" sz="2000" b="1"/>
          </a:p>
          <a:p>
            <a:r>
              <a:rPr kumimoji="1" lang="en-US" altLang="zh-CN" sz="2000" b="1"/>
              <a:t>1!=1</a:t>
            </a:r>
            <a:endParaRPr kumimoji="1" lang="en-US" altLang="zh-CN" sz="2000" b="1"/>
          </a:p>
          <a:p>
            <a:r>
              <a:rPr kumimoji="1" lang="en-US" altLang="zh-CN" sz="2000" b="1"/>
              <a:t>2!=2</a:t>
            </a:r>
            <a:endParaRPr kumimoji="1" lang="en-US" altLang="zh-CN" sz="2000" b="1"/>
          </a:p>
          <a:p>
            <a:r>
              <a:rPr kumimoji="1" lang="en-US" altLang="zh-CN" sz="2000" b="1"/>
              <a:t>3!=6</a:t>
            </a:r>
            <a:endParaRPr kumimoji="1" lang="en-US" altLang="zh-CN" sz="2000" b="1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843213" y="1977424"/>
            <a:ext cx="6300787" cy="25362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indent="571500">
              <a:lnSpc>
                <a:spcPct val="90000"/>
              </a:lnSpc>
            </a:pPr>
            <a:r>
              <a:rPr lang="en-US" altLang="zh-CN" sz="2200" b="1" dirty="0">
                <a:solidFill>
                  <a:schemeClr val="bg2"/>
                </a:solidFill>
              </a:rPr>
              <a:t>double fact (</a:t>
            </a:r>
            <a:r>
              <a:rPr lang="en-US" altLang="zh-CN" sz="2200" b="1" dirty="0" err="1">
                <a:solidFill>
                  <a:schemeClr val="bg2"/>
                </a:solidFill>
              </a:rPr>
              <a:t>int</a:t>
            </a:r>
            <a:r>
              <a:rPr lang="en-US" altLang="zh-CN" sz="2200" b="1" dirty="0">
                <a:solidFill>
                  <a:schemeClr val="bg2"/>
                </a:solidFill>
              </a:rPr>
              <a:t> n)        /* </a:t>
            </a:r>
            <a:r>
              <a:rPr lang="zh-CN" altLang="en-US" sz="2200" b="1" dirty="0">
                <a:solidFill>
                  <a:schemeClr val="bg2"/>
                </a:solidFill>
              </a:rPr>
              <a:t>函数首部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{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  double product;   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product = 1;     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{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    product = product *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zh-CN" altLang="en-US" sz="2200" b="1" dirty="0"/>
              <a:t>  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chemeClr val="bg2"/>
                </a:solidFill>
              </a:rPr>
              <a:t>return  product;  /* </a:t>
            </a:r>
            <a:r>
              <a:rPr lang="zh-CN" altLang="en-US" sz="2200" b="1" dirty="0">
                <a:solidFill>
                  <a:schemeClr val="bg2"/>
                </a:solidFill>
              </a:rPr>
              <a:t>将结果回送主函数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}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函数的概念</a:t>
            </a:r>
            <a:endParaRPr kumimoji="1" lang="zh-CN" altLang="en-US" sz="4800">
              <a:ea typeface="+mj-ea"/>
              <a:cs typeface="+mj-cs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895850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语言中有两种类型函数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标准库函数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函数可以做到一次定义、多次调用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使用自定义函数的程序框架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double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n); 	    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声明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自定义函数，以分号结束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     ……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result =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    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fact(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……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求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n!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的函数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020"/>
            <a:ext cx="8229600" cy="3886200"/>
          </a:xfrm>
        </p:spPr>
        <p:txBody>
          <a:bodyPr/>
          <a:p>
            <a:r>
              <a:rPr lang="zh-CN" altLang="en-US"/>
              <a:t>权的概念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十进制的权：</a:t>
            </a:r>
            <a:r>
              <a:rPr lang="en-US" altLang="zh-CN"/>
              <a:t>10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en-US" altLang="zh-CN"/>
              <a:t>57572 = </a:t>
            </a:r>
            <a:endParaRPr lang="en-US" altLang="zh-CN"/>
          </a:p>
          <a:p>
            <a:pPr lvl="1"/>
            <a:r>
              <a:rPr lang="zh-CN" altLang="en-US"/>
              <a:t>二进制的权：</a:t>
            </a:r>
            <a:r>
              <a:rPr lang="en-US" altLang="zh-CN"/>
              <a:t>2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en-US" altLang="zh-CN" sz="2400"/>
              <a:t>10110 = 1*2^4+0*2^3+</a:t>
            </a:r>
            <a:r>
              <a:rPr lang="en-US" altLang="zh-CN">
                <a:sym typeface="+mn-ea"/>
              </a:rPr>
              <a:t>1*2^2+1*2^1+0*2^0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270891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权数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5603" y="3645218"/>
          <a:ext cx="4733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431030" imgH="364490" progId="Equation.KSEE3">
                  <p:embed/>
                </p:oleObj>
              </mc:Choice>
              <mc:Fallback>
                <p:oleObj name="" r:id="rId1" imgW="4431030" imgH="36449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603" y="3645218"/>
                        <a:ext cx="4733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371600" y="468122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权数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13*266"/>
  <p:tag name="TABLE_ENDDRAG_RECT" val="70*196*613*266"/>
</p:tagLst>
</file>

<file path=ppt/tags/tag2.xml><?xml version="1.0" encoding="utf-8"?>
<p:tagLst xmlns:p="http://schemas.openxmlformats.org/presentationml/2006/main">
  <p:tag name="TABLE_ENDDRAG_ORIGIN_RECT" val="586*177"/>
  <p:tag name="TABLE_ENDDRAG_RECT" val="104*264*586*177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18121</Words>
  <Application>WPS 演示</Application>
  <PresentationFormat>全屏显示(4:3)</PresentationFormat>
  <Paragraphs>1403</Paragraphs>
  <Slides>89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08" baseType="lpstr">
      <vt:lpstr>Arial</vt:lpstr>
      <vt:lpstr>宋体</vt:lpstr>
      <vt:lpstr>Wingdings</vt:lpstr>
      <vt:lpstr>Arial Black</vt:lpstr>
      <vt:lpstr>Times New Roman</vt:lpstr>
      <vt:lpstr>Arial</vt:lpstr>
      <vt:lpstr>Wingdings</vt:lpstr>
      <vt:lpstr>黑体</vt:lpstr>
      <vt:lpstr>微软雅黑</vt:lpstr>
      <vt:lpstr>Arial Unicode MS</vt:lpstr>
      <vt:lpstr>Cambria Math</vt:lpstr>
      <vt:lpstr>楷体_GB2312</vt:lpstr>
      <vt:lpstr>新宋体</vt:lpstr>
      <vt:lpstr>MingLiU</vt:lpstr>
      <vt:lpstr>MingLiU-ExtB</vt:lpstr>
      <vt:lpstr>Pixel</vt:lpstr>
      <vt:lpstr>Equation.KSEE3</vt:lpstr>
      <vt:lpstr>PBrush</vt:lpstr>
      <vt:lpstr>PBrush</vt:lpstr>
      <vt:lpstr>Chap 2  用C语言编写程序 </vt:lpstr>
      <vt:lpstr>本章要点</vt:lpstr>
      <vt:lpstr>2.1  在屏幕上显示Hello World! </vt:lpstr>
      <vt:lpstr>在屏幕上显示Hello World!</vt:lpstr>
      <vt:lpstr>在屏幕上显示一些信息</vt:lpstr>
      <vt:lpstr>2.2  求华氏温度 100°F 对应的摄氏温度 </vt:lpstr>
      <vt:lpstr>2.2.1  程序解析</vt:lpstr>
      <vt:lpstr>2.2.2  常量、变量和数据类型</vt:lpstr>
      <vt:lpstr>二进制</vt:lpstr>
      <vt:lpstr>数制转换</vt:lpstr>
      <vt:lpstr>PowerPoint 演示文稿</vt:lpstr>
      <vt:lpstr>常量</vt:lpstr>
      <vt:lpstr>PowerPoint 演示文稿</vt:lpstr>
      <vt:lpstr>PowerPoint 演示文稿</vt:lpstr>
      <vt:lpstr>PowerPoint 演示文稿</vt:lpstr>
      <vt:lpstr>字符常量与字符串常量的区别</vt:lpstr>
      <vt:lpstr>什么是ASCII码？</vt:lpstr>
      <vt:lpstr>转义字符</vt:lpstr>
      <vt:lpstr>PowerPoint 演示文稿</vt:lpstr>
      <vt:lpstr>符号常量</vt:lpstr>
      <vt:lpstr>变量</vt:lpstr>
      <vt:lpstr>整型变量</vt:lpstr>
      <vt:lpstr>实型变量</vt:lpstr>
      <vt:lpstr>字符型变量</vt:lpstr>
      <vt:lpstr>总结</vt:lpstr>
      <vt:lpstr>变量的定义</vt:lpstr>
      <vt:lpstr>变量的定义</vt:lpstr>
      <vt:lpstr>变量的定义与使用</vt:lpstr>
      <vt:lpstr>2.2.3  算术运算和赋值运算</vt:lpstr>
      <vt:lpstr>算术运算</vt:lpstr>
      <vt:lpstr>PowerPoint 演示文稿</vt:lpstr>
      <vt:lpstr>PowerPoint 演示文稿</vt:lpstr>
      <vt:lpstr>赋值运算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2.2.4  格式化输出函数printf()</vt:lpstr>
      <vt:lpstr>printf－格式控制字符串</vt:lpstr>
      <vt:lpstr>2.3 计算分段函数 </vt:lpstr>
      <vt:lpstr>2.3.1  程序解析</vt:lpstr>
      <vt:lpstr>2.3.1 程序解析－求分段函数 </vt:lpstr>
      <vt:lpstr>2.3.2  关系运算</vt:lpstr>
      <vt:lpstr>运用关系表达式</vt:lpstr>
      <vt:lpstr>2.3.3  if - else语句</vt:lpstr>
      <vt:lpstr>计算二分段函数 </vt:lpstr>
      <vt:lpstr>源程序</vt:lpstr>
      <vt:lpstr>运行结果</vt:lpstr>
      <vt:lpstr>软件测试的基本思想 </vt:lpstr>
      <vt:lpstr>2.3.4  格式化输入函数scanf()</vt:lpstr>
      <vt:lpstr>scanf－格式控制字符串</vt:lpstr>
      <vt:lpstr>改进例2-3的程序</vt:lpstr>
      <vt:lpstr>2.3.5  常用数学库函数</vt:lpstr>
      <vt:lpstr>常用数学库函数</vt:lpstr>
      <vt:lpstr>例2-5  坚持的力量</vt:lpstr>
      <vt:lpstr>例2-5 程序</vt:lpstr>
      <vt:lpstr>调用scanf函数输入多个数据</vt:lpstr>
      <vt:lpstr>例  计算存款的本息</vt:lpstr>
      <vt:lpstr>例2-5 程序</vt:lpstr>
      <vt:lpstr>调用scanf函数输入多个数据</vt:lpstr>
      <vt:lpstr>2.4 输出华氏－摄氏温度转换表</vt:lpstr>
      <vt:lpstr>2.4.1 程序解析</vt:lpstr>
      <vt:lpstr>2.4.1 程序解析-温度转换表</vt:lpstr>
      <vt:lpstr>例2-6中for语句的流程</vt:lpstr>
      <vt:lpstr>2.4.2   for语句－循环语句</vt:lpstr>
      <vt:lpstr>for语句中的循环变量</vt:lpstr>
      <vt:lpstr>for语句的说明</vt:lpstr>
      <vt:lpstr>复合语句{  }和空语句 ;</vt:lpstr>
      <vt:lpstr>2.4.3 指定次数的循环程序设计</vt:lpstr>
      <vt:lpstr>源程序 求 1+2+……+100</vt:lpstr>
      <vt:lpstr>求 1+1/2+1/3+……+ 1/100</vt:lpstr>
      <vt:lpstr>指定次数的循环程序设计</vt:lpstr>
      <vt:lpstr>例2-7 求 1+2+3+……+n </vt:lpstr>
      <vt:lpstr>求1+1/2+1/3+……+ 1/n </vt:lpstr>
      <vt:lpstr>求 1+1/3+1/5+… 的前n项和</vt:lpstr>
      <vt:lpstr>源程序 求 1+1/3+1/5+… </vt:lpstr>
      <vt:lpstr>例2-8 求 1-1/3+1/5-… 的前n项和</vt:lpstr>
      <vt:lpstr>例2-8 源程序</vt:lpstr>
      <vt:lpstr>例2-9 求n!</vt:lpstr>
      <vt:lpstr>例2-9 源程序</vt:lpstr>
      <vt:lpstr>求 xn </vt:lpstr>
      <vt:lpstr>源程序 求 xn </vt:lpstr>
      <vt:lpstr>2.5  生成乘方表和阶乘表</vt:lpstr>
      <vt:lpstr>源程序：生成乘方表</vt:lpstr>
      <vt:lpstr>例2-11 生成阶乘表</vt:lpstr>
      <vt:lpstr>源程序：生成阶乘表</vt:lpstr>
      <vt:lpstr>函数的概念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秉暃良人</cp:lastModifiedBy>
  <cp:revision>1355</cp:revision>
  <dcterms:created xsi:type="dcterms:W3CDTF">1998-02-11T08:33:00Z</dcterms:created>
  <dcterms:modified xsi:type="dcterms:W3CDTF">2025-07-20T13:50:34Z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F0055FE37F054B0EA3E89BDA41C1F30A_13</vt:lpwstr>
  </property>
  <property fmtid="{D5CDD505-2E9C-101B-9397-08002B2CF9AE}" pid="3" name="KSOProductBuildVer">
    <vt:lpwstr>2052-12.1.0.21915</vt:lpwstr>
  </property>
</Properties>
</file>