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handoutMasterIdLst>
    <p:handoutMasterId r:id="rId52"/>
  </p:handoutMasterIdLst>
  <p:sldIdLst>
    <p:sldId id="256" r:id="rId3"/>
    <p:sldId id="347" r:id="rId4"/>
    <p:sldId id="348" r:id="rId5"/>
    <p:sldId id="422" r:id="rId6"/>
    <p:sldId id="349" r:id="rId7"/>
    <p:sldId id="404" r:id="rId8"/>
    <p:sldId id="405" r:id="rId9"/>
    <p:sldId id="406" r:id="rId10"/>
    <p:sldId id="408" r:id="rId11"/>
    <p:sldId id="407" r:id="rId12"/>
    <p:sldId id="409" r:id="rId13"/>
    <p:sldId id="410" r:id="rId14"/>
    <p:sldId id="412" r:id="rId15"/>
    <p:sldId id="414" r:id="rId16"/>
    <p:sldId id="423" r:id="rId18"/>
    <p:sldId id="424" r:id="rId19"/>
    <p:sldId id="416" r:id="rId20"/>
    <p:sldId id="350" r:id="rId21"/>
    <p:sldId id="352" r:id="rId22"/>
    <p:sldId id="351" r:id="rId23"/>
    <p:sldId id="417" r:id="rId24"/>
    <p:sldId id="388" r:id="rId25"/>
    <p:sldId id="427" r:id="rId26"/>
    <p:sldId id="428" r:id="rId27"/>
    <p:sldId id="390" r:id="rId28"/>
    <p:sldId id="353" r:id="rId29"/>
    <p:sldId id="258" r:id="rId30"/>
    <p:sldId id="283" r:id="rId31"/>
    <p:sldId id="303" r:id="rId32"/>
    <p:sldId id="391" r:id="rId33"/>
    <p:sldId id="426" r:id="rId34"/>
    <p:sldId id="425" r:id="rId35"/>
    <p:sldId id="357" r:id="rId36"/>
    <p:sldId id="358" r:id="rId37"/>
    <p:sldId id="359" r:id="rId38"/>
    <p:sldId id="366" r:id="rId39"/>
    <p:sldId id="361" r:id="rId40"/>
    <p:sldId id="397" r:id="rId41"/>
    <p:sldId id="398" r:id="rId42"/>
    <p:sldId id="367" r:id="rId43"/>
    <p:sldId id="368" r:id="rId44"/>
    <p:sldId id="369" r:id="rId45"/>
    <p:sldId id="429" r:id="rId46"/>
    <p:sldId id="371" r:id="rId47"/>
    <p:sldId id="382" r:id="rId48"/>
    <p:sldId id="386" r:id="rId49"/>
    <p:sldId id="387" r:id="rId50"/>
    <p:sldId id="403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CD0066"/>
    <a:srgbClr val="C9F4FF"/>
    <a:srgbClr val="89D8FF"/>
    <a:srgbClr val="DE4D1A"/>
    <a:srgbClr val="CBE37D"/>
    <a:srgbClr val="A6CC2C"/>
    <a:srgbClr val="B7956B"/>
    <a:srgbClr val="F7FA6A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 varScale="1">
        <p:scale>
          <a:sx n="106" d="100"/>
          <a:sy n="106" d="100"/>
        </p:scale>
        <p:origin x="69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090" y="-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handoutMaster" Target="handoutMasters/handoutMaster1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latin typeface="Times New Roman" panose="02020603050405020304" charset="0"/>
              </a:defRPr>
            </a:lvl1pPr>
          </a:lstStyle>
          <a:p>
            <a:pPr>
              <a:defRPr/>
            </a:pPr>
            <a:fld id="{E7AC346B-F51C-1D4D-8988-DEF934D3429C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latin typeface="Times New Roman" panose="02020603050405020304" charset="0"/>
              </a:defRPr>
            </a:lvl1pPr>
          </a:lstStyle>
          <a:p>
            <a:pPr>
              <a:defRPr/>
            </a:pPr>
            <a:fld id="{174365E0-BAAD-C140-BD69-9D5DDA297A39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73135-48C3-B049-9B37-02FBEE781CA3}" type="slidenum">
              <a:rPr lang="zh-CN" altLang="en-US"/>
            </a:fld>
            <a:endParaRPr lang="en-US" altLang="zh-CN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0F42B3-90EF-4340-AF50-38D218434425}" type="slidenum">
              <a:rPr lang="zh-CN" altLang="en-US"/>
            </a:fld>
            <a:endParaRPr lang="en-US" altLang="zh-CN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586213-63C1-B84E-BADF-DEF62878C33B}" type="slidenum">
              <a:rPr lang="zh-CN" altLang="en-US"/>
            </a:fld>
            <a:endParaRPr lang="en-US" altLang="zh-CN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anose="02020603050405020304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zh-CN" altLang="en-US" sz="2400">
                <a:latin typeface="Times New Roman" panose="02020603050405020304" charset="0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charset="0"/>
                </a:endParaRPr>
              </a:p>
            </p:txBody>
          </p:sp>
        </p:grpSp>
      </p:grpSp>
      <p:sp>
        <p:nvSpPr>
          <p:cNvPr id="17717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7717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charset="0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12BF2-1B6B-E846-B0E7-8BB4F3AA136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2E2D8-8EFA-D44B-89C8-4C7AB6E87324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E8526-1BF3-FB49-93B9-04CF04DD056D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A1163-C2A2-644F-B1CF-BFC24580432C}" type="slidenum">
              <a:rPr lang="zh-CN" altLang="en-US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A2E90-AB92-5D4F-BE34-F74C190DA0C4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27A69-77A7-3748-854B-BA3A69751EE6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0734A-1907-6D44-B84B-A419A10CA908}" type="slidenum">
              <a:rPr lang="zh-CN" altLang="en-US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6BE26-AF7C-964F-8A81-310A772731ED}" type="slidenum">
              <a:rPr lang="zh-CN" altLang="en-US"/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F8065-CD25-0D43-AFD6-B895434E239A}" type="slidenum">
              <a:rPr lang="zh-CN" altLang="en-US"/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BDA4D-BE50-1844-9309-CF507BEC989B}" type="slidenum">
              <a:rPr lang="zh-CN" altLang="en-US"/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74408-1D86-2D46-AD98-22BAFB1C2F40}" type="slidenum">
              <a:rPr lang="zh-CN" altLang="en-US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9446E-52DE-4C49-A185-C87896BF4FB5}" type="slidenum">
              <a:rPr lang="zh-CN" altLang="en-US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charset="0"/>
              </a:defRPr>
            </a:lvl1pPr>
          </a:lstStyle>
          <a:p>
            <a:pPr>
              <a:defRPr/>
            </a:pPr>
            <a:fld id="{021AA70A-95D5-5A4F-89F3-15903B75407C}" type="slidenum">
              <a:rPr lang="zh-CN" altLang="en-US"/>
            </a:fld>
            <a:endParaRPr lang="en-US" altLang="zh-CN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61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anose="02020603050405020304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endParaRPr lang="zh-CN" altLang="en-US" sz="2400">
                <a:latin typeface="Times New Roman" panose="02020603050405020304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zh-CN" altLang="en-US" sz="2400">
                <a:latin typeface="Times New Roman" panose="02020603050405020304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7614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7614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7614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charset="0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charset="0"/>
        <a:buChar char="¨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charset="0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charset="0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charset="0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charset="0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charset="0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charset="0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charset="0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50825" y="692150"/>
            <a:ext cx="7772400" cy="914400"/>
          </a:xfrm>
        </p:spPr>
        <p:txBody>
          <a:bodyPr/>
          <a:lstStyle/>
          <a:p>
            <a:pPr algn="ctr">
              <a:defRPr/>
            </a:pPr>
            <a:r>
              <a:rPr lang="en-US" altLang="zh-CN" dirty="0"/>
              <a:t>Chap 3</a:t>
            </a:r>
            <a:r>
              <a:rPr lang="zh-CN" altLang="en-US" dirty="0"/>
              <a:t>   分支结构</a:t>
            </a:r>
            <a:endParaRPr lang="zh-CN" altLang="en-US" dirty="0"/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9750" y="2205038"/>
            <a:ext cx="8208963" cy="2952750"/>
          </a:xfrm>
        </p:spPr>
        <p:txBody>
          <a:bodyPr/>
          <a:lstStyle/>
          <a:p>
            <a:pPr algn="just">
              <a:spcBef>
                <a:spcPct val="100000"/>
              </a:spcBef>
              <a:buFont typeface="Wingdings" panose="05000000000000000000" charset="0"/>
              <a:buNone/>
              <a:defRPr/>
            </a:pPr>
            <a:r>
              <a:rPr lang="en-US" altLang="zh-CN" dirty="0"/>
              <a:t>3.1 </a:t>
            </a:r>
            <a:r>
              <a:rPr lang="zh-CN" altLang="en-US" dirty="0"/>
              <a:t>  简单的猜数游戏 </a:t>
            </a:r>
            <a:endParaRPr lang="zh-CN" altLang="en-US" dirty="0"/>
          </a:p>
          <a:p>
            <a:pPr algn="just">
              <a:spcBef>
                <a:spcPct val="100000"/>
              </a:spcBef>
              <a:buFont typeface="Wingdings" panose="05000000000000000000" charset="0"/>
              <a:buNone/>
              <a:defRPr/>
            </a:pPr>
            <a:r>
              <a:rPr lang="en-US" altLang="zh-CN" dirty="0"/>
              <a:t>3.2 </a:t>
            </a:r>
            <a:r>
              <a:rPr lang="zh-CN" altLang="en-US" dirty="0"/>
              <a:t>  四则运算</a:t>
            </a:r>
            <a:endParaRPr lang="zh-CN" altLang="en-US" dirty="0"/>
          </a:p>
          <a:p>
            <a:pPr algn="just">
              <a:spcBef>
                <a:spcPct val="100000"/>
              </a:spcBef>
              <a:buFont typeface="Wingdings" panose="05000000000000000000" charset="0"/>
              <a:buNone/>
              <a:defRPr/>
            </a:pPr>
            <a:r>
              <a:rPr lang="en-US" altLang="zh-CN" dirty="0"/>
              <a:t>3.3    </a:t>
            </a:r>
            <a:r>
              <a:rPr lang="zh-CN" altLang="en-US" dirty="0"/>
              <a:t>查询自动售货机中商品的价格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677" y="116632"/>
            <a:ext cx="7110883" cy="6624736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200" dirty="0"/>
              <a:t>#</a:t>
            </a:r>
            <a:r>
              <a:rPr lang="zh-CN" altLang="en-US" sz="2200" dirty="0"/>
              <a:t> </a:t>
            </a:r>
            <a:r>
              <a:rPr lang="en-US" altLang="zh-CN" sz="2200" dirty="0"/>
              <a:t>include &lt;</a:t>
            </a:r>
            <a:r>
              <a:rPr lang="en-US" altLang="zh-CN" sz="2200" dirty="0" err="1"/>
              <a:t>stdio.h</a:t>
            </a:r>
            <a:r>
              <a:rPr lang="en-US" altLang="zh-CN" sz="2200" dirty="0"/>
              <a:t>&gt; </a:t>
            </a:r>
            <a:endParaRPr lang="en-US" altLang="zh-CN" sz="2200" dirty="0"/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200" dirty="0" err="1"/>
              <a:t>int</a:t>
            </a:r>
            <a:r>
              <a:rPr lang="en-US" altLang="zh-CN" sz="2200" dirty="0"/>
              <a:t> main (void)</a:t>
            </a:r>
            <a:endParaRPr lang="en-US" altLang="zh-CN" sz="2200" dirty="0"/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200" dirty="0"/>
              <a:t>{   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count,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, n;</a:t>
            </a:r>
            <a:endParaRPr lang="en-US" altLang="zh-CN" sz="2200" dirty="0"/>
          </a:p>
          <a:p>
            <a:pPr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2200" dirty="0"/>
              <a:t>    double score, total;</a:t>
            </a:r>
            <a:endParaRPr lang="en-US" altLang="zh-CN" sz="2200" dirty="0"/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200" dirty="0"/>
              <a:t>    </a:t>
            </a:r>
            <a:r>
              <a:rPr lang="en-US" altLang="zh-CN" sz="2200" dirty="0" err="1"/>
              <a:t>printf</a:t>
            </a:r>
            <a:r>
              <a:rPr lang="en-US" altLang="zh-CN" sz="2200" dirty="0"/>
              <a:t> ("Enter n: ");   </a:t>
            </a:r>
            <a:r>
              <a:rPr lang="en-US" altLang="zh-CN" sz="2200" dirty="0" err="1"/>
              <a:t>scanf</a:t>
            </a:r>
            <a:r>
              <a:rPr lang="en-US" altLang="zh-CN" sz="2200" dirty="0"/>
              <a:t> ("%d", &amp;n);</a:t>
            </a:r>
            <a:endParaRPr lang="en-US" altLang="zh-CN" sz="2200" dirty="0"/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200" dirty="0"/>
              <a:t>    total = 0;    count = 0;</a:t>
            </a:r>
            <a:endParaRPr lang="en-US" altLang="zh-CN" sz="2200" dirty="0"/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200" dirty="0"/>
              <a:t>    </a:t>
            </a:r>
            <a:r>
              <a:rPr lang="en-US" altLang="zh-CN" sz="2200" dirty="0">
                <a:solidFill>
                  <a:schemeClr val="bg2"/>
                </a:solidFill>
              </a:rPr>
              <a:t>for (</a:t>
            </a:r>
            <a:r>
              <a:rPr lang="en-US" altLang="zh-CN" sz="2200" dirty="0" err="1">
                <a:solidFill>
                  <a:schemeClr val="bg2"/>
                </a:solidFill>
              </a:rPr>
              <a:t>i</a:t>
            </a:r>
            <a:r>
              <a:rPr lang="en-US" altLang="zh-CN" sz="2200" dirty="0">
                <a:solidFill>
                  <a:schemeClr val="bg2"/>
                </a:solidFill>
              </a:rPr>
              <a:t> = 1; </a:t>
            </a:r>
            <a:r>
              <a:rPr lang="en-US" altLang="zh-CN" sz="2200" dirty="0" err="1">
                <a:solidFill>
                  <a:schemeClr val="bg2"/>
                </a:solidFill>
              </a:rPr>
              <a:t>i</a:t>
            </a:r>
            <a:r>
              <a:rPr lang="en-US" altLang="zh-CN" sz="2200" dirty="0">
                <a:solidFill>
                  <a:schemeClr val="bg2"/>
                </a:solidFill>
              </a:rPr>
              <a:t> &lt;= n; </a:t>
            </a:r>
            <a:r>
              <a:rPr lang="en-US" altLang="zh-CN" sz="2200" dirty="0" err="1">
                <a:solidFill>
                  <a:schemeClr val="bg2"/>
                </a:solidFill>
              </a:rPr>
              <a:t>i</a:t>
            </a:r>
            <a:r>
              <a:rPr lang="en-US" altLang="zh-CN" sz="2200" dirty="0">
                <a:solidFill>
                  <a:schemeClr val="bg2"/>
                </a:solidFill>
              </a:rPr>
              <a:t>++){</a:t>
            </a:r>
            <a:endParaRPr lang="en-US" altLang="zh-CN" sz="2200" dirty="0">
              <a:solidFill>
                <a:schemeClr val="bg2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2200" dirty="0">
                <a:solidFill>
                  <a:schemeClr val="bg2"/>
                </a:solidFill>
              </a:rPr>
              <a:t>        </a:t>
            </a:r>
            <a:r>
              <a:rPr lang="en-US" altLang="zh-CN" sz="2200" dirty="0" err="1"/>
              <a:t>printf</a:t>
            </a:r>
            <a:r>
              <a:rPr lang="en-US" altLang="zh-CN" sz="2200" dirty="0"/>
              <a:t> ("Enter score #%d: ",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);</a:t>
            </a:r>
            <a:r>
              <a:rPr lang="en-US" altLang="zh-CN" sz="2200" dirty="0">
                <a:solidFill>
                  <a:schemeClr val="bg2"/>
                </a:solidFill>
              </a:rPr>
              <a:t>  </a:t>
            </a:r>
            <a:endParaRPr lang="en-US" altLang="zh-CN" sz="2200" dirty="0">
              <a:solidFill>
                <a:schemeClr val="bg2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2200" dirty="0">
                <a:solidFill>
                  <a:schemeClr val="bg2"/>
                </a:solidFill>
              </a:rPr>
              <a:t>	    </a:t>
            </a:r>
            <a:r>
              <a:rPr lang="en-US" altLang="zh-CN" sz="2200" dirty="0" err="1">
                <a:solidFill>
                  <a:schemeClr val="bg2"/>
                </a:solidFill>
              </a:rPr>
              <a:t>scanf</a:t>
            </a:r>
            <a:r>
              <a:rPr lang="en-US" altLang="zh-CN" sz="2200" dirty="0">
                <a:solidFill>
                  <a:schemeClr val="bg2"/>
                </a:solidFill>
              </a:rPr>
              <a:t> ("%lf", &amp; score); </a:t>
            </a:r>
            <a:endParaRPr lang="en-US" altLang="zh-CN" sz="2200" dirty="0">
              <a:solidFill>
                <a:schemeClr val="bg2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2200" dirty="0">
                <a:solidFill>
                  <a:schemeClr val="bg2"/>
                </a:solidFill>
              </a:rPr>
              <a:t>	    total = total + score; </a:t>
            </a:r>
            <a:endParaRPr lang="en-US" altLang="zh-CN" sz="2200" dirty="0">
              <a:solidFill>
                <a:schemeClr val="bg2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2200" dirty="0">
                <a:solidFill>
                  <a:schemeClr val="bg2"/>
                </a:solidFill>
              </a:rPr>
              <a:t>	    </a:t>
            </a:r>
            <a:r>
              <a:rPr kumimoji="1" lang="en-US" altLang="zh-CN" sz="2200" kern="1200" dirty="0">
                <a:solidFill>
                  <a:srgbClr val="CD0066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if (</a:t>
            </a:r>
            <a:r>
              <a:rPr lang="en-US" altLang="zh-CN" sz="2200" dirty="0">
                <a:solidFill>
                  <a:srgbClr val="CD0066"/>
                </a:solidFill>
              </a:rPr>
              <a:t>score</a:t>
            </a:r>
            <a:r>
              <a:rPr kumimoji="1" lang="en-US" altLang="zh-CN" sz="2200" kern="1200" dirty="0">
                <a:solidFill>
                  <a:srgbClr val="CD0066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 &lt; 60)</a:t>
            </a:r>
            <a:r>
              <a:rPr lang="en-US" altLang="zh-CN" sz="2200" dirty="0">
                <a:solidFill>
                  <a:schemeClr val="bg2"/>
                </a:solidFill>
              </a:rPr>
              <a:t> {</a:t>
            </a:r>
            <a:endParaRPr kumimoji="1" lang="en-US" altLang="zh-CN" sz="2200" kern="1200" dirty="0">
              <a:solidFill>
                <a:schemeClr val="bg2"/>
              </a:solidFill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200" dirty="0">
                <a:solidFill>
                  <a:schemeClr val="bg2"/>
                </a:solidFill>
              </a:rPr>
              <a:t>            count++;</a:t>
            </a:r>
            <a:endParaRPr lang="en-US" altLang="zh-CN" sz="2200" dirty="0">
              <a:solidFill>
                <a:schemeClr val="bg2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200" dirty="0">
                <a:solidFill>
                  <a:schemeClr val="bg2"/>
                </a:solidFill>
              </a:rPr>
              <a:t>        }</a:t>
            </a:r>
            <a:endParaRPr lang="en-US" altLang="zh-CN" sz="2200" dirty="0">
              <a:solidFill>
                <a:schemeClr val="bg2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200" dirty="0">
                <a:solidFill>
                  <a:schemeClr val="bg2"/>
                </a:solidFill>
              </a:rPr>
              <a:t>    }</a:t>
            </a:r>
            <a:endParaRPr lang="en-US" altLang="zh-CN" sz="2200" dirty="0">
              <a:solidFill>
                <a:schemeClr val="bg2"/>
              </a:solidFill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2200" dirty="0"/>
              <a:t>    if(</a:t>
            </a:r>
            <a:r>
              <a:rPr lang="en-US" altLang="zh-CN" sz="2200" dirty="0">
                <a:solidFill>
                  <a:srgbClr val="CD0066"/>
                </a:solidFill>
              </a:rPr>
              <a:t>n != 0</a:t>
            </a:r>
            <a:r>
              <a:rPr lang="en-US" altLang="zh-CN" sz="2200" dirty="0"/>
              <a:t>) </a:t>
            </a:r>
            <a:r>
              <a:rPr lang="en-US" altLang="zh-CN" sz="2200" dirty="0" err="1"/>
              <a:t>printf</a:t>
            </a:r>
            <a:r>
              <a:rPr lang="en-US" altLang="zh-CN" sz="2200" dirty="0"/>
              <a:t>("Average = %.2f\n", total </a:t>
            </a:r>
            <a:r>
              <a:rPr lang="en-US" altLang="zh-CN" sz="2200" dirty="0">
                <a:solidFill>
                  <a:srgbClr val="CD0066"/>
                </a:solidFill>
              </a:rPr>
              <a:t>/ n</a:t>
            </a:r>
            <a:r>
              <a:rPr lang="en-US" altLang="zh-CN" sz="2200" dirty="0"/>
              <a:t>);  </a:t>
            </a:r>
            <a:endParaRPr lang="en-US" altLang="zh-CN" sz="2200" dirty="0"/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2200" dirty="0"/>
              <a:t>    else </a:t>
            </a:r>
            <a:r>
              <a:rPr lang="en-US" altLang="zh-CN" sz="2200" dirty="0" err="1"/>
              <a:t>printf</a:t>
            </a:r>
            <a:r>
              <a:rPr lang="en-US" altLang="zh-CN" sz="2200" dirty="0"/>
              <a:t>("Average = %.2f\n", 0.0);  </a:t>
            </a:r>
            <a:endParaRPr lang="en-US" altLang="zh-CN" sz="2200" dirty="0"/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200" dirty="0"/>
              <a:t>    </a:t>
            </a:r>
            <a:r>
              <a:rPr lang="en-US" altLang="zh-CN" sz="2200" dirty="0" err="1"/>
              <a:t>printf</a:t>
            </a:r>
            <a:r>
              <a:rPr lang="en-US" altLang="zh-CN" sz="2200" dirty="0"/>
              <a:t> ("Number of failures = %d\n", count);</a:t>
            </a:r>
            <a:endParaRPr lang="en-US" altLang="zh-CN" sz="2200" dirty="0"/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200" dirty="0"/>
              <a:t>    return 0;</a:t>
            </a:r>
            <a:endParaRPr lang="en-US" altLang="zh-CN" sz="2200" dirty="0"/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200" dirty="0"/>
              <a:t>}</a:t>
            </a:r>
            <a:endParaRPr lang="zh-CN" altLang="en-US" sz="2200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25" y="476250"/>
            <a:ext cx="4464050" cy="6096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源程序</a:t>
            </a:r>
            <a:r>
              <a:rPr lang="en-US" altLang="zh-CN"/>
              <a:t>-</a:t>
            </a:r>
            <a:r>
              <a:rPr lang="zh-CN" altLang="en-US"/>
              <a:t>统计成绩</a:t>
            </a:r>
            <a:endParaRPr lang="zh-CN" altLang="en-US"/>
          </a:p>
        </p:txBody>
      </p:sp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5796136" y="1988840"/>
            <a:ext cx="3024187" cy="223837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000" b="1" dirty="0"/>
              <a:t>Enter n: 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4</a:t>
            </a:r>
            <a:r>
              <a:rPr kumimoji="1" lang="en-US" altLang="zh-CN" sz="2000" b="1" dirty="0"/>
              <a:t> </a:t>
            </a:r>
            <a:endParaRPr kumimoji="1" lang="en-US" altLang="zh-CN" sz="2000" b="1" dirty="0"/>
          </a:p>
          <a:p>
            <a:pPr>
              <a:defRPr/>
            </a:pPr>
            <a:r>
              <a:rPr kumimoji="1" lang="en-US" altLang="zh-CN" sz="2000" b="1" dirty="0"/>
              <a:t>Enter score #1: 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67</a:t>
            </a:r>
            <a:r>
              <a:rPr kumimoji="1" lang="en-US" altLang="zh-CN" sz="2000" b="1" dirty="0"/>
              <a:t> </a:t>
            </a:r>
            <a:endParaRPr kumimoji="1" lang="en-US" altLang="zh-CN" sz="2000" b="1" dirty="0"/>
          </a:p>
          <a:p>
            <a:pPr>
              <a:defRPr/>
            </a:pPr>
            <a:r>
              <a:rPr kumimoji="1" lang="en-US" altLang="zh-CN" sz="2000" b="1" dirty="0"/>
              <a:t>Enter score #2: 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54</a:t>
            </a:r>
            <a:r>
              <a:rPr kumimoji="1" lang="en-US" altLang="zh-CN" sz="2000" b="1" dirty="0"/>
              <a:t> </a:t>
            </a:r>
            <a:endParaRPr kumimoji="1" lang="en-US" altLang="zh-CN" sz="2000" b="1" dirty="0"/>
          </a:p>
          <a:p>
            <a:pPr>
              <a:defRPr/>
            </a:pPr>
            <a:r>
              <a:rPr kumimoji="1" lang="en-US" altLang="zh-CN" sz="2000" b="1" dirty="0"/>
              <a:t>Enter score #3: 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88</a:t>
            </a:r>
            <a:r>
              <a:rPr kumimoji="1" lang="en-US" altLang="zh-CN" sz="2000" b="1" dirty="0"/>
              <a:t> </a:t>
            </a:r>
            <a:endParaRPr kumimoji="1" lang="en-US" altLang="zh-CN" sz="2000" b="1" dirty="0"/>
          </a:p>
          <a:p>
            <a:pPr>
              <a:defRPr/>
            </a:pPr>
            <a:r>
              <a:rPr kumimoji="1" lang="en-US" altLang="zh-CN" sz="2000" b="1" dirty="0"/>
              <a:t>Enter score #4: 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73</a:t>
            </a:r>
            <a:r>
              <a:rPr kumimoji="1" lang="en-US" altLang="zh-CN" sz="2000" b="1" dirty="0"/>
              <a:t> </a:t>
            </a:r>
            <a:endParaRPr kumimoji="1" lang="en-US" altLang="zh-CN" sz="2000" b="1" dirty="0"/>
          </a:p>
          <a:p>
            <a:pPr>
              <a:defRPr/>
            </a:pPr>
            <a:r>
              <a:rPr kumimoji="1" lang="en-US" altLang="zh-CN" sz="2000" b="1" dirty="0"/>
              <a:t>Grade average = 70.50</a:t>
            </a:r>
            <a:endParaRPr kumimoji="1" lang="en-US" altLang="zh-CN" sz="2000" b="1" dirty="0"/>
          </a:p>
          <a:p>
            <a:pPr>
              <a:defRPr/>
            </a:pPr>
            <a:r>
              <a:rPr kumimoji="1" lang="en-US" altLang="zh-CN" sz="2000" b="1" dirty="0"/>
              <a:t>Number of failures = 1</a:t>
            </a:r>
            <a:endParaRPr kumimoji="1" lang="en-US" altLang="zh-CN" sz="2000" b="1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890201" y="4365104"/>
            <a:ext cx="2021707" cy="402546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  <a:defRPr/>
            </a:pPr>
            <a:r>
              <a:rPr kumimoji="1" lang="zh-CN" altLang="en-US" sz="2400" b="1" dirty="0">
                <a:latin typeface="宋体" panose="02010600030101010101" pitchFamily="2" charset="-122"/>
              </a:rPr>
              <a:t>此处省略</a:t>
            </a:r>
            <a:r>
              <a:rPr kumimoji="1" lang="en-US" altLang="zh-CN" sz="2400" b="1" dirty="0">
                <a:latin typeface="+mn-lt"/>
              </a:rPr>
              <a:t>else</a:t>
            </a:r>
            <a:endParaRPr kumimoji="1" lang="zh-CN" altLang="en-US" sz="24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6" grpId="0" animBg="1" autoUpdateAnimBg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63938" y="2276475"/>
            <a:ext cx="4056062" cy="3968750"/>
          </a:xfrm>
        </p:spPr>
        <p:txBody>
          <a:bodyPr/>
          <a:lstStyle/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800" dirty="0">
                <a:solidFill>
                  <a:srgbClr val="CD0066"/>
                </a:solidFill>
              </a:rPr>
              <a:t>if</a:t>
            </a:r>
            <a:r>
              <a:rPr lang="en-US" altLang="zh-CN" sz="2800" dirty="0"/>
              <a:t> (</a:t>
            </a:r>
            <a:r>
              <a:rPr lang="zh-CN" altLang="en-US" sz="2800" dirty="0"/>
              <a:t>表达式</a:t>
            </a:r>
            <a:r>
              <a:rPr lang="en-US" altLang="zh-CN" sz="2800" dirty="0"/>
              <a:t>1) </a:t>
            </a:r>
            <a:endParaRPr lang="en-US" altLang="zh-CN" sz="2800" dirty="0"/>
          </a:p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zh-CN" altLang="en-US" sz="2800" dirty="0"/>
              <a:t>   语句</a:t>
            </a:r>
            <a:r>
              <a:rPr lang="en-US" altLang="zh-CN" sz="2800" dirty="0"/>
              <a:t>1;</a:t>
            </a:r>
            <a:endParaRPr lang="en-US" altLang="zh-CN" sz="2800" dirty="0"/>
          </a:p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800" dirty="0">
                <a:solidFill>
                  <a:srgbClr val="CD0066"/>
                </a:solidFill>
              </a:rPr>
              <a:t>else if</a:t>
            </a:r>
            <a:r>
              <a:rPr lang="zh-CN" altLang="en-US" sz="2800" dirty="0"/>
              <a:t> </a:t>
            </a:r>
            <a:r>
              <a:rPr lang="en-US" altLang="zh-CN" sz="2800" dirty="0"/>
              <a:t>(</a:t>
            </a:r>
            <a:r>
              <a:rPr lang="zh-CN" altLang="en-US" sz="2800" dirty="0"/>
              <a:t>表达式</a:t>
            </a:r>
            <a:r>
              <a:rPr lang="en-US" altLang="zh-CN" sz="2800" dirty="0"/>
              <a:t>2) </a:t>
            </a:r>
            <a:endParaRPr lang="en-US" altLang="zh-CN" sz="2800" dirty="0"/>
          </a:p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zh-CN" altLang="en-US" sz="2800" dirty="0"/>
              <a:t>   语句</a:t>
            </a:r>
            <a:r>
              <a:rPr lang="en-US" altLang="zh-CN" sz="2800" dirty="0"/>
              <a:t>2;</a:t>
            </a:r>
            <a:endParaRPr lang="en-US" altLang="zh-CN" sz="2800" dirty="0"/>
          </a:p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zh-CN" altLang="en-US" sz="2800" dirty="0"/>
              <a:t>……</a:t>
            </a:r>
            <a:endParaRPr lang="zh-CN" altLang="en-US" sz="2800" dirty="0"/>
          </a:p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800" dirty="0">
                <a:solidFill>
                  <a:srgbClr val="CD0066"/>
                </a:solidFill>
              </a:rPr>
              <a:t>else if</a:t>
            </a:r>
            <a:r>
              <a:rPr lang="zh-CN" altLang="en-US" sz="2800" dirty="0"/>
              <a:t> </a:t>
            </a:r>
            <a:r>
              <a:rPr lang="en-US" altLang="zh-CN" sz="2800" dirty="0"/>
              <a:t>(</a:t>
            </a:r>
            <a:r>
              <a:rPr lang="zh-CN" altLang="en-US" sz="2800" dirty="0"/>
              <a:t>表达式</a:t>
            </a:r>
            <a:r>
              <a:rPr lang="en-US" altLang="zh-CN" sz="2800" dirty="0"/>
              <a:t>n-1</a:t>
            </a:r>
            <a:r>
              <a:rPr lang="zh-CN" altLang="en-US" sz="2800" dirty="0"/>
              <a:t>)</a:t>
            </a:r>
            <a:endParaRPr lang="en-US" altLang="zh-CN" sz="2800" dirty="0"/>
          </a:p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zh-CN" altLang="en-US" sz="2800" dirty="0"/>
              <a:t>   语句</a:t>
            </a:r>
            <a:r>
              <a:rPr lang="en-US" altLang="zh-CN" sz="2800" dirty="0"/>
              <a:t>n-1;</a:t>
            </a:r>
            <a:endParaRPr lang="en-US" altLang="zh-CN" sz="2800" dirty="0"/>
          </a:p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800" dirty="0">
                <a:solidFill>
                  <a:srgbClr val="CD0066"/>
                </a:solidFill>
              </a:rPr>
              <a:t>else</a:t>
            </a:r>
            <a:endParaRPr lang="en-US" altLang="zh-CN" sz="2800" dirty="0">
              <a:solidFill>
                <a:srgbClr val="CD0066"/>
              </a:solidFill>
            </a:endParaRPr>
          </a:p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zh-CN" altLang="en-US" sz="2800" dirty="0"/>
              <a:t>  语句</a:t>
            </a:r>
            <a:r>
              <a:rPr lang="en-US" altLang="zh-CN" sz="2800" dirty="0"/>
              <a:t>n;</a:t>
            </a:r>
            <a:endParaRPr lang="en-US" altLang="zh-CN" sz="2800" dirty="0"/>
          </a:p>
        </p:txBody>
      </p:sp>
      <p:sp>
        <p:nvSpPr>
          <p:cNvPr id="209960" name="Rectangle 40"/>
          <p:cNvSpPr>
            <a:spLocks noGrp="1" noChangeArrowheads="1"/>
          </p:cNvSpPr>
          <p:nvPr>
            <p:ph type="title"/>
          </p:nvPr>
        </p:nvSpPr>
        <p:spPr>
          <a:xfrm>
            <a:off x="468313" y="447675"/>
            <a:ext cx="8370887" cy="5334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3.1.3 </a:t>
            </a:r>
            <a:r>
              <a:rPr lang="zh-CN" altLang="en-US"/>
              <a:t>多分支结构和</a:t>
            </a:r>
            <a:r>
              <a:rPr lang="en-US" altLang="zh-CN"/>
              <a:t>else – if 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209962" name="Rectangle 42"/>
          <p:cNvSpPr>
            <a:spLocks noChangeArrowheads="1"/>
          </p:cNvSpPr>
          <p:nvPr/>
        </p:nvSpPr>
        <p:spPr bwMode="auto">
          <a:xfrm>
            <a:off x="684213" y="1104900"/>
            <a:ext cx="8064500" cy="10763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altLang="zh-CN" sz="3200" b="1" dirty="0"/>
              <a:t>else-if </a:t>
            </a:r>
            <a:r>
              <a:rPr lang="zh-CN" altLang="en-US" sz="3200" b="1" dirty="0"/>
              <a:t>语句是最常用的实现多分支（多路选择）的方法 </a:t>
            </a:r>
            <a:endParaRPr lang="zh-CN" altLang="en-US" sz="3200" b="1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0" y="620713"/>
            <a:ext cx="4416425" cy="2052637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rgbClr val="CD0066"/>
                </a:solidFill>
                <a:latin typeface="Arial" panose="020B0604020202020204"/>
                <a:cs typeface="Arial" panose="020B0604020202020204"/>
              </a:rPr>
              <a:t>if</a:t>
            </a:r>
            <a:r>
              <a:rPr lang="en-US" altLang="zh-CN" sz="2400" dirty="0">
                <a:latin typeface="Arial" panose="020B0604020202020204"/>
                <a:cs typeface="Arial" panose="020B0604020202020204"/>
              </a:rPr>
              <a:t> (</a:t>
            </a:r>
            <a:r>
              <a:rPr lang="zh-CN" altLang="en-US" sz="2400" dirty="0">
                <a:latin typeface="Arial" panose="020B0604020202020204"/>
                <a:cs typeface="Arial" panose="020B0604020202020204"/>
              </a:rPr>
              <a:t>表达式</a:t>
            </a:r>
            <a:r>
              <a:rPr lang="en-US" altLang="zh-CN" sz="2400" dirty="0">
                <a:latin typeface="Arial" panose="020B0604020202020204"/>
                <a:cs typeface="Arial" panose="020B0604020202020204"/>
              </a:rPr>
              <a:t>1)    </a:t>
            </a:r>
            <a:r>
              <a:rPr lang="zh-CN" altLang="en-US" sz="2400" dirty="0">
                <a:latin typeface="Arial" panose="020B0604020202020204"/>
                <a:cs typeface="Arial" panose="020B0604020202020204"/>
              </a:rPr>
              <a:t>语句</a:t>
            </a:r>
            <a:r>
              <a:rPr lang="en-US" altLang="zh-CN" sz="2400" dirty="0">
                <a:cs typeface="Arial" panose="020B0604020202020204"/>
              </a:rPr>
              <a:t>1</a:t>
            </a:r>
            <a:endParaRPr lang="en-US" altLang="zh-CN" sz="2400" dirty="0">
              <a:latin typeface="Arial" panose="020B0604020202020204"/>
              <a:cs typeface="Arial" panose="020B0604020202020204"/>
            </a:endParaRPr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rgbClr val="CD0066"/>
                </a:solidFill>
                <a:latin typeface="Arial" panose="020B0604020202020204"/>
                <a:cs typeface="Arial" panose="020B0604020202020204"/>
              </a:rPr>
              <a:t>else</a:t>
            </a:r>
            <a:r>
              <a:rPr lang="en-US" altLang="zh-CN" sz="240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CD0066"/>
                </a:solidFill>
                <a:latin typeface="Arial" panose="020B0604020202020204"/>
                <a:cs typeface="Arial" panose="020B0604020202020204"/>
              </a:rPr>
              <a:t>if </a:t>
            </a:r>
            <a:r>
              <a:rPr lang="en-US" altLang="zh-CN" sz="2400" dirty="0">
                <a:latin typeface="Arial" panose="020B0604020202020204"/>
                <a:cs typeface="Arial" panose="020B0604020202020204"/>
              </a:rPr>
              <a:t>(</a:t>
            </a:r>
            <a:r>
              <a:rPr lang="zh-CN" altLang="en-US" sz="2400" dirty="0">
                <a:latin typeface="Arial" panose="020B0604020202020204"/>
                <a:cs typeface="Arial" panose="020B0604020202020204"/>
              </a:rPr>
              <a:t>表达式</a:t>
            </a:r>
            <a:r>
              <a:rPr lang="en-US" altLang="zh-CN" sz="2400" dirty="0">
                <a:latin typeface="Arial" panose="020B0604020202020204"/>
                <a:cs typeface="Arial" panose="020B0604020202020204"/>
              </a:rPr>
              <a:t>2)  </a:t>
            </a:r>
            <a:r>
              <a:rPr lang="zh-CN" altLang="en-US" sz="2400" dirty="0">
                <a:latin typeface="Arial" panose="020B0604020202020204"/>
                <a:cs typeface="Arial" panose="020B0604020202020204"/>
              </a:rPr>
              <a:t>语句</a:t>
            </a:r>
            <a:r>
              <a:rPr lang="en-US" altLang="zh-CN" sz="2400" dirty="0">
                <a:latin typeface="Arial" panose="020B0604020202020204"/>
                <a:cs typeface="Arial" panose="020B0604020202020204"/>
              </a:rPr>
              <a:t>2</a:t>
            </a:r>
            <a:endParaRPr lang="en-US" altLang="zh-CN" sz="2400" dirty="0">
              <a:latin typeface="Arial" panose="020B0604020202020204"/>
              <a:cs typeface="Arial" panose="020B0604020202020204"/>
            </a:endParaRPr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zh-CN" altLang="en-US" sz="2400" dirty="0">
                <a:latin typeface="Arial" panose="020B0604020202020204"/>
                <a:cs typeface="Arial" panose="020B0604020202020204"/>
              </a:rPr>
              <a:t>……</a:t>
            </a:r>
            <a:endParaRPr lang="zh-CN" altLang="en-US" sz="2400" dirty="0">
              <a:latin typeface="Arial" panose="020B0604020202020204"/>
              <a:cs typeface="Arial" panose="020B0604020202020204"/>
            </a:endParaRPr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rgbClr val="CD0066"/>
                </a:solidFill>
                <a:latin typeface="Arial" panose="020B0604020202020204"/>
                <a:cs typeface="Arial" panose="020B0604020202020204"/>
              </a:rPr>
              <a:t>else</a:t>
            </a:r>
            <a:r>
              <a:rPr lang="en-US" altLang="zh-CN" sz="240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CD0066"/>
                </a:solidFill>
                <a:latin typeface="Arial" panose="020B0604020202020204"/>
                <a:cs typeface="Arial" panose="020B0604020202020204"/>
              </a:rPr>
              <a:t>if </a:t>
            </a:r>
            <a:r>
              <a:rPr lang="en-US" altLang="zh-CN" sz="2400" dirty="0">
                <a:latin typeface="Arial" panose="020B0604020202020204"/>
                <a:cs typeface="Arial" panose="020B0604020202020204"/>
              </a:rPr>
              <a:t>(</a:t>
            </a:r>
            <a:r>
              <a:rPr lang="zh-CN" altLang="en-US" sz="2400" dirty="0">
                <a:latin typeface="Arial" panose="020B0604020202020204"/>
                <a:cs typeface="Arial" panose="020B0604020202020204"/>
              </a:rPr>
              <a:t>表达式</a:t>
            </a:r>
            <a:r>
              <a:rPr lang="en-US" altLang="zh-CN" sz="2400" dirty="0">
                <a:latin typeface="Arial" panose="020B0604020202020204"/>
                <a:cs typeface="Arial" panose="020B0604020202020204"/>
              </a:rPr>
              <a:t>n-1</a:t>
            </a:r>
            <a:r>
              <a:rPr lang="zh-CN" altLang="en-US" sz="2400" dirty="0">
                <a:latin typeface="Arial" panose="020B0604020202020204"/>
                <a:cs typeface="Arial" panose="020B0604020202020204"/>
              </a:rPr>
              <a:t>)  语句</a:t>
            </a:r>
            <a:r>
              <a:rPr lang="en-US" altLang="zh-CN" sz="2400" dirty="0">
                <a:latin typeface="Arial" panose="020B0604020202020204"/>
                <a:cs typeface="Arial" panose="020B0604020202020204"/>
              </a:rPr>
              <a:t>n-1</a:t>
            </a:r>
            <a:endParaRPr lang="en-US" altLang="zh-CN" sz="2400" dirty="0">
              <a:latin typeface="Arial" panose="020B0604020202020204"/>
              <a:cs typeface="Arial" panose="020B0604020202020204"/>
            </a:endParaRPr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rgbClr val="CD0066"/>
                </a:solidFill>
                <a:latin typeface="Arial" panose="020B0604020202020204"/>
                <a:cs typeface="Arial" panose="020B0604020202020204"/>
              </a:rPr>
              <a:t>else</a:t>
            </a:r>
            <a:r>
              <a:rPr lang="en-US" altLang="zh-CN" sz="2400" dirty="0">
                <a:latin typeface="Arial" panose="020B0604020202020204"/>
                <a:cs typeface="Arial" panose="020B0604020202020204"/>
              </a:rPr>
              <a:t> </a:t>
            </a:r>
            <a:r>
              <a:rPr lang="zh-CN" altLang="en-US" sz="2400" dirty="0">
                <a:latin typeface="Arial" panose="020B0604020202020204"/>
                <a:cs typeface="Arial" panose="020B0604020202020204"/>
              </a:rPr>
              <a:t>语句</a:t>
            </a:r>
            <a:r>
              <a:rPr lang="en-US" altLang="zh-CN" sz="2400" dirty="0">
                <a:latin typeface="Arial" panose="020B0604020202020204"/>
                <a:cs typeface="Arial" panose="020B0604020202020204"/>
              </a:rPr>
              <a:t>n</a:t>
            </a:r>
            <a:endParaRPr lang="en-US" altLang="zh-CN" sz="2400" dirty="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" name="组 1"/>
          <p:cNvGrpSpPr/>
          <p:nvPr/>
        </p:nvGrpSpPr>
        <p:grpSpPr bwMode="auto">
          <a:xfrm>
            <a:off x="671513" y="2060575"/>
            <a:ext cx="8077200" cy="4800600"/>
            <a:chOff x="671513" y="2060575"/>
            <a:chExt cx="8077200" cy="4800600"/>
          </a:xfrm>
        </p:grpSpPr>
        <p:grpSp>
          <p:nvGrpSpPr>
            <p:cNvPr id="27657" name="Group 3"/>
            <p:cNvGrpSpPr/>
            <p:nvPr/>
          </p:nvGrpSpPr>
          <p:grpSpPr bwMode="auto">
            <a:xfrm>
              <a:off x="671513" y="2060575"/>
              <a:ext cx="8077200" cy="4800600"/>
              <a:chOff x="3414" y="7376"/>
              <a:chExt cx="7205" cy="5503"/>
            </a:xfrm>
          </p:grpSpPr>
          <p:grpSp>
            <p:nvGrpSpPr>
              <p:cNvPr id="27659" name="Group 4"/>
              <p:cNvGrpSpPr/>
              <p:nvPr/>
            </p:nvGrpSpPr>
            <p:grpSpPr bwMode="auto">
              <a:xfrm>
                <a:off x="3414" y="7376"/>
                <a:ext cx="7205" cy="5003"/>
                <a:chOff x="2714" y="2536"/>
                <a:chExt cx="7205" cy="5003"/>
              </a:xfrm>
            </p:grpSpPr>
            <p:grpSp>
              <p:nvGrpSpPr>
                <p:cNvPr id="27661" name="Group 5"/>
                <p:cNvGrpSpPr/>
                <p:nvPr/>
              </p:nvGrpSpPr>
              <p:grpSpPr bwMode="auto">
                <a:xfrm>
                  <a:off x="2714" y="2536"/>
                  <a:ext cx="7205" cy="5003"/>
                  <a:chOff x="2254" y="11080"/>
                  <a:chExt cx="7205" cy="5003"/>
                </a:xfrm>
              </p:grpSpPr>
              <p:sp>
                <p:nvSpPr>
                  <p:cNvPr id="27663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5734" y="14856"/>
                    <a:ext cx="285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prstDash val="sysDot"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7664" name="Group 7"/>
                  <p:cNvGrpSpPr/>
                  <p:nvPr/>
                </p:nvGrpSpPr>
                <p:grpSpPr bwMode="auto">
                  <a:xfrm>
                    <a:off x="2254" y="11080"/>
                    <a:ext cx="7205" cy="5003"/>
                    <a:chOff x="2254" y="2456"/>
                    <a:chExt cx="7205" cy="5003"/>
                  </a:xfrm>
                </p:grpSpPr>
                <p:sp>
                  <p:nvSpPr>
                    <p:cNvPr id="27667" name="Text Box 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089" y="2872"/>
                      <a:ext cx="480" cy="40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0" hangingPunct="0"/>
                      <a:r>
                        <a:rPr kumimoji="0" lang="zh-CN" altLang="en-US" sz="1800" b="1">
                          <a:latin typeface="Times New Roman" panose="02020603050405020304" charset="0"/>
                        </a:rPr>
                        <a:t>假</a:t>
                      </a:r>
                      <a:endParaRPr kumimoji="0" lang="zh-CN" altLang="en-US" sz="1800" b="1">
                        <a:latin typeface="Times New Roman" panose="02020603050405020304" charset="0"/>
                      </a:endParaRPr>
                    </a:p>
                  </p:txBody>
                </p:sp>
                <p:sp>
                  <p:nvSpPr>
                    <p:cNvPr id="27668" name="AutoShap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4" y="2911"/>
                      <a:ext cx="1873" cy="783"/>
                    </a:xfrm>
                    <a:prstGeom prst="flowChartDecision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</a:ln>
                  </p:spPr>
                  <p:txBody>
                    <a:bodyPr/>
                    <a:lstStyle/>
                    <a:p>
                      <a:pPr algn="just" eaLnBrk="0" hangingPunct="0"/>
                      <a:r>
                        <a:rPr lang="zh-CN" altLang="en-US" b="1">
                          <a:latin typeface="Times New Roman" panose="02020603050405020304" charset="0"/>
                        </a:rPr>
                        <a:t>表达式1</a:t>
                      </a:r>
                      <a:endParaRPr lang="zh-CN" altLang="en-US" b="1">
                        <a:latin typeface="Times New Roman" panose="02020603050405020304" charset="0"/>
                      </a:endParaRPr>
                    </a:p>
                  </p:txBody>
                </p:sp>
                <p:sp>
                  <p:nvSpPr>
                    <p:cNvPr id="27669" name="AutoShap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42" y="3531"/>
                      <a:ext cx="1964" cy="741"/>
                    </a:xfrm>
                    <a:prstGeom prst="flowChartDecision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</a:ln>
                  </p:spPr>
                  <p:txBody>
                    <a:bodyPr/>
                    <a:lstStyle/>
                    <a:p>
                      <a:pPr algn="just" eaLnBrk="0" hangingPunct="0"/>
                      <a:r>
                        <a:rPr lang="zh-CN" altLang="en-US" b="1">
                          <a:latin typeface="Times New Roman" panose="02020603050405020304" charset="0"/>
                        </a:rPr>
                        <a:t>表达式2</a:t>
                      </a:r>
                      <a:endParaRPr lang="zh-CN" altLang="en-US" sz="900" b="1">
                        <a:latin typeface="Times New Roman" panose="02020603050405020304" charset="0"/>
                      </a:endParaRPr>
                    </a:p>
                  </p:txBody>
                </p:sp>
                <p:sp>
                  <p:nvSpPr>
                    <p:cNvPr id="27670" name="AutoShap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9" y="5969"/>
                      <a:ext cx="1335" cy="434"/>
                    </a:xfrm>
                    <a:prstGeom prst="flowChartProcess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</a:ln>
                  </p:spPr>
                  <p:txBody>
                    <a:bodyPr/>
                    <a:lstStyle/>
                    <a:p>
                      <a:pPr algn="ctr" eaLnBrk="0" hangingPunct="0"/>
                      <a:r>
                        <a:rPr lang="zh-CN" altLang="en-US" b="1">
                          <a:latin typeface="Times New Roman" panose="02020603050405020304" charset="0"/>
                        </a:rPr>
                        <a:t>语句1</a:t>
                      </a:r>
                      <a:endParaRPr lang="zh-CN" altLang="en-US" b="1">
                        <a:latin typeface="Times New Roman" panose="02020603050405020304" charset="0"/>
                      </a:endParaRPr>
                    </a:p>
                  </p:txBody>
                </p:sp>
                <p:sp>
                  <p:nvSpPr>
                    <p:cNvPr id="27671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5955"/>
                      <a:ext cx="1335" cy="434"/>
                    </a:xfrm>
                    <a:prstGeom prst="flowChartProcess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</a:ln>
                  </p:spPr>
                  <p:txBody>
                    <a:bodyPr/>
                    <a:lstStyle/>
                    <a:p>
                      <a:pPr algn="ctr" eaLnBrk="0" hangingPunct="0"/>
                      <a:r>
                        <a:rPr lang="zh-CN" altLang="en-US" b="1">
                          <a:latin typeface="Times New Roman" panose="02020603050405020304" charset="0"/>
                        </a:rPr>
                        <a:t>语句2</a:t>
                      </a:r>
                      <a:endParaRPr lang="zh-CN" altLang="en-US" b="1">
                        <a:latin typeface="Times New Roman" panose="02020603050405020304" charset="0"/>
                      </a:endParaRPr>
                    </a:p>
                  </p:txBody>
                </p:sp>
                <p:sp>
                  <p:nvSpPr>
                    <p:cNvPr id="27672" name="AutoShap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84" y="6004"/>
                      <a:ext cx="1335" cy="434"/>
                    </a:xfrm>
                    <a:prstGeom prst="flowChartProcess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</a:ln>
                  </p:spPr>
                  <p:txBody>
                    <a:bodyPr/>
                    <a:lstStyle/>
                    <a:p>
                      <a:pPr algn="ctr" eaLnBrk="0" hangingPunct="0"/>
                      <a:r>
                        <a:rPr lang="zh-CN" altLang="en-US" b="1">
                          <a:latin typeface="Times New Roman" panose="02020603050405020304" charset="0"/>
                        </a:rPr>
                        <a:t>语句</a:t>
                      </a:r>
                      <a:r>
                        <a:rPr lang="en-US" altLang="zh-CN" b="1">
                          <a:latin typeface="Times New Roman" panose="02020603050405020304" charset="0"/>
                        </a:rPr>
                        <a:t>n-1</a:t>
                      </a:r>
                      <a:endParaRPr lang="en-US" altLang="zh-CN" b="1">
                        <a:latin typeface="Times New Roman" panose="02020603050405020304" charset="0"/>
                      </a:endParaRPr>
                    </a:p>
                  </p:txBody>
                </p:sp>
                <p:sp>
                  <p:nvSpPr>
                    <p:cNvPr id="27673" name="AutoShap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124" y="6018"/>
                      <a:ext cx="1335" cy="434"/>
                    </a:xfrm>
                    <a:prstGeom prst="flowChartProcess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</a:ln>
                  </p:spPr>
                  <p:txBody>
                    <a:bodyPr/>
                    <a:lstStyle/>
                    <a:p>
                      <a:pPr algn="ctr" eaLnBrk="0" hangingPunct="0"/>
                      <a:r>
                        <a:rPr lang="zh-CN" altLang="en-US" b="1">
                          <a:latin typeface="Times New Roman" panose="02020603050405020304" charset="0"/>
                        </a:rPr>
                        <a:t>语句</a:t>
                      </a:r>
                      <a:r>
                        <a:rPr lang="en-US" altLang="zh-CN" b="1">
                          <a:latin typeface="Times New Roman" panose="02020603050405020304" charset="0"/>
                        </a:rPr>
                        <a:t>n</a:t>
                      </a:r>
                      <a:endParaRPr lang="en-US" altLang="zh-CN" b="1">
                        <a:latin typeface="Times New Roman" panose="02020603050405020304" charset="0"/>
                      </a:endParaRPr>
                    </a:p>
                  </p:txBody>
                </p:sp>
                <p:sp>
                  <p:nvSpPr>
                    <p:cNvPr id="27674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94" y="4316"/>
                      <a:ext cx="0" cy="167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75" name="Freeform 17"/>
                    <p:cNvSpPr/>
                    <p:nvPr/>
                  </p:nvSpPr>
                  <p:spPr bwMode="auto">
                    <a:xfrm>
                      <a:off x="4034" y="3291"/>
                      <a:ext cx="680" cy="280"/>
                    </a:xfrm>
                    <a:custGeom>
                      <a:avLst/>
                      <a:gdLst>
                        <a:gd name="T0" fmla="*/ 0 w 675"/>
                        <a:gd name="T1" fmla="*/ 0 h 462"/>
                        <a:gd name="T2" fmla="*/ 710 w 675"/>
                        <a:gd name="T3" fmla="*/ 0 h 462"/>
                        <a:gd name="T4" fmla="*/ 710 w 675"/>
                        <a:gd name="T5" fmla="*/ 14 h 462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675" h="462">
                          <a:moveTo>
                            <a:pt x="0" y="0"/>
                          </a:moveTo>
                          <a:lnTo>
                            <a:pt x="675" y="0"/>
                          </a:lnTo>
                          <a:lnTo>
                            <a:pt x="675" y="46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76" name="Line 1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129" y="2456"/>
                      <a:ext cx="5" cy="40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77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14" y="3751"/>
                      <a:ext cx="720" cy="40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0" hangingPunct="0"/>
                      <a:r>
                        <a:rPr kumimoji="0" lang="zh-CN" altLang="en-US" sz="1800" b="1">
                          <a:latin typeface="Times New Roman" panose="02020603050405020304" charset="0"/>
                        </a:rPr>
                        <a:t>真</a:t>
                      </a:r>
                      <a:r>
                        <a:rPr kumimoji="0" lang="zh-CN" altLang="en-US" sz="1700">
                          <a:latin typeface="Times New Roman" panose="02020603050405020304" charset="0"/>
                        </a:rPr>
                        <a:t>  </a:t>
                      </a:r>
                      <a:endParaRPr kumimoji="0" lang="zh-CN" altLang="en-US" sz="1000">
                        <a:latin typeface="Times New Roman" panose="02020603050405020304" charset="0"/>
                      </a:endParaRPr>
                    </a:p>
                  </p:txBody>
                </p:sp>
                <p:sp>
                  <p:nvSpPr>
                    <p:cNvPr id="27678" name="Freeform 20"/>
                    <p:cNvSpPr/>
                    <p:nvPr/>
                  </p:nvSpPr>
                  <p:spPr bwMode="auto">
                    <a:xfrm>
                      <a:off x="3114" y="6471"/>
                      <a:ext cx="5790" cy="455"/>
                    </a:xfrm>
                    <a:custGeom>
                      <a:avLst/>
                      <a:gdLst>
                        <a:gd name="T0" fmla="*/ 0 w 5790"/>
                        <a:gd name="T1" fmla="*/ 0 h 455"/>
                        <a:gd name="T2" fmla="*/ 0 w 5790"/>
                        <a:gd name="T3" fmla="*/ 455 h 455"/>
                        <a:gd name="T4" fmla="*/ 5790 w 5790"/>
                        <a:gd name="T5" fmla="*/ 455 h 455"/>
                        <a:gd name="T6" fmla="*/ 5790 w 5790"/>
                        <a:gd name="T7" fmla="*/ 63 h 455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5790" h="455">
                          <a:moveTo>
                            <a:pt x="0" y="0"/>
                          </a:moveTo>
                          <a:lnTo>
                            <a:pt x="0" y="455"/>
                          </a:lnTo>
                          <a:lnTo>
                            <a:pt x="5790" y="455"/>
                          </a:lnTo>
                          <a:lnTo>
                            <a:pt x="5790" y="63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79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49" y="6471"/>
                      <a:ext cx="0" cy="483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80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059" y="6571"/>
                      <a:ext cx="0" cy="399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81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34" y="7011"/>
                      <a:ext cx="0" cy="4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82" name="Freeform 24"/>
                    <p:cNvSpPr/>
                    <p:nvPr/>
                  </p:nvSpPr>
                  <p:spPr bwMode="auto">
                    <a:xfrm>
                      <a:off x="5594" y="3891"/>
                      <a:ext cx="680" cy="280"/>
                    </a:xfrm>
                    <a:custGeom>
                      <a:avLst/>
                      <a:gdLst>
                        <a:gd name="T0" fmla="*/ 0 w 675"/>
                        <a:gd name="T1" fmla="*/ 0 h 462"/>
                        <a:gd name="T2" fmla="*/ 710 w 675"/>
                        <a:gd name="T3" fmla="*/ 0 h 462"/>
                        <a:gd name="T4" fmla="*/ 710 w 675"/>
                        <a:gd name="T5" fmla="*/ 14 h 462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675" h="462">
                          <a:moveTo>
                            <a:pt x="0" y="0"/>
                          </a:moveTo>
                          <a:lnTo>
                            <a:pt x="675" y="0"/>
                          </a:lnTo>
                          <a:lnTo>
                            <a:pt x="675" y="46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83" name="AutoShap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74" y="4751"/>
                      <a:ext cx="2160" cy="780"/>
                    </a:xfrm>
                    <a:prstGeom prst="flowChartDecision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</a:ln>
                  </p:spPr>
                  <p:txBody>
                    <a:bodyPr/>
                    <a:lstStyle/>
                    <a:p>
                      <a:pPr algn="just" eaLnBrk="0" hangingPunct="0"/>
                      <a:r>
                        <a:rPr lang="zh-CN" altLang="en-US" b="1">
                          <a:latin typeface="Times New Roman" panose="02020603050405020304" charset="0"/>
                        </a:rPr>
                        <a:t>表达式</a:t>
                      </a:r>
                      <a:r>
                        <a:rPr lang="en-US" altLang="zh-CN" b="1">
                          <a:latin typeface="Times New Roman" panose="02020603050405020304" charset="0"/>
                        </a:rPr>
                        <a:t>n-1</a:t>
                      </a:r>
                      <a:endParaRPr lang="en-US" altLang="zh-CN" sz="1000" b="1">
                        <a:latin typeface="Times New Roman" panose="02020603050405020304" charset="0"/>
                      </a:endParaRPr>
                    </a:p>
                  </p:txBody>
                </p:sp>
                <p:sp>
                  <p:nvSpPr>
                    <p:cNvPr id="27684" name="Line 2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7159" y="5551"/>
                      <a:ext cx="15" cy="477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85" name="Freeform 27"/>
                    <p:cNvSpPr/>
                    <p:nvPr/>
                  </p:nvSpPr>
                  <p:spPr bwMode="auto">
                    <a:xfrm>
                      <a:off x="8254" y="5131"/>
                      <a:ext cx="680" cy="860"/>
                    </a:xfrm>
                    <a:custGeom>
                      <a:avLst/>
                      <a:gdLst>
                        <a:gd name="T0" fmla="*/ 0 w 675"/>
                        <a:gd name="T1" fmla="*/ 0 h 462"/>
                        <a:gd name="T2" fmla="*/ 710 w 675"/>
                        <a:gd name="T3" fmla="*/ 0 h 462"/>
                        <a:gd name="T4" fmla="*/ 710 w 675"/>
                        <a:gd name="T5" fmla="*/ 35781 h 462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675" h="462">
                          <a:moveTo>
                            <a:pt x="0" y="0"/>
                          </a:moveTo>
                          <a:lnTo>
                            <a:pt x="675" y="0"/>
                          </a:lnTo>
                          <a:lnTo>
                            <a:pt x="675" y="46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86" name="Freeform 28"/>
                    <p:cNvSpPr/>
                    <p:nvPr/>
                  </p:nvSpPr>
                  <p:spPr bwMode="auto">
                    <a:xfrm>
                      <a:off x="6474" y="4451"/>
                      <a:ext cx="680" cy="280"/>
                    </a:xfrm>
                    <a:custGeom>
                      <a:avLst/>
                      <a:gdLst>
                        <a:gd name="T0" fmla="*/ 0 w 675"/>
                        <a:gd name="T1" fmla="*/ 0 h 462"/>
                        <a:gd name="T2" fmla="*/ 710 w 675"/>
                        <a:gd name="T3" fmla="*/ 0 h 462"/>
                        <a:gd name="T4" fmla="*/ 710 w 675"/>
                        <a:gd name="T5" fmla="*/ 14 h 462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675" h="462">
                          <a:moveTo>
                            <a:pt x="0" y="0"/>
                          </a:moveTo>
                          <a:lnTo>
                            <a:pt x="675" y="0"/>
                          </a:lnTo>
                          <a:lnTo>
                            <a:pt x="675" y="46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87" name="Text Box 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334" y="4631"/>
                      <a:ext cx="480" cy="42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0" hangingPunct="0"/>
                      <a:r>
                        <a:rPr kumimoji="0" lang="zh-CN" altLang="en-US" sz="1800" b="1">
                          <a:latin typeface="Times New Roman" panose="02020603050405020304" charset="0"/>
                        </a:rPr>
                        <a:t>假</a:t>
                      </a:r>
                      <a:endParaRPr kumimoji="0" lang="zh-CN" altLang="en-US" sz="1800" b="1">
                        <a:latin typeface="Times New Roman" panose="02020603050405020304" charset="0"/>
                      </a:endParaRPr>
                    </a:p>
                  </p:txBody>
                </p:sp>
                <p:sp>
                  <p:nvSpPr>
                    <p:cNvPr id="27688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94" y="4431"/>
                      <a:ext cx="285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prstDash val="sysDot"/>
                      <a:rou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89" name="Text Box 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394" y="5491"/>
                      <a:ext cx="720" cy="40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0" hangingPunct="0"/>
                      <a:r>
                        <a:rPr kumimoji="0" lang="zh-CN" altLang="en-US" sz="1800" b="1">
                          <a:latin typeface="Times New Roman" panose="02020603050405020304" charset="0"/>
                        </a:rPr>
                        <a:t>真</a:t>
                      </a:r>
                      <a:r>
                        <a:rPr kumimoji="0" lang="zh-CN" altLang="en-US" sz="2000" b="1">
                          <a:latin typeface="Times New Roman" panose="02020603050405020304" charset="0"/>
                        </a:rPr>
                        <a:t>  </a:t>
                      </a:r>
                      <a:endParaRPr kumimoji="0" lang="zh-CN" altLang="en-US" sz="1000" b="1">
                        <a:latin typeface="Times New Roman" panose="02020603050405020304" charset="0"/>
                      </a:endParaRPr>
                    </a:p>
                  </p:txBody>
                </p:sp>
              </p:grpSp>
              <p:sp>
                <p:nvSpPr>
                  <p:cNvPr id="27665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94" y="12016"/>
                    <a:ext cx="420" cy="406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0" hangingPunct="0"/>
                    <a:r>
                      <a:rPr kumimoji="0" lang="zh-CN" altLang="en-US" sz="1800" b="1">
                        <a:latin typeface="Times New Roman" panose="02020603050405020304" charset="0"/>
                      </a:rPr>
                      <a:t>假</a:t>
                    </a:r>
                    <a:endParaRPr kumimoji="0" lang="zh-CN" altLang="en-US" sz="1800" b="1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27666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54" y="12656"/>
                    <a:ext cx="420" cy="406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0" hangingPunct="0"/>
                    <a:r>
                      <a:rPr kumimoji="0" lang="zh-CN" altLang="en-US" sz="1800" b="1">
                        <a:latin typeface="Times New Roman" panose="02020603050405020304" charset="0"/>
                      </a:rPr>
                      <a:t>假</a:t>
                    </a:r>
                    <a:endParaRPr kumimoji="0" lang="zh-CN" altLang="en-US" sz="1800" b="1">
                      <a:latin typeface="Times New Roman" panose="02020603050405020304" charset="0"/>
                    </a:endParaRPr>
                  </a:p>
                </p:txBody>
              </p:sp>
            </p:grpSp>
            <p:sp>
              <p:nvSpPr>
                <p:cNvPr id="2766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354" y="4436"/>
                  <a:ext cx="720" cy="40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0" hangingPunct="0"/>
                  <a:r>
                    <a:rPr kumimoji="0" lang="zh-CN" altLang="en-US" sz="1800" b="1">
                      <a:latin typeface="Times New Roman" panose="02020603050405020304" charset="0"/>
                    </a:rPr>
                    <a:t>真</a:t>
                  </a:r>
                  <a:r>
                    <a:rPr kumimoji="0" lang="zh-CN" altLang="en-US" sz="1600" b="1">
                      <a:latin typeface="Times New Roman" panose="02020603050405020304" charset="0"/>
                    </a:rPr>
                    <a:t>  </a:t>
                  </a:r>
                  <a:endParaRPr kumimoji="0" lang="zh-CN" altLang="en-US" sz="1000" b="1">
                    <a:latin typeface="Times New Roman" panose="02020603050405020304" charset="0"/>
                  </a:endParaRPr>
                </a:p>
              </p:txBody>
            </p:sp>
          </p:grpSp>
          <p:sp>
            <p:nvSpPr>
              <p:cNvPr id="27660" name="Text Box 35"/>
              <p:cNvSpPr txBox="1">
                <a:spLocks noChangeArrowheads="1"/>
              </p:cNvSpPr>
              <p:nvPr/>
            </p:nvSpPr>
            <p:spPr bwMode="auto">
              <a:xfrm>
                <a:off x="5557" y="12376"/>
                <a:ext cx="2800" cy="50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0" hangingPunct="0"/>
                <a:endParaRPr kumimoji="0" lang="zh-CN" altLang="en-US" sz="1000">
                  <a:latin typeface="Times New Roman" panose="02020603050405020304" charset="0"/>
                </a:endParaRPr>
              </a:p>
            </p:txBody>
          </p:sp>
        </p:grpSp>
        <p:sp>
          <p:nvSpPr>
            <p:cNvPr id="27658" name="Line 16"/>
            <p:cNvSpPr>
              <a:spLocks noChangeShapeType="1"/>
            </p:cNvSpPr>
            <p:nvPr/>
          </p:nvSpPr>
          <p:spPr bwMode="auto">
            <a:xfrm>
              <a:off x="1691680" y="3212976"/>
              <a:ext cx="0" cy="1821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0980" name="Line 36"/>
          <p:cNvSpPr>
            <a:spLocks noChangeShapeType="1"/>
          </p:cNvSpPr>
          <p:nvPr/>
        </p:nvSpPr>
        <p:spPr bwMode="auto">
          <a:xfrm>
            <a:off x="2057400" y="4038600"/>
            <a:ext cx="0" cy="1905000"/>
          </a:xfrm>
          <a:prstGeom prst="line">
            <a:avLst/>
          </a:prstGeom>
          <a:noFill/>
          <a:ln w="38100" cmpd="sng">
            <a:solidFill>
              <a:srgbClr val="DE4D1A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10981" name="Line 37"/>
          <p:cNvSpPr>
            <a:spLocks noChangeShapeType="1"/>
          </p:cNvSpPr>
          <p:nvPr/>
        </p:nvSpPr>
        <p:spPr bwMode="auto">
          <a:xfrm>
            <a:off x="3886200" y="4038600"/>
            <a:ext cx="0" cy="1905000"/>
          </a:xfrm>
          <a:prstGeom prst="line">
            <a:avLst/>
          </a:prstGeom>
          <a:noFill/>
          <a:ln w="38100" cmpd="sng">
            <a:solidFill>
              <a:srgbClr val="DE4D1A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10982" name="Line 38"/>
          <p:cNvSpPr>
            <a:spLocks noChangeShapeType="1"/>
          </p:cNvSpPr>
          <p:nvPr/>
        </p:nvSpPr>
        <p:spPr bwMode="auto">
          <a:xfrm>
            <a:off x="6477000" y="5029200"/>
            <a:ext cx="0" cy="990600"/>
          </a:xfrm>
          <a:prstGeom prst="line">
            <a:avLst/>
          </a:prstGeom>
          <a:noFill/>
          <a:ln w="38100" cmpd="sng">
            <a:solidFill>
              <a:srgbClr val="DE4D1A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10983" name="Line 39"/>
          <p:cNvSpPr>
            <a:spLocks noChangeShapeType="1"/>
          </p:cNvSpPr>
          <p:nvPr/>
        </p:nvSpPr>
        <p:spPr bwMode="auto">
          <a:xfrm>
            <a:off x="8458200" y="5029200"/>
            <a:ext cx="0" cy="990600"/>
          </a:xfrm>
          <a:prstGeom prst="line">
            <a:avLst/>
          </a:prstGeom>
          <a:noFill/>
          <a:ln w="38100" cmpd="sng">
            <a:solidFill>
              <a:srgbClr val="DE4D1A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10985" name="Text Box 41"/>
          <p:cNvSpPr txBox="1">
            <a:spLocks noChangeArrowheads="1"/>
          </p:cNvSpPr>
          <p:nvPr/>
        </p:nvSpPr>
        <p:spPr bwMode="auto">
          <a:xfrm>
            <a:off x="5724525" y="2924175"/>
            <a:ext cx="32289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chemeClr val="bg2"/>
                </a:solidFill>
                <a:latin typeface="Times New Roman" panose="02020603050405020304" charset="0"/>
              </a:rPr>
              <a:t>n</a:t>
            </a:r>
            <a:r>
              <a:rPr kumimoji="1" lang="zh-CN" altLang="en-US" sz="2400" b="1" dirty="0">
                <a:solidFill>
                  <a:schemeClr val="bg2"/>
                </a:solidFill>
                <a:latin typeface="Times New Roman" panose="02020603050405020304" charset="0"/>
              </a:rPr>
              <a:t>个分支需要</a:t>
            </a:r>
            <a:r>
              <a:rPr kumimoji="1" lang="en-US" altLang="zh-CN" sz="2400" b="1" dirty="0">
                <a:solidFill>
                  <a:schemeClr val="bg2"/>
                </a:solidFill>
                <a:latin typeface="Times New Roman" panose="02020603050405020304" charset="0"/>
              </a:rPr>
              <a:t>n-1</a:t>
            </a:r>
            <a:r>
              <a:rPr kumimoji="1" lang="zh-CN" altLang="en-US" sz="2400" b="1" dirty="0">
                <a:solidFill>
                  <a:schemeClr val="bg2"/>
                </a:solidFill>
                <a:latin typeface="Times New Roman" panose="02020603050405020304" charset="0"/>
              </a:rPr>
              <a:t>次比较</a:t>
            </a:r>
            <a:endParaRPr kumimoji="1" lang="zh-CN" sz="2400" b="1" dirty="0">
              <a:solidFill>
                <a:schemeClr val="bg2"/>
              </a:solidFill>
              <a:latin typeface="Times New Roman" panose="02020603050405020304" charset="0"/>
            </a:endParaRPr>
          </a:p>
        </p:txBody>
      </p:sp>
      <p:sp>
        <p:nvSpPr>
          <p:cNvPr id="210984" name="Rectangle 40"/>
          <p:cNvSpPr>
            <a:spLocks noGrp="1" noChangeArrowheads="1"/>
          </p:cNvSpPr>
          <p:nvPr>
            <p:ph type="title"/>
          </p:nvPr>
        </p:nvSpPr>
        <p:spPr>
          <a:xfrm>
            <a:off x="323850" y="692150"/>
            <a:ext cx="4195763" cy="5334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else – if </a:t>
            </a:r>
            <a:r>
              <a:rPr lang="zh-CN" altLang="en-US" dirty="0"/>
              <a:t>语句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0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0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0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0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0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0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0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0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0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0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8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>
              <a:defRPr/>
            </a:pPr>
            <a:r>
              <a:rPr lang="zh-CN" altLang="en-US" sz="4000"/>
              <a:t>更改例</a:t>
            </a:r>
            <a:r>
              <a:rPr lang="en-US" altLang="zh-CN" sz="4000"/>
              <a:t>2-4</a:t>
            </a:r>
            <a:r>
              <a:rPr lang="zh-CN" altLang="en-US" sz="4000"/>
              <a:t>中的分段计算水费的问题 </a:t>
            </a:r>
            <a:endParaRPr lang="zh-CN" altLang="en-US" sz="4000"/>
          </a:p>
        </p:txBody>
      </p:sp>
      <p:sp>
        <p:nvSpPr>
          <p:cNvPr id="212996" name="Text Box 4"/>
          <p:cNvSpPr txBox="1">
            <a:spLocks noChangeArrowheads="1"/>
          </p:cNvSpPr>
          <p:nvPr/>
        </p:nvSpPr>
        <p:spPr bwMode="auto">
          <a:xfrm>
            <a:off x="468313" y="1412875"/>
            <a:ext cx="8347075" cy="15700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latin typeface="宋体" panose="02010600030101010101" pitchFamily="2" charset="-122"/>
              </a:rPr>
              <a:t>例</a:t>
            </a:r>
            <a:r>
              <a:rPr lang="en-US" altLang="zh-CN" sz="3200" b="1" dirty="0">
                <a:latin typeface="+mn-lt"/>
              </a:rPr>
              <a:t>3-4</a:t>
            </a:r>
            <a:r>
              <a:rPr lang="en-US" altLang="zh-CN" sz="3200" b="1" dirty="0">
                <a:latin typeface="宋体" panose="02010600030101010101" pitchFamily="2" charset="-122"/>
              </a:rPr>
              <a:t> </a:t>
            </a:r>
            <a:r>
              <a:rPr lang="zh-CN" altLang="en-US" sz="3200" b="1" dirty="0">
                <a:latin typeface="宋体" panose="02010600030101010101" pitchFamily="2" charset="-122"/>
              </a:rPr>
              <a:t>例</a:t>
            </a:r>
            <a:r>
              <a:rPr lang="en-US" altLang="zh-CN" sz="3200" b="1" dirty="0">
                <a:latin typeface="+mn-lt"/>
              </a:rPr>
              <a:t>2-4</a:t>
            </a:r>
            <a:r>
              <a:rPr lang="zh-CN" altLang="en-US" sz="3200" b="1" dirty="0">
                <a:latin typeface="宋体" panose="02010600030101010101" pitchFamily="2" charset="-122"/>
              </a:rPr>
              <a:t>中提出的分段计算水费的问题。</a:t>
            </a:r>
            <a:endParaRPr lang="zh-CN" altLang="en-US" sz="3200" b="1" dirty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3200" b="1" dirty="0">
                <a:latin typeface="宋体" panose="02010600030101010101" pitchFamily="2" charset="-122"/>
              </a:rPr>
              <a:t>居民应交水费</a:t>
            </a:r>
            <a:r>
              <a:rPr lang="en-US" altLang="zh-CN" sz="3200" b="1" dirty="0">
                <a:latin typeface="Arial" panose="020B0604020202020204"/>
                <a:cs typeface="Arial" panose="020B0604020202020204"/>
              </a:rPr>
              <a:t>y</a:t>
            </a:r>
            <a:r>
              <a:rPr lang="en-US" altLang="zh-CN" sz="3200" b="1" dirty="0">
                <a:latin typeface="宋体" panose="02010600030101010101" pitchFamily="2" charset="-122"/>
              </a:rPr>
              <a:t>(</a:t>
            </a:r>
            <a:r>
              <a:rPr lang="zh-CN" altLang="en-US" sz="3200" b="1" dirty="0">
                <a:latin typeface="宋体" panose="02010600030101010101" pitchFamily="2" charset="-122"/>
              </a:rPr>
              <a:t>元</a:t>
            </a:r>
            <a:r>
              <a:rPr lang="en-US" altLang="zh-CN" sz="3200" b="1" dirty="0">
                <a:latin typeface="宋体" panose="02010600030101010101" pitchFamily="2" charset="-122"/>
              </a:rPr>
              <a:t>)</a:t>
            </a:r>
            <a:r>
              <a:rPr lang="zh-CN" altLang="en-US" sz="3200" b="1" dirty="0">
                <a:latin typeface="宋体" panose="02010600030101010101" pitchFamily="2" charset="-122"/>
              </a:rPr>
              <a:t>与月用水量</a:t>
            </a:r>
            <a:r>
              <a:rPr lang="en-US" altLang="zh-CN" sz="3200" b="1" dirty="0">
                <a:latin typeface="宋体" panose="02010600030101010101" pitchFamily="2" charset="-122"/>
              </a:rPr>
              <a:t>x(</a:t>
            </a:r>
            <a:r>
              <a:rPr lang="zh-CN" altLang="en-US" sz="3200" b="1" dirty="0">
                <a:latin typeface="宋体" panose="02010600030101010101" pitchFamily="2" charset="-122"/>
              </a:rPr>
              <a:t>吨</a:t>
            </a:r>
            <a:r>
              <a:rPr lang="en-US" altLang="zh-CN" sz="3200" b="1" dirty="0">
                <a:latin typeface="宋体" panose="02010600030101010101" pitchFamily="2" charset="-122"/>
              </a:rPr>
              <a:t>)</a:t>
            </a:r>
            <a:r>
              <a:rPr lang="zh-CN" altLang="en-US" sz="3200" b="1" dirty="0">
                <a:latin typeface="宋体" panose="02010600030101010101" pitchFamily="2" charset="-122"/>
              </a:rPr>
              <a:t>的函数</a:t>
            </a:r>
            <a:endParaRPr lang="zh-CN" altLang="en-US" sz="3200" b="1" dirty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3200" b="1" dirty="0">
                <a:latin typeface="宋体" panose="02010600030101010101" pitchFamily="2" charset="-122"/>
              </a:rPr>
              <a:t>关系式修正如下，并编程实现。 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  <p:sp>
        <p:nvSpPr>
          <p:cNvPr id="212998" name="Rectangle 6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8676" name="Object 5"/>
          <p:cNvGraphicFramePr>
            <a:graphicFrameLocks noChangeAspect="1"/>
          </p:cNvGraphicFramePr>
          <p:nvPr/>
        </p:nvGraphicFramePr>
        <p:xfrm>
          <a:off x="755650" y="3141663"/>
          <a:ext cx="3816350" cy="186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21" name="公式" r:id="rId1" imgW="1828800" imgH="889000" progId="Equation.3">
                  <p:embed/>
                </p:oleObj>
              </mc:Choice>
              <mc:Fallback>
                <p:oleObj name="公式" r:id="rId1" imgW="1828800" imgH="889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141663"/>
                        <a:ext cx="3816350" cy="186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5483225" cy="668337"/>
          </a:xfrm>
        </p:spPr>
        <p:txBody>
          <a:bodyPr/>
          <a:lstStyle/>
          <a:p>
            <a:pPr>
              <a:defRPr/>
            </a:pPr>
            <a:r>
              <a:rPr lang="zh-CN" altLang="en-US" sz="4000" dirty="0"/>
              <a:t>源程序</a:t>
            </a:r>
            <a:r>
              <a:rPr lang="en-US" altLang="zh-CN" sz="4000" dirty="0"/>
              <a:t>-</a:t>
            </a:r>
            <a:r>
              <a:rPr lang="zh-CN" altLang="en-US" sz="4000" dirty="0"/>
              <a:t>分段计算水费</a:t>
            </a:r>
            <a:endParaRPr lang="zh-CN" altLang="en-US" sz="4000" dirty="0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052513"/>
            <a:ext cx="5257800" cy="5805487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200" dirty="0"/>
              <a:t># include &lt;</a:t>
            </a:r>
            <a:r>
              <a:rPr lang="en-US" altLang="zh-CN" sz="2200" dirty="0" err="1"/>
              <a:t>stdio.h</a:t>
            </a:r>
            <a:r>
              <a:rPr lang="en-US" altLang="zh-CN" sz="2200" dirty="0"/>
              <a:t>&gt; </a:t>
            </a:r>
            <a:endParaRPr lang="en-US" altLang="zh-CN" sz="2200" dirty="0"/>
          </a:p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200" dirty="0" err="1"/>
              <a:t>int</a:t>
            </a:r>
            <a:r>
              <a:rPr lang="en-US" altLang="zh-CN" sz="2200" dirty="0"/>
              <a:t> main (void)</a:t>
            </a:r>
            <a:endParaRPr lang="en-US" altLang="zh-CN" sz="2200" dirty="0"/>
          </a:p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200" dirty="0"/>
              <a:t>{</a:t>
            </a:r>
            <a:endParaRPr lang="en-US" altLang="zh-CN" sz="2200" dirty="0"/>
          </a:p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200" dirty="0"/>
              <a:t>   double x, y; </a:t>
            </a:r>
            <a:endParaRPr lang="en-US" altLang="zh-CN" sz="2200" dirty="0"/>
          </a:p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200" dirty="0"/>
              <a:t>   </a:t>
            </a:r>
            <a:r>
              <a:rPr lang="en-US" altLang="zh-CN" sz="2200" dirty="0" err="1"/>
              <a:t>printf</a:t>
            </a:r>
            <a:r>
              <a:rPr lang="en-US" altLang="zh-CN" sz="2200" dirty="0"/>
              <a:t> ("Enter x:");</a:t>
            </a:r>
            <a:endParaRPr lang="en-US" altLang="zh-CN" sz="2200" dirty="0"/>
          </a:p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200" dirty="0"/>
              <a:t>   </a:t>
            </a:r>
            <a:r>
              <a:rPr lang="en-US" altLang="zh-CN" sz="2200" dirty="0" err="1"/>
              <a:t>scanf</a:t>
            </a:r>
            <a:r>
              <a:rPr lang="en-US" altLang="zh-CN" sz="2200" dirty="0"/>
              <a:t> ("%lf", &amp;x); </a:t>
            </a:r>
            <a:endParaRPr lang="en-US" altLang="zh-CN" sz="2200" dirty="0"/>
          </a:p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200" dirty="0"/>
              <a:t>   </a:t>
            </a:r>
            <a:r>
              <a:rPr lang="en-US" altLang="zh-CN" sz="2200" dirty="0">
                <a:solidFill>
                  <a:srgbClr val="CD0066"/>
                </a:solidFill>
              </a:rPr>
              <a:t>if</a:t>
            </a:r>
            <a:r>
              <a:rPr lang="en-US" altLang="zh-CN" sz="2200" dirty="0"/>
              <a:t> (x &lt; 0){</a:t>
            </a:r>
            <a:endParaRPr lang="en-US" altLang="zh-CN" sz="2200" dirty="0"/>
          </a:p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200" dirty="0"/>
              <a:t>       y = 0;</a:t>
            </a:r>
            <a:endParaRPr lang="en-US" altLang="zh-CN" sz="2200" dirty="0"/>
          </a:p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200" dirty="0"/>
              <a:t>   }</a:t>
            </a:r>
            <a:r>
              <a:rPr lang="en-US" altLang="zh-CN" sz="2200" dirty="0">
                <a:solidFill>
                  <a:srgbClr val="CD0066"/>
                </a:solidFill>
              </a:rPr>
              <a:t>else if</a:t>
            </a:r>
            <a:r>
              <a:rPr lang="en-US" altLang="zh-CN" sz="2200" dirty="0"/>
              <a:t> (x &lt;= 15){</a:t>
            </a:r>
            <a:endParaRPr lang="en-US" altLang="zh-CN" sz="2200" dirty="0"/>
          </a:p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200" dirty="0"/>
              <a:t>       y = 4 * x / 3;</a:t>
            </a:r>
            <a:endParaRPr lang="en-US" altLang="zh-CN" sz="2200" dirty="0"/>
          </a:p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200" dirty="0"/>
              <a:t>   }</a:t>
            </a:r>
            <a:r>
              <a:rPr lang="en-US" altLang="zh-CN" sz="2200" dirty="0">
                <a:solidFill>
                  <a:srgbClr val="CD0066"/>
                </a:solidFill>
              </a:rPr>
              <a:t>else</a:t>
            </a:r>
            <a:r>
              <a:rPr lang="en-US" altLang="zh-CN" sz="2200" dirty="0"/>
              <a:t>{</a:t>
            </a:r>
            <a:endParaRPr lang="en-US" altLang="zh-CN" sz="2200" dirty="0"/>
          </a:p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200" dirty="0"/>
              <a:t>      y = 2.5 * x - 10.5;</a:t>
            </a:r>
            <a:endParaRPr lang="en-US" altLang="zh-CN" sz="2200" dirty="0"/>
          </a:p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200" dirty="0"/>
              <a:t>   }</a:t>
            </a:r>
            <a:endParaRPr lang="en-US" altLang="zh-CN" sz="2200" dirty="0"/>
          </a:p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200" dirty="0"/>
              <a:t>   </a:t>
            </a:r>
            <a:r>
              <a:rPr lang="en-US" altLang="zh-CN" sz="2200" dirty="0" err="1"/>
              <a:t>printf</a:t>
            </a:r>
            <a:r>
              <a:rPr lang="en-US" altLang="zh-CN" sz="2200" dirty="0"/>
              <a:t> ("f(%.2f) = %.2f\n", x, y); </a:t>
            </a:r>
            <a:endParaRPr lang="en-US" altLang="zh-CN" sz="2200" dirty="0"/>
          </a:p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200" dirty="0"/>
              <a:t>   return 0;</a:t>
            </a:r>
            <a:endParaRPr lang="en-US" altLang="zh-CN" sz="2200" dirty="0"/>
          </a:p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200" dirty="0"/>
              <a:t>}</a:t>
            </a:r>
            <a:endParaRPr lang="en-US" altLang="zh-CN" sz="2200" dirty="0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3347765" y="2700338"/>
            <a:ext cx="2592387" cy="8001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b="1" dirty="0"/>
              <a:t>Enter x: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-0.5</a:t>
            </a:r>
            <a:endParaRPr kumimoji="1" lang="en-US" altLang="zh-CN" sz="2000" b="1" dirty="0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b="1" dirty="0"/>
              <a:t>f(-0.50) = 0.00 </a:t>
            </a:r>
            <a:endParaRPr kumimoji="1" lang="en-US" altLang="zh-CN" sz="2000" b="1" dirty="0"/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3419772" y="3716338"/>
            <a:ext cx="2592388" cy="8001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b="1" dirty="0"/>
              <a:t>Enter x: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9.5</a:t>
            </a:r>
            <a:endParaRPr kumimoji="1" lang="en-US" altLang="zh-CN" sz="2000" b="1" dirty="0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b="1" dirty="0"/>
              <a:t>f(9.50) = 12.67</a:t>
            </a:r>
            <a:endParaRPr kumimoji="1" lang="en-US" altLang="zh-CN" sz="2000" b="1" dirty="0"/>
          </a:p>
        </p:txBody>
      </p:sp>
      <p:sp>
        <p:nvSpPr>
          <p:cNvPr id="215046" name="Rectangle 6"/>
          <p:cNvSpPr>
            <a:spLocks noChangeArrowheads="1"/>
          </p:cNvSpPr>
          <p:nvPr/>
        </p:nvSpPr>
        <p:spPr bwMode="auto">
          <a:xfrm>
            <a:off x="4932511" y="4724400"/>
            <a:ext cx="2663825" cy="80168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b="1" dirty="0"/>
              <a:t>Enter x: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21.3</a:t>
            </a:r>
            <a:endParaRPr kumimoji="1" lang="en-US" altLang="zh-CN" sz="2000" b="1" dirty="0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b="1" dirty="0"/>
              <a:t>f(21.30) = 42.75</a:t>
            </a:r>
            <a:endParaRPr kumimoji="1" lang="en-US" altLang="zh-CN" sz="2000" b="1" dirty="0"/>
          </a:p>
        </p:txBody>
      </p:sp>
      <p:graphicFrame>
        <p:nvGraphicFramePr>
          <p:cNvPr id="29702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4067175" y="549275"/>
          <a:ext cx="4752975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48" name="Equation" r:id="rId1" imgW="1854200" imgH="749300" progId="Equation.DSMT4">
                  <p:embed/>
                </p:oleObj>
              </mc:Choice>
              <mc:Fallback>
                <p:oleObj name="Equation" r:id="rId1" imgW="1854200" imgH="749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49275"/>
                        <a:ext cx="4752975" cy="192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48" name="Rectangle 8"/>
          <p:cNvSpPr>
            <a:spLocks noChangeArrowheads="1"/>
          </p:cNvSpPr>
          <p:nvPr/>
        </p:nvSpPr>
        <p:spPr bwMode="auto">
          <a:xfrm>
            <a:off x="6300788" y="2780928"/>
            <a:ext cx="2592387" cy="80021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b="1" dirty="0"/>
              <a:t>Enter x: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?</a:t>
            </a:r>
            <a:endParaRPr kumimoji="1" lang="en-US" altLang="zh-CN" sz="2000" b="1" dirty="0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  <a:defRPr/>
            </a:pPr>
            <a:endParaRPr kumimoji="1" lang="en-US" altLang="zh-CN" sz="2000" b="1" dirty="0">
              <a:solidFill>
                <a:srgbClr val="CC0066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00788" y="3780581"/>
            <a:ext cx="2592387" cy="80021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b="1" dirty="0"/>
              <a:t>Enter x: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?</a:t>
            </a:r>
            <a:endParaRPr kumimoji="1" lang="en-US" altLang="zh-CN" sz="2000" b="1" dirty="0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  <a:defRPr/>
            </a:pPr>
            <a:endParaRPr kumimoji="1" lang="en-US" altLang="zh-CN" sz="2000" b="1" dirty="0">
              <a:solidFill>
                <a:srgbClr val="CC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 animBg="1" autoUpdateAnimBg="0"/>
      <p:bldP spid="215045" grpId="0" animBg="1" autoUpdateAnimBg="0"/>
      <p:bldP spid="215046" grpId="0" animBg="1" autoUpdateAnimBg="0"/>
      <p:bldP spid="215048" grpId="0" animBg="1" autoUpdateAnimBg="0"/>
      <p:bldP spid="9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76250"/>
            <a:ext cx="8686800" cy="124777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3.2  </a:t>
            </a:r>
            <a:r>
              <a:rPr lang="zh-CN" altLang="en-US" dirty="0"/>
              <a:t>四则运算</a:t>
            </a:r>
            <a:endParaRPr lang="zh-CN" altLang="en-US" dirty="0"/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3141663"/>
            <a:ext cx="8424862" cy="2879725"/>
          </a:xfrm>
        </p:spPr>
        <p:txBody>
          <a:bodyPr/>
          <a:lstStyle/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dirty="0"/>
              <a:t>3.2.1  </a:t>
            </a:r>
            <a:r>
              <a:rPr lang="zh-CN" altLang="en-US" dirty="0">
                <a:latin typeface="宋体" panose="02010600030101010101" pitchFamily="2" charset="-122"/>
              </a:rPr>
              <a:t>程序解析</a:t>
            </a:r>
            <a:endParaRPr lang="zh-CN" altLang="en-US" dirty="0">
              <a:latin typeface="宋体" panose="02010600030101010101" pitchFamily="2" charset="-122"/>
            </a:endParaRPr>
          </a:p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dirty="0"/>
              <a:t>3.2.2  </a:t>
            </a:r>
            <a:r>
              <a:rPr lang="zh-CN" altLang="en-US" dirty="0"/>
              <a:t>字符类型</a:t>
            </a:r>
            <a:endParaRPr lang="zh-CN" altLang="en-US" dirty="0">
              <a:latin typeface="宋体" panose="02010600030101010101" pitchFamily="2" charset="-122"/>
            </a:endParaRPr>
          </a:p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dirty="0"/>
              <a:t>3.2.3  </a:t>
            </a:r>
            <a:r>
              <a:rPr lang="zh-CN" altLang="en-US" dirty="0"/>
              <a:t>字符型数据的输入和输出</a:t>
            </a:r>
            <a:endParaRPr lang="zh-CN" altLang="en-US" dirty="0"/>
          </a:p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dirty="0"/>
              <a:t>3.2.4  </a:t>
            </a:r>
            <a:r>
              <a:rPr lang="zh-CN" altLang="en-US" dirty="0"/>
              <a:t>逻辑运算</a:t>
            </a:r>
            <a:endParaRPr lang="zh-CN" altLang="en-US" dirty="0"/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323850" y="1557338"/>
            <a:ext cx="8351838" cy="954087"/>
          </a:xfrm>
          <a:prstGeom prst="rect">
            <a:avLst/>
          </a:prstGeom>
          <a:noFill/>
          <a:ln w="9525">
            <a:solidFill>
              <a:srgbClr val="0000FF"/>
            </a:solidFill>
            <a:prstDash val="sysDot"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宋体" panose="02010600030101010101" pitchFamily="2" charset="-122"/>
              </a:rPr>
              <a:t> 输入一个形式如“操作数 运算符 操作数”的四则运算表达式，输出运算结果。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  <p:bldP spid="21709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4681538" cy="1008063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3.2.1  </a:t>
            </a:r>
            <a:r>
              <a:rPr lang="zh-CN" altLang="en-US" dirty="0"/>
              <a:t>程序解析</a:t>
            </a:r>
            <a:endParaRPr lang="zh-CN" altLang="en-US" dirty="0"/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4" y="1196974"/>
            <a:ext cx="8713663" cy="439226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CN" altLang="en-US" sz="2800" dirty="0">
                <a:solidFill>
                  <a:srgbClr val="000000"/>
                </a:solidFill>
              </a:rPr>
              <a:t>例</a:t>
            </a:r>
            <a:r>
              <a:rPr lang="en-US" altLang="zh-CN" sz="2800" dirty="0">
                <a:solidFill>
                  <a:srgbClr val="000000"/>
                </a:solidFill>
              </a:rPr>
              <a:t>3-5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输入一个形式如“操作数 运算符 操作数”的四则运算表达式，输出运算结果。</a:t>
            </a:r>
            <a:r>
              <a:rPr lang="zh-CN" altLang="en-US" sz="2800" dirty="0"/>
              <a:t>要求对除数为</a:t>
            </a:r>
            <a:r>
              <a:rPr lang="en-US" altLang="zh-CN" sz="2800" dirty="0"/>
              <a:t>0</a:t>
            </a:r>
            <a:r>
              <a:rPr lang="zh-CN" altLang="en-US" sz="2800" dirty="0"/>
              <a:t>的情况作特别处理。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marL="400050" lvl="1" indent="0">
              <a:buFont typeface="Wingdings" panose="05000000000000000000" charset="0"/>
              <a:buNone/>
              <a:defRPr/>
            </a:pPr>
            <a:endParaRPr lang="en-US" altLang="zh-CN" dirty="0">
              <a:latin typeface="宋体" panose="02010600030101010101" pitchFamily="2" charset="-122"/>
            </a:endParaRPr>
          </a:p>
          <a:p>
            <a:pPr marL="400050" lvl="1" indent="0">
              <a:buFont typeface="Wingdings" panose="05000000000000000000" charset="0"/>
              <a:buNone/>
              <a:defRPr/>
            </a:pPr>
            <a:r>
              <a:rPr lang="zh-CN" altLang="en-US" dirty="0">
                <a:latin typeface="宋体" panose="02010600030101010101" pitchFamily="2" charset="-122"/>
              </a:rPr>
              <a:t>输入：</a:t>
            </a:r>
            <a:r>
              <a:rPr lang="en-US" altLang="zh-CN" dirty="0"/>
              <a:t>3.1+4.8</a:t>
            </a:r>
            <a:endParaRPr lang="en-US" altLang="zh-CN" dirty="0"/>
          </a:p>
          <a:p>
            <a:pPr marL="400050" lvl="1" indent="0">
              <a:buFont typeface="Wingdings" panose="05000000000000000000" charset="0"/>
              <a:buNone/>
              <a:defRPr/>
            </a:pPr>
            <a:r>
              <a:rPr lang="zh-CN" altLang="en-US" dirty="0"/>
              <a:t>输出：</a:t>
            </a:r>
            <a:r>
              <a:rPr lang="en-US" altLang="zh-CN" dirty="0"/>
              <a:t>=7.90</a:t>
            </a:r>
            <a:endParaRPr lang="en-US" altLang="zh-CN" dirty="0"/>
          </a:p>
          <a:p>
            <a:pPr marL="400050" lvl="1" indent="0">
              <a:buFont typeface="Wingdings" panose="05000000000000000000" charset="0"/>
              <a:buNone/>
              <a:defRPr/>
            </a:pPr>
            <a:endParaRPr lang="en-US" altLang="zh-CN" dirty="0"/>
          </a:p>
          <a:p>
            <a:pPr marL="400050" lvl="1" indent="0">
              <a:buFont typeface="Wingdings" panose="05000000000000000000" charset="0"/>
              <a:buNone/>
              <a:defRPr/>
            </a:pPr>
            <a:r>
              <a:rPr lang="zh-CN" altLang="en-US" dirty="0">
                <a:latin typeface="宋体" panose="02010600030101010101" pitchFamily="2" charset="-122"/>
              </a:rPr>
              <a:t>输入：</a:t>
            </a:r>
            <a:r>
              <a:rPr lang="en-US" altLang="zh-CN" dirty="0"/>
              <a:t>5.0-3.9</a:t>
            </a:r>
            <a:endParaRPr lang="en-US" altLang="zh-CN" dirty="0"/>
          </a:p>
          <a:p>
            <a:pPr marL="400050" lvl="1" indent="0">
              <a:buFont typeface="Wingdings" panose="05000000000000000000" charset="0"/>
              <a:buNone/>
              <a:defRPr/>
            </a:pPr>
            <a:r>
              <a:rPr lang="zh-CN" altLang="en-US" dirty="0"/>
              <a:t>输出：</a:t>
            </a:r>
            <a:r>
              <a:rPr lang="en-US" altLang="zh-CN" dirty="0"/>
              <a:t>=1.1</a:t>
            </a:r>
            <a:endParaRPr lang="en-US" altLang="zh-CN" dirty="0"/>
          </a:p>
          <a:p>
            <a:pPr marL="0" indent="0">
              <a:buFont typeface="Wingdings" panose="05000000000000000000" charset="0"/>
              <a:buNone/>
              <a:defRPr/>
            </a:pPr>
            <a:endParaRPr lang="en-US" altLang="zh-CN" dirty="0">
              <a:latin typeface="宋体" panose="02010600030101010101" pitchFamily="2" charset="-122"/>
            </a:endParaRPr>
          </a:p>
          <a:p>
            <a:pPr marL="0" indent="0">
              <a:buFont typeface="Wingdings" panose="05000000000000000000" charset="0"/>
              <a:buNone/>
              <a:defRPr/>
            </a:pP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275856" y="2852936"/>
            <a:ext cx="5688012" cy="3108544"/>
          </a:xfrm>
          <a:prstGeom prst="rect">
            <a:avLst/>
          </a:prstGeom>
          <a:solidFill>
            <a:schemeClr val="accent5"/>
          </a:solidFill>
          <a:ln w="9525">
            <a:solidFill>
              <a:srgbClr val="0000FF"/>
            </a:solidFill>
            <a:prstDash val="sysDot"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charset="0"/>
              <a:buNone/>
            </a:pPr>
            <a:r>
              <a:rPr lang="en-US" altLang="zh-CN" sz="2800" b="1" dirty="0"/>
              <a:t>value1 </a:t>
            </a:r>
            <a:r>
              <a:rPr lang="en-US" altLang="zh-CN" sz="2800" b="1" dirty="0">
                <a:solidFill>
                  <a:srgbClr val="CD0066"/>
                </a:solidFill>
              </a:rPr>
              <a:t>op</a:t>
            </a:r>
            <a:r>
              <a:rPr lang="en-US" altLang="zh-CN" sz="2800" b="1" dirty="0"/>
              <a:t> value2</a:t>
            </a:r>
            <a:endParaRPr lang="en-US" altLang="zh-CN" sz="2800" b="1" dirty="0"/>
          </a:p>
          <a:p>
            <a:pPr lvl="1">
              <a:buFont typeface="Wingdings" panose="05000000000000000000" charset="0"/>
              <a:buNone/>
            </a:pPr>
            <a:r>
              <a:rPr lang="en-US" altLang="zh-CN" sz="2800" b="1" dirty="0"/>
              <a:t>(</a:t>
            </a:r>
            <a:r>
              <a:rPr lang="en-US" altLang="zh-CN" sz="2800" b="1" dirty="0">
                <a:solidFill>
                  <a:srgbClr val="CD0066"/>
                </a:solidFill>
              </a:rPr>
              <a:t>op</a:t>
            </a:r>
            <a:r>
              <a:rPr lang="zh-CN" altLang="en-US" sz="2800" b="1" dirty="0"/>
              <a:t>：存放一个字符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rgbClr val="CC0066"/>
                </a:solidFill>
              </a:rPr>
              <a:t>+ - * /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等</a:t>
            </a:r>
            <a:r>
              <a:rPr lang="en-US" altLang="zh-CN" sz="2800" b="1" dirty="0"/>
              <a:t>)</a:t>
            </a:r>
            <a:endParaRPr lang="en-US" altLang="zh-CN" sz="2800" b="1" dirty="0"/>
          </a:p>
          <a:p>
            <a:pPr>
              <a:buFont typeface="Wingdings" panose="05000000000000000000" charset="0"/>
              <a:buNone/>
            </a:pPr>
            <a:r>
              <a:rPr lang="en-US" altLang="zh-CN" sz="2800" b="1" dirty="0"/>
              <a:t>if(op ==</a:t>
            </a:r>
            <a:r>
              <a:rPr lang="en-US" altLang="zh-CN" sz="2800" b="1" dirty="0">
                <a:solidFill>
                  <a:srgbClr val="CC0066"/>
                </a:solidFill>
              </a:rPr>
              <a:t> '+'</a:t>
            </a:r>
            <a:r>
              <a:rPr lang="en-US" altLang="zh-CN" sz="2800" b="1" dirty="0"/>
              <a:t>)   value1 + value2        </a:t>
            </a:r>
            <a:endParaRPr lang="en-US" altLang="zh-CN" sz="2800" b="1" dirty="0"/>
          </a:p>
          <a:p>
            <a:pPr>
              <a:buFont typeface="Wingdings" panose="05000000000000000000" charset="0"/>
              <a:buNone/>
            </a:pPr>
            <a:r>
              <a:rPr lang="en-US" altLang="zh-CN" sz="2800" b="1" dirty="0"/>
              <a:t>else if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(op == </a:t>
            </a:r>
            <a:r>
              <a:rPr lang="en-US" altLang="zh-CN" sz="2800" b="1" dirty="0">
                <a:solidFill>
                  <a:srgbClr val="CC0066"/>
                </a:solidFill>
              </a:rPr>
              <a:t>'-'</a:t>
            </a:r>
            <a:r>
              <a:rPr lang="en-US" altLang="zh-CN" sz="2800" b="1" dirty="0"/>
              <a:t>) value1 – value2</a:t>
            </a:r>
            <a:endParaRPr lang="en-US" altLang="zh-CN" sz="2800" b="1" dirty="0"/>
          </a:p>
          <a:p>
            <a:pPr>
              <a:buFont typeface="Wingdings" panose="05000000000000000000" charset="0"/>
              <a:buNone/>
            </a:pPr>
            <a:r>
              <a:rPr lang="en-US" altLang="zh-CN" sz="2800" b="1" dirty="0"/>
              <a:t>else if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(op == </a:t>
            </a:r>
            <a:r>
              <a:rPr lang="en-US" altLang="zh-CN" sz="2800" b="1" dirty="0">
                <a:solidFill>
                  <a:srgbClr val="CC0066"/>
                </a:solidFill>
              </a:rPr>
              <a:t>'*'</a:t>
            </a:r>
            <a:r>
              <a:rPr lang="en-US" altLang="zh-CN" sz="2800" b="1" dirty="0"/>
              <a:t>) value1 * value2</a:t>
            </a:r>
            <a:endParaRPr lang="en-US" altLang="zh-CN" sz="2800" b="1" dirty="0"/>
          </a:p>
          <a:p>
            <a:pPr>
              <a:buFont typeface="Wingdings" panose="05000000000000000000" charset="0"/>
              <a:buNone/>
            </a:pPr>
            <a:r>
              <a:rPr lang="en-US" altLang="zh-CN" sz="2800" b="1" dirty="0"/>
              <a:t>else if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(op == </a:t>
            </a:r>
            <a:r>
              <a:rPr lang="en-US" altLang="zh-CN" sz="2800" b="1" dirty="0">
                <a:solidFill>
                  <a:srgbClr val="CC0066"/>
                </a:solidFill>
              </a:rPr>
              <a:t>'/'</a:t>
            </a:r>
            <a:r>
              <a:rPr lang="en-US" altLang="zh-CN" sz="2800" b="1" dirty="0"/>
              <a:t>) value1 / value2</a:t>
            </a:r>
            <a:endParaRPr lang="en-US" altLang="zh-CN" sz="2800" b="1" dirty="0"/>
          </a:p>
          <a:p>
            <a:pPr>
              <a:buFont typeface="Wingdings" panose="05000000000000000000" charset="0"/>
              <a:buNone/>
            </a:pPr>
            <a:r>
              <a:rPr lang="en-US" altLang="zh-CN" sz="2800" b="1" dirty="0"/>
              <a:t>else "Unknown operator”</a:t>
            </a:r>
            <a:endParaRPr lang="en-US" altLang="zh-CN" sz="2800" b="1" dirty="0">
              <a:solidFill>
                <a:srgbClr val="CD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  <p:bldP spid="2" grpId="0" animBg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43438" y="260350"/>
            <a:ext cx="4187825" cy="668338"/>
          </a:xfrm>
        </p:spPr>
        <p:txBody>
          <a:bodyPr/>
          <a:lstStyle/>
          <a:p>
            <a:pPr>
              <a:defRPr/>
            </a:pPr>
            <a:r>
              <a:rPr lang="zh-CN" altLang="en-US" sz="4000" dirty="0"/>
              <a:t>源程序</a:t>
            </a:r>
            <a:r>
              <a:rPr lang="en-US" altLang="zh-CN" sz="4000" dirty="0"/>
              <a:t>-</a:t>
            </a:r>
            <a:r>
              <a:rPr lang="zh-CN" altLang="en-US" sz="4000" dirty="0"/>
              <a:t>四则运算</a:t>
            </a:r>
            <a:endParaRPr lang="zh-CN" altLang="en-US" sz="4000" dirty="0">
              <a:latin typeface="宋体" panose="02010600030101010101" pitchFamily="2" charset="-122"/>
            </a:endParaRP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970" y="404664"/>
            <a:ext cx="6889825" cy="630932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# 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  <a:endParaRPr lang="en-US" altLang="zh-CN" sz="20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int main</a:t>
            </a:r>
            <a:r>
              <a:rPr lang="zh-CN" altLang="en-US" sz="2000" dirty="0"/>
              <a:t> </a:t>
            </a:r>
            <a:r>
              <a:rPr lang="en-US" altLang="zh-CN" sz="2000" dirty="0"/>
              <a:t>(void) </a:t>
            </a:r>
            <a:endParaRPr lang="en-US" altLang="zh-CN" sz="20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{</a:t>
            </a:r>
            <a:r>
              <a:rPr lang="zh-CN" altLang="zh-CN" sz="2000" dirty="0"/>
              <a:t> </a:t>
            </a:r>
            <a:r>
              <a:rPr lang="en-US" altLang="zh-CN" sz="2000" dirty="0"/>
              <a:t> double value1, value2; </a:t>
            </a:r>
            <a:endParaRPr lang="en-US" altLang="zh-CN" sz="20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CD0066"/>
                </a:solidFill>
              </a:rPr>
              <a:t>char op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printf</a:t>
            </a:r>
            <a:r>
              <a:rPr lang="zh-CN" altLang="en-US" sz="2000" dirty="0"/>
              <a:t> </a:t>
            </a:r>
            <a:r>
              <a:rPr lang="en-US" altLang="zh-CN" sz="2000" dirty="0"/>
              <a:t>("Type in an expression: ");    </a:t>
            </a:r>
            <a:endParaRPr lang="en-US" altLang="zh-CN" sz="20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scanf</a:t>
            </a:r>
            <a:r>
              <a:rPr lang="zh-CN" altLang="en-US" sz="2000" dirty="0"/>
              <a:t> </a:t>
            </a:r>
            <a:r>
              <a:rPr lang="en-US" altLang="zh-CN" sz="2000" dirty="0"/>
              <a:t>("%</a:t>
            </a:r>
            <a:r>
              <a:rPr lang="en-US" altLang="zh-CN" sz="2000" dirty="0" err="1"/>
              <a:t>lf</a:t>
            </a:r>
            <a:r>
              <a:rPr lang="en-US" altLang="zh-CN" sz="2000" dirty="0" err="1">
                <a:solidFill>
                  <a:srgbClr val="CD0066"/>
                </a:solidFill>
              </a:rPr>
              <a:t>%c</a:t>
            </a:r>
            <a:r>
              <a:rPr lang="en-US" altLang="zh-CN" sz="2000" dirty="0" err="1"/>
              <a:t>%lf</a:t>
            </a:r>
            <a:r>
              <a:rPr lang="en-US" altLang="zh-CN" sz="2000" dirty="0"/>
              <a:t>", &amp;value1, &amp;</a:t>
            </a:r>
            <a:r>
              <a:rPr lang="en-US" altLang="zh-CN" sz="2000" dirty="0">
                <a:solidFill>
                  <a:srgbClr val="CD0066"/>
                </a:solidFill>
              </a:rPr>
              <a:t>op</a:t>
            </a:r>
            <a:r>
              <a:rPr lang="en-US" altLang="zh-CN" sz="2000" dirty="0"/>
              <a:t>, &amp;value2);</a:t>
            </a:r>
            <a:endParaRPr lang="en-US" altLang="zh-CN" sz="20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    if</a:t>
            </a:r>
            <a:r>
              <a:rPr lang="zh-CN" altLang="en-US" sz="2000" dirty="0"/>
              <a:t> 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CD0066"/>
                </a:solidFill>
              </a:rPr>
              <a:t>op</a:t>
            </a:r>
            <a:r>
              <a:rPr lang="en-US" altLang="zh-CN" sz="2000" dirty="0"/>
              <a:t> == </a:t>
            </a:r>
            <a:r>
              <a:rPr lang="en-US" altLang="zh-CN" sz="2000" dirty="0">
                <a:solidFill>
                  <a:srgbClr val="CD0066"/>
                </a:solidFill>
              </a:rPr>
              <a:t>'+'</a:t>
            </a:r>
            <a:r>
              <a:rPr lang="en-US" altLang="zh-CN" sz="2000" dirty="0"/>
              <a:t>){</a:t>
            </a:r>
            <a:endParaRPr lang="en-US" altLang="zh-CN" sz="20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 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("=%.2f\n", value1 + value2);</a:t>
            </a:r>
            <a:endParaRPr lang="en-US" altLang="zh-CN" sz="20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    }else if</a:t>
            </a:r>
            <a:r>
              <a:rPr lang="zh-CN" altLang="en-US" sz="2000" dirty="0"/>
              <a:t> 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CD0066"/>
                </a:solidFill>
              </a:rPr>
              <a:t>op</a:t>
            </a:r>
            <a:r>
              <a:rPr lang="en-US" altLang="zh-CN" sz="2000" dirty="0"/>
              <a:t> ==</a:t>
            </a:r>
            <a:r>
              <a:rPr lang="en-US" altLang="zh-CN" sz="2000" dirty="0">
                <a:solidFill>
                  <a:srgbClr val="CD0066"/>
                </a:solidFill>
              </a:rPr>
              <a:t> '-'</a:t>
            </a:r>
            <a:r>
              <a:rPr lang="en-US" altLang="zh-CN" sz="2000" dirty="0"/>
              <a:t>){</a:t>
            </a:r>
            <a:endParaRPr lang="en-US" altLang="zh-CN" sz="20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         </a:t>
            </a:r>
            <a:r>
              <a:rPr lang="en-US" altLang="zh-CN" sz="2000" dirty="0" err="1"/>
              <a:t>printf</a:t>
            </a:r>
            <a:r>
              <a:rPr lang="zh-CN" altLang="en-US" sz="2000" dirty="0"/>
              <a:t> </a:t>
            </a:r>
            <a:r>
              <a:rPr lang="en-US" altLang="zh-CN" sz="2000" dirty="0"/>
              <a:t>("=%.2f\n", value1 - value2);</a:t>
            </a:r>
            <a:endParaRPr lang="en-US" altLang="zh-CN" sz="20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    }else if (</a:t>
            </a:r>
            <a:r>
              <a:rPr lang="en-US" altLang="zh-CN" sz="2000" dirty="0">
                <a:solidFill>
                  <a:srgbClr val="CD0066"/>
                </a:solidFill>
              </a:rPr>
              <a:t>op</a:t>
            </a:r>
            <a:r>
              <a:rPr lang="en-US" altLang="zh-CN" sz="2000" dirty="0"/>
              <a:t> ==</a:t>
            </a:r>
            <a:r>
              <a:rPr lang="en-US" altLang="zh-CN" sz="2000" dirty="0">
                <a:solidFill>
                  <a:srgbClr val="CD0066"/>
                </a:solidFill>
              </a:rPr>
              <a:t> '*'</a:t>
            </a:r>
            <a:r>
              <a:rPr lang="en-US" altLang="zh-CN" sz="2000" dirty="0"/>
              <a:t>){</a:t>
            </a:r>
            <a:endParaRPr lang="en-US" altLang="zh-CN" sz="20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         </a:t>
            </a:r>
            <a:r>
              <a:rPr lang="en-US" altLang="zh-CN" sz="2000" dirty="0" err="1"/>
              <a:t>printf</a:t>
            </a:r>
            <a:r>
              <a:rPr lang="zh-CN" altLang="en-US" sz="2000" dirty="0"/>
              <a:t> </a:t>
            </a:r>
            <a:r>
              <a:rPr lang="en-US" altLang="zh-CN" sz="2000" dirty="0"/>
              <a:t>("=%.2f\n", value1 * value2);</a:t>
            </a:r>
            <a:endParaRPr lang="en-US" altLang="zh-CN" sz="20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    }else if (</a:t>
            </a:r>
            <a:r>
              <a:rPr lang="en-US" altLang="zh-CN" sz="2000" dirty="0">
                <a:solidFill>
                  <a:srgbClr val="CD0066"/>
                </a:solidFill>
              </a:rPr>
              <a:t>op</a:t>
            </a:r>
            <a:r>
              <a:rPr lang="en-US" altLang="zh-CN" sz="2000" dirty="0"/>
              <a:t> == </a:t>
            </a:r>
            <a:r>
              <a:rPr lang="en-US" altLang="zh-CN" sz="2000" dirty="0">
                <a:solidFill>
                  <a:srgbClr val="CD0066"/>
                </a:solidFill>
              </a:rPr>
              <a:t>'/'</a:t>
            </a:r>
            <a:r>
              <a:rPr lang="en-US" altLang="zh-CN" sz="2000" dirty="0"/>
              <a:t>){</a:t>
            </a:r>
            <a:endParaRPr lang="en-US" altLang="zh-CN" sz="20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         </a:t>
            </a:r>
            <a:r>
              <a:rPr lang="en-US" altLang="zh-CN" sz="2000" dirty="0">
                <a:solidFill>
                  <a:schemeClr val="bg2"/>
                </a:solidFill>
              </a:rPr>
              <a:t>if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(value2 != 0){</a:t>
            </a:r>
            <a:endParaRPr lang="en-US" altLang="zh-CN" sz="2000" dirty="0">
              <a:solidFill>
                <a:schemeClr val="bg2"/>
              </a:solidFill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chemeClr val="bg2"/>
                </a:solidFill>
              </a:rPr>
              <a:t>             </a:t>
            </a:r>
            <a:r>
              <a:rPr lang="en-US" altLang="zh-CN" sz="2000" dirty="0" err="1">
                <a:solidFill>
                  <a:schemeClr val="bg2"/>
                </a:solidFill>
              </a:rPr>
              <a:t>printf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("=%.2f\n", value1 / value2);</a:t>
            </a:r>
            <a:endParaRPr lang="en-US" altLang="zh-CN" sz="2000" dirty="0">
              <a:solidFill>
                <a:schemeClr val="bg2"/>
              </a:solidFill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chemeClr val="bg2"/>
                </a:solidFill>
              </a:rPr>
              <a:t>         }else{</a:t>
            </a:r>
            <a:endParaRPr lang="en-US" altLang="zh-CN" sz="2000" dirty="0">
              <a:solidFill>
                <a:schemeClr val="bg2"/>
              </a:solidFill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chemeClr val="bg2"/>
                </a:solidFill>
              </a:rPr>
              <a:t>             </a:t>
            </a:r>
            <a:r>
              <a:rPr lang="en-US" altLang="zh-CN" sz="2000" dirty="0" err="1">
                <a:solidFill>
                  <a:schemeClr val="bg2"/>
                </a:solidFill>
              </a:rPr>
              <a:t>printf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("Divisor can not be 0!\n");</a:t>
            </a:r>
            <a:endParaRPr lang="en-US" altLang="zh-CN" sz="2000" dirty="0">
              <a:solidFill>
                <a:schemeClr val="bg2"/>
              </a:solidFill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chemeClr val="bg2"/>
                </a:solidFill>
              </a:rPr>
              <a:t>         }</a:t>
            </a:r>
            <a:endParaRPr lang="en-US" altLang="zh-CN" sz="2000" dirty="0">
              <a:solidFill>
                <a:schemeClr val="bg2"/>
              </a:solidFill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    }else{</a:t>
            </a:r>
            <a:endParaRPr lang="en-US" altLang="zh-CN" sz="20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printf</a:t>
            </a:r>
            <a:r>
              <a:rPr lang="zh-CN" altLang="en-US" sz="2000" dirty="0"/>
              <a:t> </a:t>
            </a:r>
            <a:r>
              <a:rPr lang="en-US" altLang="zh-CN" sz="2000" dirty="0"/>
              <a:t>("Unknown operator!\n");</a:t>
            </a:r>
            <a:endParaRPr lang="en-US" altLang="zh-CN" sz="20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   }   </a:t>
            </a:r>
            <a:endParaRPr lang="en-US" altLang="zh-CN" sz="20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 return 0;</a:t>
            </a:r>
            <a:endParaRPr lang="en-US" altLang="zh-CN" sz="20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5128295" y="2420888"/>
            <a:ext cx="39370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/>
              <a:t>Type in an expression: </a:t>
            </a:r>
            <a:r>
              <a:rPr lang="en-US" altLang="zh-CN" sz="2000" b="1" dirty="0">
                <a:solidFill>
                  <a:srgbClr val="CC0066"/>
                </a:solidFill>
              </a:rPr>
              <a:t>3.1+4.8 </a:t>
            </a:r>
            <a:endParaRPr lang="en-US" altLang="zh-CN" sz="2000" b="1" dirty="0">
              <a:solidFill>
                <a:srgbClr val="CC0066"/>
              </a:solidFill>
            </a:endParaRPr>
          </a:p>
          <a:p>
            <a:pPr>
              <a:defRPr/>
            </a:pPr>
            <a:r>
              <a:rPr lang="en-US" altLang="zh-CN" sz="2000" b="1" dirty="0"/>
              <a:t>=7.90</a:t>
            </a:r>
            <a:endParaRPr lang="zh-CN" altLang="en-US" sz="2000" b="1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539922" y="3949526"/>
            <a:ext cx="33051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/>
              <a:t>Type in an expression: </a:t>
            </a:r>
            <a:r>
              <a:rPr lang="en-US" altLang="zh-CN" b="1" dirty="0">
                <a:solidFill>
                  <a:srgbClr val="CC0066"/>
                </a:solidFill>
              </a:rPr>
              <a:t>3.4/0</a:t>
            </a:r>
            <a:r>
              <a:rPr lang="en-US" altLang="zh-CN" b="1" dirty="0"/>
              <a:t> </a:t>
            </a:r>
            <a:endParaRPr lang="en-US" altLang="zh-CN" b="1" dirty="0"/>
          </a:p>
          <a:p>
            <a:pPr>
              <a:defRPr/>
            </a:pPr>
            <a:r>
              <a:rPr lang="en-US" altLang="zh-CN" b="1" dirty="0"/>
              <a:t>Divisor can not be 0!</a:t>
            </a: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7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43136"/>
            <a:ext cx="5122912" cy="609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3.2.2  </a:t>
            </a:r>
            <a:r>
              <a:rPr lang="zh-CN" altLang="en-US" dirty="0">
                <a:latin typeface="宋体" panose="02010600030101010101" pitchFamily="2" charset="-122"/>
              </a:rPr>
              <a:t>字符型数据</a:t>
            </a:r>
            <a:endParaRPr lang="zh-CN" altLang="en-US" dirty="0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7904" y="3717032"/>
            <a:ext cx="5112568" cy="1584176"/>
          </a:xfr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zh-CN" altLang="en-US" dirty="0"/>
              <a:t>字符型数据</a:t>
            </a:r>
            <a:endParaRPr lang="zh-CN" altLang="en-US" dirty="0"/>
          </a:p>
          <a:p>
            <a:pPr lvl="1" algn="just">
              <a:lnSpc>
                <a:spcPct val="90000"/>
              </a:lnSpc>
              <a:defRPr/>
            </a:pPr>
            <a:r>
              <a:rPr lang="zh-CN" altLang="en-US" dirty="0">
                <a:latin typeface="宋体" panose="02010600030101010101" pitchFamily="2" charset="-122"/>
              </a:rPr>
              <a:t>字符常量</a:t>
            </a:r>
            <a:r>
              <a:rPr lang="zh-CN" altLang="en-US" dirty="0"/>
              <a:t>： </a:t>
            </a:r>
            <a:r>
              <a:rPr lang="en-US" altLang="zh-CN" dirty="0">
                <a:solidFill>
                  <a:schemeClr val="bg2"/>
                </a:solidFill>
              </a:rPr>
              <a:t>'+'  '-'   '*'   '/’</a:t>
            </a:r>
            <a:endParaRPr lang="en-US" altLang="zh-CN" dirty="0">
              <a:solidFill>
                <a:schemeClr val="bg2"/>
              </a:solidFill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zh-CN" altLang="en-US" dirty="0">
                <a:latin typeface="宋体" panose="02010600030101010101" pitchFamily="2" charset="-122"/>
              </a:rPr>
              <a:t>字符变量：</a:t>
            </a:r>
            <a:r>
              <a:rPr lang="en-US" altLang="zh-CN" dirty="0">
                <a:solidFill>
                  <a:srgbClr val="CC0066"/>
                </a:solidFill>
              </a:rPr>
              <a:t>op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467544" y="1124744"/>
            <a:ext cx="7848872" cy="552869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800" b="1" dirty="0">
                <a:solidFill>
                  <a:srgbClr val="CC0066"/>
                </a:solidFill>
              </a:rPr>
              <a:t>char op</a:t>
            </a:r>
            <a:r>
              <a:rPr lang="en-US" altLang="zh-CN" sz="2800" b="1" dirty="0"/>
              <a:t>;  /* </a:t>
            </a:r>
            <a:r>
              <a:rPr lang="zh-CN" altLang="en-US" sz="2800" b="1" dirty="0"/>
              <a:t>定义字符型变量</a:t>
            </a:r>
            <a:r>
              <a:rPr lang="en-US" altLang="zh-CN" sz="2800" b="1" dirty="0"/>
              <a:t> */</a:t>
            </a:r>
            <a:endParaRPr lang="en-US" altLang="zh-CN" sz="2800" b="1" dirty="0"/>
          </a:p>
          <a:p>
            <a:pPr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endParaRPr lang="en-US" altLang="zh-CN" sz="2800" b="1" dirty="0"/>
          </a:p>
          <a:p>
            <a:pPr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800" b="1" dirty="0" err="1"/>
              <a:t>scanf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("%</a:t>
            </a:r>
            <a:r>
              <a:rPr lang="en-US" altLang="zh-CN" sz="2800" b="1" dirty="0" err="1"/>
              <a:t>lf</a:t>
            </a:r>
            <a:r>
              <a:rPr lang="en-US" altLang="zh-CN" sz="2800" b="1" dirty="0" err="1">
                <a:solidFill>
                  <a:srgbClr val="CC0066"/>
                </a:solidFill>
              </a:rPr>
              <a:t>%c</a:t>
            </a:r>
            <a:r>
              <a:rPr lang="en-US" altLang="zh-CN" sz="2800" b="1" dirty="0" err="1"/>
              <a:t>%lf</a:t>
            </a:r>
            <a:r>
              <a:rPr lang="en-US" altLang="zh-CN" sz="2800" b="1" dirty="0"/>
              <a:t>", &amp;value1, </a:t>
            </a:r>
            <a:r>
              <a:rPr lang="en-US" altLang="zh-CN" sz="2800" b="1" dirty="0">
                <a:solidFill>
                  <a:srgbClr val="CC0066"/>
                </a:solidFill>
              </a:rPr>
              <a:t>&amp;op</a:t>
            </a:r>
            <a:r>
              <a:rPr lang="en-US" altLang="zh-CN" sz="2800" b="1" dirty="0"/>
              <a:t>, &amp;value2); </a:t>
            </a:r>
            <a:endParaRPr lang="en-US" altLang="zh-CN" sz="2800" b="1" dirty="0"/>
          </a:p>
          <a:p>
            <a:pPr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800" b="1" dirty="0"/>
              <a:t>if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</a:t>
            </a:r>
            <a:r>
              <a:rPr lang="en-US" altLang="zh-CN" sz="2800" b="1" dirty="0">
                <a:solidFill>
                  <a:srgbClr val="CC0066"/>
                </a:solidFill>
              </a:rPr>
              <a:t>op</a:t>
            </a:r>
            <a:r>
              <a:rPr lang="en-US" altLang="zh-CN" sz="2800" b="1" dirty="0"/>
              <a:t> ==</a:t>
            </a:r>
            <a:r>
              <a:rPr lang="en-US" altLang="zh-CN" sz="2800" b="1" dirty="0">
                <a:solidFill>
                  <a:srgbClr val="CC0066"/>
                </a:solidFill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</a:rPr>
              <a:t>'</a:t>
            </a:r>
            <a:r>
              <a:rPr lang="en-US" altLang="zh-CN" sz="2800" b="1" dirty="0">
                <a:solidFill>
                  <a:schemeClr val="bg2"/>
                </a:solidFill>
                <a:latin typeface="+mn-lt"/>
                <a:ea typeface="+mn-ea"/>
              </a:rPr>
              <a:t>+'</a:t>
            </a:r>
            <a:r>
              <a:rPr lang="en-US" altLang="zh-CN" sz="2800" b="1" dirty="0"/>
              <a:t>){</a:t>
            </a:r>
            <a:endParaRPr lang="en-US" altLang="zh-CN" sz="2800" b="1" dirty="0"/>
          </a:p>
          <a:p>
            <a:pPr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800" b="1" dirty="0"/>
              <a:t>        ……          </a:t>
            </a:r>
            <a:endParaRPr lang="en-US" altLang="zh-CN" sz="2800" b="1" dirty="0"/>
          </a:p>
          <a:p>
            <a:pPr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800" b="1" dirty="0"/>
              <a:t>}else if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</a:t>
            </a:r>
            <a:r>
              <a:rPr lang="en-US" altLang="zh-CN" sz="2800" b="1" dirty="0">
                <a:solidFill>
                  <a:srgbClr val="CC0066"/>
                </a:solidFill>
              </a:rPr>
              <a:t>op</a:t>
            </a:r>
            <a:r>
              <a:rPr lang="en-US" altLang="zh-CN" sz="2800" b="1" dirty="0"/>
              <a:t> == </a:t>
            </a:r>
            <a:r>
              <a:rPr lang="en-US" altLang="zh-CN" sz="2800" b="1" dirty="0">
                <a:solidFill>
                  <a:srgbClr val="00007D"/>
                </a:solidFill>
              </a:rPr>
              <a:t>'-'</a:t>
            </a:r>
            <a:r>
              <a:rPr lang="en-US" altLang="zh-CN" sz="2800" b="1" dirty="0"/>
              <a:t>){</a:t>
            </a:r>
            <a:endParaRPr lang="en-US" altLang="zh-CN" sz="2800" b="1" dirty="0"/>
          </a:p>
          <a:p>
            <a:pPr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800" b="1" dirty="0"/>
              <a:t>        ……</a:t>
            </a:r>
            <a:endParaRPr lang="en-US" altLang="zh-CN" sz="2800" b="1" dirty="0"/>
          </a:p>
          <a:p>
            <a:pPr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800" b="1" dirty="0"/>
              <a:t>}else if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</a:t>
            </a:r>
            <a:r>
              <a:rPr lang="en-US" altLang="zh-CN" sz="2800" b="1" dirty="0">
                <a:solidFill>
                  <a:srgbClr val="CC0066"/>
                </a:solidFill>
              </a:rPr>
              <a:t>op</a:t>
            </a:r>
            <a:r>
              <a:rPr lang="en-US" altLang="zh-CN" sz="2800" b="1" dirty="0"/>
              <a:t> == </a:t>
            </a:r>
            <a:r>
              <a:rPr lang="en-US" altLang="zh-CN" sz="2800" b="1" dirty="0">
                <a:solidFill>
                  <a:srgbClr val="00007D"/>
                </a:solidFill>
              </a:rPr>
              <a:t>'*'</a:t>
            </a:r>
            <a:r>
              <a:rPr lang="en-US" altLang="zh-CN" sz="2800" b="1" dirty="0"/>
              <a:t>){</a:t>
            </a:r>
            <a:endParaRPr lang="en-US" altLang="zh-CN" sz="2800" b="1" dirty="0"/>
          </a:p>
          <a:p>
            <a:pPr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800" b="1" dirty="0"/>
              <a:t>        ……</a:t>
            </a:r>
            <a:endParaRPr lang="en-US" altLang="zh-CN" sz="2800" b="1" dirty="0"/>
          </a:p>
          <a:p>
            <a:pPr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800" b="1" dirty="0"/>
              <a:t>}else if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</a:t>
            </a:r>
            <a:r>
              <a:rPr lang="en-US" altLang="zh-CN" sz="2800" b="1" dirty="0">
                <a:solidFill>
                  <a:srgbClr val="CC0066"/>
                </a:solidFill>
              </a:rPr>
              <a:t>op</a:t>
            </a:r>
            <a:r>
              <a:rPr lang="en-US" altLang="zh-CN" sz="2800" b="1" dirty="0"/>
              <a:t> == </a:t>
            </a:r>
            <a:r>
              <a:rPr lang="en-US" altLang="zh-CN" sz="2800" b="1" dirty="0">
                <a:solidFill>
                  <a:srgbClr val="00007D"/>
                </a:solidFill>
              </a:rPr>
              <a:t>'/'</a:t>
            </a:r>
            <a:r>
              <a:rPr lang="en-US" altLang="zh-CN" sz="2800" b="1" dirty="0"/>
              <a:t>){</a:t>
            </a:r>
            <a:endParaRPr lang="en-US" altLang="zh-CN" sz="2800" b="1" dirty="0"/>
          </a:p>
          <a:p>
            <a:pPr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800" b="1" dirty="0"/>
              <a:t>        ……</a:t>
            </a:r>
            <a:endParaRPr lang="en-US" altLang="zh-CN" sz="2800" b="1" dirty="0"/>
          </a:p>
          <a:p>
            <a:pPr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800" b="1" dirty="0"/>
              <a:t>}else{</a:t>
            </a:r>
            <a:endParaRPr lang="en-US" altLang="zh-CN" sz="2800" b="1" dirty="0"/>
          </a:p>
          <a:p>
            <a:pPr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800" b="1" dirty="0"/>
              <a:t>        ……</a:t>
            </a:r>
            <a:endParaRPr lang="en-US" altLang="zh-CN" sz="2800" b="1" dirty="0"/>
          </a:p>
          <a:p>
            <a:pPr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800" b="1" dirty="0"/>
              <a:t>}</a:t>
            </a:r>
            <a:endParaRPr lang="en-US" altLang="zh-CN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7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7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animBg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625" y="476250"/>
            <a:ext cx="3429000" cy="609600"/>
          </a:xfrm>
        </p:spPr>
        <p:txBody>
          <a:bodyPr/>
          <a:lstStyle/>
          <a:p>
            <a:pPr algn="r">
              <a:defRPr/>
            </a:pPr>
            <a:r>
              <a:rPr lang="zh-CN" altLang="en-US">
                <a:latin typeface="宋体" panose="02010600030101010101" pitchFamily="2" charset="-122"/>
              </a:rPr>
              <a:t>字符常量 </a:t>
            </a:r>
            <a:endParaRPr lang="zh-CN" alt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5175"/>
            <a:ext cx="7010400" cy="3810000"/>
          </a:xfrm>
        </p:spPr>
        <p:txBody>
          <a:bodyPr/>
          <a:lstStyle/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dirty="0"/>
              <a:t> 'a'   'z'   'A'   'Z'   '0'  '9'  ' '   '\n’</a:t>
            </a:r>
            <a:endParaRPr lang="en-US" altLang="zh-CN" dirty="0"/>
          </a:p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dirty="0"/>
              <a:t>ASCII</a:t>
            </a:r>
            <a:r>
              <a:rPr lang="zh-CN" altLang="en-US" dirty="0"/>
              <a:t>字符集：列出所有可用的字符</a:t>
            </a:r>
            <a:endParaRPr lang="en-US" altLang="zh-CN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zh-CN" altLang="en-US" dirty="0"/>
              <a:t>每个字符：惟一的次序值（ </a:t>
            </a:r>
            <a:r>
              <a:rPr lang="en-US" altLang="zh-CN" dirty="0"/>
              <a:t>ASCII</a:t>
            </a:r>
            <a:r>
              <a:rPr lang="zh-CN" altLang="en-US" dirty="0"/>
              <a:t> 码）</a:t>
            </a:r>
            <a:endParaRPr lang="zh-CN" altLang="en-US" dirty="0"/>
          </a:p>
          <a:p>
            <a:pPr lvl="1" algn="just">
              <a:buFont typeface="Wingdings" panose="05000000000000000000" charset="0"/>
              <a:buNone/>
              <a:defRPr/>
            </a:pPr>
            <a:endParaRPr lang="en-US" altLang="zh-CN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en-US" altLang="zh-CN" dirty="0"/>
              <a:t>'0'-'9'</a:t>
            </a:r>
            <a:endParaRPr lang="zh-CN" altLang="en-US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en-US" altLang="zh-CN" dirty="0"/>
              <a:t>'A'-'Z'</a:t>
            </a:r>
            <a:endParaRPr lang="en-US" altLang="zh-CN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en-US" altLang="zh-CN" dirty="0"/>
              <a:t>'a'-'z'</a:t>
            </a:r>
            <a:endParaRPr lang="zh-CN" altLang="en-US" dirty="0"/>
          </a:p>
        </p:txBody>
      </p:sp>
      <p:pic>
        <p:nvPicPr>
          <p:cNvPr id="129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547938"/>
            <a:ext cx="5943600" cy="431006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9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389188"/>
            <a:ext cx="6019800" cy="446881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395288" y="4674840"/>
            <a:ext cx="2663825" cy="1350563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  <a:defRPr/>
            </a:pPr>
            <a:r>
              <a:rPr kumimoji="1" lang="zh-CN" altLang="en-US" sz="2800" b="1" dirty="0">
                <a:latin typeface="+mn-lt"/>
              </a:rPr>
              <a:t>区分</a:t>
            </a:r>
            <a:endParaRPr kumimoji="1" lang="en-US" altLang="zh-CN" sz="2800" b="1" dirty="0">
              <a:latin typeface="+mn-lt"/>
            </a:endParaRPr>
          </a:p>
          <a:p>
            <a:pPr lvl="1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  <a:defRPr/>
            </a:pPr>
            <a:r>
              <a:rPr kumimoji="1" lang="zh-CN" altLang="en-US" sz="2800" b="1" dirty="0">
                <a:latin typeface="+mn-lt"/>
              </a:rPr>
              <a:t>数字</a:t>
            </a:r>
            <a:r>
              <a:rPr kumimoji="1" lang="en-US" altLang="zh-CN" sz="2800" b="1" dirty="0">
                <a:latin typeface="+mn-lt"/>
              </a:rPr>
              <a:t>1</a:t>
            </a:r>
            <a:endParaRPr kumimoji="1" lang="en-US" altLang="zh-CN" sz="2800" b="1" dirty="0">
              <a:latin typeface="+mn-lt"/>
            </a:endParaRPr>
          </a:p>
          <a:p>
            <a:pPr lvl="1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  <a:defRPr/>
            </a:pPr>
            <a:r>
              <a:rPr kumimoji="1" lang="zh-CN" altLang="en-US" sz="2800" b="1" dirty="0">
                <a:latin typeface="+mn-lt"/>
              </a:rPr>
              <a:t>数字字符</a:t>
            </a:r>
            <a:r>
              <a:rPr lang="en-US" altLang="zh-CN" sz="2800" dirty="0"/>
              <a:t>'</a:t>
            </a:r>
            <a:r>
              <a:rPr kumimoji="1" lang="en-US" altLang="zh-CN" sz="2800" b="1" dirty="0"/>
              <a:t>1</a:t>
            </a:r>
            <a:r>
              <a:rPr lang="en-US" altLang="zh-CN" sz="2800" dirty="0"/>
              <a:t>'</a:t>
            </a:r>
            <a:endParaRPr kumimoji="1" lang="zh-CN" altLang="en-US" sz="2800" b="1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549275"/>
            <a:ext cx="7772400" cy="914400"/>
          </a:xfrm>
        </p:spPr>
        <p:txBody>
          <a:bodyPr/>
          <a:lstStyle/>
          <a:p>
            <a:pPr algn="ctr">
              <a:defRPr/>
            </a:pPr>
            <a:r>
              <a:rPr lang="zh-CN" altLang="en-US" dirty="0"/>
              <a:t>本章要点</a:t>
            </a:r>
            <a:endParaRPr lang="zh-CN" alt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05000"/>
            <a:ext cx="8231187" cy="3962400"/>
          </a:xfrm>
        </p:spPr>
        <p:txBody>
          <a:bodyPr/>
          <a:lstStyle/>
          <a:p>
            <a:pPr algn="just">
              <a:spcBef>
                <a:spcPct val="100000"/>
              </a:spcBef>
              <a:defRPr/>
            </a:pPr>
            <a:r>
              <a:rPr lang="zh-CN" altLang="en-US" dirty="0"/>
              <a:t>什么是分支结构？它的作用是什么？</a:t>
            </a:r>
            <a:endParaRPr lang="zh-CN" altLang="en-US" dirty="0"/>
          </a:p>
          <a:p>
            <a:pPr algn="just">
              <a:spcBef>
                <a:spcPct val="100000"/>
              </a:spcBef>
              <a:defRPr/>
            </a:pPr>
            <a:r>
              <a:rPr lang="en-US" altLang="zh-CN" dirty="0"/>
              <a:t>switch </a:t>
            </a:r>
            <a:r>
              <a:rPr lang="zh-CN" altLang="en-US" dirty="0"/>
              <a:t>语句中的 </a:t>
            </a:r>
            <a:r>
              <a:rPr lang="en-US" altLang="zh-CN" dirty="0"/>
              <a:t>break </a:t>
            </a:r>
            <a:r>
              <a:rPr lang="zh-CN" altLang="en-US" dirty="0"/>
              <a:t>起什么作用？</a:t>
            </a:r>
            <a:endParaRPr lang="zh-CN" altLang="en-US" dirty="0"/>
          </a:p>
          <a:p>
            <a:pPr algn="just">
              <a:spcBef>
                <a:spcPct val="100000"/>
              </a:spcBef>
              <a:defRPr/>
            </a:pPr>
            <a:r>
              <a:rPr lang="zh-CN" altLang="en-US" dirty="0"/>
              <a:t>逻辑运算和关系运算的相同之处是什么？它们之间又有什么不同？</a:t>
            </a:r>
            <a:endParaRPr lang="zh-CN" altLang="en-US" dirty="0"/>
          </a:p>
          <a:p>
            <a:pPr algn="just">
              <a:spcBef>
                <a:spcPct val="100000"/>
              </a:spcBef>
              <a:defRPr/>
            </a:pPr>
            <a:r>
              <a:rPr lang="zh-CN" altLang="en-US" dirty="0"/>
              <a:t>字符型数据在内存中是如何存储的？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20713"/>
            <a:ext cx="3630612" cy="9144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latin typeface="宋体" panose="02010600030101010101" pitchFamily="2" charset="-122"/>
              </a:rPr>
              <a:t>字符变量 </a:t>
            </a:r>
            <a:endParaRPr lang="zh-CN" alt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1700213"/>
            <a:ext cx="7849815" cy="1872803"/>
          </a:xfrm>
        </p:spPr>
        <p:txBody>
          <a:bodyPr/>
          <a:lstStyle/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rgbClr val="CC0066"/>
                </a:solidFill>
              </a:rPr>
              <a:t>char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bg2"/>
                </a:solidFill>
              </a:rPr>
              <a:t>op</a:t>
            </a:r>
            <a:r>
              <a:rPr lang="en-US" altLang="zh-CN" dirty="0"/>
              <a:t>;  </a:t>
            </a:r>
            <a:endParaRPr lang="en-US" altLang="zh-CN" dirty="0"/>
          </a:p>
          <a:p>
            <a:pPr algn="just">
              <a:buFont typeface="Wingdings" panose="05000000000000000000" charset="0"/>
              <a:buNone/>
              <a:defRPr/>
            </a:pPr>
            <a:r>
              <a:rPr lang="zh-CN" altLang="en-US" dirty="0">
                <a:latin typeface="宋体" panose="02010600030101010101" pitchFamily="2" charset="-122"/>
              </a:rPr>
              <a:t>定义字符型变量</a:t>
            </a:r>
            <a:r>
              <a:rPr lang="en-US" altLang="zh-CN" dirty="0">
                <a:cs typeface="Arial Unicode MS" charset="0"/>
              </a:rPr>
              <a:t>op</a:t>
            </a:r>
            <a:r>
              <a:rPr lang="en-US" altLang="zh-CN" dirty="0">
                <a:latin typeface="宋体" panose="02010600030101010101" pitchFamily="2" charset="-122"/>
              </a:rPr>
              <a:t>，</a:t>
            </a:r>
            <a:r>
              <a:rPr lang="zh-CN" altLang="en-US" dirty="0">
                <a:latin typeface="宋体" panose="02010600030101010101" pitchFamily="2" charset="-122"/>
              </a:rPr>
              <a:t>用于存放字符型数据</a:t>
            </a:r>
            <a:endParaRPr lang="zh-CN" altLang="en-US" dirty="0">
              <a:latin typeface="宋体" panose="02010600030101010101" pitchFamily="2" charset="-122"/>
            </a:endParaRPr>
          </a:p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dirty="0">
                <a:cs typeface="Arial Unicode MS" charset="0"/>
              </a:rPr>
              <a:t>op = '+';</a:t>
            </a:r>
            <a:endParaRPr lang="en-US" altLang="zh-CN" dirty="0">
              <a:cs typeface="Arial Unicode MS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3569" y="4005064"/>
            <a:ext cx="3672408" cy="18728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charset="0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charset="0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charset="0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rgbClr val="CC0066"/>
                </a:solidFill>
              </a:rPr>
              <a:t>char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bg2"/>
                </a:solidFill>
              </a:rPr>
              <a:t>op1</a:t>
            </a:r>
            <a:r>
              <a:rPr lang="en-US" altLang="zh-CN" dirty="0"/>
              <a:t>, op2;</a:t>
            </a:r>
            <a:endParaRPr lang="en-US" altLang="zh-CN" dirty="0"/>
          </a:p>
          <a:p>
            <a:pPr algn="just">
              <a:buNone/>
              <a:defRPr/>
            </a:pPr>
            <a:r>
              <a:rPr lang="en-US" altLang="zh-CN" dirty="0">
                <a:cs typeface="Arial Unicode MS" charset="0"/>
              </a:rPr>
              <a:t>op1 = 'A';</a:t>
            </a:r>
            <a:endParaRPr lang="en-US" altLang="zh-CN" dirty="0">
              <a:cs typeface="Arial Unicode MS" charset="0"/>
            </a:endParaRPr>
          </a:p>
          <a:p>
            <a:pPr algn="just">
              <a:buNone/>
              <a:defRPr/>
            </a:pPr>
            <a:r>
              <a:rPr lang="en-US" altLang="zh-CN" dirty="0">
                <a:cs typeface="Arial Unicode MS" charset="0"/>
              </a:rPr>
              <a:t>op2 = op1;</a:t>
            </a:r>
            <a:endParaRPr lang="en-US" altLang="zh-CN" dirty="0">
              <a:cs typeface="Arial Unicode M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pPr>
              <a:defRPr/>
            </a:pPr>
            <a:r>
              <a:rPr lang="en-US" altLang="zh-CN" sz="4000" dirty="0"/>
              <a:t>3.2.3  </a:t>
            </a:r>
            <a:r>
              <a:rPr lang="zh-CN" altLang="en-US" sz="4000" dirty="0">
                <a:latin typeface="宋体" panose="02010600030101010101" pitchFamily="2" charset="-122"/>
              </a:rPr>
              <a:t>字符型数据的输入和输出</a:t>
            </a:r>
            <a:endParaRPr lang="zh-CN" altLang="en-US" sz="4000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8563"/>
            <a:ext cx="8075613" cy="3238500"/>
          </a:xfrm>
        </p:spPr>
        <p:txBody>
          <a:bodyPr/>
          <a:lstStyle/>
          <a:p>
            <a:pPr>
              <a:defRPr/>
            </a:pPr>
            <a:r>
              <a:rPr lang="zh-CN" altLang="en-US" sz="2800" dirty="0"/>
              <a:t>调用</a:t>
            </a:r>
            <a:r>
              <a:rPr lang="en-US" altLang="zh-CN" sz="2800" dirty="0" err="1"/>
              <a:t>scanf</a:t>
            </a:r>
            <a:r>
              <a:rPr lang="zh-CN" altLang="en-US" sz="2800" dirty="0"/>
              <a:t>和</a:t>
            </a:r>
            <a:r>
              <a:rPr lang="en-US" altLang="zh-CN" sz="2800" dirty="0" err="1"/>
              <a:t>printf</a:t>
            </a:r>
            <a:r>
              <a:rPr lang="zh-CN" altLang="en-US" sz="2800" dirty="0"/>
              <a:t>输入输出字符</a:t>
            </a:r>
            <a:endParaRPr lang="en-US" altLang="zh-CN" sz="2800" dirty="0"/>
          </a:p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sz="2800" dirty="0"/>
              <a:t>double value1, value2;</a:t>
            </a:r>
            <a:endParaRPr lang="en-US" altLang="zh-CN" sz="2800" dirty="0"/>
          </a:p>
          <a:p>
            <a:pPr>
              <a:buFont typeface="Wingdings" panose="05000000000000000000" charset="0"/>
              <a:buNone/>
              <a:defRPr/>
            </a:pPr>
            <a:r>
              <a:rPr lang="en-US" altLang="zh-CN" sz="2800" dirty="0"/>
              <a:t>char operator;</a:t>
            </a:r>
            <a:endParaRPr lang="en-US" altLang="zh-CN" sz="2800" dirty="0"/>
          </a:p>
          <a:p>
            <a:pPr>
              <a:buNone/>
              <a:defRPr/>
            </a:pPr>
            <a:r>
              <a:rPr lang="en-US" altLang="zh-CN" sz="2800" dirty="0" err="1"/>
              <a:t>printf</a:t>
            </a:r>
            <a:r>
              <a:rPr lang="zh-CN" altLang="en-US" sz="2800" dirty="0"/>
              <a:t> </a:t>
            </a:r>
            <a:r>
              <a:rPr lang="en-US" altLang="zh-CN" sz="2800" dirty="0"/>
              <a:t>("Type in an expression: "); </a:t>
            </a:r>
            <a:endParaRPr lang="en-US" altLang="zh-CN" sz="2800" dirty="0"/>
          </a:p>
          <a:p>
            <a:pPr>
              <a:buNone/>
              <a:defRPr/>
            </a:pPr>
            <a:r>
              <a:rPr lang="en-US" altLang="zh-CN" sz="2800" dirty="0" err="1"/>
              <a:t>scanf</a:t>
            </a:r>
            <a:r>
              <a:rPr lang="zh-CN" altLang="en-US" sz="2800" dirty="0"/>
              <a:t> </a:t>
            </a:r>
            <a:r>
              <a:rPr lang="en-US" altLang="zh-CN" sz="2800" dirty="0"/>
              <a:t>("%</a:t>
            </a:r>
            <a:r>
              <a:rPr lang="en-US" altLang="zh-CN" sz="2800" dirty="0" err="1"/>
              <a:t>lf</a:t>
            </a:r>
            <a:r>
              <a:rPr lang="en-US" altLang="zh-CN" sz="2800" dirty="0" err="1">
                <a:solidFill>
                  <a:srgbClr val="CC0066"/>
                </a:solidFill>
              </a:rPr>
              <a:t>%c</a:t>
            </a:r>
            <a:r>
              <a:rPr lang="en-US" altLang="zh-CN" sz="2800" dirty="0" err="1"/>
              <a:t>%lf</a:t>
            </a:r>
            <a:r>
              <a:rPr lang="en-US" altLang="zh-CN" sz="2800" dirty="0"/>
              <a:t>", &amp;value1, &amp;</a:t>
            </a:r>
            <a:r>
              <a:rPr lang="en-US" altLang="zh-CN" sz="2800" dirty="0">
                <a:solidFill>
                  <a:srgbClr val="CC0066"/>
                </a:solidFill>
              </a:rPr>
              <a:t>op</a:t>
            </a:r>
            <a:r>
              <a:rPr lang="en-US" altLang="zh-CN" sz="2800" dirty="0"/>
              <a:t>, &amp;value2);</a:t>
            </a:r>
            <a:endParaRPr lang="en-US" altLang="zh-CN" sz="2800" dirty="0"/>
          </a:p>
          <a:p>
            <a:pPr>
              <a:buNone/>
              <a:defRPr/>
            </a:pPr>
            <a:r>
              <a:rPr lang="en-US" altLang="zh-CN" sz="2800" dirty="0" err="1"/>
              <a:t>printf</a:t>
            </a:r>
            <a:r>
              <a:rPr lang="zh-CN" altLang="en-US" sz="2800" dirty="0"/>
              <a:t> </a:t>
            </a:r>
            <a:r>
              <a:rPr lang="en-US" altLang="zh-CN" sz="2800" dirty="0"/>
              <a:t>("%.2f </a:t>
            </a:r>
            <a:r>
              <a:rPr lang="en-US" altLang="zh-CN" sz="2800" dirty="0">
                <a:solidFill>
                  <a:srgbClr val="CC0066"/>
                </a:solidFill>
              </a:rPr>
              <a:t>%c</a:t>
            </a:r>
            <a:r>
              <a:rPr lang="en-US" altLang="zh-CN" sz="2800" dirty="0"/>
              <a:t> %.2f", value1, </a:t>
            </a:r>
            <a:r>
              <a:rPr lang="en-US" altLang="zh-CN" sz="2800" dirty="0">
                <a:solidFill>
                  <a:srgbClr val="CC0066"/>
                </a:solidFill>
              </a:rPr>
              <a:t>op</a:t>
            </a:r>
            <a:r>
              <a:rPr lang="en-US" altLang="zh-CN" sz="2800" dirty="0"/>
              <a:t>, value2); </a:t>
            </a:r>
            <a:endParaRPr lang="zh-CN" altLang="en-US" sz="2800" dirty="0"/>
          </a:p>
        </p:txBody>
      </p:sp>
      <p:sp>
        <p:nvSpPr>
          <p:cNvPr id="219141" name="Rectangle 5"/>
          <p:cNvSpPr>
            <a:spLocks noChangeArrowheads="1"/>
          </p:cNvSpPr>
          <p:nvPr/>
        </p:nvSpPr>
        <p:spPr bwMode="auto">
          <a:xfrm>
            <a:off x="900113" y="4508500"/>
            <a:ext cx="5256212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 altLang="zh-CN" sz="2400" b="1" dirty="0"/>
              <a:t>Type in an expression:</a:t>
            </a:r>
            <a:r>
              <a:rPr lang="en-US" altLang="zh-CN" sz="2400" dirty="0"/>
              <a:t> </a:t>
            </a:r>
            <a:r>
              <a:rPr kumimoji="1" lang="en-US" altLang="zh-CN" sz="2400" b="1" dirty="0">
                <a:solidFill>
                  <a:srgbClr val="CC0066"/>
                </a:solidFill>
              </a:rPr>
              <a:t>10.0+5.61</a:t>
            </a:r>
            <a:r>
              <a:rPr kumimoji="1" lang="en-US" altLang="zh-CN" sz="2400" dirty="0">
                <a:solidFill>
                  <a:srgbClr val="CC0066"/>
                </a:solidFill>
              </a:rPr>
              <a:t> </a:t>
            </a:r>
            <a:endParaRPr kumimoji="1" lang="en-US" altLang="zh-CN" sz="2400" b="1" dirty="0">
              <a:solidFill>
                <a:srgbClr val="CC0066"/>
              </a:solidFill>
              <a:cs typeface="Arial Unicode MS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400" b="1" dirty="0"/>
              <a:t>10.00 + 5.61</a:t>
            </a:r>
            <a:r>
              <a:rPr kumimoji="1" lang="en-US" altLang="zh-CN" sz="2400" dirty="0"/>
              <a:t> </a:t>
            </a:r>
            <a:endParaRPr kumimoji="1" lang="en-US" altLang="zh-CN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305800" cy="3962400"/>
          </a:xfrm>
        </p:spPr>
        <p:txBody>
          <a:bodyPr/>
          <a:lstStyle/>
          <a:p>
            <a:pPr algn="just">
              <a:defRPr/>
            </a:pPr>
            <a:r>
              <a:rPr lang="zh-CN" altLang="en-US" dirty="0"/>
              <a:t>字符输入函数</a:t>
            </a:r>
            <a:r>
              <a:rPr lang="en-US" altLang="zh-CN" dirty="0" err="1"/>
              <a:t>getchar</a:t>
            </a:r>
            <a:r>
              <a:rPr lang="en-US" altLang="zh-CN" dirty="0"/>
              <a:t> ()</a:t>
            </a:r>
            <a:endParaRPr lang="en-US" altLang="zh-CN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zh-CN" altLang="en-US" dirty="0"/>
              <a:t>输入</a:t>
            </a:r>
            <a:r>
              <a:rPr lang="zh-CN" altLang="en-US" dirty="0">
                <a:solidFill>
                  <a:srgbClr val="CC0066"/>
                </a:solidFill>
              </a:rPr>
              <a:t>一个</a:t>
            </a:r>
            <a:r>
              <a:rPr lang="zh-CN" altLang="en-US" dirty="0"/>
              <a:t>字符</a:t>
            </a:r>
            <a:endParaRPr lang="zh-CN" altLang="en-US" dirty="0"/>
          </a:p>
          <a:p>
            <a:pPr lvl="1" algn="just">
              <a:lnSpc>
                <a:spcPct val="85000"/>
              </a:lnSpc>
              <a:buFont typeface="Wingdings" panose="05000000000000000000" charset="0"/>
              <a:buNone/>
              <a:defRPr/>
            </a:pPr>
            <a:r>
              <a:rPr lang="en-US" altLang="zh-CN" dirty="0"/>
              <a:t>char </a:t>
            </a:r>
            <a:r>
              <a:rPr lang="en-US" altLang="zh-CN" dirty="0" err="1"/>
              <a:t>ch</a:t>
            </a:r>
            <a:r>
              <a:rPr lang="en-US" altLang="zh-CN" dirty="0"/>
              <a:t>;</a:t>
            </a:r>
            <a:endParaRPr lang="en-US" altLang="zh-CN" dirty="0"/>
          </a:p>
          <a:p>
            <a:pPr lvl="1" algn="just">
              <a:lnSpc>
                <a:spcPct val="85000"/>
              </a:lnSpc>
              <a:buFont typeface="Wingdings" panose="05000000000000000000" charset="0"/>
              <a:buNone/>
              <a:defRPr/>
            </a:pPr>
            <a:r>
              <a:rPr lang="en-US" altLang="zh-CN" dirty="0" err="1">
                <a:solidFill>
                  <a:srgbClr val="CC0066"/>
                </a:solidFill>
              </a:rPr>
              <a:t>ch</a:t>
            </a:r>
            <a:r>
              <a:rPr lang="en-US" altLang="zh-CN" dirty="0">
                <a:solidFill>
                  <a:srgbClr val="CC0066"/>
                </a:solidFill>
              </a:rPr>
              <a:t> = </a:t>
            </a:r>
            <a:r>
              <a:rPr lang="en-US" altLang="zh-CN" dirty="0" err="1">
                <a:solidFill>
                  <a:srgbClr val="CC0066"/>
                </a:solidFill>
              </a:rPr>
              <a:t>getchar</a:t>
            </a:r>
            <a:r>
              <a:rPr lang="en-US" altLang="zh-CN" dirty="0">
                <a:solidFill>
                  <a:srgbClr val="CC0066"/>
                </a:solidFill>
              </a:rPr>
              <a:t> ( )</a:t>
            </a:r>
            <a:r>
              <a:rPr lang="en-US" altLang="zh-CN" dirty="0"/>
              <a:t>;</a:t>
            </a:r>
            <a:endParaRPr lang="zh-CN" altLang="en-US" dirty="0"/>
          </a:p>
          <a:p>
            <a:pPr algn="just">
              <a:defRPr/>
            </a:pPr>
            <a:r>
              <a:rPr lang="zh-CN" altLang="en-US" dirty="0"/>
              <a:t>字符输出函数</a:t>
            </a:r>
            <a:r>
              <a:rPr lang="en-US" altLang="zh-CN" dirty="0" err="1"/>
              <a:t>putchar</a:t>
            </a:r>
            <a:r>
              <a:rPr lang="en-US" altLang="zh-CN" dirty="0"/>
              <a:t> ()</a:t>
            </a:r>
            <a:endParaRPr lang="en-US" altLang="zh-CN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zh-CN" altLang="en-US" dirty="0"/>
              <a:t>输出</a:t>
            </a:r>
            <a:r>
              <a:rPr lang="zh-CN" altLang="en-US" dirty="0">
                <a:solidFill>
                  <a:srgbClr val="CC0066"/>
                </a:solidFill>
              </a:rPr>
              <a:t>一个</a:t>
            </a:r>
            <a:r>
              <a:rPr lang="zh-CN" altLang="en-US" dirty="0"/>
              <a:t>字符</a:t>
            </a:r>
            <a:endParaRPr lang="zh-CN" altLang="en-US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en-US" altLang="zh-CN" dirty="0" err="1">
                <a:solidFill>
                  <a:srgbClr val="CC0066"/>
                </a:solidFill>
              </a:rPr>
              <a:t>putchar</a:t>
            </a:r>
            <a:r>
              <a:rPr lang="en-US" altLang="zh-CN" dirty="0">
                <a:solidFill>
                  <a:srgbClr val="CC0066"/>
                </a:solidFill>
              </a:rPr>
              <a:t> (</a:t>
            </a:r>
            <a:r>
              <a:rPr lang="zh-CN" altLang="en-US" dirty="0">
                <a:solidFill>
                  <a:srgbClr val="CC0066"/>
                </a:solidFill>
              </a:rPr>
              <a:t>输出参数</a:t>
            </a:r>
            <a:r>
              <a:rPr lang="en-US" altLang="zh-CN" dirty="0">
                <a:solidFill>
                  <a:srgbClr val="CC0066"/>
                </a:solidFill>
              </a:rPr>
              <a:t>)</a:t>
            </a:r>
            <a:r>
              <a:rPr lang="en-US" altLang="zh-CN" dirty="0"/>
              <a:t>;</a:t>
            </a:r>
            <a:endParaRPr lang="en-US" altLang="zh-CN" dirty="0"/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827088" y="4869160"/>
            <a:ext cx="3398837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  <a:defRPr/>
            </a:pPr>
            <a:r>
              <a:rPr kumimoji="1" lang="zh-CN" altLang="en-US" sz="2800" b="1" dirty="0">
                <a:solidFill>
                  <a:schemeClr val="bg2"/>
                </a:solidFill>
              </a:rPr>
              <a:t>字符常量或字符变量</a:t>
            </a:r>
            <a:endParaRPr kumimoji="1"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179205" name="Line 5"/>
          <p:cNvSpPr>
            <a:spLocks noChangeShapeType="1"/>
          </p:cNvSpPr>
          <p:nvPr/>
        </p:nvSpPr>
        <p:spPr bwMode="auto">
          <a:xfrm flipV="1">
            <a:off x="3048000" y="4365104"/>
            <a:ext cx="0" cy="6096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5364163" y="620713"/>
            <a:ext cx="3384550" cy="1944687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</a:ln>
          <a:effectLst/>
        </p:spPr>
        <p:txBody>
          <a:bodyPr/>
          <a:lstStyle/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  <a:defRPr/>
            </a:pPr>
            <a:r>
              <a:rPr lang="en-US" altLang="zh-CN" sz="2800" b="1" dirty="0">
                <a:cs typeface="Arial Unicode MS" charset="0"/>
              </a:rPr>
              <a:t>char </a:t>
            </a:r>
            <a:r>
              <a:rPr lang="en-US" altLang="zh-CN" sz="2800" b="1" dirty="0" err="1">
                <a:cs typeface="Arial Unicode MS" charset="0"/>
              </a:rPr>
              <a:t>ch</a:t>
            </a:r>
            <a:r>
              <a:rPr lang="en-US" altLang="zh-CN" sz="2800" b="1" dirty="0">
                <a:cs typeface="Arial Unicode MS" charset="0"/>
              </a:rPr>
              <a:t>;</a:t>
            </a:r>
            <a:endParaRPr lang="en-US" altLang="zh-CN" sz="2800" b="1" dirty="0">
              <a:cs typeface="Arial Unicode MS" charset="0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  <a:defRPr/>
            </a:pPr>
            <a:r>
              <a:rPr lang="en-US" altLang="zh-CN" sz="2800" b="1" dirty="0" err="1">
                <a:cs typeface="Arial Unicode MS" charset="0"/>
              </a:rPr>
              <a:t>ch</a:t>
            </a:r>
            <a:r>
              <a:rPr lang="en-US" altLang="zh-CN" sz="2800" b="1" dirty="0">
                <a:cs typeface="Arial Unicode MS" charset="0"/>
              </a:rPr>
              <a:t> = </a:t>
            </a:r>
            <a:r>
              <a:rPr lang="en-US" altLang="zh-CN" sz="2800" b="1" dirty="0" err="1">
                <a:cs typeface="Arial Unicode MS" charset="0"/>
              </a:rPr>
              <a:t>getchar</a:t>
            </a:r>
            <a:r>
              <a:rPr lang="en-US" altLang="zh-CN" sz="2800" b="1" dirty="0">
                <a:cs typeface="Arial Unicode MS" charset="0"/>
              </a:rPr>
              <a:t> (); </a:t>
            </a:r>
            <a:endParaRPr lang="en-US" altLang="zh-CN" sz="2800" b="1" dirty="0">
              <a:cs typeface="Arial Unicode MS" charset="0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  <a:defRPr/>
            </a:pPr>
            <a:r>
              <a:rPr lang="en-US" altLang="zh-CN" sz="2800" b="1" dirty="0" err="1">
                <a:cs typeface="Arial Unicode MS" charset="0"/>
              </a:rPr>
              <a:t>putchar</a:t>
            </a:r>
            <a:r>
              <a:rPr lang="en-US" altLang="zh-CN" sz="2800" b="1" dirty="0">
                <a:cs typeface="Arial Unicode MS" charset="0"/>
              </a:rPr>
              <a:t> (</a:t>
            </a:r>
            <a:r>
              <a:rPr lang="en-US" altLang="zh-CN" sz="2800" b="1" dirty="0" err="1">
                <a:cs typeface="Arial Unicode MS" charset="0"/>
              </a:rPr>
              <a:t>ch</a:t>
            </a:r>
            <a:r>
              <a:rPr lang="en-US" altLang="zh-CN" sz="2800" b="1" dirty="0">
                <a:cs typeface="Arial Unicode MS" charset="0"/>
              </a:rPr>
              <a:t>); </a:t>
            </a:r>
            <a:endParaRPr lang="en-US" altLang="zh-CN" sz="2800" b="1" dirty="0">
              <a:cs typeface="Arial Unicode MS" charset="0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  <a:defRPr/>
            </a:pPr>
            <a:r>
              <a:rPr lang="en-US" altLang="zh-CN" sz="2800" b="1" dirty="0" err="1">
                <a:cs typeface="Arial Unicode MS" charset="0"/>
              </a:rPr>
              <a:t>putchar</a:t>
            </a:r>
            <a:r>
              <a:rPr lang="en-US" altLang="zh-CN" sz="2800" b="1" dirty="0">
                <a:cs typeface="Arial Unicode MS" charset="0"/>
              </a:rPr>
              <a:t> (</a:t>
            </a:r>
            <a:r>
              <a:rPr lang="en-US" altLang="zh-CN" sz="2800" b="1" dirty="0">
                <a:solidFill>
                  <a:srgbClr val="00007D"/>
                </a:solidFill>
              </a:rPr>
              <a:t>'-'</a:t>
            </a:r>
            <a:r>
              <a:rPr lang="en-US" altLang="zh-CN" sz="2800" b="1" dirty="0">
                <a:cs typeface="Arial Unicode MS" charset="0"/>
              </a:rPr>
              <a:t>);</a:t>
            </a:r>
            <a:endParaRPr lang="zh-CN" altLang="en-US" sz="2800" b="1" dirty="0">
              <a:cs typeface="Arial Unicode MS" charset="0"/>
            </a:endParaRPr>
          </a:p>
        </p:txBody>
      </p:sp>
      <p:sp>
        <p:nvSpPr>
          <p:cNvPr id="179207" name="Rectangle 7"/>
          <p:cNvSpPr>
            <a:spLocks noChangeArrowheads="1"/>
          </p:cNvSpPr>
          <p:nvPr/>
        </p:nvSpPr>
        <p:spPr bwMode="auto">
          <a:xfrm>
            <a:off x="6372225" y="2781300"/>
            <a:ext cx="1066800" cy="83099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en-US" altLang="zh-CN" sz="2400" b="1" dirty="0">
                <a:solidFill>
                  <a:srgbClr val="CC0066"/>
                </a:solidFill>
                <a:cs typeface="Arial Unicode MS" charset="0"/>
              </a:rPr>
              <a:t>a</a:t>
            </a:r>
            <a:endParaRPr kumimoji="1" lang="en-US" altLang="zh-CN" sz="2400" b="1" dirty="0">
              <a:solidFill>
                <a:srgbClr val="CC0066"/>
              </a:solidFill>
              <a:cs typeface="Arial Unicode MS" charset="0"/>
            </a:endParaRPr>
          </a:p>
          <a:p>
            <a:pPr>
              <a:spcBef>
                <a:spcPts val="0"/>
              </a:spcBef>
              <a:defRPr/>
            </a:pPr>
            <a:r>
              <a:rPr kumimoji="1" lang="en-US" altLang="zh-CN" sz="2400" b="1" dirty="0"/>
              <a:t>a-</a:t>
            </a:r>
            <a:endParaRPr kumimoji="1" lang="en-US" altLang="zh-CN" sz="2400" b="1" dirty="0"/>
          </a:p>
        </p:txBody>
      </p:sp>
      <p:sp>
        <p:nvSpPr>
          <p:cNvPr id="179209" name="Rectangle 9"/>
          <p:cNvSpPr>
            <a:spLocks noChangeArrowheads="1"/>
          </p:cNvSpPr>
          <p:nvPr/>
        </p:nvSpPr>
        <p:spPr bwMode="auto">
          <a:xfrm>
            <a:off x="4644009" y="4460920"/>
            <a:ext cx="4464495" cy="1200328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1"/>
            </a:solidFill>
            <a:miter lim="800000"/>
          </a:ln>
        </p:spPr>
        <p:txBody>
          <a:bodyPr wrap="square" anchor="ctr">
            <a:spAutoFit/>
          </a:bodyPr>
          <a:lstStyle/>
          <a:p>
            <a:pPr eaLnBrk="0" hangingPunct="0">
              <a:buSzPct val="100000"/>
              <a:tabLst>
                <a:tab pos="533400" algn="l"/>
              </a:tabLst>
            </a:pPr>
            <a:r>
              <a:rPr lang="zh-CN" altLang="en-US" sz="2400" b="1" dirty="0"/>
              <a:t>只能处理单个字符的输入输出</a:t>
            </a:r>
            <a:endParaRPr lang="en-US" altLang="zh-CN" sz="2400" b="1" dirty="0"/>
          </a:p>
          <a:p>
            <a:pPr eaLnBrk="0" hangingPunct="0">
              <a:buSzPct val="100000"/>
              <a:tabLst>
                <a:tab pos="533400" algn="l"/>
              </a:tabLst>
            </a:pPr>
            <a:r>
              <a:rPr lang="zh-CN" altLang="en-US" sz="2400" b="1" dirty="0"/>
              <a:t>即调用一次函数，只能输入或者输出一个字符</a:t>
            </a:r>
            <a:endParaRPr lang="zh-CN" alt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920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920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9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9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9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9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autoUpdateAnimBg="0" build="p"/>
      <p:bldP spid="179204" grpId="0" autoUpdateAnimBg="0"/>
      <p:bldP spid="179206" grpId="0" animBg="1"/>
      <p:bldP spid="179207" grpId="0" animBg="1" autoUpdateAnimBg="0" build="p"/>
      <p:bldP spid="17920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76251"/>
            <a:ext cx="8641655" cy="720502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 </a:t>
            </a:r>
            <a:r>
              <a:rPr lang="zh-CN" altLang="en-US" dirty="0"/>
              <a:t>输出一批字符</a:t>
            </a:r>
            <a:endParaRPr lang="zh-CN" altLang="en-US" dirty="0"/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69" y="1340768"/>
            <a:ext cx="8028855" cy="1512168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800" dirty="0"/>
              <a:t>输入</a:t>
            </a:r>
            <a:r>
              <a:rPr lang="en-US" altLang="zh-CN" sz="2800" dirty="0"/>
              <a:t>8</a:t>
            </a:r>
            <a:r>
              <a:rPr lang="zh-CN" altLang="zh-CN" sz="2800" dirty="0"/>
              <a:t>个字符，然后将这些字符输出，输出时在字符之间加一个减号，第一个字符的前面和最后一个字符的后面都没有减号。</a:t>
            </a:r>
            <a:endParaRPr lang="en-US" altLang="zh-CN" sz="2800" dirty="0"/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436096" y="365756"/>
            <a:ext cx="2592288" cy="83099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 altLang="zh-CN" sz="2400" b="1" dirty="0">
                <a:solidFill>
                  <a:srgbClr val="CD0066"/>
                </a:solidFill>
              </a:rPr>
              <a:t>AMEHYST</a:t>
            </a:r>
            <a:endParaRPr lang="zh-CN" altLang="zh-CN" sz="2400" b="1" dirty="0">
              <a:solidFill>
                <a:srgbClr val="CD0066"/>
              </a:solidFill>
            </a:endParaRPr>
          </a:p>
          <a:p>
            <a:r>
              <a:rPr lang="en-US" altLang="zh-CN" sz="2400" b="1" dirty="0"/>
              <a:t>A-M-E-T-H-Y-S-T</a:t>
            </a:r>
            <a:endParaRPr lang="zh-CN" altLang="zh-CN" sz="2400" b="1" dirty="0"/>
          </a:p>
        </p:txBody>
      </p:sp>
      <p:sp>
        <p:nvSpPr>
          <p:cNvPr id="5" name="矩形 4"/>
          <p:cNvSpPr/>
          <p:nvPr/>
        </p:nvSpPr>
        <p:spPr>
          <a:xfrm>
            <a:off x="254111" y="3574827"/>
            <a:ext cx="410186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b="1" dirty="0"/>
              <a:t>for ( k = 1; k &lt;= 8; k++){</a:t>
            </a:r>
            <a:endParaRPr lang="en-US" altLang="zh-CN" sz="2800" b="1" dirty="0"/>
          </a:p>
          <a:p>
            <a:pPr lvl="1" algn="just">
              <a:buNone/>
              <a:defRPr/>
            </a:pPr>
            <a:r>
              <a:rPr lang="en-US" altLang="zh-CN" sz="2800" b="1" dirty="0" err="1">
                <a:cs typeface="Arial Unicode MS" charset="0"/>
              </a:rPr>
              <a:t>ch</a:t>
            </a:r>
            <a:r>
              <a:rPr lang="en-US" altLang="zh-CN" sz="2800" b="1" dirty="0">
                <a:cs typeface="Arial Unicode MS" charset="0"/>
              </a:rPr>
              <a:t> = </a:t>
            </a:r>
            <a:r>
              <a:rPr lang="en-US" altLang="zh-CN" sz="2800" b="1" dirty="0" err="1">
                <a:cs typeface="Arial Unicode MS" charset="0"/>
              </a:rPr>
              <a:t>getchar</a:t>
            </a:r>
            <a:r>
              <a:rPr lang="en-US" altLang="zh-CN" sz="2800" b="1" dirty="0">
                <a:cs typeface="Arial Unicode MS" charset="0"/>
              </a:rPr>
              <a:t> (); </a:t>
            </a:r>
            <a:endParaRPr lang="en-US" altLang="zh-CN" sz="2800" b="1" dirty="0">
              <a:cs typeface="Arial Unicode MS" charset="0"/>
            </a:endParaRPr>
          </a:p>
          <a:p>
            <a:pPr lvl="1" algn="just">
              <a:buNone/>
              <a:defRPr/>
            </a:pPr>
            <a:r>
              <a:rPr lang="en-US" altLang="zh-CN" sz="2800" b="1" dirty="0" err="1">
                <a:cs typeface="Arial Unicode MS" charset="0"/>
              </a:rPr>
              <a:t>putchar</a:t>
            </a:r>
            <a:r>
              <a:rPr lang="en-US" altLang="zh-CN" sz="2800" b="1" dirty="0">
                <a:cs typeface="Arial Unicode MS" charset="0"/>
              </a:rPr>
              <a:t> (</a:t>
            </a:r>
            <a:r>
              <a:rPr lang="en-US" altLang="zh-CN" sz="2800" b="1" dirty="0" err="1">
                <a:cs typeface="Arial Unicode MS" charset="0"/>
              </a:rPr>
              <a:t>ch</a:t>
            </a:r>
            <a:r>
              <a:rPr lang="en-US" altLang="zh-CN" sz="2800" b="1" dirty="0">
                <a:cs typeface="Arial Unicode MS" charset="0"/>
              </a:rPr>
              <a:t>); </a:t>
            </a:r>
            <a:endParaRPr lang="en-US" altLang="zh-CN" sz="2800" b="1" dirty="0">
              <a:cs typeface="Arial Unicode MS" charset="0"/>
            </a:endParaRPr>
          </a:p>
          <a:p>
            <a:pPr lvl="1" algn="just">
              <a:buNone/>
              <a:defRPr/>
            </a:pPr>
            <a:r>
              <a:rPr lang="en-US" altLang="zh-CN" sz="2800" b="1" dirty="0" err="1">
                <a:cs typeface="Arial Unicode MS" charset="0"/>
              </a:rPr>
              <a:t>putchar</a:t>
            </a:r>
            <a:r>
              <a:rPr lang="en-US" altLang="zh-CN" sz="2800" b="1" dirty="0">
                <a:cs typeface="Arial Unicode MS" charset="0"/>
              </a:rPr>
              <a:t> (</a:t>
            </a:r>
            <a:r>
              <a:rPr lang="en-US" altLang="zh-CN" sz="2800" b="1" dirty="0">
                <a:solidFill>
                  <a:srgbClr val="00007D"/>
                </a:solidFill>
              </a:rPr>
              <a:t>'-'</a:t>
            </a:r>
            <a:r>
              <a:rPr lang="en-US" altLang="zh-CN" sz="2800" b="1" dirty="0">
                <a:cs typeface="Arial Unicode MS" charset="0"/>
              </a:rPr>
              <a:t>);</a:t>
            </a:r>
            <a:endParaRPr lang="en-US" altLang="zh-CN" sz="2800" b="1" dirty="0">
              <a:cs typeface="Arial Unicode MS" charset="0"/>
            </a:endParaRPr>
          </a:p>
          <a:p>
            <a:pPr algn="just">
              <a:buNone/>
              <a:defRPr/>
            </a:pPr>
            <a:r>
              <a:rPr lang="en-US" altLang="zh-CN" sz="2800" b="1" dirty="0"/>
              <a:t>}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4577881" y="2780928"/>
            <a:ext cx="4206549" cy="3970318"/>
          </a:xfrm>
          <a:prstGeom prst="rect">
            <a:avLst/>
          </a:prstGeom>
          <a:ln>
            <a:solidFill>
              <a:srgbClr val="0000FF"/>
            </a:solidFill>
            <a:prstDash val="sysDash"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b="1" dirty="0"/>
              <a:t>for ( k = 1; k &lt;= 8; k++){</a:t>
            </a:r>
            <a:endParaRPr lang="en-US" altLang="zh-CN" sz="2800" b="1" dirty="0"/>
          </a:p>
          <a:p>
            <a:pPr lvl="1" algn="just">
              <a:defRPr/>
            </a:pPr>
            <a:r>
              <a:rPr lang="en-US" altLang="zh-CN" sz="2800" b="1" dirty="0" err="1">
                <a:cs typeface="Arial Unicode MS" charset="0"/>
              </a:rPr>
              <a:t>ch</a:t>
            </a:r>
            <a:r>
              <a:rPr lang="en-US" altLang="zh-CN" sz="2800" b="1" dirty="0">
                <a:cs typeface="Arial Unicode MS" charset="0"/>
              </a:rPr>
              <a:t> = </a:t>
            </a:r>
            <a:r>
              <a:rPr lang="en-US" altLang="zh-CN" sz="2800" b="1" dirty="0" err="1">
                <a:cs typeface="Arial Unicode MS" charset="0"/>
              </a:rPr>
              <a:t>getchar</a:t>
            </a:r>
            <a:r>
              <a:rPr lang="en-US" altLang="zh-CN" sz="2800" b="1" dirty="0">
                <a:cs typeface="Arial Unicode MS" charset="0"/>
              </a:rPr>
              <a:t> ();</a:t>
            </a:r>
            <a:endParaRPr lang="en-US" altLang="zh-CN" sz="2800" b="1" dirty="0">
              <a:cs typeface="Arial Unicode MS" charset="0"/>
            </a:endParaRPr>
          </a:p>
          <a:p>
            <a:pPr lvl="1" algn="just">
              <a:defRPr/>
            </a:pPr>
            <a:r>
              <a:rPr lang="en-US" altLang="zh-CN" sz="2800" b="1" dirty="0">
                <a:cs typeface="Arial Unicode MS" charset="0"/>
              </a:rPr>
              <a:t>if (</a:t>
            </a:r>
            <a:r>
              <a:rPr lang="en-US" altLang="zh-CN" sz="2800" b="1" dirty="0" err="1">
                <a:solidFill>
                  <a:srgbClr val="CD0066"/>
                </a:solidFill>
                <a:cs typeface="Arial Unicode MS" charset="0"/>
              </a:rPr>
              <a:t>ch</a:t>
            </a:r>
            <a:r>
              <a:rPr lang="zh-CN" altLang="en-US" sz="2800" b="1" dirty="0">
                <a:solidFill>
                  <a:srgbClr val="CD0066"/>
                </a:solidFill>
                <a:cs typeface="Arial Unicode MS" charset="0"/>
              </a:rPr>
              <a:t> 是第一个字符</a:t>
            </a:r>
            <a:r>
              <a:rPr lang="en-US" altLang="zh-CN" sz="2800" b="1" dirty="0">
                <a:cs typeface="Arial Unicode MS" charset="0"/>
              </a:rPr>
              <a:t>) </a:t>
            </a:r>
            <a:endParaRPr lang="en-US" altLang="zh-CN" sz="2800" b="1" dirty="0">
              <a:cs typeface="Arial Unicode MS" charset="0"/>
            </a:endParaRPr>
          </a:p>
          <a:p>
            <a:pPr lvl="2" algn="just">
              <a:defRPr/>
            </a:pPr>
            <a:r>
              <a:rPr lang="en-US" altLang="zh-CN" sz="2800" b="1" dirty="0" err="1">
                <a:solidFill>
                  <a:schemeClr val="bg2"/>
                </a:solidFill>
                <a:cs typeface="Arial Unicode MS" charset="0"/>
              </a:rPr>
              <a:t>putchar</a:t>
            </a:r>
            <a:r>
              <a:rPr lang="en-US" altLang="zh-CN" sz="2800" b="1" dirty="0">
                <a:solidFill>
                  <a:schemeClr val="bg2"/>
                </a:solidFill>
                <a:cs typeface="Arial Unicode MS" charset="0"/>
              </a:rPr>
              <a:t> (</a:t>
            </a:r>
            <a:r>
              <a:rPr lang="en-US" altLang="zh-CN" sz="2800" b="1" dirty="0" err="1">
                <a:solidFill>
                  <a:schemeClr val="bg2"/>
                </a:solidFill>
                <a:cs typeface="Arial Unicode MS" charset="0"/>
              </a:rPr>
              <a:t>ch</a:t>
            </a:r>
            <a:r>
              <a:rPr lang="en-US" altLang="zh-CN" sz="2800" b="1" dirty="0">
                <a:solidFill>
                  <a:schemeClr val="bg2"/>
                </a:solidFill>
                <a:cs typeface="Arial Unicode MS" charset="0"/>
              </a:rPr>
              <a:t>)</a:t>
            </a:r>
            <a:r>
              <a:rPr lang="en-US" altLang="zh-CN" sz="2800" b="1" dirty="0">
                <a:cs typeface="Arial Unicode MS" charset="0"/>
              </a:rPr>
              <a:t>; </a:t>
            </a:r>
            <a:endParaRPr lang="en-US" altLang="zh-CN" sz="2800" b="1" dirty="0">
              <a:cs typeface="Arial Unicode MS" charset="0"/>
            </a:endParaRPr>
          </a:p>
          <a:p>
            <a:pPr lvl="1" algn="just">
              <a:defRPr/>
            </a:pPr>
            <a:r>
              <a:rPr lang="en-US" altLang="zh-CN" sz="2800" b="1" dirty="0">
                <a:cs typeface="Arial Unicode MS" charset="0"/>
              </a:rPr>
              <a:t>else{</a:t>
            </a:r>
            <a:endParaRPr lang="en-US" altLang="zh-CN" sz="2800" b="1" dirty="0">
              <a:cs typeface="Arial Unicode MS" charset="0"/>
            </a:endParaRPr>
          </a:p>
          <a:p>
            <a:pPr lvl="2" algn="just">
              <a:defRPr/>
            </a:pPr>
            <a:r>
              <a:rPr lang="en-US" altLang="zh-CN" sz="2800" b="1" dirty="0" err="1">
                <a:cs typeface="Arial Unicode MS" charset="0"/>
              </a:rPr>
              <a:t>putchar</a:t>
            </a:r>
            <a:r>
              <a:rPr lang="en-US" altLang="zh-CN" sz="2800" b="1" dirty="0">
                <a:cs typeface="Arial Unicode MS" charset="0"/>
              </a:rPr>
              <a:t> (</a:t>
            </a:r>
            <a:r>
              <a:rPr lang="en-US" altLang="zh-CN" sz="2800" b="1" dirty="0">
                <a:solidFill>
                  <a:srgbClr val="00007D"/>
                </a:solidFill>
              </a:rPr>
              <a:t>'-'</a:t>
            </a:r>
            <a:r>
              <a:rPr lang="en-US" altLang="zh-CN" sz="2800" b="1" dirty="0">
                <a:cs typeface="Arial Unicode MS" charset="0"/>
              </a:rPr>
              <a:t>);</a:t>
            </a:r>
            <a:endParaRPr lang="en-US" altLang="zh-CN" sz="2800" b="1" dirty="0">
              <a:cs typeface="Arial Unicode MS" charset="0"/>
            </a:endParaRPr>
          </a:p>
          <a:p>
            <a:pPr lvl="2" algn="just">
              <a:defRPr/>
            </a:pPr>
            <a:r>
              <a:rPr lang="en-US" altLang="zh-CN" sz="2800" b="1" dirty="0" err="1">
                <a:cs typeface="Arial Unicode MS" charset="0"/>
              </a:rPr>
              <a:t>putchar</a:t>
            </a:r>
            <a:r>
              <a:rPr lang="en-US" altLang="zh-CN" sz="2800" b="1" dirty="0">
                <a:cs typeface="Arial Unicode MS" charset="0"/>
              </a:rPr>
              <a:t> (</a:t>
            </a:r>
            <a:r>
              <a:rPr lang="en-US" altLang="zh-CN" sz="2800" b="1" dirty="0" err="1">
                <a:cs typeface="Arial Unicode MS" charset="0"/>
              </a:rPr>
              <a:t>ch</a:t>
            </a:r>
            <a:r>
              <a:rPr lang="en-US" altLang="zh-CN" sz="2800" b="1" dirty="0">
                <a:cs typeface="Arial Unicode MS" charset="0"/>
              </a:rPr>
              <a:t>);</a:t>
            </a:r>
            <a:endParaRPr lang="en-US" altLang="zh-CN" sz="2800" b="1" dirty="0">
              <a:cs typeface="Arial Unicode MS" charset="0"/>
            </a:endParaRPr>
          </a:p>
          <a:p>
            <a:pPr lvl="1" algn="just">
              <a:defRPr/>
            </a:pPr>
            <a:r>
              <a:rPr lang="en-US" altLang="zh-CN" sz="2800" b="1" dirty="0"/>
              <a:t>}</a:t>
            </a:r>
            <a:endParaRPr lang="en-US" altLang="zh-CN" sz="2800" b="1" dirty="0">
              <a:cs typeface="Arial Unicode MS" charset="0"/>
            </a:endParaRPr>
          </a:p>
          <a:p>
            <a:pPr algn="just">
              <a:buNone/>
              <a:defRPr/>
            </a:pPr>
            <a:r>
              <a:rPr lang="en-US" altLang="zh-CN" sz="2800" b="1" dirty="0"/>
              <a:t>}</a:t>
            </a:r>
            <a:endParaRPr lang="zh-CN" alt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 uiExpand="1" build="p"/>
      <p:bldP spid="5" grpId="0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332656"/>
            <a:ext cx="6265391" cy="720502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 </a:t>
            </a:r>
            <a:r>
              <a:rPr lang="zh-CN" altLang="en-US" dirty="0"/>
              <a:t>源程序段</a:t>
            </a:r>
            <a:r>
              <a:rPr lang="en-US" altLang="zh-CN" dirty="0"/>
              <a:t>-</a:t>
            </a:r>
            <a:r>
              <a:rPr lang="zh-CN" altLang="en-US" dirty="0"/>
              <a:t>输出一批字符</a:t>
            </a:r>
            <a:endParaRPr lang="zh-CN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007133" y="2780928"/>
            <a:ext cx="4464495" cy="76944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 altLang="zh-CN" sz="2200" b="1" dirty="0"/>
              <a:t>Enter 8 characters: </a:t>
            </a:r>
            <a:r>
              <a:rPr lang="en-US" altLang="zh-CN" sz="2200" b="1" dirty="0">
                <a:solidFill>
                  <a:srgbClr val="CD0066"/>
                </a:solidFill>
              </a:rPr>
              <a:t>AMETHYST</a:t>
            </a:r>
            <a:endParaRPr lang="zh-CN" altLang="zh-CN" sz="2200" b="1" dirty="0">
              <a:solidFill>
                <a:srgbClr val="CD0066"/>
              </a:solidFill>
            </a:endParaRPr>
          </a:p>
          <a:p>
            <a:r>
              <a:rPr lang="en-US" altLang="zh-CN" sz="2200" b="1" dirty="0"/>
              <a:t>A-M-E-T-H-Y-S-T</a:t>
            </a:r>
            <a:endParaRPr lang="zh-CN" altLang="zh-CN" sz="2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80484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char 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int </a:t>
            </a:r>
            <a:r>
              <a:rPr lang="en-US" altLang="zh-CN" sz="2400" dirty="0">
                <a:solidFill>
                  <a:srgbClr val="CD0066"/>
                </a:solidFill>
              </a:rPr>
              <a:t>first = 1</a:t>
            </a:r>
            <a:r>
              <a:rPr lang="en-US" altLang="zh-CN" sz="2400" dirty="0"/>
              <a:t>, k;         /* first</a:t>
            </a:r>
            <a:r>
              <a:rPr lang="zh-CN" altLang="en-US" sz="2400" dirty="0"/>
              <a:t>为</a:t>
            </a:r>
            <a:r>
              <a:rPr lang="en-US" altLang="zh-CN" sz="2400" dirty="0"/>
              <a:t>1</a:t>
            </a:r>
            <a:r>
              <a:rPr lang="zh-CN" altLang="en-US" sz="2400" dirty="0"/>
              <a:t>表示</a:t>
            </a:r>
            <a:r>
              <a:rPr lang="zh-CN" altLang="zh-CN" sz="2400" dirty="0"/>
              <a:t>将要处理第</a:t>
            </a:r>
            <a:r>
              <a:rPr lang="en-US" altLang="zh-CN" sz="2400" dirty="0"/>
              <a:t>1</a:t>
            </a:r>
            <a:r>
              <a:rPr lang="zh-CN" altLang="zh-CN" sz="2400" dirty="0"/>
              <a:t>个字符</a:t>
            </a:r>
            <a:r>
              <a:rPr lang="en-US" altLang="zh-CN" sz="2400" dirty="0"/>
              <a:t> */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err="1"/>
              <a:t>printf</a:t>
            </a:r>
            <a:r>
              <a:rPr lang="en-US" altLang="zh-CN" sz="2400" dirty="0"/>
              <a:t>("Enter 8 characters: ");	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for(k = 1; k &lt;= 8; k++){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getchar</a:t>
            </a:r>
            <a:r>
              <a:rPr lang="en-US" altLang="zh-CN" sz="2400" dirty="0"/>
              <a:t>();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if ( </a:t>
            </a:r>
            <a:r>
              <a:rPr lang="en-US" altLang="zh-CN" sz="2400" dirty="0">
                <a:solidFill>
                  <a:srgbClr val="CD0066"/>
                </a:solidFill>
              </a:rPr>
              <a:t>first == 1</a:t>
            </a:r>
            <a:r>
              <a:rPr lang="en-US" altLang="zh-CN" sz="2400" dirty="0"/>
              <a:t> ){ 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    </a:t>
            </a:r>
            <a:r>
              <a:rPr lang="en-US" altLang="zh-CN" sz="2400" dirty="0" err="1">
                <a:solidFill>
                  <a:schemeClr val="bg2"/>
                </a:solidFill>
              </a:rPr>
              <a:t>putchar</a:t>
            </a:r>
            <a:r>
              <a:rPr lang="en-US" altLang="zh-CN" sz="2400" dirty="0">
                <a:solidFill>
                  <a:schemeClr val="bg2"/>
                </a:solidFill>
              </a:rPr>
              <a:t>(</a:t>
            </a:r>
            <a:r>
              <a:rPr lang="en-US" altLang="zh-CN" sz="2400" dirty="0" err="1">
                <a:solidFill>
                  <a:schemeClr val="bg2"/>
                </a:solidFill>
              </a:rPr>
              <a:t>ch</a:t>
            </a:r>
            <a:r>
              <a:rPr lang="en-US" altLang="zh-CN" sz="2400" dirty="0">
                <a:solidFill>
                  <a:schemeClr val="bg2"/>
                </a:solidFill>
              </a:rPr>
              <a:t>)</a:t>
            </a:r>
            <a:r>
              <a:rPr lang="en-US" altLang="zh-CN" sz="2400" dirty="0"/>
              <a:t>; 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    </a:t>
            </a:r>
            <a:r>
              <a:rPr lang="en-US" altLang="zh-CN" sz="2400" dirty="0">
                <a:solidFill>
                  <a:srgbClr val="CD0066"/>
                </a:solidFill>
              </a:rPr>
              <a:t>first = 0</a:t>
            </a:r>
            <a:r>
              <a:rPr lang="en-US" altLang="zh-CN" sz="2400" dirty="0"/>
              <a:t>;       /* first</a:t>
            </a:r>
            <a:r>
              <a:rPr lang="zh-CN" altLang="en-US" sz="2400" dirty="0"/>
              <a:t>为</a:t>
            </a:r>
            <a:r>
              <a:rPr lang="en-US" altLang="zh-CN" sz="2400" dirty="0"/>
              <a:t>0</a:t>
            </a:r>
            <a:r>
              <a:rPr lang="zh-CN" altLang="en-US" sz="2400" dirty="0"/>
              <a:t>表示</a:t>
            </a:r>
            <a:r>
              <a:rPr lang="zh-CN" altLang="zh-CN" sz="2400" dirty="0"/>
              <a:t>将要处理第</a:t>
            </a:r>
            <a:r>
              <a:rPr lang="en-US" altLang="zh-CN" sz="2400" dirty="0"/>
              <a:t>2</a:t>
            </a:r>
            <a:r>
              <a:rPr lang="zh-CN" altLang="zh-CN" sz="2400" dirty="0"/>
              <a:t>个</a:t>
            </a:r>
            <a:r>
              <a:rPr lang="zh-CN" altLang="en-US" sz="2400" dirty="0"/>
              <a:t>及其后</a:t>
            </a:r>
            <a:r>
              <a:rPr lang="zh-CN" altLang="zh-CN" sz="2400" dirty="0"/>
              <a:t>字符</a:t>
            </a:r>
            <a:r>
              <a:rPr lang="en-US" altLang="zh-CN" sz="2400" dirty="0"/>
              <a:t> */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}else{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    </a:t>
            </a:r>
            <a:r>
              <a:rPr lang="en-US" altLang="zh-CN" sz="2400" dirty="0" err="1"/>
              <a:t>putchar</a:t>
            </a:r>
            <a:r>
              <a:rPr lang="en-US" altLang="zh-CN" sz="2400" dirty="0"/>
              <a:t>('-'); 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    </a:t>
            </a:r>
            <a:r>
              <a:rPr lang="en-US" altLang="zh-CN" sz="2400" dirty="0" err="1"/>
              <a:t>putchar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);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}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93503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3.2.4  </a:t>
            </a:r>
            <a:r>
              <a:rPr lang="zh-CN" altLang="en-US" dirty="0"/>
              <a:t>逻辑运算</a:t>
            </a:r>
            <a:endParaRPr lang="zh-CN" altLang="en-US" dirty="0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3212976"/>
            <a:ext cx="8424936" cy="3384376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zh-CN" altLang="en-US" sz="2400" dirty="0"/>
              <a:t>判断英文字母：</a:t>
            </a: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char 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 err="1"/>
              <a:t>printf</a:t>
            </a:r>
            <a:r>
              <a:rPr lang="en-US" altLang="zh-CN" sz="2400" dirty="0"/>
              <a:t> ("Enter a character: "); </a:t>
            </a: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 err="1"/>
              <a:t>ch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getchar</a:t>
            </a:r>
            <a:r>
              <a:rPr lang="en-US" altLang="zh-CN" sz="2400" dirty="0"/>
              <a:t> ();	                       </a:t>
            </a: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if ((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 &gt;= 'a' </a:t>
            </a:r>
            <a:r>
              <a:rPr lang="en-US" altLang="zh-CN" sz="2400" dirty="0">
                <a:solidFill>
                  <a:srgbClr val="CC0066"/>
                </a:solidFill>
              </a:rPr>
              <a:t>&amp;&amp;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 &lt;= 'z')</a:t>
            </a:r>
            <a:r>
              <a:rPr lang="en-US" altLang="zh-CN" sz="2400" dirty="0">
                <a:solidFill>
                  <a:srgbClr val="CC0066"/>
                </a:solidFill>
              </a:rPr>
              <a:t> ||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 &gt;= 'A' </a:t>
            </a:r>
            <a:r>
              <a:rPr lang="en-US" altLang="zh-CN" sz="2400" dirty="0">
                <a:solidFill>
                  <a:srgbClr val="CC0066"/>
                </a:solidFill>
              </a:rPr>
              <a:t>&amp;&amp;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 &lt;= 'Z')){</a:t>
            </a:r>
            <a:endParaRPr lang="en-US" altLang="zh-CN" sz="2400" dirty="0"/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("It is a letter.\n");  </a:t>
            </a: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}else{ </a:t>
            </a:r>
            <a:endParaRPr lang="en-US" altLang="zh-CN" sz="2400" dirty="0"/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400" dirty="0"/>
              <a:t> 	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("It is not a letter.\n");</a:t>
            </a:r>
            <a:endParaRPr lang="en-US" altLang="zh-CN" sz="2400" dirty="0"/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grpSp>
        <p:nvGrpSpPr>
          <p:cNvPr id="181252" name="Group 4"/>
          <p:cNvGrpSpPr/>
          <p:nvPr/>
        </p:nvGrpSpPr>
        <p:grpSpPr bwMode="auto">
          <a:xfrm>
            <a:off x="3429000" y="1124744"/>
            <a:ext cx="4724400" cy="685800"/>
            <a:chOff x="1872" y="1200"/>
            <a:chExt cx="2976" cy="432"/>
          </a:xfrm>
        </p:grpSpPr>
        <p:sp>
          <p:nvSpPr>
            <p:cNvPr id="181253" name="Line 5"/>
            <p:cNvSpPr>
              <a:spLocks noChangeShapeType="1"/>
            </p:cNvSpPr>
            <p:nvPr/>
          </p:nvSpPr>
          <p:spPr bwMode="auto">
            <a:xfrm>
              <a:off x="1872" y="1632"/>
              <a:ext cx="29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1254" name="Freeform 6"/>
            <p:cNvSpPr/>
            <p:nvPr/>
          </p:nvSpPr>
          <p:spPr bwMode="auto">
            <a:xfrm>
              <a:off x="2928" y="1200"/>
              <a:ext cx="1296" cy="432"/>
            </a:xfrm>
            <a:custGeom>
              <a:avLst/>
              <a:gdLst>
                <a:gd name="T0" fmla="*/ 0 w 1296"/>
                <a:gd name="T1" fmla="*/ 432 h 432"/>
                <a:gd name="T2" fmla="*/ 0 w 1296"/>
                <a:gd name="T3" fmla="*/ 0 h 432"/>
                <a:gd name="T4" fmla="*/ 1296 w 1296"/>
                <a:gd name="T5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6" h="432">
                  <a:moveTo>
                    <a:pt x="0" y="432"/>
                  </a:moveTo>
                  <a:lnTo>
                    <a:pt x="0" y="0"/>
                  </a:lnTo>
                  <a:lnTo>
                    <a:pt x="1296" y="0"/>
                  </a:lnTo>
                </a:path>
              </a:pathLst>
            </a:custGeom>
            <a:noFill/>
            <a:ln w="9525" cap="flat" cmpd="sng">
              <a:solidFill>
                <a:srgbClr val="DE4D1A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1255" name="Freeform 7"/>
            <p:cNvSpPr/>
            <p:nvPr/>
          </p:nvSpPr>
          <p:spPr bwMode="auto">
            <a:xfrm>
              <a:off x="2496" y="1344"/>
              <a:ext cx="1344" cy="288"/>
            </a:xfrm>
            <a:custGeom>
              <a:avLst/>
              <a:gdLst>
                <a:gd name="T0" fmla="*/ 1344 w 1344"/>
                <a:gd name="T1" fmla="*/ 288 h 288"/>
                <a:gd name="T2" fmla="*/ 1344 w 1344"/>
                <a:gd name="T3" fmla="*/ 0 h 288"/>
                <a:gd name="T4" fmla="*/ 0 w 1344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288">
                  <a:moveTo>
                    <a:pt x="1344" y="288"/>
                  </a:move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129CB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81256" name="Rectangle 8"/>
          <p:cNvSpPr>
            <a:spLocks noChangeArrowheads="1"/>
          </p:cNvSpPr>
          <p:nvPr/>
        </p:nvSpPr>
        <p:spPr bwMode="auto">
          <a:xfrm>
            <a:off x="3581400" y="1844824"/>
            <a:ext cx="5029200" cy="609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</a:pPr>
            <a:r>
              <a:rPr kumimoji="1" lang="en-US" altLang="zh-CN" sz="2400" dirty="0">
                <a:solidFill>
                  <a:schemeClr val="bg2"/>
                </a:solidFill>
              </a:rPr>
              <a:t>0              -1             1		x</a:t>
            </a:r>
            <a:r>
              <a:rPr kumimoji="1" lang="zh-CN" altLang="en-US" sz="2000" dirty="0">
                <a:latin typeface="宋体" panose="02010600030101010101" pitchFamily="2" charset="-122"/>
              </a:rPr>
              <a:t>			</a:t>
            </a:r>
            <a:endParaRPr kumimoji="1" lang="zh-CN" altLang="en-US" sz="2000" dirty="0">
              <a:latin typeface="宋体" panose="02010600030101010101" pitchFamily="2" charset="-122"/>
            </a:endParaRP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3810000" y="2276872"/>
            <a:ext cx="4114800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lvl="1" eaLnBrk="0" hangingPunct="0">
              <a:defRPr/>
            </a:pPr>
            <a:r>
              <a:rPr lang="en-US" altLang="zh-CN" sz="2800" b="1" dirty="0"/>
              <a:t>x &gt;= -1 </a:t>
            </a:r>
            <a:r>
              <a:rPr lang="zh-CN" altLang="en-US" sz="2800" b="1" dirty="0">
                <a:solidFill>
                  <a:srgbClr val="CC0066"/>
                </a:solidFill>
              </a:rPr>
              <a:t>并且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x &lt;= 1</a:t>
            </a:r>
            <a:endParaRPr lang="en-US" altLang="zh-CN" sz="2800" b="1" dirty="0"/>
          </a:p>
          <a:p>
            <a:pPr lvl="1" eaLnBrk="0" hangingPunct="0">
              <a:defRPr/>
            </a:pPr>
            <a:r>
              <a:rPr lang="en-US" altLang="zh-CN" sz="2800" b="1" dirty="0"/>
              <a:t>x &gt;= -1  </a:t>
            </a:r>
            <a:r>
              <a:rPr kumimoji="1" lang="en-US" altLang="zh-CN" sz="2800" b="1" dirty="0">
                <a:solidFill>
                  <a:srgbClr val="CC0066"/>
                </a:solidFill>
              </a:rPr>
              <a:t>&amp;&amp;</a:t>
            </a:r>
            <a:r>
              <a:rPr lang="en-US" altLang="zh-CN" sz="2800" b="1" dirty="0"/>
              <a:t>  x &lt;= 1</a:t>
            </a:r>
            <a:endParaRPr lang="en-US" altLang="zh-CN" sz="2800" b="1" dirty="0"/>
          </a:p>
        </p:txBody>
      </p:sp>
      <p:sp>
        <p:nvSpPr>
          <p:cNvPr id="181258" name="Rectangle 10"/>
          <p:cNvSpPr>
            <a:spLocks noChangeArrowheads="1"/>
          </p:cNvSpPr>
          <p:nvPr/>
        </p:nvSpPr>
        <p:spPr bwMode="auto">
          <a:xfrm>
            <a:off x="323528" y="1628800"/>
            <a:ext cx="2511425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  <a:defRPr/>
            </a:pPr>
            <a:r>
              <a:rPr lang="en-US" altLang="zh-CN" sz="3200" b="1" dirty="0"/>
              <a:t>-1 &lt;= x &lt;= 1</a:t>
            </a:r>
            <a:r>
              <a:rPr lang="en-US" altLang="zh-CN" sz="3200" dirty="0"/>
              <a:t> </a:t>
            </a:r>
            <a:endParaRPr lang="zh-CN" altLang="en-US" sz="3200" dirty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860032" y="3573016"/>
            <a:ext cx="3168352" cy="70788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/>
              <a:t>Enter a character: </a:t>
            </a:r>
            <a:r>
              <a:rPr lang="en-US" altLang="zh-CN" sz="2000" b="1" dirty="0">
                <a:solidFill>
                  <a:srgbClr val="CD0066"/>
                </a:solidFill>
              </a:rPr>
              <a:t>d</a:t>
            </a:r>
            <a:endParaRPr lang="zh-CN" altLang="zh-CN" sz="2000" b="1" dirty="0">
              <a:solidFill>
                <a:srgbClr val="CD0066"/>
              </a:solidFill>
            </a:endParaRPr>
          </a:p>
          <a:p>
            <a:r>
              <a:rPr lang="en-US" altLang="zh-CN" sz="2000" b="1" dirty="0"/>
              <a:t>It is a letter.</a:t>
            </a:r>
            <a:endParaRPr lang="zh-CN" altLang="zh-CN" sz="2000" b="1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932040" y="5301208"/>
            <a:ext cx="3168352" cy="70788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/>
              <a:t>Enter a character: </a:t>
            </a:r>
            <a:r>
              <a:rPr lang="en-US" altLang="zh-CN" sz="2000" b="1" dirty="0">
                <a:solidFill>
                  <a:srgbClr val="CD0066"/>
                </a:solidFill>
              </a:rPr>
              <a:t>?</a:t>
            </a:r>
            <a:endParaRPr lang="zh-CN" altLang="zh-CN" sz="2000" b="1" dirty="0">
              <a:solidFill>
                <a:srgbClr val="CD0066"/>
              </a:solidFill>
            </a:endParaRPr>
          </a:p>
          <a:p>
            <a:r>
              <a:rPr lang="en-US" altLang="zh-CN" sz="2000" b="1" dirty="0"/>
              <a:t>It is not a letter.</a:t>
            </a:r>
            <a:r>
              <a:rPr lang="zh-CN" altLang="zh-CN" sz="2000" b="1" dirty="0">
                <a:effectLst/>
              </a:rPr>
              <a:t> </a:t>
            </a:r>
            <a:endParaRPr lang="zh-CN" altLang="zh-CN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8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1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1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1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1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uiExpand="1" build="p"/>
      <p:bldP spid="181256" grpId="0" bldLvl="2" advAuto="0" autoUpdateAnimBg="0" build="p"/>
      <p:bldP spid="181258" grpId="0"/>
      <p:bldP spid="11" grpId="0" animBg="1" autoUpdateAnimBg="0" build="p"/>
      <p:bldP spid="12" grpId="0" animBg="1" autoUpdateAnimBg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787900" y="404813"/>
            <a:ext cx="4321175" cy="11557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</a:t>
            </a:r>
            <a:r>
              <a:rPr lang="zh-CN" altLang="en-US" dirty="0"/>
              <a:t>种逻辑运算符</a:t>
            </a:r>
            <a:endParaRPr lang="zh-CN" alt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2466975" cy="1765300"/>
          </a:xfrm>
        </p:spPr>
        <p:txBody>
          <a:bodyPr/>
          <a:lstStyle/>
          <a:p>
            <a:pPr algn="just">
              <a:buFont typeface="Wingdings" panose="05000000000000000000" charset="0"/>
              <a:buNone/>
              <a:defRPr/>
            </a:pPr>
            <a:r>
              <a:rPr lang="zh-CN" altLang="en-US"/>
              <a:t>逻辑与 </a:t>
            </a:r>
            <a:r>
              <a:rPr lang="en-US" altLang="zh-CN"/>
              <a:t> </a:t>
            </a:r>
            <a:r>
              <a:rPr lang="en-US" altLang="zh-CN">
                <a:solidFill>
                  <a:srgbClr val="CC0066"/>
                </a:solidFill>
              </a:rPr>
              <a:t>&amp;&amp;</a:t>
            </a:r>
            <a:r>
              <a:rPr lang="en-US" altLang="zh-CN"/>
              <a:t> </a:t>
            </a:r>
            <a:endParaRPr lang="en-US" altLang="zh-CN"/>
          </a:p>
          <a:p>
            <a:pPr algn="just">
              <a:buFont typeface="Wingdings" panose="05000000000000000000" charset="0"/>
              <a:buNone/>
              <a:defRPr/>
            </a:pPr>
            <a:r>
              <a:rPr lang="zh-CN" altLang="en-US"/>
              <a:t>逻辑或 </a:t>
            </a:r>
            <a:r>
              <a:rPr lang="en-US" altLang="zh-CN"/>
              <a:t> </a:t>
            </a:r>
            <a:r>
              <a:rPr lang="en-US" altLang="zh-CN">
                <a:solidFill>
                  <a:srgbClr val="CC0066"/>
                </a:solidFill>
              </a:rPr>
              <a:t>||</a:t>
            </a:r>
            <a:endParaRPr lang="en-US" altLang="zh-CN">
              <a:solidFill>
                <a:srgbClr val="CC0066"/>
              </a:solidFill>
            </a:endParaRPr>
          </a:p>
          <a:p>
            <a:pPr algn="just">
              <a:buFont typeface="Wingdings" panose="05000000000000000000" charset="0"/>
              <a:buNone/>
              <a:defRPr/>
            </a:pPr>
            <a:r>
              <a:rPr lang="zh-CN" altLang="en-US"/>
              <a:t>逻辑非</a:t>
            </a:r>
            <a:r>
              <a:rPr lang="en-US" altLang="zh-CN"/>
              <a:t> </a:t>
            </a:r>
            <a:r>
              <a:rPr lang="en-US" altLang="zh-CN">
                <a:solidFill>
                  <a:srgbClr val="CC0066"/>
                </a:solidFill>
              </a:rPr>
              <a:t>!</a:t>
            </a:r>
            <a:endParaRPr lang="zh-CN" altLang="en-US" sz="2800">
              <a:solidFill>
                <a:srgbClr val="CC0066"/>
              </a:solidFill>
              <a:latin typeface="宋体" panose="02010600030101010101" pitchFamily="2" charset="-122"/>
            </a:endParaRPr>
          </a:p>
        </p:txBody>
      </p:sp>
      <p:grpSp>
        <p:nvGrpSpPr>
          <p:cNvPr id="137250" name="Group 34"/>
          <p:cNvGrpSpPr/>
          <p:nvPr/>
        </p:nvGrpSpPr>
        <p:grpSpPr bwMode="auto">
          <a:xfrm>
            <a:off x="2209800" y="2057400"/>
            <a:ext cx="5638800" cy="4419600"/>
            <a:chOff x="1392" y="1296"/>
            <a:chExt cx="3552" cy="2784"/>
          </a:xfrm>
        </p:grpSpPr>
        <p:sp>
          <p:nvSpPr>
            <p:cNvPr id="137231" name="Oval 15"/>
            <p:cNvSpPr>
              <a:spLocks noChangeArrowheads="1"/>
            </p:cNvSpPr>
            <p:nvPr/>
          </p:nvSpPr>
          <p:spPr bwMode="auto">
            <a:xfrm>
              <a:off x="1392" y="1680"/>
              <a:ext cx="960" cy="1200"/>
            </a:xfrm>
            <a:prstGeom prst="ellipse">
              <a:avLst/>
            </a:prstGeom>
            <a:solidFill>
              <a:srgbClr val="337774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232" name="Oval 16"/>
            <p:cNvSpPr>
              <a:spLocks noChangeArrowheads="1"/>
            </p:cNvSpPr>
            <p:nvPr/>
          </p:nvSpPr>
          <p:spPr bwMode="auto">
            <a:xfrm>
              <a:off x="1968" y="1728"/>
              <a:ext cx="864" cy="1104"/>
            </a:xfrm>
            <a:prstGeom prst="ellipse">
              <a:avLst/>
            </a:prstGeom>
            <a:solidFill>
              <a:srgbClr val="EAB42C">
                <a:alpha val="50000"/>
              </a:srgbClr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240" name="Rectangle 24"/>
            <p:cNvSpPr>
              <a:spLocks noChangeArrowheads="1"/>
            </p:cNvSpPr>
            <p:nvPr/>
          </p:nvSpPr>
          <p:spPr bwMode="auto">
            <a:xfrm>
              <a:off x="1632" y="2112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kumimoji="1" lang="en-US" altLang="zh-CN" sz="2800" b="1"/>
                <a:t>X</a:t>
              </a:r>
              <a:endParaRPr kumimoji="1" lang="zh-CN" altLang="en-US" sz="2800" b="1"/>
            </a:p>
          </p:txBody>
        </p:sp>
        <p:sp>
          <p:nvSpPr>
            <p:cNvPr id="137241" name="Rectangle 25"/>
            <p:cNvSpPr>
              <a:spLocks noChangeArrowheads="1"/>
            </p:cNvSpPr>
            <p:nvPr/>
          </p:nvSpPr>
          <p:spPr bwMode="auto">
            <a:xfrm>
              <a:off x="1776" y="1296"/>
              <a:ext cx="862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kumimoji="1" lang="en-US" altLang="zh-CN" sz="2800" b="1"/>
                <a:t>X </a:t>
              </a:r>
              <a:r>
                <a:rPr kumimoji="1" lang="en-US" altLang="zh-CN" sz="2800" b="1">
                  <a:solidFill>
                    <a:srgbClr val="CC0066"/>
                  </a:solidFill>
                </a:rPr>
                <a:t>&amp;&amp;</a:t>
              </a:r>
              <a:r>
                <a:rPr kumimoji="1" lang="en-US" altLang="zh-CN" sz="2800" b="1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2800" b="1"/>
                <a:t>Y</a:t>
              </a:r>
              <a:endParaRPr kumimoji="1" lang="zh-CN" altLang="en-US" sz="2800" b="1"/>
            </a:p>
          </p:txBody>
        </p:sp>
        <p:sp>
          <p:nvSpPr>
            <p:cNvPr id="137242" name="Rectangle 26"/>
            <p:cNvSpPr>
              <a:spLocks noChangeArrowheads="1"/>
            </p:cNvSpPr>
            <p:nvPr/>
          </p:nvSpPr>
          <p:spPr bwMode="auto">
            <a:xfrm>
              <a:off x="2423" y="2112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kumimoji="1" lang="en-US" altLang="zh-CN" sz="2800" b="1"/>
                <a:t>Y</a:t>
              </a:r>
              <a:endParaRPr kumimoji="1" lang="zh-CN" altLang="en-US" sz="2800" b="1"/>
            </a:p>
          </p:txBody>
        </p:sp>
        <p:sp>
          <p:nvSpPr>
            <p:cNvPr id="137227" name="Oval 11"/>
            <p:cNvSpPr>
              <a:spLocks noChangeArrowheads="1"/>
            </p:cNvSpPr>
            <p:nvPr/>
          </p:nvSpPr>
          <p:spPr bwMode="auto">
            <a:xfrm>
              <a:off x="3360" y="1632"/>
              <a:ext cx="912" cy="1200"/>
            </a:xfrm>
            <a:prstGeom prst="ellipse">
              <a:avLst/>
            </a:prstGeom>
            <a:solidFill>
              <a:srgbClr val="C3F5FD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228" name="Oval 12"/>
            <p:cNvSpPr>
              <a:spLocks noChangeArrowheads="1"/>
            </p:cNvSpPr>
            <p:nvPr/>
          </p:nvSpPr>
          <p:spPr bwMode="auto">
            <a:xfrm>
              <a:off x="4080" y="1680"/>
              <a:ext cx="864" cy="1200"/>
            </a:xfrm>
            <a:prstGeom prst="ellipse">
              <a:avLst/>
            </a:prstGeom>
            <a:solidFill>
              <a:srgbClr val="C3F5FD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229" name="Rectangle 13"/>
            <p:cNvSpPr>
              <a:spLocks noChangeArrowheads="1"/>
            </p:cNvSpPr>
            <p:nvPr/>
          </p:nvSpPr>
          <p:spPr bwMode="auto">
            <a:xfrm>
              <a:off x="2736" y="3168"/>
              <a:ext cx="1488" cy="912"/>
            </a:xfrm>
            <a:prstGeom prst="rect">
              <a:avLst/>
            </a:prstGeom>
            <a:solidFill>
              <a:srgbClr val="F7FA6A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230" name="Oval 14"/>
            <p:cNvSpPr>
              <a:spLocks noChangeArrowheads="1"/>
            </p:cNvSpPr>
            <p:nvPr/>
          </p:nvSpPr>
          <p:spPr bwMode="auto">
            <a:xfrm>
              <a:off x="3216" y="3312"/>
              <a:ext cx="576" cy="62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233" name="Line 17"/>
            <p:cNvSpPr>
              <a:spLocks noChangeShapeType="1"/>
            </p:cNvSpPr>
            <p:nvPr/>
          </p:nvSpPr>
          <p:spPr bwMode="auto">
            <a:xfrm flipH="1">
              <a:off x="2016" y="1920"/>
              <a:ext cx="192" cy="240"/>
            </a:xfrm>
            <a:prstGeom prst="line">
              <a:avLst/>
            </a:prstGeom>
            <a:noFill/>
            <a:ln w="9525">
              <a:solidFill>
                <a:srgbClr val="DE4D1A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234" name="Line 18"/>
            <p:cNvSpPr>
              <a:spLocks noChangeShapeType="1"/>
            </p:cNvSpPr>
            <p:nvPr/>
          </p:nvSpPr>
          <p:spPr bwMode="auto">
            <a:xfrm flipH="1">
              <a:off x="2016" y="2064"/>
              <a:ext cx="288" cy="336"/>
            </a:xfrm>
            <a:prstGeom prst="line">
              <a:avLst/>
            </a:prstGeom>
            <a:noFill/>
            <a:ln w="9525">
              <a:solidFill>
                <a:srgbClr val="DE4D1A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235" name="Line 19"/>
            <p:cNvSpPr>
              <a:spLocks noChangeShapeType="1"/>
            </p:cNvSpPr>
            <p:nvPr/>
          </p:nvSpPr>
          <p:spPr bwMode="auto">
            <a:xfrm flipH="1">
              <a:off x="2064" y="2244"/>
              <a:ext cx="288" cy="336"/>
            </a:xfrm>
            <a:prstGeom prst="line">
              <a:avLst/>
            </a:prstGeom>
            <a:noFill/>
            <a:ln w="9525">
              <a:solidFill>
                <a:srgbClr val="DE4D1A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236" name="Line 20"/>
            <p:cNvSpPr>
              <a:spLocks noChangeShapeType="1"/>
            </p:cNvSpPr>
            <p:nvPr/>
          </p:nvSpPr>
          <p:spPr bwMode="auto">
            <a:xfrm flipH="1">
              <a:off x="2124" y="2520"/>
              <a:ext cx="192" cy="144"/>
            </a:xfrm>
            <a:prstGeom prst="line">
              <a:avLst/>
            </a:prstGeom>
            <a:noFill/>
            <a:ln w="9525">
              <a:solidFill>
                <a:srgbClr val="DE4D1A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243" name="Rectangle 27"/>
            <p:cNvSpPr>
              <a:spLocks noChangeArrowheads="1"/>
            </p:cNvSpPr>
            <p:nvPr/>
          </p:nvSpPr>
          <p:spPr bwMode="auto">
            <a:xfrm>
              <a:off x="3648" y="2064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kumimoji="1" lang="en-US" altLang="zh-CN" sz="2800" b="1"/>
                <a:t>X</a:t>
              </a:r>
              <a:endParaRPr kumimoji="1" lang="zh-CN" altLang="en-US" sz="2800" b="1"/>
            </a:p>
          </p:txBody>
        </p:sp>
        <p:sp>
          <p:nvSpPr>
            <p:cNvPr id="137244" name="Rectangle 28"/>
            <p:cNvSpPr>
              <a:spLocks noChangeArrowheads="1"/>
            </p:cNvSpPr>
            <p:nvPr/>
          </p:nvSpPr>
          <p:spPr bwMode="auto">
            <a:xfrm>
              <a:off x="4439" y="2064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kumimoji="1" lang="en-US" altLang="zh-CN" sz="2800" b="1"/>
                <a:t>Y</a:t>
              </a:r>
              <a:endParaRPr kumimoji="1" lang="zh-CN" altLang="en-US" sz="2800" b="1"/>
            </a:p>
          </p:txBody>
        </p:sp>
        <p:sp>
          <p:nvSpPr>
            <p:cNvPr id="137245" name="Rectangle 29"/>
            <p:cNvSpPr>
              <a:spLocks noChangeArrowheads="1"/>
            </p:cNvSpPr>
            <p:nvPr/>
          </p:nvSpPr>
          <p:spPr bwMode="auto">
            <a:xfrm>
              <a:off x="3820" y="1296"/>
              <a:ext cx="664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kumimoji="1" lang="en-US" altLang="zh-CN" sz="2800" b="1"/>
                <a:t>X </a:t>
              </a:r>
              <a:r>
                <a:rPr kumimoji="1" lang="en-US" altLang="zh-CN" sz="2800" b="1">
                  <a:solidFill>
                    <a:srgbClr val="CC0066"/>
                  </a:solidFill>
                </a:rPr>
                <a:t>||</a:t>
              </a:r>
              <a:r>
                <a:rPr kumimoji="1" lang="en-US" altLang="zh-CN" sz="2800" b="1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2800" b="1"/>
                <a:t>Y</a:t>
              </a:r>
              <a:endParaRPr kumimoji="1" lang="zh-CN" altLang="en-US" sz="2800" b="1"/>
            </a:p>
          </p:txBody>
        </p:sp>
        <p:sp>
          <p:nvSpPr>
            <p:cNvPr id="137247" name="Rectangle 31"/>
            <p:cNvSpPr>
              <a:spLocks noChangeArrowheads="1"/>
            </p:cNvSpPr>
            <p:nvPr/>
          </p:nvSpPr>
          <p:spPr bwMode="auto">
            <a:xfrm>
              <a:off x="3383" y="3465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kumimoji="1" lang="en-US" altLang="zh-CN" sz="2800" b="1"/>
                <a:t>X</a:t>
              </a:r>
              <a:endParaRPr kumimoji="1" lang="zh-CN" altLang="en-US" sz="2800" b="1"/>
            </a:p>
          </p:txBody>
        </p:sp>
        <p:sp>
          <p:nvSpPr>
            <p:cNvPr id="137248" name="Rectangle 32"/>
            <p:cNvSpPr>
              <a:spLocks noChangeArrowheads="1"/>
            </p:cNvSpPr>
            <p:nvPr/>
          </p:nvSpPr>
          <p:spPr bwMode="auto">
            <a:xfrm>
              <a:off x="2784" y="3312"/>
              <a:ext cx="402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kumimoji="1" lang="en-US" altLang="zh-CN" sz="2800" b="1">
                  <a:solidFill>
                    <a:srgbClr val="CC0066"/>
                  </a:solidFill>
                </a:rPr>
                <a:t>!</a:t>
              </a:r>
              <a:r>
                <a:rPr kumimoji="1" lang="en-US" altLang="zh-CN" sz="2800" b="1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2800" b="1"/>
                <a:t>X</a:t>
              </a:r>
              <a:endParaRPr kumimoji="1" lang="zh-CN" altLang="en-US" sz="2800" b="1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305800" cy="28194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charset="0"/>
              <a:buNone/>
              <a:defRPr/>
            </a:pPr>
            <a:r>
              <a:rPr lang="zh-CN" altLang="en-US" dirty="0"/>
              <a:t> 逻辑与</a:t>
            </a:r>
            <a:r>
              <a:rPr lang="zh-CN" dirty="0"/>
              <a:t> </a:t>
            </a:r>
            <a:r>
              <a:rPr lang="zh-CN" altLang="en-US" dirty="0">
                <a:solidFill>
                  <a:srgbClr val="CC0066"/>
                </a:solidFill>
              </a:rPr>
              <a:t>&amp;&amp;</a:t>
            </a:r>
            <a:r>
              <a:rPr lang="zh-CN" dirty="0"/>
              <a:t>       </a:t>
            </a:r>
            <a:r>
              <a:rPr lang="en-US" altLang="zh-CN" dirty="0"/>
              <a:t>     </a:t>
            </a:r>
            <a:r>
              <a:rPr lang="zh-CN" altLang="en-US" dirty="0"/>
              <a:t>逻辑或 </a:t>
            </a:r>
            <a:r>
              <a:rPr lang="zh-CN" altLang="en-US" dirty="0">
                <a:solidFill>
                  <a:srgbClr val="CC0066"/>
                </a:solidFill>
              </a:rPr>
              <a:t>||</a:t>
            </a:r>
            <a:r>
              <a:rPr lang="zh-CN" altLang="en-US" dirty="0"/>
              <a:t>         逻辑非 </a:t>
            </a:r>
            <a:r>
              <a:rPr lang="zh-CN" altLang="en-US" dirty="0">
                <a:solidFill>
                  <a:srgbClr val="CC0066"/>
                </a:solidFill>
              </a:rPr>
              <a:t>!</a:t>
            </a:r>
            <a:r>
              <a:rPr lang="zh-CN" altLang="en-US" dirty="0"/>
              <a:t> </a:t>
            </a:r>
            <a:endParaRPr lang="zh-CN" altLang="en-US" dirty="0"/>
          </a:p>
          <a:p>
            <a:pPr marL="419100">
              <a:lnSpc>
                <a:spcPct val="120000"/>
              </a:lnSpc>
              <a:buNone/>
              <a:defRPr/>
            </a:pPr>
            <a:r>
              <a:rPr lang="zh-CN" altLang="en-US" dirty="0"/>
              <a:t>(</a:t>
            </a:r>
            <a:r>
              <a:rPr lang="en-US" altLang="zh-CN" dirty="0"/>
              <a:t>x&gt;1)&amp;&amp;(y&gt;1)     (x&gt;1)||(y&gt;1)        (x&gt;1)</a:t>
            </a:r>
            <a:endParaRPr lang="en-US" altLang="zh-CN" dirty="0"/>
          </a:p>
          <a:p>
            <a:pPr marL="819150" lvl="1" algn="just">
              <a:buFont typeface="Wingdings" panose="05000000000000000000" charset="0"/>
              <a:buNone/>
              <a:defRPr/>
            </a:pPr>
            <a:endParaRPr lang="en-US" altLang="zh-CN" dirty="0"/>
          </a:p>
          <a:p>
            <a:pPr marL="819150" lvl="1" algn="just">
              <a:buFont typeface="Wingdings" panose="05000000000000000000" charset="0"/>
              <a:buNone/>
              <a:defRPr/>
            </a:pPr>
            <a:endParaRPr lang="en-US" altLang="zh-CN" dirty="0"/>
          </a:p>
          <a:p>
            <a:pPr marL="819150" lvl="1" algn="just">
              <a:buFont typeface="Wingdings" panose="05000000000000000000" charset="0"/>
              <a:buNone/>
              <a:defRPr/>
            </a:pPr>
            <a:r>
              <a:rPr lang="en-US" altLang="zh-CN" dirty="0"/>
              <a:t>							!(x&gt;1) </a:t>
            </a:r>
            <a:r>
              <a:rPr lang="zh-CN" altLang="en-US" dirty="0"/>
              <a:t>即 </a:t>
            </a:r>
            <a:r>
              <a:rPr lang="en-US" altLang="zh-CN" dirty="0"/>
              <a:t>x&lt;=1</a:t>
            </a:r>
            <a:endParaRPr lang="zh-CN" altLang="en-US" sz="3600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逻辑运算符的含义</a:t>
            </a:r>
            <a:endParaRPr lang="zh-CN" altLang="en-US"/>
          </a:p>
        </p:txBody>
      </p:sp>
      <p:grpSp>
        <p:nvGrpSpPr>
          <p:cNvPr id="41987" name="Group 30"/>
          <p:cNvGrpSpPr/>
          <p:nvPr/>
        </p:nvGrpSpPr>
        <p:grpSpPr bwMode="auto">
          <a:xfrm>
            <a:off x="1143000" y="3316288"/>
            <a:ext cx="6629400" cy="2057400"/>
            <a:chOff x="1152" y="1920"/>
            <a:chExt cx="4176" cy="1296"/>
          </a:xfrm>
        </p:grpSpPr>
        <p:sp>
          <p:nvSpPr>
            <p:cNvPr id="9231" name="Rectangle 15"/>
            <p:cNvSpPr>
              <a:spLocks noChangeArrowheads="1"/>
            </p:cNvSpPr>
            <p:nvPr/>
          </p:nvSpPr>
          <p:spPr bwMode="auto">
            <a:xfrm>
              <a:off x="3180" y="2568"/>
              <a:ext cx="528" cy="576"/>
            </a:xfrm>
            <a:prstGeom prst="rect">
              <a:avLst/>
            </a:prstGeom>
            <a:solidFill>
              <a:srgbClr val="A6CC2C"/>
            </a:solidFill>
            <a:ln w="9525">
              <a:solidFill>
                <a:schemeClr val="bg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1" name="Line 5"/>
            <p:cNvSpPr>
              <a:spLocks noChangeShapeType="1"/>
            </p:cNvSpPr>
            <p:nvPr/>
          </p:nvSpPr>
          <p:spPr bwMode="auto">
            <a:xfrm>
              <a:off x="1152" y="302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2" name="Line 6"/>
            <p:cNvSpPr>
              <a:spLocks noChangeShapeType="1"/>
            </p:cNvSpPr>
            <p:nvPr/>
          </p:nvSpPr>
          <p:spPr bwMode="auto">
            <a:xfrm>
              <a:off x="1152" y="2592"/>
              <a:ext cx="100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3" name="Line 7"/>
            <p:cNvSpPr>
              <a:spLocks noChangeShapeType="1"/>
            </p:cNvSpPr>
            <p:nvPr/>
          </p:nvSpPr>
          <p:spPr bwMode="auto">
            <a:xfrm>
              <a:off x="1536" y="2064"/>
              <a:ext cx="0" cy="96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4" name="Rectangle 8"/>
            <p:cNvSpPr>
              <a:spLocks noChangeArrowheads="1"/>
            </p:cNvSpPr>
            <p:nvPr/>
          </p:nvSpPr>
          <p:spPr bwMode="auto">
            <a:xfrm>
              <a:off x="1552" y="2096"/>
              <a:ext cx="528" cy="480"/>
            </a:xfrm>
            <a:prstGeom prst="rect">
              <a:avLst/>
            </a:prstGeom>
            <a:solidFill>
              <a:srgbClr val="A6CC2C"/>
            </a:solidFill>
            <a:ln w="9525">
              <a:solidFill>
                <a:schemeClr val="bg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0" name="Line 4"/>
            <p:cNvSpPr>
              <a:spLocks noChangeShapeType="1"/>
            </p:cNvSpPr>
            <p:nvPr/>
          </p:nvSpPr>
          <p:spPr bwMode="auto">
            <a:xfrm flipV="1">
              <a:off x="1152" y="1968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6" name="Line 10"/>
            <p:cNvSpPr>
              <a:spLocks noChangeShapeType="1"/>
            </p:cNvSpPr>
            <p:nvPr/>
          </p:nvSpPr>
          <p:spPr bwMode="auto">
            <a:xfrm>
              <a:off x="2784" y="301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9" name="Rectangle 13"/>
            <p:cNvSpPr>
              <a:spLocks noChangeArrowheads="1"/>
            </p:cNvSpPr>
            <p:nvPr/>
          </p:nvSpPr>
          <p:spPr bwMode="auto">
            <a:xfrm>
              <a:off x="2688" y="2082"/>
              <a:ext cx="1024" cy="480"/>
            </a:xfrm>
            <a:prstGeom prst="rect">
              <a:avLst/>
            </a:prstGeom>
            <a:solidFill>
              <a:srgbClr val="A6CC2C"/>
            </a:solidFill>
            <a:ln w="9525">
              <a:solidFill>
                <a:schemeClr val="bg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30" name="Line 14"/>
            <p:cNvSpPr>
              <a:spLocks noChangeShapeType="1"/>
            </p:cNvSpPr>
            <p:nvPr/>
          </p:nvSpPr>
          <p:spPr bwMode="auto">
            <a:xfrm flipV="1">
              <a:off x="2784" y="195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8" name="Line 12"/>
            <p:cNvSpPr>
              <a:spLocks noChangeShapeType="1"/>
            </p:cNvSpPr>
            <p:nvPr/>
          </p:nvSpPr>
          <p:spPr bwMode="auto">
            <a:xfrm>
              <a:off x="3168" y="2050"/>
              <a:ext cx="0" cy="96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7" name="Line 11"/>
            <p:cNvSpPr>
              <a:spLocks noChangeShapeType="1"/>
            </p:cNvSpPr>
            <p:nvPr/>
          </p:nvSpPr>
          <p:spPr bwMode="auto">
            <a:xfrm>
              <a:off x="2784" y="2566"/>
              <a:ext cx="100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39" name="Line 23"/>
            <p:cNvSpPr>
              <a:spLocks noChangeShapeType="1"/>
            </p:cNvSpPr>
            <p:nvPr/>
          </p:nvSpPr>
          <p:spPr bwMode="auto">
            <a:xfrm>
              <a:off x="4224" y="2208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41" name="Freeform 25"/>
            <p:cNvSpPr/>
            <p:nvPr/>
          </p:nvSpPr>
          <p:spPr bwMode="auto">
            <a:xfrm>
              <a:off x="4656" y="1920"/>
              <a:ext cx="672" cy="288"/>
            </a:xfrm>
            <a:custGeom>
              <a:avLst/>
              <a:gdLst>
                <a:gd name="T0" fmla="*/ 0 w 672"/>
                <a:gd name="T1" fmla="*/ 288 h 288"/>
                <a:gd name="T2" fmla="*/ 0 w 672"/>
                <a:gd name="T3" fmla="*/ 0 h 288"/>
                <a:gd name="T4" fmla="*/ 672 w 672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288">
                  <a:moveTo>
                    <a:pt x="0" y="288"/>
                  </a:moveTo>
                  <a:lnTo>
                    <a:pt x="0" y="0"/>
                  </a:lnTo>
                  <a:lnTo>
                    <a:pt x="672" y="0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42" name="Line 26"/>
            <p:cNvSpPr>
              <a:spLocks noChangeShapeType="1"/>
            </p:cNvSpPr>
            <p:nvPr/>
          </p:nvSpPr>
          <p:spPr bwMode="auto">
            <a:xfrm>
              <a:off x="4224" y="3216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43" name="Freeform 27"/>
            <p:cNvSpPr/>
            <p:nvPr/>
          </p:nvSpPr>
          <p:spPr bwMode="auto">
            <a:xfrm>
              <a:off x="4176" y="2880"/>
              <a:ext cx="528" cy="336"/>
            </a:xfrm>
            <a:custGeom>
              <a:avLst/>
              <a:gdLst>
                <a:gd name="T0" fmla="*/ 528 w 528"/>
                <a:gd name="T1" fmla="*/ 336 h 336"/>
                <a:gd name="T2" fmla="*/ 528 w 528"/>
                <a:gd name="T3" fmla="*/ 0 h 336"/>
                <a:gd name="T4" fmla="*/ 0 w 528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8" h="336">
                  <a:moveTo>
                    <a:pt x="528" y="336"/>
                  </a:moveTo>
                  <a:lnTo>
                    <a:pt x="528" y="0"/>
                  </a:ln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03232" cy="88356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逻辑运算符的功能</a:t>
            </a:r>
            <a:endParaRPr lang="zh-CN" alt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99086" y="735037"/>
            <a:ext cx="2160240" cy="1800225"/>
          </a:xfrm>
        </p:spPr>
        <p:txBody>
          <a:bodyPr/>
          <a:lstStyle/>
          <a:p>
            <a:pPr>
              <a:buFont typeface="Wingdings" panose="05000000000000000000" charset="0"/>
              <a:buNone/>
              <a:defRPr/>
            </a:pPr>
            <a:r>
              <a:rPr lang="zh-CN" altLang="en-US" sz="2800" dirty="0"/>
              <a:t>逻辑与</a:t>
            </a:r>
            <a:r>
              <a:rPr lang="zh-CN" sz="2800" dirty="0"/>
              <a:t> 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CC0066"/>
                </a:solidFill>
              </a:rPr>
              <a:t>&amp;&amp;</a:t>
            </a:r>
            <a:r>
              <a:rPr lang="zh-CN" sz="2800" dirty="0"/>
              <a:t>   </a:t>
            </a:r>
            <a:endParaRPr lang="en-US" altLang="zh-CN" sz="2800" dirty="0"/>
          </a:p>
          <a:p>
            <a:pPr>
              <a:buFont typeface="Wingdings" panose="05000000000000000000" charset="0"/>
              <a:buNone/>
              <a:defRPr/>
            </a:pPr>
            <a:r>
              <a:rPr lang="zh-CN" altLang="en-US" sz="2800" dirty="0"/>
              <a:t>逻辑或  </a:t>
            </a:r>
            <a:r>
              <a:rPr lang="en-US" altLang="zh-CN" sz="2800" dirty="0">
                <a:solidFill>
                  <a:srgbClr val="CC0066"/>
                </a:solidFill>
              </a:rPr>
              <a:t>||</a:t>
            </a:r>
            <a:r>
              <a:rPr lang="zh-CN" altLang="en-US" sz="2800" dirty="0">
                <a:solidFill>
                  <a:srgbClr val="CC0066"/>
                </a:solidFill>
              </a:rPr>
              <a:t> </a:t>
            </a:r>
            <a:r>
              <a:rPr lang="zh-CN" altLang="en-US" sz="2800" dirty="0"/>
              <a:t>  </a:t>
            </a:r>
            <a:endParaRPr lang="en-US" altLang="zh-CN" sz="2800" dirty="0"/>
          </a:p>
          <a:p>
            <a:pPr>
              <a:buFont typeface="Wingdings" panose="05000000000000000000" charset="0"/>
              <a:buNone/>
              <a:defRPr/>
            </a:pPr>
            <a:r>
              <a:rPr lang="zh-CN" altLang="en-US" sz="2800" dirty="0"/>
              <a:t>逻辑非  </a:t>
            </a:r>
            <a:r>
              <a:rPr lang="en-US" altLang="zh-CN" sz="2800" dirty="0">
                <a:solidFill>
                  <a:srgbClr val="CC0066"/>
                </a:solidFill>
              </a:rPr>
              <a:t>!</a:t>
            </a:r>
            <a:endParaRPr lang="zh-CN" altLang="en-US" sz="2800" dirty="0">
              <a:solidFill>
                <a:srgbClr val="CC0066"/>
              </a:solidFill>
            </a:endParaRPr>
          </a:p>
        </p:txBody>
      </p:sp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1331640" y="2535262"/>
          <a:ext cx="6480720" cy="259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90"/>
                <a:gridCol w="810090"/>
                <a:gridCol w="1620180"/>
                <a:gridCol w="1620180"/>
                <a:gridCol w="1620180"/>
              </a:tblGrid>
              <a:tr h="5184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 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a&amp;&amp;b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a||b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!a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5184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C0066"/>
                          </a:solidFill>
                        </a:rPr>
                        <a:t>真</a:t>
                      </a:r>
                      <a:endParaRPr lang="zh-CN" altLang="en-US" sz="2800" b="1" dirty="0">
                        <a:solidFill>
                          <a:srgbClr val="CC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C0066"/>
                          </a:solidFill>
                        </a:rPr>
                        <a:t>真</a:t>
                      </a:r>
                      <a:endParaRPr lang="zh-CN" altLang="en-US" sz="2800" b="1" dirty="0">
                        <a:solidFill>
                          <a:srgbClr val="CC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C0066"/>
                          </a:solidFill>
                        </a:rPr>
                        <a:t>真</a:t>
                      </a:r>
                      <a:endParaRPr lang="zh-CN" altLang="en-US" sz="2800" b="1" dirty="0">
                        <a:solidFill>
                          <a:srgbClr val="CC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C0066"/>
                          </a:solidFill>
                        </a:rPr>
                        <a:t>真</a:t>
                      </a:r>
                      <a:endParaRPr lang="zh-CN" altLang="en-US" sz="2800" b="1" dirty="0">
                        <a:solidFill>
                          <a:srgbClr val="CC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假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5184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C0066"/>
                          </a:solidFill>
                        </a:rPr>
                        <a:t>真</a:t>
                      </a:r>
                      <a:endParaRPr lang="zh-CN" altLang="en-US" sz="2800" b="1" dirty="0">
                        <a:solidFill>
                          <a:srgbClr val="CC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假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假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C0066"/>
                          </a:solidFill>
                        </a:rPr>
                        <a:t>真</a:t>
                      </a:r>
                      <a:endParaRPr lang="zh-CN" altLang="en-US" sz="2800" b="1" dirty="0">
                        <a:solidFill>
                          <a:srgbClr val="CC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假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5184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假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C0066"/>
                          </a:solidFill>
                        </a:rPr>
                        <a:t>真</a:t>
                      </a:r>
                      <a:endParaRPr lang="zh-CN" altLang="en-US" sz="2800" b="1" dirty="0">
                        <a:solidFill>
                          <a:srgbClr val="CC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假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C0066"/>
                          </a:solidFill>
                        </a:rPr>
                        <a:t>真</a:t>
                      </a:r>
                      <a:endParaRPr lang="zh-CN" altLang="en-US" sz="2800" b="1" dirty="0">
                        <a:solidFill>
                          <a:srgbClr val="CC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C0066"/>
                          </a:solidFill>
                        </a:rPr>
                        <a:t>真</a:t>
                      </a:r>
                      <a:endParaRPr lang="zh-CN" altLang="en-US" sz="2800" b="1" dirty="0">
                        <a:solidFill>
                          <a:srgbClr val="CC0066"/>
                        </a:solidFill>
                      </a:endParaRPr>
                    </a:p>
                  </a:txBody>
                  <a:tcPr/>
                </a:tc>
              </a:tr>
              <a:tr h="5184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假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假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假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假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C0066"/>
                          </a:solidFill>
                        </a:rPr>
                        <a:t>真</a:t>
                      </a:r>
                      <a:endParaRPr lang="zh-CN" altLang="en-US" sz="2800" b="1" dirty="0">
                        <a:solidFill>
                          <a:srgbClr val="CC006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逻辑表达式</a:t>
            </a:r>
            <a:endParaRPr lang="zh-CN" alt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59813" cy="4724400"/>
          </a:xfrm>
        </p:spPr>
        <p:txBody>
          <a:bodyPr/>
          <a:lstStyle/>
          <a:p>
            <a:pPr algn="just">
              <a:lnSpc>
                <a:spcPct val="94000"/>
              </a:lnSpc>
              <a:buFont typeface="Wingdings" panose="05000000000000000000" charset="0"/>
              <a:buNone/>
              <a:defRPr/>
            </a:pPr>
            <a:r>
              <a:rPr lang="zh-CN" altLang="en-US" sz="2800">
                <a:latin typeface="宋体" panose="02010600030101010101" pitchFamily="2" charset="-122"/>
              </a:rPr>
              <a:t>逻辑表达式：</a:t>
            </a:r>
            <a:endParaRPr lang="zh-CN" altLang="en-US" sz="2800">
              <a:latin typeface="宋体" panose="02010600030101010101" pitchFamily="2" charset="-122"/>
            </a:endParaRPr>
          </a:p>
          <a:p>
            <a:pPr algn="just">
              <a:lnSpc>
                <a:spcPct val="94000"/>
              </a:lnSpc>
              <a:buFont typeface="Wingdings" panose="05000000000000000000" charset="0"/>
              <a:buNone/>
              <a:defRPr/>
            </a:pPr>
            <a:r>
              <a:rPr lang="zh-CN" altLang="en-US" sz="2800">
                <a:latin typeface="宋体" panose="02010600030101010101" pitchFamily="2" charset="-122"/>
              </a:rPr>
              <a:t>    用</a:t>
            </a:r>
            <a:r>
              <a:rPr lang="zh-CN" altLang="en-US" sz="2800">
                <a:solidFill>
                  <a:srgbClr val="CC0066"/>
                </a:solidFill>
                <a:latin typeface="宋体" panose="02010600030101010101" pitchFamily="2" charset="-122"/>
              </a:rPr>
              <a:t>逻辑运算符</a:t>
            </a:r>
            <a:r>
              <a:rPr lang="zh-CN" altLang="en-US" sz="2800">
                <a:latin typeface="宋体" panose="02010600030101010101" pitchFamily="2" charset="-122"/>
              </a:rPr>
              <a:t>将</a:t>
            </a:r>
            <a:r>
              <a:rPr lang="zh-CN" altLang="en-US" sz="2800">
                <a:solidFill>
                  <a:srgbClr val="CC0066"/>
                </a:solidFill>
                <a:latin typeface="宋体" panose="02010600030101010101" pitchFamily="2" charset="-122"/>
              </a:rPr>
              <a:t>逻辑运算对象</a:t>
            </a:r>
            <a:r>
              <a:rPr lang="zh-CN" altLang="en-US" sz="2800">
                <a:latin typeface="宋体" panose="02010600030101010101" pitchFamily="2" charset="-122"/>
              </a:rPr>
              <a:t>连接起来的式子。 </a:t>
            </a:r>
            <a:endParaRPr lang="zh-CN" altLang="en-US" sz="2800">
              <a:latin typeface="宋体" panose="02010600030101010101" pitchFamily="2" charset="-122"/>
            </a:endParaRPr>
          </a:p>
          <a:p>
            <a:pPr algn="just">
              <a:lnSpc>
                <a:spcPct val="94000"/>
              </a:lnSpc>
              <a:buFont typeface="Wingdings" panose="05000000000000000000" charset="0"/>
              <a:buNone/>
              <a:defRPr/>
            </a:pPr>
            <a:r>
              <a:rPr lang="en-US" altLang="zh-CN" sz="2800"/>
              <a:t> (ch &gt;= 'a') &amp;&amp; (ch &lt;= 'z')  </a:t>
            </a:r>
            <a:endParaRPr lang="en-US" altLang="zh-CN" sz="2800"/>
          </a:p>
          <a:p>
            <a:pPr algn="just">
              <a:lnSpc>
                <a:spcPct val="94000"/>
              </a:lnSpc>
              <a:buFont typeface="Wingdings" panose="05000000000000000000" charset="0"/>
              <a:buNone/>
              <a:defRPr/>
            </a:pPr>
            <a:r>
              <a:rPr lang="en-US" altLang="zh-CN" sz="2800"/>
              <a:t>   </a:t>
            </a:r>
            <a:r>
              <a:rPr lang="zh-CN" altLang="en-US" sz="2800"/>
              <a:t>判断</a:t>
            </a:r>
            <a:r>
              <a:rPr lang="en-US" altLang="zh-CN" sz="2800"/>
              <a:t>ch </a:t>
            </a:r>
            <a:r>
              <a:rPr lang="zh-CN" altLang="en-US" sz="2800"/>
              <a:t>是否为小写英文字母</a:t>
            </a:r>
            <a:endParaRPr lang="zh-CN" altLang="en-US" sz="2800"/>
          </a:p>
          <a:p>
            <a:pPr algn="just">
              <a:lnSpc>
                <a:spcPct val="94000"/>
              </a:lnSpc>
              <a:buFont typeface="Wingdings" panose="05000000000000000000" charset="0"/>
              <a:buNone/>
              <a:defRPr/>
            </a:pPr>
            <a:r>
              <a:rPr lang="zh-CN" altLang="en-US" sz="2800"/>
              <a:t>   或：</a:t>
            </a:r>
            <a:endParaRPr lang="zh-CN" altLang="en-US" sz="2800"/>
          </a:p>
          <a:p>
            <a:pPr algn="just">
              <a:lnSpc>
                <a:spcPct val="94000"/>
              </a:lnSpc>
              <a:buFont typeface="Wingdings" panose="05000000000000000000" charset="0"/>
              <a:buNone/>
              <a:defRPr/>
            </a:pPr>
            <a:r>
              <a:rPr lang="en-US" altLang="zh-CN" sz="2800"/>
              <a:t> ch &gt;= 'a' &amp;&amp; ch &lt;= 'z'</a:t>
            </a:r>
            <a:endParaRPr lang="en-US" altLang="zh-CN" sz="2800"/>
          </a:p>
          <a:p>
            <a:pPr lvl="1" algn="just">
              <a:lnSpc>
                <a:spcPct val="94000"/>
              </a:lnSpc>
              <a:buFont typeface="Wingdings" panose="05000000000000000000" charset="0"/>
              <a:buNone/>
              <a:defRPr/>
            </a:pPr>
            <a:endParaRPr lang="en-US" altLang="zh-CN" sz="2400"/>
          </a:p>
          <a:p>
            <a:pPr algn="just">
              <a:lnSpc>
                <a:spcPct val="94000"/>
              </a:lnSpc>
              <a:buFont typeface="Wingdings" panose="05000000000000000000" charset="0"/>
              <a:buNone/>
              <a:defRPr/>
            </a:pPr>
            <a:r>
              <a:rPr lang="en-US" altLang="zh-CN" sz="2800"/>
              <a:t> (ch &gt;= 'a' &amp;&amp; ch &lt;= 'z') || ( ch &gt;= 'A' &amp;&amp; ch &lt;= 'Z') </a:t>
            </a:r>
            <a:endParaRPr lang="en-US" altLang="zh-CN" sz="2800"/>
          </a:p>
          <a:p>
            <a:pPr algn="just">
              <a:lnSpc>
                <a:spcPct val="94000"/>
              </a:lnSpc>
              <a:buFont typeface="Wingdings" panose="05000000000000000000" charset="0"/>
              <a:buNone/>
              <a:defRPr/>
            </a:pPr>
            <a:r>
              <a:rPr lang="zh-CN" altLang="en-US" sz="2800"/>
              <a:t> 	判断</a:t>
            </a:r>
            <a:r>
              <a:rPr lang="en-US" altLang="zh-CN" sz="2800"/>
              <a:t>ch </a:t>
            </a:r>
            <a:r>
              <a:rPr lang="zh-CN" altLang="en-US" sz="2800"/>
              <a:t>是否为英文字母，分大小写</a:t>
            </a:r>
            <a:endParaRPr lang="zh-CN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autoUpdateAnimBg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04813"/>
            <a:ext cx="8686800" cy="124777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3.1 </a:t>
            </a:r>
            <a:r>
              <a:rPr lang="zh-CN" altLang="en-US" dirty="0"/>
              <a:t>简单的猜数游戏</a:t>
            </a:r>
            <a:endParaRPr lang="zh-CN" altLang="en-US" dirty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3284538"/>
            <a:ext cx="8137525" cy="2952750"/>
          </a:xfrm>
        </p:spPr>
        <p:txBody>
          <a:bodyPr/>
          <a:lstStyle/>
          <a:p>
            <a:pPr algn="just">
              <a:lnSpc>
                <a:spcPct val="120000"/>
              </a:lnSpc>
              <a:buFont typeface="Wingdings" panose="05000000000000000000" charset="0"/>
              <a:buNone/>
              <a:defRPr/>
            </a:pPr>
            <a:r>
              <a:rPr lang="en-US" altLang="zh-CN" sz="3600" dirty="0"/>
              <a:t>3.1.1  </a:t>
            </a:r>
            <a:r>
              <a:rPr lang="zh-CN" altLang="en-US" sz="3600" dirty="0">
                <a:latin typeface="宋体" panose="02010600030101010101" pitchFamily="2" charset="-122"/>
              </a:rPr>
              <a:t>程序解析</a:t>
            </a:r>
            <a:endParaRPr lang="zh-CN" altLang="en-US" sz="3600" dirty="0">
              <a:latin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buFont typeface="Wingdings" panose="05000000000000000000" charset="0"/>
              <a:buNone/>
              <a:defRPr/>
            </a:pPr>
            <a:r>
              <a:rPr lang="en-US" altLang="zh-CN" sz="3600" dirty="0"/>
              <a:t>3.1.2  </a:t>
            </a:r>
            <a:r>
              <a:rPr lang="zh-CN" altLang="en-US" sz="3600" dirty="0">
                <a:latin typeface="宋体" panose="02010600030101010101" pitchFamily="2" charset="-122"/>
              </a:rPr>
              <a:t>二分支结构和</a:t>
            </a:r>
            <a:r>
              <a:rPr lang="en-US" altLang="zh-CN" sz="3600" dirty="0"/>
              <a:t>if – else</a:t>
            </a:r>
            <a:r>
              <a:rPr lang="zh-CN" altLang="en-US" sz="3600" dirty="0">
                <a:latin typeface="宋体" panose="02010600030101010101" pitchFamily="2" charset="-122"/>
              </a:rPr>
              <a:t>语句</a:t>
            </a:r>
            <a:endParaRPr lang="zh-CN" altLang="en-US" sz="3600" dirty="0">
              <a:latin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buFont typeface="Wingdings" panose="05000000000000000000" charset="0"/>
              <a:buNone/>
              <a:defRPr/>
            </a:pPr>
            <a:r>
              <a:rPr lang="en-US" altLang="zh-CN" sz="3600" dirty="0"/>
              <a:t>3.1.3  </a:t>
            </a:r>
            <a:r>
              <a:rPr lang="zh-CN" altLang="en-US" sz="3600" dirty="0"/>
              <a:t>多分支结构和</a:t>
            </a:r>
            <a:r>
              <a:rPr lang="en-US" altLang="zh-CN" sz="3600" dirty="0"/>
              <a:t>else – if </a:t>
            </a:r>
            <a:r>
              <a:rPr lang="zh-CN" altLang="en-US" sz="3600" dirty="0"/>
              <a:t>语句</a:t>
            </a:r>
            <a:r>
              <a:rPr lang="en-US" altLang="zh-CN" sz="3600" dirty="0"/>
              <a:t> </a:t>
            </a:r>
            <a:endParaRPr lang="zh-CN" altLang="en-US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850" y="1557338"/>
            <a:ext cx="8424863" cy="1384300"/>
          </a:xfrm>
          <a:prstGeom prst="rect">
            <a:avLst/>
          </a:prstGeom>
          <a:noFill/>
          <a:ln w="9525">
            <a:solidFill>
              <a:srgbClr val="0000FF"/>
            </a:solidFill>
            <a:prstDash val="sysDot"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Arial" panose="020B0604020202020204"/>
                <a:cs typeface="Arial" panose="020B0604020202020204"/>
              </a:rPr>
              <a:t>输入你所猜的整数（假定</a:t>
            </a:r>
            <a:r>
              <a:rPr lang="en-US" altLang="zh-CN" sz="2800" b="1" dirty="0">
                <a:latin typeface="Arial" panose="020B0604020202020204"/>
                <a:cs typeface="Arial" panose="020B0604020202020204"/>
              </a:rPr>
              <a:t>1~100</a:t>
            </a:r>
            <a:r>
              <a:rPr lang="zh-CN" altLang="en-US" sz="2800" b="1" dirty="0">
                <a:latin typeface="Arial" panose="020B0604020202020204"/>
                <a:cs typeface="Arial" panose="020B0604020202020204"/>
              </a:rPr>
              <a:t>内），与计算机产生的被猜数比较，若相等，显示猜中；若不等，显示与被猜数的大小关系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04664"/>
            <a:ext cx="3168352" cy="95567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条件的表示</a:t>
            </a:r>
            <a:endParaRPr lang="zh-CN" altLang="en-US" dirty="0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640960" cy="4274174"/>
          </a:xfrm>
        </p:spPr>
        <p:txBody>
          <a:bodyPr/>
          <a:lstStyle/>
          <a:p>
            <a:pPr>
              <a:buFont typeface="Wingdings" panose="05000000000000000000" charset="0"/>
              <a:buNone/>
              <a:defRPr/>
            </a:pPr>
            <a:r>
              <a:rPr lang="zh-CN" altLang="en-US" dirty="0"/>
              <a:t>例</a:t>
            </a:r>
            <a:r>
              <a:rPr lang="en-US" altLang="zh-CN" dirty="0"/>
              <a:t>3-6  </a:t>
            </a:r>
            <a:r>
              <a:rPr lang="zh-CN" altLang="en-US" dirty="0"/>
              <a:t>写出满足下列条件的</a:t>
            </a:r>
            <a:r>
              <a:rPr lang="en-US" altLang="zh-CN" dirty="0"/>
              <a:t>C</a:t>
            </a:r>
            <a:r>
              <a:rPr lang="zh-CN" altLang="en-US" dirty="0"/>
              <a:t>表达式。</a:t>
            </a:r>
            <a:endParaRPr lang="zh-CN" altLang="en-US" dirty="0"/>
          </a:p>
          <a:p>
            <a:pPr>
              <a:defRPr/>
            </a:pPr>
            <a:r>
              <a:rPr lang="en-US" altLang="zh-CN" dirty="0" err="1"/>
              <a:t>ch</a:t>
            </a:r>
            <a:r>
              <a:rPr lang="en-US" altLang="zh-CN" dirty="0"/>
              <a:t> </a:t>
            </a:r>
            <a:r>
              <a:rPr lang="zh-CN" altLang="en-US" dirty="0"/>
              <a:t>是空格或者回车</a:t>
            </a:r>
            <a:endParaRPr lang="zh-CN" altLang="en-US" dirty="0"/>
          </a:p>
          <a:p>
            <a:pPr lvl="1">
              <a:buNone/>
              <a:defRPr/>
            </a:pPr>
            <a:r>
              <a:rPr lang="en-US" altLang="zh-CN" dirty="0" err="1"/>
              <a:t>ch</a:t>
            </a:r>
            <a:r>
              <a:rPr lang="en-US" altLang="zh-CN" dirty="0"/>
              <a:t> == ' ' || </a:t>
            </a:r>
            <a:r>
              <a:rPr lang="en-US" altLang="zh-CN" dirty="0" err="1"/>
              <a:t>ch</a:t>
            </a:r>
            <a:r>
              <a:rPr lang="en-US" altLang="zh-CN" dirty="0"/>
              <a:t> == '\n'</a:t>
            </a:r>
            <a:endParaRPr lang="en-US" altLang="zh-CN" dirty="0"/>
          </a:p>
          <a:p>
            <a:pPr>
              <a:defRPr/>
            </a:pPr>
            <a:r>
              <a:rPr lang="en-US" altLang="zh-CN" dirty="0" err="1"/>
              <a:t>ch</a:t>
            </a:r>
            <a:r>
              <a:rPr lang="en-US" altLang="zh-CN" dirty="0"/>
              <a:t> </a:t>
            </a:r>
            <a:r>
              <a:rPr lang="zh-CN" altLang="en-US" dirty="0"/>
              <a:t>是数字字符</a:t>
            </a:r>
            <a:endParaRPr lang="zh-CN" altLang="en-US" dirty="0"/>
          </a:p>
          <a:p>
            <a:pPr lvl="1">
              <a:buNone/>
              <a:defRPr/>
            </a:pPr>
            <a:r>
              <a:rPr lang="en-US" altLang="zh-CN" dirty="0" err="1"/>
              <a:t>ch</a:t>
            </a:r>
            <a:r>
              <a:rPr lang="en-US" altLang="zh-CN" dirty="0"/>
              <a:t> &gt;= '0' &amp;&amp; </a:t>
            </a:r>
            <a:r>
              <a:rPr lang="en-US" altLang="zh-CN" dirty="0" err="1"/>
              <a:t>ch</a:t>
            </a:r>
            <a:r>
              <a:rPr lang="en-US" altLang="zh-CN" dirty="0"/>
              <a:t> &lt;= '9'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year </a:t>
            </a:r>
            <a:r>
              <a:rPr lang="zh-CN" altLang="en-US" dirty="0"/>
              <a:t>是闰年，即 </a:t>
            </a:r>
            <a:r>
              <a:rPr lang="en-US" altLang="zh-CN" dirty="0"/>
              <a:t>year </a:t>
            </a:r>
            <a:r>
              <a:rPr lang="zh-CN" altLang="en-US" dirty="0"/>
              <a:t>能被 </a:t>
            </a:r>
            <a:r>
              <a:rPr lang="en-US" altLang="zh-CN" dirty="0"/>
              <a:t>4 </a:t>
            </a:r>
            <a:r>
              <a:rPr lang="zh-CN" altLang="en-US" dirty="0"/>
              <a:t>整除但不能被 </a:t>
            </a:r>
            <a:r>
              <a:rPr lang="en-US" altLang="zh-CN" dirty="0"/>
              <a:t>100 </a:t>
            </a:r>
            <a:r>
              <a:rPr lang="zh-CN" altLang="en-US" dirty="0"/>
              <a:t>整除，或 </a:t>
            </a:r>
            <a:r>
              <a:rPr lang="en-US" altLang="zh-CN" dirty="0"/>
              <a:t>year </a:t>
            </a:r>
            <a:r>
              <a:rPr lang="zh-CN" altLang="en-US" dirty="0"/>
              <a:t>能被 </a:t>
            </a:r>
            <a:r>
              <a:rPr lang="en-US" altLang="zh-CN" dirty="0"/>
              <a:t>400 </a:t>
            </a:r>
            <a:r>
              <a:rPr lang="zh-CN" altLang="en-US" dirty="0"/>
              <a:t>整除</a:t>
            </a:r>
            <a:endParaRPr lang="zh-CN" altLang="en-US" dirty="0"/>
          </a:p>
          <a:p>
            <a:pPr lvl="1">
              <a:buFont typeface="Wingdings" panose="05000000000000000000" charset="0"/>
              <a:buNone/>
              <a:defRPr/>
            </a:pPr>
            <a:r>
              <a:rPr lang="en-US" altLang="zh-CN" sz="2400" dirty="0"/>
              <a:t>(year%4 == 0 &amp;&amp; year%100 != 0) || (year%400 == 0) </a:t>
            </a:r>
            <a:endParaRPr lang="en-US" altLang="zh-CN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autoUpdateAnimBg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分类统计字符</a:t>
            </a:r>
            <a:endParaRPr lang="zh-CN" altLang="en-US" dirty="0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820150" cy="4968875"/>
          </a:xfrm>
        </p:spPr>
        <p:txBody>
          <a:bodyPr/>
          <a:lstStyle/>
          <a:p>
            <a:pPr>
              <a:buNone/>
              <a:defRPr/>
            </a:pPr>
            <a:r>
              <a:rPr lang="zh-CN" altLang="en-US" dirty="0">
                <a:cs typeface="Arial" panose="020B0604020202020204"/>
              </a:rPr>
              <a:t>例</a:t>
            </a:r>
            <a:r>
              <a:rPr lang="en-US" altLang="zh-CN" dirty="0">
                <a:cs typeface="Arial" panose="020B0604020202020204"/>
              </a:rPr>
              <a:t>3-7 </a:t>
            </a:r>
            <a:r>
              <a:rPr lang="zh-CN" altLang="en-US" dirty="0">
                <a:cs typeface="Arial" panose="020B0604020202020204"/>
              </a:rPr>
              <a:t>输入</a:t>
            </a:r>
            <a:r>
              <a:rPr lang="en-US" altLang="zh-CN" dirty="0">
                <a:cs typeface="Arial" panose="020B0604020202020204"/>
              </a:rPr>
              <a:t>n</a:t>
            </a:r>
            <a:r>
              <a:rPr lang="zh-CN" altLang="en-US" dirty="0">
                <a:cs typeface="Arial" panose="020B0604020202020204"/>
              </a:rPr>
              <a:t>个字符，统计其中英文字母、数字字符和其他字符的个数。</a:t>
            </a:r>
            <a:endParaRPr lang="en-US" altLang="zh-CN" dirty="0">
              <a:cs typeface="Arial" panose="020B0604020202020204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71674" y="2708920"/>
            <a:ext cx="7056710" cy="362560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  <a:defRPr/>
            </a:pPr>
            <a:r>
              <a:rPr lang="en-US" altLang="zh-CN" sz="2800" b="1" dirty="0"/>
              <a:t>for (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 = 1;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 &lt;= n;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++){</a:t>
            </a:r>
            <a:endParaRPr lang="en-US" altLang="zh-CN" sz="2800" b="1" dirty="0"/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  <a:defRPr/>
            </a:pPr>
            <a:r>
              <a:rPr lang="zh-CN" altLang="en-US" sz="2800" b="1" dirty="0"/>
              <a:t>输入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个字符 </a:t>
            </a:r>
            <a:r>
              <a:rPr lang="en-US" altLang="zh-CN" sz="2800" b="1" dirty="0" err="1">
                <a:solidFill>
                  <a:srgbClr val="CC0066"/>
                </a:solidFill>
              </a:rPr>
              <a:t>ch</a:t>
            </a:r>
            <a:endParaRPr lang="zh-CN" altLang="en-US" sz="2800" b="1" dirty="0"/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  <a:defRPr/>
            </a:pPr>
            <a:r>
              <a:rPr lang="en-US" altLang="zh-CN" sz="2800" b="1" dirty="0"/>
              <a:t>if (</a:t>
            </a:r>
            <a:r>
              <a:rPr lang="en-US" altLang="zh-CN" sz="2800" b="1" dirty="0" err="1"/>
              <a:t>ch</a:t>
            </a:r>
            <a:r>
              <a:rPr lang="zh-CN" altLang="en-US" sz="2800" b="1" dirty="0"/>
              <a:t>是英文字母</a:t>
            </a:r>
            <a:r>
              <a:rPr lang="en-US" altLang="zh-CN" sz="2800" b="1" dirty="0"/>
              <a:t>) letter++;</a:t>
            </a:r>
            <a:endParaRPr lang="zh-CN" altLang="en-US" sz="2800" b="1" dirty="0"/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  <a:defRPr/>
            </a:pPr>
            <a:r>
              <a:rPr lang="en-US" altLang="zh-CN" sz="2800" b="1" dirty="0"/>
              <a:t>else if(</a:t>
            </a:r>
            <a:r>
              <a:rPr lang="en-US" altLang="zh-CN" sz="2800" b="1" dirty="0" err="1"/>
              <a:t>ch</a:t>
            </a:r>
            <a:r>
              <a:rPr lang="zh-CN" altLang="en-US" sz="2800" b="1" dirty="0"/>
              <a:t>是数字字符</a:t>
            </a:r>
            <a:r>
              <a:rPr lang="en-US" altLang="zh-CN" sz="2800" b="1" dirty="0"/>
              <a:t>) digit++</a:t>
            </a:r>
            <a:endParaRPr lang="en-US" altLang="zh-CN" sz="2800" b="1" dirty="0"/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  <a:defRPr/>
            </a:pPr>
            <a:r>
              <a:rPr lang="en-US" altLang="zh-CN" sz="2800" b="1" dirty="0"/>
              <a:t>else other++</a:t>
            </a:r>
            <a:endParaRPr lang="zh-CN" altLang="en-US" sz="2800" b="1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  <a:defRPr/>
            </a:pPr>
            <a:r>
              <a:rPr lang="en-US" altLang="zh-CN" sz="2800" b="1" dirty="0"/>
              <a:t>}</a:t>
            </a:r>
            <a:endParaRPr lang="en-US" altLang="zh-CN" sz="2800" b="1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  <a:defRPr/>
            </a:pPr>
            <a:r>
              <a:rPr lang="zh-CN" altLang="en-US" sz="2800" b="1" dirty="0"/>
              <a:t>输出分类统计结果</a:t>
            </a:r>
            <a:endParaRPr lang="en-US" altLang="zh-CN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015" y="404664"/>
            <a:ext cx="8892481" cy="6533157"/>
          </a:xfrm>
          <a:ln>
            <a:noFill/>
            <a:miter lim="800000"/>
          </a:ln>
        </p:spPr>
        <p:txBody>
          <a:bodyPr/>
          <a:lstStyle/>
          <a:p>
            <a:pPr algn="just">
              <a:spcBef>
                <a:spcPts val="0"/>
              </a:spcBef>
              <a:buNone/>
              <a:defRPr/>
            </a:pPr>
            <a:r>
              <a:rPr lang="zh-CN" altLang="en-US" sz="2200" dirty="0">
                <a:cs typeface="Arial Unicode MS" charset="0"/>
              </a:rPr>
              <a:t># </a:t>
            </a:r>
            <a:r>
              <a:rPr lang="en-US" altLang="zh-CN" sz="2200" dirty="0">
                <a:cs typeface="Arial Unicode MS" charset="0"/>
              </a:rPr>
              <a:t>include &lt;</a:t>
            </a:r>
            <a:r>
              <a:rPr lang="en-US" altLang="zh-CN" sz="2200" dirty="0" err="1">
                <a:cs typeface="Arial Unicode MS" charset="0"/>
              </a:rPr>
              <a:t>stdio.h</a:t>
            </a:r>
            <a:r>
              <a:rPr lang="en-US" altLang="zh-CN" sz="2200" dirty="0">
                <a:cs typeface="Arial Unicode MS" charset="0"/>
              </a:rPr>
              <a:t>&gt;</a:t>
            </a:r>
            <a:endParaRPr lang="en-US" altLang="zh-CN" sz="2200" dirty="0">
              <a:cs typeface="Arial Unicode MS" charset="0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200" dirty="0" err="1">
                <a:cs typeface="Arial Unicode MS" charset="0"/>
              </a:rPr>
              <a:t>int</a:t>
            </a:r>
            <a:r>
              <a:rPr lang="en-US" altLang="zh-CN" sz="2200" dirty="0">
                <a:cs typeface="Arial Unicode MS" charset="0"/>
              </a:rPr>
              <a:t> main</a:t>
            </a:r>
            <a:r>
              <a:rPr lang="zh-CN" altLang="en-US" sz="2200" dirty="0">
                <a:cs typeface="Arial Unicode MS" charset="0"/>
              </a:rPr>
              <a:t> </a:t>
            </a:r>
            <a:r>
              <a:rPr lang="en-US" altLang="zh-CN" sz="2200" dirty="0">
                <a:cs typeface="Arial Unicode MS" charset="0"/>
              </a:rPr>
              <a:t>(void)</a:t>
            </a:r>
            <a:endParaRPr lang="en-US" altLang="zh-CN" sz="2200" dirty="0">
              <a:cs typeface="Arial Unicode MS" charset="0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200" dirty="0">
                <a:cs typeface="Arial Unicode MS" charset="0"/>
              </a:rPr>
              <a:t>{  </a:t>
            </a:r>
            <a:r>
              <a:rPr lang="zh-CN" altLang="en-US" sz="2200" dirty="0">
                <a:cs typeface="Arial Unicode MS" charset="0"/>
              </a:rPr>
              <a:t> </a:t>
            </a:r>
            <a:r>
              <a:rPr lang="en-US" altLang="zh-CN" sz="2200" dirty="0">
                <a:cs typeface="Arial Unicode MS" charset="0"/>
              </a:rPr>
              <a:t>int digit, </a:t>
            </a:r>
            <a:r>
              <a:rPr lang="en-US" altLang="zh-CN" sz="2200" dirty="0" err="1">
                <a:cs typeface="Arial Unicode MS" charset="0"/>
              </a:rPr>
              <a:t>i</a:t>
            </a:r>
            <a:r>
              <a:rPr lang="en-US" altLang="zh-CN" sz="2200" dirty="0">
                <a:cs typeface="Arial Unicode MS" charset="0"/>
              </a:rPr>
              <a:t>, letter, n, other; </a:t>
            </a:r>
            <a:endParaRPr lang="zh-CN" altLang="en-US" sz="2200" dirty="0">
              <a:cs typeface="Arial Unicode MS" charset="0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zh-CN" altLang="en-US" sz="2200" dirty="0">
                <a:cs typeface="Arial Unicode MS" charset="0"/>
              </a:rPr>
              <a:t>    </a:t>
            </a:r>
            <a:r>
              <a:rPr lang="en-US" altLang="zh-CN" sz="2200" dirty="0"/>
              <a:t>char</a:t>
            </a:r>
            <a:r>
              <a:rPr lang="en-US" altLang="zh-CN" sz="2200" dirty="0">
                <a:cs typeface="Arial Unicode MS" charset="0"/>
              </a:rPr>
              <a:t> </a:t>
            </a:r>
            <a:r>
              <a:rPr lang="en-US" altLang="zh-CN" sz="2200" dirty="0" err="1">
                <a:cs typeface="Arial Unicode MS" charset="0"/>
              </a:rPr>
              <a:t>ch</a:t>
            </a:r>
            <a:r>
              <a:rPr lang="en-US" altLang="zh-CN" sz="2200" dirty="0">
                <a:cs typeface="Arial Unicode MS" charset="0"/>
              </a:rPr>
              <a:t>;</a:t>
            </a:r>
            <a:r>
              <a:rPr lang="en-US" altLang="zh-CN" sz="2200" dirty="0">
                <a:solidFill>
                  <a:srgbClr val="CC0066"/>
                </a:solidFill>
              </a:rPr>
              <a:t>  </a:t>
            </a:r>
            <a:endParaRPr lang="en-US" altLang="zh-CN" sz="2200" dirty="0">
              <a:solidFill>
                <a:srgbClr val="CC0066"/>
              </a:solidFill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200" dirty="0">
                <a:cs typeface="Arial Unicode MS" charset="0"/>
              </a:rPr>
              <a:t>   </a:t>
            </a:r>
            <a:r>
              <a:rPr lang="zh-CN" altLang="en-US" sz="2200" dirty="0">
                <a:cs typeface="Arial Unicode MS" charset="0"/>
              </a:rPr>
              <a:t> </a:t>
            </a:r>
            <a:r>
              <a:rPr lang="en-US" altLang="zh-CN" sz="2200" dirty="0">
                <a:cs typeface="Arial Unicode MS" charset="0"/>
              </a:rPr>
              <a:t>digit = letter = other = 0; </a:t>
            </a:r>
            <a:endParaRPr lang="en-US" altLang="zh-CN" sz="2200" dirty="0">
              <a:cs typeface="Arial Unicode MS" charset="0"/>
            </a:endParaRPr>
          </a:p>
          <a:p>
            <a:pPr marL="0" indent="0">
              <a:buNone/>
            </a:pPr>
            <a:r>
              <a:rPr lang="en-US" altLang="zh-CN" sz="2200" dirty="0">
                <a:cs typeface="Arial Unicode MS" charset="0"/>
              </a:rPr>
              <a:t>    </a:t>
            </a:r>
            <a:r>
              <a:rPr lang="en-US" altLang="zh-CN" sz="2200" dirty="0" err="1">
                <a:cs typeface="Arial Unicode MS" charset="0"/>
              </a:rPr>
              <a:t>printf</a:t>
            </a:r>
            <a:r>
              <a:rPr lang="en-US" altLang="zh-CN" sz="2200" dirty="0">
                <a:cs typeface="Arial Unicode MS" charset="0"/>
              </a:rPr>
              <a:t> ("Enter n:"); </a:t>
            </a:r>
            <a:endParaRPr lang="zh-CN" altLang="zh-CN" sz="2200" dirty="0">
              <a:cs typeface="Arial Unicode MS" charset="0"/>
            </a:endParaRPr>
          </a:p>
          <a:p>
            <a:pPr marL="0" indent="0">
              <a:buNone/>
            </a:pPr>
            <a:r>
              <a:rPr lang="en-US" altLang="zh-CN" sz="2200" dirty="0">
                <a:cs typeface="Arial Unicode MS" charset="0"/>
              </a:rPr>
              <a:t>    </a:t>
            </a:r>
            <a:r>
              <a:rPr lang="en-US" altLang="zh-CN" sz="2200" dirty="0" err="1">
                <a:cs typeface="Arial Unicode MS" charset="0"/>
              </a:rPr>
              <a:t>scanf</a:t>
            </a:r>
            <a:r>
              <a:rPr lang="en-US" altLang="zh-CN" sz="2200" dirty="0">
                <a:cs typeface="Arial Unicode MS" charset="0"/>
              </a:rPr>
              <a:t> ("%d", &amp;n); </a:t>
            </a:r>
            <a:endParaRPr lang="zh-CN" altLang="zh-CN" sz="2200" dirty="0">
              <a:cs typeface="Arial Unicode MS" charset="0"/>
            </a:endParaRPr>
          </a:p>
          <a:p>
            <a:pPr marL="0" indent="0">
              <a:buNone/>
            </a:pPr>
            <a:r>
              <a:rPr lang="en-US" altLang="zh-CN" sz="2200" dirty="0">
                <a:cs typeface="Arial Unicode MS" charset="0"/>
              </a:rPr>
              <a:t>    </a:t>
            </a:r>
            <a:r>
              <a:rPr lang="en-US" altLang="zh-CN" sz="2200" dirty="0" err="1">
                <a:solidFill>
                  <a:srgbClr val="CC0066"/>
                </a:solidFill>
                <a:cs typeface="Arial Unicode MS" charset="0"/>
              </a:rPr>
              <a:t>getchar</a:t>
            </a:r>
            <a:r>
              <a:rPr lang="en-US" altLang="zh-CN" sz="2200" dirty="0">
                <a:solidFill>
                  <a:srgbClr val="CC0066"/>
                </a:solidFill>
                <a:cs typeface="Arial Unicode MS" charset="0"/>
              </a:rPr>
              <a:t> ()</a:t>
            </a:r>
            <a:r>
              <a:rPr lang="en-US" altLang="zh-CN" sz="2200" dirty="0">
                <a:cs typeface="Arial Unicode MS" charset="0"/>
              </a:rPr>
              <a:t>;  		/* </a:t>
            </a:r>
            <a:r>
              <a:rPr lang="zh-CN" altLang="en-US" sz="2200" dirty="0">
                <a:cs typeface="Arial Unicode MS" charset="0"/>
              </a:rPr>
              <a:t>读入并舍弃换行符 </a:t>
            </a:r>
            <a:r>
              <a:rPr lang="en-US" altLang="zh-CN" sz="2200" dirty="0">
                <a:cs typeface="Arial Unicode MS" charset="0"/>
              </a:rPr>
              <a:t>*/</a:t>
            </a:r>
            <a:endParaRPr lang="en-US" altLang="zh-CN" sz="2200" dirty="0">
              <a:cs typeface="Arial Unicode MS" charset="0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200" dirty="0">
                <a:cs typeface="Arial Unicode MS" charset="0"/>
              </a:rPr>
              <a:t>    </a:t>
            </a:r>
            <a:r>
              <a:rPr lang="en-US" altLang="zh-CN" sz="2200" dirty="0" err="1"/>
              <a:t>printf</a:t>
            </a:r>
            <a:r>
              <a:rPr lang="en-US" altLang="zh-CN" sz="2200" dirty="0"/>
              <a:t> ("Enter %d characters:", n);</a:t>
            </a:r>
            <a:endParaRPr lang="zh-CN" altLang="en-US" sz="2200" dirty="0">
              <a:cs typeface="Arial Unicode MS" charset="0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zh-CN" altLang="en-US" sz="2200" dirty="0">
                <a:cs typeface="Arial Unicode MS" charset="0"/>
              </a:rPr>
              <a:t>    </a:t>
            </a:r>
            <a:r>
              <a:rPr lang="en-US" altLang="zh-CN" sz="2200" dirty="0">
                <a:cs typeface="Arial Unicode MS" charset="0"/>
              </a:rPr>
              <a:t>for</a:t>
            </a:r>
            <a:r>
              <a:rPr lang="zh-CN" altLang="en-US" sz="2200" dirty="0">
                <a:cs typeface="Arial Unicode MS" charset="0"/>
              </a:rPr>
              <a:t> </a:t>
            </a:r>
            <a:r>
              <a:rPr lang="en-US" altLang="zh-CN" sz="2200" dirty="0">
                <a:cs typeface="Arial Unicode MS" charset="0"/>
              </a:rPr>
              <a:t>(</a:t>
            </a:r>
            <a:r>
              <a:rPr lang="en-US" altLang="zh-CN" sz="2200" dirty="0" err="1">
                <a:cs typeface="Arial Unicode MS" charset="0"/>
              </a:rPr>
              <a:t>i</a:t>
            </a:r>
            <a:r>
              <a:rPr lang="en-US" altLang="zh-CN" sz="2200" dirty="0">
                <a:cs typeface="Arial Unicode MS" charset="0"/>
              </a:rPr>
              <a:t> = 1; </a:t>
            </a:r>
            <a:r>
              <a:rPr lang="en-US" altLang="zh-CN" sz="2200" dirty="0" err="1">
                <a:cs typeface="Arial Unicode MS" charset="0"/>
              </a:rPr>
              <a:t>i</a:t>
            </a:r>
            <a:r>
              <a:rPr lang="en-US" altLang="zh-CN" sz="2200" dirty="0">
                <a:cs typeface="Arial Unicode MS" charset="0"/>
              </a:rPr>
              <a:t> &lt;= n; </a:t>
            </a:r>
            <a:r>
              <a:rPr lang="en-US" altLang="zh-CN" sz="2200" dirty="0" err="1">
                <a:cs typeface="Arial Unicode MS" charset="0"/>
              </a:rPr>
              <a:t>i</a:t>
            </a:r>
            <a:r>
              <a:rPr lang="en-US" altLang="zh-CN" sz="2200" dirty="0">
                <a:cs typeface="Arial Unicode MS" charset="0"/>
              </a:rPr>
              <a:t>++){</a:t>
            </a:r>
            <a:endParaRPr lang="en-US" altLang="zh-CN" sz="2200" dirty="0">
              <a:cs typeface="Arial Unicode MS" charset="0"/>
            </a:endParaRPr>
          </a:p>
          <a:p>
            <a:pPr lvl="1" algn="just">
              <a:spcBef>
                <a:spcPts val="0"/>
              </a:spcBef>
              <a:buNone/>
              <a:defRPr/>
            </a:pPr>
            <a:r>
              <a:rPr lang="en-US" altLang="zh-CN" sz="2200" dirty="0">
                <a:solidFill>
                  <a:schemeClr val="bg2"/>
                </a:solidFill>
              </a:rPr>
              <a:t>  </a:t>
            </a:r>
            <a:r>
              <a:rPr lang="en-US" altLang="zh-CN" sz="2200" dirty="0" err="1">
                <a:solidFill>
                  <a:schemeClr val="bg2"/>
                </a:solidFill>
              </a:rPr>
              <a:t>ch</a:t>
            </a:r>
            <a:r>
              <a:rPr lang="en-US" altLang="zh-CN" sz="2200" dirty="0">
                <a:solidFill>
                  <a:schemeClr val="bg2"/>
                </a:solidFill>
              </a:rPr>
              <a:t> = </a:t>
            </a:r>
            <a:r>
              <a:rPr lang="en-US" altLang="zh-CN" sz="2200" dirty="0" err="1">
                <a:solidFill>
                  <a:schemeClr val="bg2"/>
                </a:solidFill>
              </a:rPr>
              <a:t>getchar</a:t>
            </a:r>
            <a:r>
              <a:rPr lang="en-US" altLang="zh-CN" sz="2200" dirty="0">
                <a:solidFill>
                  <a:schemeClr val="bg2"/>
                </a:solidFill>
              </a:rPr>
              <a:t>();</a:t>
            </a:r>
            <a:r>
              <a:rPr lang="en-US" altLang="zh-CN" sz="2200" dirty="0">
                <a:solidFill>
                  <a:schemeClr val="bg2"/>
                </a:solidFill>
                <a:cs typeface="Arial Unicode MS" charset="0"/>
              </a:rPr>
              <a:t> </a:t>
            </a:r>
            <a:endParaRPr lang="en-US" altLang="zh-CN" sz="2200" dirty="0">
              <a:solidFill>
                <a:schemeClr val="bg2"/>
              </a:solidFill>
              <a:cs typeface="Arial Unicode MS" charset="0"/>
            </a:endParaRPr>
          </a:p>
          <a:p>
            <a:pPr lvl="1" algn="just">
              <a:spcBef>
                <a:spcPts val="0"/>
              </a:spcBef>
              <a:buNone/>
              <a:defRPr/>
            </a:pPr>
            <a:r>
              <a:rPr lang="en-US" altLang="zh-CN" sz="2200" dirty="0">
                <a:solidFill>
                  <a:schemeClr val="bg2"/>
                </a:solidFill>
                <a:cs typeface="Arial Unicode MS" charset="0"/>
              </a:rPr>
              <a:t>  if</a:t>
            </a:r>
            <a:r>
              <a:rPr lang="zh-CN" altLang="en-US" sz="2200" dirty="0">
                <a:solidFill>
                  <a:schemeClr val="bg2"/>
                </a:solidFill>
                <a:cs typeface="Arial Unicode MS" charset="0"/>
              </a:rPr>
              <a:t> </a:t>
            </a:r>
            <a:r>
              <a:rPr lang="en-US" altLang="zh-CN" sz="2200" dirty="0">
                <a:solidFill>
                  <a:schemeClr val="bg2"/>
                </a:solidFill>
                <a:cs typeface="Arial Unicode MS" charset="0"/>
              </a:rPr>
              <a:t>((</a:t>
            </a:r>
            <a:r>
              <a:rPr lang="en-US" altLang="zh-CN" sz="2200" dirty="0" err="1">
                <a:solidFill>
                  <a:schemeClr val="bg2"/>
                </a:solidFill>
              </a:rPr>
              <a:t>ch</a:t>
            </a:r>
            <a:r>
              <a:rPr lang="en-US" altLang="zh-CN" sz="2200" dirty="0">
                <a:solidFill>
                  <a:schemeClr val="bg2"/>
                </a:solidFill>
              </a:rPr>
              <a:t> &gt;= 'a' &amp;&amp; </a:t>
            </a:r>
            <a:r>
              <a:rPr lang="en-US" altLang="zh-CN" sz="2200" dirty="0" err="1">
                <a:solidFill>
                  <a:schemeClr val="bg2"/>
                </a:solidFill>
              </a:rPr>
              <a:t>ch</a:t>
            </a:r>
            <a:r>
              <a:rPr lang="en-US" altLang="zh-CN" sz="2200" dirty="0">
                <a:solidFill>
                  <a:schemeClr val="bg2"/>
                </a:solidFill>
              </a:rPr>
              <a:t> &lt;= 'z'</a:t>
            </a:r>
            <a:r>
              <a:rPr lang="en-US" altLang="zh-CN" sz="2200" dirty="0">
                <a:solidFill>
                  <a:schemeClr val="bg2"/>
                </a:solidFill>
                <a:cs typeface="Arial Unicode MS" charset="0"/>
              </a:rPr>
              <a:t> ) || ( </a:t>
            </a:r>
            <a:r>
              <a:rPr lang="en-US" altLang="zh-CN" sz="2200" dirty="0" err="1">
                <a:solidFill>
                  <a:schemeClr val="bg2"/>
                </a:solidFill>
              </a:rPr>
              <a:t>ch</a:t>
            </a:r>
            <a:r>
              <a:rPr lang="en-US" altLang="zh-CN" sz="2200" dirty="0">
                <a:solidFill>
                  <a:schemeClr val="bg2"/>
                </a:solidFill>
              </a:rPr>
              <a:t> &gt;= 'A' &amp;&amp; </a:t>
            </a:r>
            <a:r>
              <a:rPr lang="en-US" altLang="zh-CN" sz="2200" dirty="0" err="1">
                <a:solidFill>
                  <a:schemeClr val="bg2"/>
                </a:solidFill>
              </a:rPr>
              <a:t>ch</a:t>
            </a:r>
            <a:r>
              <a:rPr lang="en-US" altLang="zh-CN" sz="2200" dirty="0">
                <a:solidFill>
                  <a:schemeClr val="bg2"/>
                </a:solidFill>
              </a:rPr>
              <a:t> &lt;= 'Z'</a:t>
            </a:r>
            <a:r>
              <a:rPr lang="en-US" altLang="zh-CN" sz="2200" dirty="0">
                <a:solidFill>
                  <a:schemeClr val="bg2"/>
                </a:solidFill>
                <a:cs typeface="Arial Unicode MS" charset="0"/>
              </a:rPr>
              <a:t>))</a:t>
            </a:r>
            <a:r>
              <a:rPr lang="zh-CN" altLang="en-US" sz="2200" dirty="0">
                <a:solidFill>
                  <a:schemeClr val="bg2"/>
                </a:solidFill>
                <a:cs typeface="Arial Unicode MS" charset="0"/>
              </a:rPr>
              <a:t>  </a:t>
            </a:r>
            <a:r>
              <a:rPr lang="en-US" altLang="zh-CN" sz="2200" dirty="0">
                <a:solidFill>
                  <a:schemeClr val="bg2"/>
                </a:solidFill>
                <a:cs typeface="Arial Unicode MS" charset="0"/>
              </a:rPr>
              <a:t>letter ++; </a:t>
            </a:r>
            <a:endParaRPr lang="en-US" altLang="zh-CN" sz="2200" dirty="0">
              <a:solidFill>
                <a:schemeClr val="bg2"/>
              </a:solidFill>
              <a:cs typeface="Arial Unicode MS" charset="0"/>
            </a:endParaRPr>
          </a:p>
          <a:p>
            <a:pPr lvl="1" algn="just">
              <a:spcBef>
                <a:spcPts val="0"/>
              </a:spcBef>
              <a:buNone/>
              <a:defRPr/>
            </a:pPr>
            <a:r>
              <a:rPr lang="en-US" altLang="zh-CN" sz="2200" dirty="0">
                <a:solidFill>
                  <a:schemeClr val="bg2"/>
                </a:solidFill>
                <a:cs typeface="Arial Unicode MS" charset="0"/>
              </a:rPr>
              <a:t>  else </a:t>
            </a:r>
            <a:r>
              <a:rPr lang="en-US" altLang="zh-CN" sz="2200" dirty="0">
                <a:solidFill>
                  <a:schemeClr val="bg2"/>
                </a:solidFill>
              </a:rPr>
              <a:t>if</a:t>
            </a:r>
            <a:r>
              <a:rPr lang="zh-CN" altLang="en-US" sz="2200" dirty="0">
                <a:solidFill>
                  <a:schemeClr val="bg2"/>
                </a:solidFill>
              </a:rPr>
              <a:t> </a:t>
            </a:r>
            <a:r>
              <a:rPr lang="en-US" altLang="zh-CN" sz="2200" dirty="0">
                <a:solidFill>
                  <a:schemeClr val="bg2"/>
                </a:solidFill>
              </a:rPr>
              <a:t>(</a:t>
            </a:r>
            <a:r>
              <a:rPr lang="en-US" altLang="zh-CN" sz="2200" dirty="0" err="1">
                <a:solidFill>
                  <a:schemeClr val="bg2"/>
                </a:solidFill>
              </a:rPr>
              <a:t>ch</a:t>
            </a:r>
            <a:r>
              <a:rPr lang="en-US" altLang="zh-CN" sz="2200" dirty="0">
                <a:solidFill>
                  <a:schemeClr val="bg2"/>
                </a:solidFill>
              </a:rPr>
              <a:t> &gt;= '0' &amp;&amp; </a:t>
            </a:r>
            <a:r>
              <a:rPr lang="en-US" altLang="zh-CN" sz="2200" dirty="0" err="1">
                <a:solidFill>
                  <a:schemeClr val="bg2"/>
                </a:solidFill>
              </a:rPr>
              <a:t>ch</a:t>
            </a:r>
            <a:r>
              <a:rPr lang="en-US" altLang="zh-CN" sz="2200" dirty="0">
                <a:solidFill>
                  <a:schemeClr val="bg2"/>
                </a:solidFill>
              </a:rPr>
              <a:t> &lt;= '9</a:t>
            </a:r>
            <a:r>
              <a:rPr lang="en-US" altLang="zh-CN" sz="2200" dirty="0">
                <a:solidFill>
                  <a:schemeClr val="bg2"/>
                </a:solidFill>
                <a:cs typeface="Arial Unicode MS" charset="0"/>
              </a:rPr>
              <a:t>')</a:t>
            </a:r>
            <a:r>
              <a:rPr lang="zh-CN" altLang="en-US" sz="2200" dirty="0">
                <a:solidFill>
                  <a:schemeClr val="bg2"/>
                </a:solidFill>
                <a:cs typeface="Arial Unicode MS" charset="0"/>
              </a:rPr>
              <a:t>  </a:t>
            </a:r>
            <a:r>
              <a:rPr lang="en-US" altLang="zh-CN" sz="2200" dirty="0">
                <a:solidFill>
                  <a:schemeClr val="bg2"/>
                </a:solidFill>
                <a:cs typeface="Arial Unicode MS" charset="0"/>
              </a:rPr>
              <a:t>digit ++;</a:t>
            </a:r>
            <a:endParaRPr lang="en-US" altLang="zh-CN" sz="2200" dirty="0">
              <a:solidFill>
                <a:schemeClr val="bg2"/>
              </a:solidFill>
              <a:cs typeface="Arial Unicode MS" charset="0"/>
            </a:endParaRPr>
          </a:p>
          <a:p>
            <a:pPr lvl="1" algn="just">
              <a:spcBef>
                <a:spcPts val="0"/>
              </a:spcBef>
              <a:buNone/>
              <a:defRPr/>
            </a:pPr>
            <a:r>
              <a:rPr lang="en-US" altLang="zh-CN" sz="2200" dirty="0">
                <a:solidFill>
                  <a:schemeClr val="bg2"/>
                </a:solidFill>
                <a:cs typeface="Arial Unicode MS" charset="0"/>
              </a:rPr>
              <a:t>  else other ++;</a:t>
            </a:r>
            <a:endParaRPr lang="en-US" altLang="zh-CN" sz="2200" dirty="0">
              <a:solidFill>
                <a:schemeClr val="bg2"/>
              </a:solidFill>
              <a:cs typeface="Arial Unicode MS" charset="0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200" dirty="0">
                <a:cs typeface="Arial Unicode MS" charset="0"/>
              </a:rPr>
              <a:t>   }</a:t>
            </a:r>
            <a:endParaRPr lang="en-US" altLang="zh-CN" sz="2200" dirty="0">
              <a:cs typeface="Arial Unicode MS" charset="0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200" dirty="0">
                <a:cs typeface="Arial Unicode MS" charset="0"/>
              </a:rPr>
              <a:t>   </a:t>
            </a:r>
            <a:r>
              <a:rPr lang="en-US" altLang="zh-CN" sz="2200" dirty="0" err="1">
                <a:cs typeface="Arial Unicode MS" charset="0"/>
              </a:rPr>
              <a:t>printf</a:t>
            </a:r>
            <a:r>
              <a:rPr lang="zh-CN" altLang="en-US" sz="2200" dirty="0">
                <a:cs typeface="Arial Unicode MS" charset="0"/>
              </a:rPr>
              <a:t> </a:t>
            </a:r>
            <a:r>
              <a:rPr lang="en-US" altLang="zh-CN" sz="2200" dirty="0">
                <a:cs typeface="Arial Unicode MS" charset="0"/>
              </a:rPr>
              <a:t>("letter=%</a:t>
            </a:r>
            <a:r>
              <a:rPr lang="en-US" altLang="zh-CN" sz="2200" dirty="0" err="1">
                <a:cs typeface="Arial Unicode MS" charset="0"/>
              </a:rPr>
              <a:t>d,digit</a:t>
            </a:r>
            <a:r>
              <a:rPr lang="en-US" altLang="zh-CN" sz="2200" dirty="0">
                <a:cs typeface="Arial Unicode MS" charset="0"/>
              </a:rPr>
              <a:t>=%</a:t>
            </a:r>
            <a:r>
              <a:rPr lang="en-US" altLang="zh-CN" sz="2200" dirty="0" err="1">
                <a:cs typeface="Arial Unicode MS" charset="0"/>
              </a:rPr>
              <a:t>d,other</a:t>
            </a:r>
            <a:r>
              <a:rPr lang="en-US" altLang="zh-CN" sz="2200" dirty="0">
                <a:cs typeface="Arial Unicode MS" charset="0"/>
              </a:rPr>
              <a:t>=%d\n",</a:t>
            </a:r>
            <a:r>
              <a:rPr lang="zh-CN" altLang="en-US" sz="2200" dirty="0">
                <a:cs typeface="Arial Unicode MS" charset="0"/>
              </a:rPr>
              <a:t> </a:t>
            </a:r>
            <a:r>
              <a:rPr lang="en-US" altLang="zh-CN" sz="2200" dirty="0">
                <a:cs typeface="Arial Unicode MS" charset="0"/>
              </a:rPr>
              <a:t>letter,</a:t>
            </a:r>
            <a:r>
              <a:rPr lang="zh-CN" altLang="en-US" sz="2200" dirty="0">
                <a:cs typeface="Arial Unicode MS" charset="0"/>
              </a:rPr>
              <a:t> </a:t>
            </a:r>
            <a:r>
              <a:rPr lang="en-US" altLang="zh-CN" sz="2200" dirty="0">
                <a:cs typeface="Arial Unicode MS" charset="0"/>
              </a:rPr>
              <a:t>digit,</a:t>
            </a:r>
            <a:r>
              <a:rPr lang="zh-CN" altLang="en-US" sz="2200" dirty="0">
                <a:cs typeface="Arial Unicode MS" charset="0"/>
              </a:rPr>
              <a:t> </a:t>
            </a:r>
            <a:r>
              <a:rPr lang="en-US" altLang="zh-CN" sz="2200" dirty="0">
                <a:cs typeface="Arial Unicode MS" charset="0"/>
              </a:rPr>
              <a:t>other);</a:t>
            </a:r>
            <a:endParaRPr lang="en-US" altLang="zh-CN" sz="2200" dirty="0">
              <a:cs typeface="Arial Unicode MS" charset="0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200" dirty="0">
                <a:cs typeface="Arial Unicode MS" charset="0"/>
              </a:rPr>
              <a:t>   return 0;</a:t>
            </a:r>
            <a:endParaRPr lang="en-US" altLang="zh-CN" sz="2200" dirty="0">
              <a:cs typeface="Arial Unicode MS" charset="0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200" dirty="0">
                <a:cs typeface="Arial Unicode MS" charset="0"/>
              </a:rPr>
              <a:t>}</a:t>
            </a:r>
            <a:endParaRPr lang="en-US" altLang="zh-CN" sz="2200" dirty="0">
              <a:cs typeface="Arial Unicode MS" charset="0"/>
            </a:endParaRPr>
          </a:p>
        </p:txBody>
      </p:sp>
      <p:sp>
        <p:nvSpPr>
          <p:cNvPr id="220166" name="Rectangle 6"/>
          <p:cNvSpPr>
            <a:spLocks noChangeArrowheads="1"/>
          </p:cNvSpPr>
          <p:nvPr/>
        </p:nvSpPr>
        <p:spPr bwMode="auto">
          <a:xfrm>
            <a:off x="4211960" y="1340768"/>
            <a:ext cx="4824412" cy="131112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200" b="1" dirty="0">
                <a:cs typeface="Arial Unicode MS" charset="0"/>
              </a:rPr>
              <a:t>Enter n: </a:t>
            </a:r>
            <a:r>
              <a:rPr kumimoji="1" lang="en-US" altLang="zh-CN" sz="2200" b="1" dirty="0">
                <a:solidFill>
                  <a:srgbClr val="CC0066"/>
                </a:solidFill>
                <a:cs typeface="Arial Unicode MS" charset="0"/>
              </a:rPr>
              <a:t>10</a:t>
            </a:r>
            <a:endParaRPr kumimoji="1" lang="en-US" altLang="zh-CN" sz="2200" b="1" dirty="0">
              <a:solidFill>
                <a:srgbClr val="CC0066"/>
              </a:solidFill>
              <a:cs typeface="Arial Unicode MS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200" b="1" dirty="0">
                <a:cs typeface="Arial Unicode MS" charset="0"/>
              </a:rPr>
              <a:t>Enter 10 characters: </a:t>
            </a:r>
            <a:r>
              <a:rPr lang="en-US" altLang="zh-CN" sz="2200" b="1" dirty="0" err="1">
                <a:solidFill>
                  <a:srgbClr val="CC0066"/>
                </a:solidFill>
              </a:rPr>
              <a:t>Reold</a:t>
            </a:r>
            <a:r>
              <a:rPr lang="en-US" altLang="zh-CN" sz="2200" b="1" dirty="0">
                <a:solidFill>
                  <a:srgbClr val="CC0066"/>
                </a:solidFill>
              </a:rPr>
              <a:t> 12-3</a:t>
            </a:r>
            <a:endParaRPr lang="en-US" altLang="zh-CN" sz="2200" b="1" dirty="0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200" b="1" dirty="0"/>
              <a:t>letter=5, digit=3, other=2 </a:t>
            </a:r>
            <a:endParaRPr kumimoji="1" lang="en-US" altLang="zh-CN" sz="2200" b="1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400155" y="385093"/>
            <a:ext cx="4546848" cy="95567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源程序-</a:t>
            </a:r>
            <a:r>
              <a:rPr lang="zh-CN" altLang="en-US" dirty="0"/>
              <a:t>统计字符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6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9275"/>
            <a:ext cx="8686800" cy="1031875"/>
          </a:xfrm>
        </p:spPr>
        <p:txBody>
          <a:bodyPr/>
          <a:lstStyle/>
          <a:p>
            <a:pPr algn="ctr">
              <a:defRPr/>
            </a:pPr>
            <a:r>
              <a:rPr lang="en-US" altLang="zh-CN" dirty="0"/>
              <a:t>3.3 </a:t>
            </a:r>
            <a:r>
              <a:rPr lang="zh-CN" altLang="en-US" dirty="0"/>
              <a:t>查询自动售货机中商品的价格 </a:t>
            </a:r>
            <a:endParaRPr lang="zh-CN" altLang="en-US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852738"/>
            <a:ext cx="7416800" cy="2447925"/>
          </a:xfrm>
        </p:spPr>
        <p:txBody>
          <a:bodyPr/>
          <a:lstStyle/>
          <a:p>
            <a:pPr algn="just">
              <a:spcBef>
                <a:spcPct val="50000"/>
              </a:spcBef>
              <a:buFont typeface="Wingdings" panose="05000000000000000000" charset="0"/>
              <a:buNone/>
              <a:defRPr/>
            </a:pPr>
            <a:r>
              <a:rPr lang="en-US" altLang="zh-CN" dirty="0"/>
              <a:t>3.3.1  </a:t>
            </a:r>
            <a:r>
              <a:rPr lang="zh-CN" altLang="en-US" dirty="0">
                <a:latin typeface="宋体" panose="02010600030101010101" pitchFamily="2" charset="-122"/>
              </a:rPr>
              <a:t>程序解析</a:t>
            </a:r>
            <a:endParaRPr lang="zh-CN" altLang="en-US" dirty="0">
              <a:latin typeface="宋体" panose="02010600030101010101" pitchFamily="2" charset="-122"/>
            </a:endParaRPr>
          </a:p>
          <a:p>
            <a:pPr algn="just">
              <a:spcBef>
                <a:spcPct val="50000"/>
              </a:spcBef>
              <a:buFont typeface="Wingdings" panose="05000000000000000000" charset="0"/>
              <a:buNone/>
              <a:defRPr/>
            </a:pPr>
            <a:r>
              <a:rPr lang="en-US" altLang="zh-CN" dirty="0"/>
              <a:t>3.3.2  switch</a:t>
            </a:r>
            <a:r>
              <a:rPr lang="zh-CN" altLang="en-US" dirty="0"/>
              <a:t>语句</a:t>
            </a:r>
            <a:endParaRPr lang="zh-CN" altLang="en-US" dirty="0"/>
          </a:p>
          <a:p>
            <a:pPr algn="just">
              <a:spcBef>
                <a:spcPct val="50000"/>
              </a:spcBef>
              <a:buFont typeface="Wingdings" panose="05000000000000000000" charset="0"/>
              <a:buNone/>
              <a:defRPr/>
            </a:pPr>
            <a:r>
              <a:rPr lang="en-US" altLang="zh-CN" dirty="0"/>
              <a:t>3.3.3  </a:t>
            </a:r>
            <a:r>
              <a:rPr lang="zh-CN" altLang="en-US" dirty="0"/>
              <a:t>多分支结构</a:t>
            </a:r>
            <a:endParaRPr lang="zh-CN" altLang="en-US" dirty="0"/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900113" y="1844675"/>
            <a:ext cx="7488237" cy="584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  <a:defRPr/>
            </a:pPr>
            <a:r>
              <a:rPr lang="zh-CN" altLang="en-US" sz="3200" b="1" dirty="0">
                <a:solidFill>
                  <a:srgbClr val="000000"/>
                </a:solidFill>
              </a:rPr>
              <a:t>例</a:t>
            </a:r>
            <a:r>
              <a:rPr lang="en-US" altLang="zh-CN" sz="3200" b="1" dirty="0">
                <a:solidFill>
                  <a:srgbClr val="000000"/>
                </a:solidFill>
              </a:rPr>
              <a:t>3-8 </a:t>
            </a:r>
            <a:r>
              <a:rPr lang="zh-CN" altLang="en-US" sz="3200" b="1" dirty="0">
                <a:solidFill>
                  <a:srgbClr val="000000"/>
                </a:solidFill>
              </a:rPr>
              <a:t>查询自动售货</a:t>
            </a:r>
            <a:r>
              <a:rPr lang="zh-CN" altLang="en-US" sz="3200" b="1" dirty="0"/>
              <a:t>机中商品的价格</a:t>
            </a:r>
            <a:endParaRPr lang="zh-CN" altLang="en-US" sz="3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/>
      <p:bldP spid="14234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913" y="333375"/>
            <a:ext cx="4598987" cy="792163"/>
          </a:xfrm>
        </p:spPr>
        <p:txBody>
          <a:bodyPr/>
          <a:lstStyle/>
          <a:p>
            <a:pPr algn="ctr">
              <a:defRPr/>
            </a:pPr>
            <a:r>
              <a:rPr lang="en-US" altLang="zh-CN" dirty="0"/>
              <a:t>3.3.1  </a:t>
            </a:r>
            <a:r>
              <a:rPr lang="zh-CN" altLang="en-US" dirty="0">
                <a:latin typeface="宋体" panose="02010600030101010101" pitchFamily="2" charset="-122"/>
              </a:rPr>
              <a:t>程序解析</a:t>
            </a:r>
            <a:endParaRPr lang="zh-CN" alt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056" y="1052737"/>
            <a:ext cx="8718416" cy="5184576"/>
          </a:xfrm>
          <a:ln>
            <a:solidFill>
              <a:schemeClr val="accent5"/>
            </a:solidFill>
          </a:ln>
        </p:spPr>
        <p:txBody>
          <a:bodyPr/>
          <a:lstStyle/>
          <a:p>
            <a:pPr algn="just">
              <a:spcBef>
                <a:spcPct val="0"/>
              </a:spcBef>
              <a:buFont typeface="Wingdings" panose="05000000000000000000" charset="0"/>
              <a:buNone/>
              <a:defRPr/>
            </a:pPr>
            <a:r>
              <a:rPr lang="zh-CN" altLang="en-US" sz="2800" dirty="0"/>
              <a:t>例</a:t>
            </a:r>
            <a:r>
              <a:rPr lang="en-US" altLang="zh-CN" sz="2800" dirty="0"/>
              <a:t>3-8</a:t>
            </a:r>
            <a:r>
              <a:rPr lang="zh-CN" altLang="en-US" sz="2800" dirty="0"/>
              <a:t>假设自动售货机出售</a:t>
            </a:r>
            <a:r>
              <a:rPr lang="en-US" altLang="zh-CN" sz="2800" dirty="0"/>
              <a:t>4</a:t>
            </a:r>
            <a:r>
              <a:rPr lang="zh-CN" altLang="en-US" sz="2800" dirty="0"/>
              <a:t>种商品，薯片</a:t>
            </a:r>
            <a:r>
              <a:rPr lang="zh-CN" altLang="en-US" sz="2800" dirty="0">
                <a:cs typeface="Arial Unicode MS" charset="0"/>
              </a:rPr>
              <a:t>(</a:t>
            </a:r>
            <a:r>
              <a:rPr lang="en-US" altLang="zh-CN" sz="2800" dirty="0">
                <a:cs typeface="Arial Unicode MS" charset="0"/>
              </a:rPr>
              <a:t>crisps)</a:t>
            </a:r>
            <a:r>
              <a:rPr lang="en-US" altLang="zh-CN" sz="2800" dirty="0"/>
              <a:t>、</a:t>
            </a:r>
            <a:r>
              <a:rPr lang="zh-CN" altLang="en-US" sz="2800" dirty="0"/>
              <a:t>爆米花</a:t>
            </a:r>
            <a:r>
              <a:rPr lang="zh-CN" altLang="en-US" sz="2800" dirty="0">
                <a:cs typeface="Arial Unicode MS" charset="0"/>
              </a:rPr>
              <a:t>(</a:t>
            </a:r>
            <a:r>
              <a:rPr lang="en-US" altLang="zh-CN" sz="2800" dirty="0">
                <a:cs typeface="Arial Unicode MS" charset="0"/>
              </a:rPr>
              <a:t>popcorn)</a:t>
            </a:r>
            <a:r>
              <a:rPr lang="en-US" altLang="zh-CN" sz="2800" dirty="0"/>
              <a:t>、</a:t>
            </a:r>
            <a:r>
              <a:rPr lang="zh-CN" altLang="en-US" sz="2800" dirty="0"/>
              <a:t>巧克力</a:t>
            </a:r>
            <a:r>
              <a:rPr lang="zh-CN" altLang="en-US" sz="2800" dirty="0">
                <a:cs typeface="Arial Unicode MS" charset="0"/>
              </a:rPr>
              <a:t>(</a:t>
            </a:r>
            <a:r>
              <a:rPr lang="en-US" altLang="zh-CN" sz="2800" dirty="0">
                <a:cs typeface="Arial Unicode MS" charset="0"/>
              </a:rPr>
              <a:t>chocolate)</a:t>
            </a:r>
            <a:r>
              <a:rPr lang="zh-CN" altLang="en-US" sz="2800" dirty="0"/>
              <a:t>和可乐</a:t>
            </a:r>
            <a:r>
              <a:rPr lang="zh-CN" altLang="en-US" sz="2800" dirty="0">
                <a:cs typeface="Arial Unicode MS" charset="0"/>
              </a:rPr>
              <a:t>(</a:t>
            </a:r>
            <a:r>
              <a:rPr lang="en-US" altLang="zh-CN" sz="2800" dirty="0">
                <a:cs typeface="Arial Unicode MS" charset="0"/>
              </a:rPr>
              <a:t>cola)</a:t>
            </a:r>
            <a:r>
              <a:rPr lang="en-US" altLang="zh-CN" sz="2800" dirty="0"/>
              <a:t>，</a:t>
            </a:r>
            <a:r>
              <a:rPr lang="zh-CN" altLang="en-US" sz="2800" dirty="0"/>
              <a:t>售价分别是每份</a:t>
            </a:r>
            <a:r>
              <a:rPr lang="en-US" altLang="zh-CN" sz="2800" dirty="0"/>
              <a:t>3.0</a:t>
            </a:r>
            <a:r>
              <a:rPr lang="zh-CN" altLang="en-US" sz="2800" dirty="0"/>
              <a:t>、</a:t>
            </a:r>
            <a:r>
              <a:rPr lang="en-US" altLang="zh-CN" sz="2800" dirty="0"/>
              <a:t>2.5</a:t>
            </a:r>
            <a:r>
              <a:rPr lang="zh-CN" altLang="en-US" sz="2800" dirty="0"/>
              <a:t>、</a:t>
            </a:r>
            <a:r>
              <a:rPr lang="en-US" altLang="zh-CN" sz="2800" dirty="0"/>
              <a:t>4.0</a:t>
            </a:r>
            <a:r>
              <a:rPr lang="zh-CN" altLang="en-US" sz="2800" dirty="0"/>
              <a:t>和</a:t>
            </a:r>
            <a:r>
              <a:rPr lang="en-US" altLang="zh-CN" sz="2800" dirty="0"/>
              <a:t>3.5</a:t>
            </a:r>
            <a:r>
              <a:rPr lang="zh-CN" altLang="en-US" sz="2800" dirty="0"/>
              <a:t>元。</a:t>
            </a:r>
            <a:endParaRPr lang="en-US" altLang="zh-CN" sz="2800" dirty="0"/>
          </a:p>
          <a:p>
            <a:pPr lvl="1" algn="just">
              <a:spcBef>
                <a:spcPct val="0"/>
              </a:spcBef>
              <a:buFont typeface="Wingdings" panose="05000000000000000000" charset="0"/>
              <a:buNone/>
              <a:defRPr/>
            </a:pPr>
            <a:r>
              <a:rPr lang="zh-CN" altLang="en-US" sz="2400" dirty="0"/>
              <a:t>在屏幕上显示菜单</a:t>
            </a:r>
            <a:endParaRPr lang="en-US" altLang="zh-CN" sz="2400" dirty="0">
              <a:cs typeface="Arial" panose="020B0604020202020204" pitchFamily="34" charset="0"/>
            </a:endParaRPr>
          </a:p>
          <a:p>
            <a:pPr lvl="1" algn="just">
              <a:spcBef>
                <a:spcPct val="0"/>
              </a:spcBef>
              <a:buNone/>
              <a:defRPr/>
            </a:pPr>
            <a:r>
              <a:rPr lang="en-US" altLang="zh-CN" sz="2400" dirty="0">
                <a:cs typeface="Arial" panose="020B0604020202020204" pitchFamily="34" charset="0"/>
              </a:rPr>
              <a:t>[1]</a:t>
            </a:r>
            <a:r>
              <a:rPr lang="zh-CN" altLang="en-US" sz="2400" dirty="0">
                <a:cs typeface="Arial" panose="020B0604020202020204" pitchFamily="34" charset="0"/>
              </a:rPr>
              <a:t> </a:t>
            </a:r>
            <a:r>
              <a:rPr lang="en-US" altLang="zh-CN" sz="2400" dirty="0">
                <a:cs typeface="Arial" panose="020B0604020202020204" pitchFamily="34" charset="0"/>
              </a:rPr>
              <a:t>Select </a:t>
            </a:r>
            <a:r>
              <a:rPr lang="en-US" altLang="zh-CN" sz="2400" dirty="0">
                <a:cs typeface="Arial Unicode MS" charset="0"/>
              </a:rPr>
              <a:t>crisps</a:t>
            </a:r>
            <a:endParaRPr lang="en-US" altLang="zh-CN" sz="2400" dirty="0">
              <a:cs typeface="Arial Unicode MS" charset="0"/>
            </a:endParaRPr>
          </a:p>
          <a:p>
            <a:pPr lvl="1" algn="just">
              <a:spcBef>
                <a:spcPct val="0"/>
              </a:spcBef>
              <a:buNone/>
              <a:defRPr/>
            </a:pPr>
            <a:r>
              <a:rPr lang="en-US" altLang="zh-CN" sz="2400" dirty="0">
                <a:cs typeface="Arial" panose="020B0604020202020204" pitchFamily="34" charset="0"/>
              </a:rPr>
              <a:t>[2] Select</a:t>
            </a:r>
            <a:r>
              <a:rPr lang="en-US" altLang="zh-CN" sz="2400" dirty="0">
                <a:cs typeface="Arial Unicode MS" charset="0"/>
              </a:rPr>
              <a:t> popcorn</a:t>
            </a:r>
            <a:r>
              <a:rPr lang="en-US" altLang="zh-CN" sz="2400" dirty="0">
                <a:cs typeface="Arial" panose="020B0604020202020204" pitchFamily="34" charset="0"/>
              </a:rPr>
              <a:t> </a:t>
            </a:r>
            <a:endParaRPr lang="en-US" altLang="zh-CN" sz="2400" dirty="0">
              <a:cs typeface="Arial Unicode MS" charset="0"/>
            </a:endParaRPr>
          </a:p>
          <a:p>
            <a:pPr lvl="1" algn="just">
              <a:spcBef>
                <a:spcPct val="0"/>
              </a:spcBef>
              <a:buNone/>
              <a:defRPr/>
            </a:pPr>
            <a:r>
              <a:rPr lang="en-US" altLang="zh-CN" sz="2400" dirty="0">
                <a:cs typeface="Arial" panose="020B0604020202020204" pitchFamily="34" charset="0"/>
              </a:rPr>
              <a:t>[3] Select</a:t>
            </a:r>
            <a:r>
              <a:rPr lang="en-US" altLang="zh-CN" sz="2400" dirty="0">
                <a:cs typeface="Arial Unicode MS" charset="0"/>
              </a:rPr>
              <a:t> chocolate</a:t>
            </a:r>
            <a:endParaRPr lang="en-US" altLang="zh-CN" sz="2400" dirty="0">
              <a:cs typeface="Arial Unicode MS" charset="0"/>
            </a:endParaRPr>
          </a:p>
          <a:p>
            <a:pPr lvl="1" algn="just">
              <a:spcBef>
                <a:spcPct val="0"/>
              </a:spcBef>
              <a:buNone/>
              <a:defRPr/>
            </a:pPr>
            <a:r>
              <a:rPr lang="en-US" altLang="zh-CN" sz="2400" dirty="0">
                <a:cs typeface="Arial" panose="020B0604020202020204" pitchFamily="34" charset="0"/>
              </a:rPr>
              <a:t>[4] Select</a:t>
            </a:r>
            <a:r>
              <a:rPr lang="en-US" altLang="zh-CN" sz="2400" dirty="0">
                <a:cs typeface="Arial Unicode MS" charset="0"/>
              </a:rPr>
              <a:t> cola</a:t>
            </a:r>
            <a:r>
              <a:rPr lang="en-US" altLang="zh-CN" sz="2400" dirty="0">
                <a:cs typeface="Arial" panose="020B0604020202020204" pitchFamily="34" charset="0"/>
              </a:rPr>
              <a:t> </a:t>
            </a:r>
            <a:endParaRPr lang="en-US" altLang="zh-CN" sz="2400" dirty="0">
              <a:cs typeface="Arial Unicode MS" charset="0"/>
            </a:endParaRPr>
          </a:p>
          <a:p>
            <a:pPr lvl="1" algn="just">
              <a:spcBef>
                <a:spcPct val="0"/>
              </a:spcBef>
              <a:buNone/>
              <a:defRPr/>
            </a:pPr>
            <a:r>
              <a:rPr lang="en-US" altLang="zh-CN" sz="2400" dirty="0">
                <a:cs typeface="Arial" panose="020B0604020202020204" pitchFamily="34" charset="0"/>
              </a:rPr>
              <a:t>[0] Exit</a:t>
            </a:r>
            <a:endParaRPr lang="en-US" altLang="zh-CN" sz="2400" dirty="0"/>
          </a:p>
          <a:p>
            <a:pPr lvl="1" algn="just">
              <a:spcBef>
                <a:spcPct val="0"/>
              </a:spcBef>
              <a:buFont typeface="Wingdings" panose="05000000000000000000" charset="0"/>
              <a:buNone/>
              <a:defRPr/>
            </a:pPr>
            <a:r>
              <a:rPr lang="zh-CN" altLang="en-US" sz="2400" dirty="0"/>
              <a:t>用户可以连续查询商品的价格，当查询次数超过</a:t>
            </a:r>
            <a:r>
              <a:rPr lang="en-US" altLang="zh-CN" sz="2400" dirty="0"/>
              <a:t>5</a:t>
            </a:r>
            <a:r>
              <a:rPr lang="zh-CN" altLang="en-US" sz="2400" dirty="0"/>
              <a:t>次时，自动退出查询；不到</a:t>
            </a:r>
            <a:r>
              <a:rPr lang="en-US" altLang="zh-CN" sz="2400" dirty="0"/>
              <a:t>5</a:t>
            </a:r>
            <a:r>
              <a:rPr lang="zh-CN" altLang="en-US" sz="2400" dirty="0"/>
              <a:t>次时，用户可以选择退出。</a:t>
            </a:r>
            <a:endParaRPr lang="en-US" altLang="zh-CN" sz="2400" dirty="0"/>
          </a:p>
          <a:p>
            <a:pPr lvl="1" algn="just">
              <a:spcBef>
                <a:spcPct val="0"/>
              </a:spcBef>
              <a:buFont typeface="Wingdings" panose="05000000000000000000" charset="0"/>
              <a:buNone/>
              <a:defRPr/>
            </a:pPr>
            <a:r>
              <a:rPr lang="zh-CN" altLang="en-US" sz="2400" dirty="0"/>
              <a:t>当用户输入编号</a:t>
            </a:r>
            <a:r>
              <a:rPr lang="en-US" altLang="zh-CN" sz="2400" dirty="0"/>
              <a:t>1</a:t>
            </a:r>
            <a:r>
              <a:rPr lang="en-US" altLang="zh-CN" sz="2400" dirty="0">
                <a:cs typeface="Arial Unicode MS" charset="0"/>
              </a:rPr>
              <a:t>~</a:t>
            </a:r>
            <a:r>
              <a:rPr lang="en-US" altLang="zh-CN" sz="2400" dirty="0"/>
              <a:t>4</a:t>
            </a:r>
            <a:r>
              <a:rPr lang="zh-CN" altLang="en-US" sz="2400" dirty="0"/>
              <a:t>，显示相应商品的价格；输入</a:t>
            </a:r>
            <a:r>
              <a:rPr lang="en-US" altLang="zh-CN" sz="2400" dirty="0"/>
              <a:t>0</a:t>
            </a:r>
            <a:r>
              <a:rPr lang="zh-CN" altLang="en-US" sz="2400" dirty="0"/>
              <a:t>，退出查询；输入其他编号，显示价格为</a:t>
            </a:r>
            <a:r>
              <a:rPr lang="en-US" altLang="zh-CN" sz="2400" dirty="0"/>
              <a:t>0</a:t>
            </a:r>
            <a:r>
              <a:rPr lang="zh-CN" altLang="en-US" sz="2400" dirty="0">
                <a:cs typeface="Arial Unicode MS" charset="0"/>
              </a:rPr>
              <a:t>。</a:t>
            </a:r>
            <a:endParaRPr lang="zh-CN" altLang="en-US" sz="2400" dirty="0">
              <a:cs typeface="Arial Unicode MS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283968" y="1484784"/>
            <a:ext cx="4766626" cy="341632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1"/>
            </a:solidFill>
            <a:prstDash val="sysDot"/>
            <a:miter lim="800000"/>
          </a:ln>
        </p:spPr>
        <p:txBody>
          <a:bodyPr wrap="square">
            <a:spAutoFit/>
          </a:bodyPr>
          <a:lstStyle/>
          <a:p>
            <a:pPr>
              <a:buFont typeface="Wingdings" panose="05000000000000000000" charset="0"/>
              <a:buNone/>
            </a:pPr>
            <a:r>
              <a:rPr lang="zh-CN" altLang="en-US" sz="2400" b="1" dirty="0"/>
              <a:t>显示菜单</a:t>
            </a:r>
            <a:endParaRPr lang="en-US" altLang="zh-CN" sz="2400" b="1" dirty="0"/>
          </a:p>
          <a:p>
            <a:pPr>
              <a:buFont typeface="Wingdings" panose="05000000000000000000" charset="0"/>
              <a:buNone/>
            </a:pPr>
            <a:r>
              <a:rPr lang="en-US" altLang="zh-CN" sz="2400" b="1" dirty="0"/>
              <a:t>for 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 1;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&lt;= 5;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++){</a:t>
            </a:r>
            <a:endParaRPr lang="en-US" altLang="zh-CN" sz="2400" b="1" dirty="0"/>
          </a:p>
          <a:p>
            <a:pPr lvl="1">
              <a:buFont typeface="Wingdings" panose="05000000000000000000" charset="0"/>
              <a:buNone/>
            </a:pPr>
            <a:r>
              <a:rPr lang="zh-CN" altLang="en-US" sz="2400" b="1" dirty="0"/>
              <a:t>输入选项</a:t>
            </a:r>
            <a:r>
              <a:rPr lang="en-US" altLang="zh-CN" sz="2400" b="1" dirty="0"/>
              <a:t>choice</a:t>
            </a:r>
            <a:endParaRPr lang="en-US" altLang="zh-CN" sz="2400" b="1" dirty="0"/>
          </a:p>
          <a:p>
            <a:pPr lvl="1">
              <a:buFont typeface="Wingdings" panose="05000000000000000000" charset="0"/>
              <a:buNone/>
            </a:pPr>
            <a:r>
              <a:rPr lang="en-US" altLang="zh-CN" sz="2400" b="1" dirty="0"/>
              <a:t>if (choice == 0)</a:t>
            </a:r>
            <a:r>
              <a:rPr lang="zh-CN" altLang="en-US" sz="2400" b="1" dirty="0"/>
              <a:t> 退出循环</a:t>
            </a:r>
            <a:endParaRPr lang="en-US" altLang="zh-CN" sz="2400" b="1" dirty="0"/>
          </a:p>
          <a:p>
            <a:pPr lvl="1">
              <a:buFont typeface="Wingdings" panose="05000000000000000000" charset="0"/>
              <a:buNone/>
            </a:pPr>
            <a:r>
              <a:rPr lang="zh-CN" altLang="en-US" sz="2400" b="1" dirty="0"/>
              <a:t>若</a:t>
            </a:r>
            <a:r>
              <a:rPr lang="en-US" altLang="zh-CN" sz="2400" b="1" dirty="0"/>
              <a:t>choice</a:t>
            </a:r>
            <a:endParaRPr lang="en-US" altLang="zh-CN" sz="2400" b="1" dirty="0"/>
          </a:p>
          <a:p>
            <a:pPr lvl="2">
              <a:buFont typeface="Wingdings" panose="05000000000000000000" charset="0"/>
              <a:buNone/>
            </a:pPr>
            <a:r>
              <a:rPr lang="en-US" altLang="zh-CN" sz="2400" b="1" dirty="0"/>
              <a:t>==1~4  </a:t>
            </a:r>
            <a:r>
              <a:rPr lang="en-US" altLang="zh-CN" sz="2400" b="1" dirty="0">
                <a:sym typeface="Wingdings" panose="05000000000000000000"/>
              </a:rPr>
              <a:t> price</a:t>
            </a:r>
            <a:r>
              <a:rPr lang="zh-CN" altLang="en-US" sz="2400" b="1" dirty="0"/>
              <a:t>赋单价</a:t>
            </a:r>
            <a:endParaRPr lang="en-US" altLang="zh-CN" sz="2400" b="1" dirty="0"/>
          </a:p>
          <a:p>
            <a:pPr lvl="2">
              <a:buFont typeface="Wingdings" panose="05000000000000000000" charset="0"/>
              <a:buNone/>
            </a:pPr>
            <a:r>
              <a:rPr lang="en-US" altLang="zh-CN" sz="2400" b="1" dirty="0"/>
              <a:t>==</a:t>
            </a:r>
            <a:r>
              <a:rPr lang="zh-CN" altLang="en-US" sz="2400" b="1" dirty="0"/>
              <a:t>其他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Wingdings" panose="05000000000000000000"/>
              </a:rPr>
              <a:t> price</a:t>
            </a:r>
            <a:r>
              <a:rPr lang="zh-CN" altLang="en-US" sz="2400" b="1" dirty="0">
                <a:sym typeface="Wingdings" panose="05000000000000000000"/>
              </a:rPr>
              <a:t>赋</a:t>
            </a:r>
            <a:r>
              <a:rPr lang="en-US" altLang="zh-CN" sz="2400" b="1" dirty="0"/>
              <a:t>0</a:t>
            </a:r>
            <a:endParaRPr lang="en-US" altLang="zh-CN" sz="2400" b="1" dirty="0"/>
          </a:p>
          <a:p>
            <a:pPr lvl="1">
              <a:buFont typeface="Wingdings" panose="05000000000000000000" charset="0"/>
              <a:buNone/>
            </a:pPr>
            <a:r>
              <a:rPr lang="zh-CN" altLang="en-US" sz="2400" b="1" dirty="0"/>
              <a:t>输出单价</a:t>
            </a:r>
            <a:endParaRPr lang="en-US" altLang="zh-CN" sz="2400" b="1" dirty="0"/>
          </a:p>
          <a:p>
            <a:pPr>
              <a:buFont typeface="Wingdings" panose="05000000000000000000" charset="0"/>
              <a:buNone/>
            </a:pPr>
            <a:r>
              <a:rPr lang="en-US" altLang="zh-CN" sz="2400" b="1" dirty="0"/>
              <a:t>}</a:t>
            </a:r>
            <a:endParaRPr lang="en-US" altLang="zh-CN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44624"/>
            <a:ext cx="5039398" cy="6809184"/>
          </a:xfrm>
        </p:spPr>
        <p:txBody>
          <a:bodyPr/>
          <a:lstStyle/>
          <a:p>
            <a:pPr marL="0" algn="just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>
                <a:cs typeface="Arial Unicode MS" charset="0"/>
              </a:rPr>
              <a:t>#include &lt;</a:t>
            </a:r>
            <a:r>
              <a:rPr lang="en-US" altLang="zh-CN" sz="2000" dirty="0" err="1">
                <a:cs typeface="Arial Unicode MS" charset="0"/>
              </a:rPr>
              <a:t>stdio.h</a:t>
            </a:r>
            <a:r>
              <a:rPr lang="en-US" altLang="zh-CN" sz="2000" dirty="0">
                <a:cs typeface="Arial Unicode MS" charset="0"/>
              </a:rPr>
              <a:t>&gt;</a:t>
            </a:r>
            <a:endParaRPr lang="en-US" altLang="zh-CN" sz="2000" dirty="0">
              <a:cs typeface="Arial Unicode MS" charset="0"/>
            </a:endParaRPr>
          </a:p>
          <a:p>
            <a:pPr marL="0" algn="just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 err="1">
                <a:cs typeface="Arial Unicode MS" charset="0"/>
              </a:rPr>
              <a:t>int</a:t>
            </a:r>
            <a:r>
              <a:rPr lang="en-US" altLang="zh-CN" sz="2000" dirty="0">
                <a:cs typeface="Arial Unicode MS" charset="0"/>
              </a:rPr>
              <a:t> main (void)</a:t>
            </a:r>
            <a:endParaRPr lang="en-US" altLang="zh-CN" sz="2000" dirty="0">
              <a:cs typeface="Arial Unicode MS" charset="0"/>
            </a:endParaRPr>
          </a:p>
          <a:p>
            <a:pPr marL="0" algn="just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>
                <a:cs typeface="Arial Unicode MS" charset="0"/>
              </a:rPr>
              <a:t>{   int </a:t>
            </a:r>
            <a:r>
              <a:rPr lang="en-US" altLang="zh-CN" sz="2000" dirty="0">
                <a:solidFill>
                  <a:schemeClr val="bg2"/>
                </a:solidFill>
                <a:cs typeface="Arial Unicode MS" charset="0"/>
              </a:rPr>
              <a:t>choice</a:t>
            </a:r>
            <a:r>
              <a:rPr lang="en-US" altLang="zh-CN" sz="2000" dirty="0">
                <a:cs typeface="Arial Unicode MS" charset="0"/>
              </a:rPr>
              <a:t>, </a:t>
            </a:r>
            <a:r>
              <a:rPr lang="en-US" altLang="zh-CN" sz="2000" dirty="0" err="1">
                <a:cs typeface="Arial Unicode MS" charset="0"/>
              </a:rPr>
              <a:t>i</a:t>
            </a:r>
            <a:r>
              <a:rPr lang="en-US" altLang="zh-CN" sz="2000" dirty="0">
                <a:cs typeface="Arial Unicode MS" charset="0"/>
              </a:rPr>
              <a:t>;   double price;</a:t>
            </a:r>
            <a:endParaRPr lang="en-US" altLang="zh-CN" sz="2000" dirty="0">
              <a:cs typeface="Arial Unicode MS" charset="0"/>
            </a:endParaRPr>
          </a:p>
          <a:p>
            <a:pPr marL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zh-CN" sz="2000" dirty="0">
                <a:cs typeface="Arial Unicode MS" charset="0"/>
              </a:rPr>
              <a:t>    </a:t>
            </a:r>
            <a:r>
              <a:rPr lang="en-US" altLang="zh-CN" sz="2000" dirty="0" err="1">
                <a:cs typeface="Arial Unicode MS" charset="0"/>
              </a:rPr>
              <a:t>printf</a:t>
            </a:r>
            <a:r>
              <a:rPr lang="en-US" altLang="zh-CN" sz="2000" dirty="0">
                <a:cs typeface="Arial Unicode MS" charset="0"/>
              </a:rPr>
              <a:t> ("</a:t>
            </a:r>
            <a:r>
              <a:rPr lang="en-US" altLang="zh-CN" sz="2000" dirty="0">
                <a:cs typeface="Arial" panose="020B0604020202020204" pitchFamily="34" charset="0"/>
              </a:rPr>
              <a:t>[1] Select </a:t>
            </a:r>
            <a:r>
              <a:rPr lang="en-US" altLang="zh-CN" sz="2000" dirty="0">
                <a:cs typeface="Arial Unicode MS" charset="0"/>
              </a:rPr>
              <a:t>crisps \n");</a:t>
            </a:r>
            <a:endParaRPr lang="en-US" altLang="zh-CN" sz="2000" dirty="0">
              <a:cs typeface="Arial Unicode MS" charset="0"/>
            </a:endParaRPr>
          </a:p>
          <a:p>
            <a:pPr marL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zh-CN" altLang="en-US" sz="2000" dirty="0">
                <a:cs typeface="Arial Unicode MS" charset="0"/>
              </a:rPr>
              <a:t>    </a:t>
            </a:r>
            <a:r>
              <a:rPr lang="en-US" altLang="zh-CN" sz="2000" dirty="0" err="1">
                <a:cs typeface="Arial Unicode MS" charset="0"/>
              </a:rPr>
              <a:t>printf</a:t>
            </a:r>
            <a:r>
              <a:rPr lang="en-US" altLang="zh-CN" sz="2000" dirty="0">
                <a:cs typeface="Arial Unicode MS" charset="0"/>
              </a:rPr>
              <a:t> ("</a:t>
            </a:r>
            <a:r>
              <a:rPr lang="en-US" altLang="zh-CN" sz="2000" dirty="0">
                <a:cs typeface="Arial" panose="020B0604020202020204" pitchFamily="34" charset="0"/>
              </a:rPr>
              <a:t>[2] Select</a:t>
            </a:r>
            <a:r>
              <a:rPr lang="en-US" altLang="zh-CN" sz="2000" dirty="0">
                <a:cs typeface="Arial Unicode MS" charset="0"/>
              </a:rPr>
              <a:t> popcorn \n");</a:t>
            </a:r>
            <a:endParaRPr lang="en-US" altLang="zh-CN" sz="2000" dirty="0">
              <a:cs typeface="Arial Unicode MS" charset="0"/>
            </a:endParaRPr>
          </a:p>
          <a:p>
            <a:pPr marL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zh-CN" altLang="en-US" sz="2000" dirty="0">
                <a:cs typeface="Arial Unicode MS" charset="0"/>
              </a:rPr>
              <a:t>    </a:t>
            </a:r>
            <a:r>
              <a:rPr lang="en-US" altLang="zh-CN" sz="2000" dirty="0" err="1">
                <a:cs typeface="Arial Unicode MS" charset="0"/>
              </a:rPr>
              <a:t>printf</a:t>
            </a:r>
            <a:r>
              <a:rPr lang="en-US" altLang="zh-CN" sz="2000" dirty="0">
                <a:cs typeface="Arial Unicode MS" charset="0"/>
              </a:rPr>
              <a:t> ("</a:t>
            </a:r>
            <a:r>
              <a:rPr lang="en-US" altLang="zh-CN" sz="2000" dirty="0">
                <a:cs typeface="Arial" panose="020B0604020202020204" pitchFamily="34" charset="0"/>
              </a:rPr>
              <a:t>[3] Select</a:t>
            </a:r>
            <a:r>
              <a:rPr lang="en-US" altLang="zh-CN" sz="2000" dirty="0">
                <a:cs typeface="Arial Unicode MS" charset="0"/>
              </a:rPr>
              <a:t> chocolate \n");</a:t>
            </a:r>
            <a:endParaRPr lang="en-US" altLang="zh-CN" sz="2000" dirty="0">
              <a:cs typeface="Arial Unicode MS" charset="0"/>
            </a:endParaRPr>
          </a:p>
          <a:p>
            <a:pPr marL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zh-CN" altLang="en-US" sz="2000" dirty="0">
                <a:cs typeface="Arial Unicode MS" charset="0"/>
              </a:rPr>
              <a:t>    </a:t>
            </a:r>
            <a:r>
              <a:rPr lang="en-US" altLang="zh-CN" sz="2000" dirty="0" err="1">
                <a:cs typeface="Arial Unicode MS" charset="0"/>
              </a:rPr>
              <a:t>printf</a:t>
            </a:r>
            <a:r>
              <a:rPr lang="en-US" altLang="zh-CN" sz="2000" dirty="0">
                <a:cs typeface="Arial Unicode MS" charset="0"/>
              </a:rPr>
              <a:t> ("</a:t>
            </a:r>
            <a:r>
              <a:rPr lang="en-US" altLang="zh-CN" sz="2000" dirty="0">
                <a:cs typeface="Arial" panose="020B0604020202020204" pitchFamily="34" charset="0"/>
              </a:rPr>
              <a:t>[4] Select</a:t>
            </a:r>
            <a:r>
              <a:rPr lang="en-US" altLang="zh-CN" sz="2000" dirty="0">
                <a:cs typeface="Arial Unicode MS" charset="0"/>
              </a:rPr>
              <a:t> cola \n");</a:t>
            </a:r>
            <a:endParaRPr lang="en-US" altLang="zh-CN" sz="2000" dirty="0">
              <a:cs typeface="Arial Unicode MS" charset="0"/>
            </a:endParaRPr>
          </a:p>
          <a:p>
            <a:pPr marL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zh-CN" altLang="en-US" sz="2000" dirty="0">
                <a:cs typeface="Arial Unicode MS" charset="0"/>
              </a:rPr>
              <a:t>    </a:t>
            </a:r>
            <a:r>
              <a:rPr lang="en-US" altLang="zh-CN" sz="2000" dirty="0" err="1">
                <a:cs typeface="Arial Unicode MS" charset="0"/>
              </a:rPr>
              <a:t>printf</a:t>
            </a:r>
            <a:r>
              <a:rPr lang="en-US" altLang="zh-CN" sz="2000" dirty="0">
                <a:cs typeface="Arial Unicode MS" charset="0"/>
              </a:rPr>
              <a:t> ("</a:t>
            </a:r>
            <a:r>
              <a:rPr lang="en-US" altLang="zh-CN" sz="2000" dirty="0">
                <a:cs typeface="Arial" panose="020B0604020202020204" pitchFamily="34" charset="0"/>
              </a:rPr>
              <a:t>[0] exit</a:t>
            </a:r>
            <a:r>
              <a:rPr lang="en-US" altLang="zh-CN" sz="2000" dirty="0">
                <a:cs typeface="Arial Unicode MS" charset="0"/>
              </a:rPr>
              <a:t> \n"); </a:t>
            </a:r>
            <a:endParaRPr lang="en-US" altLang="zh-CN" sz="2000" dirty="0">
              <a:cs typeface="Arial Unicode MS" charset="0"/>
            </a:endParaRPr>
          </a:p>
          <a:p>
            <a:pPr algn="just">
              <a:spcBef>
                <a:spcPct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>
                <a:cs typeface="Arial Unicode MS" charset="0"/>
              </a:rPr>
              <a:t>   </a:t>
            </a:r>
            <a:r>
              <a:rPr lang="en-US" altLang="zh-CN" sz="2000" dirty="0">
                <a:solidFill>
                  <a:srgbClr val="CC0066"/>
                </a:solidFill>
                <a:cs typeface="Arial Unicode MS" charset="0"/>
              </a:rPr>
              <a:t> for( </a:t>
            </a:r>
            <a:r>
              <a:rPr lang="en-US" altLang="zh-CN" sz="2000" dirty="0" err="1">
                <a:solidFill>
                  <a:srgbClr val="CC0066"/>
                </a:solidFill>
                <a:cs typeface="Arial Unicode MS" charset="0"/>
              </a:rPr>
              <a:t>i</a:t>
            </a:r>
            <a:r>
              <a:rPr lang="en-US" altLang="zh-CN" sz="2000" dirty="0">
                <a:solidFill>
                  <a:srgbClr val="CC0066"/>
                </a:solidFill>
                <a:cs typeface="Arial Unicode MS" charset="0"/>
              </a:rPr>
              <a:t> = 1; </a:t>
            </a:r>
            <a:r>
              <a:rPr lang="en-US" altLang="zh-CN" sz="2000" dirty="0" err="1">
                <a:solidFill>
                  <a:srgbClr val="CC0066"/>
                </a:solidFill>
                <a:cs typeface="Arial Unicode MS" charset="0"/>
              </a:rPr>
              <a:t>i</a:t>
            </a:r>
            <a:r>
              <a:rPr lang="en-US" altLang="zh-CN" sz="2000" dirty="0">
                <a:solidFill>
                  <a:srgbClr val="CC0066"/>
                </a:solidFill>
                <a:cs typeface="Arial Unicode MS" charset="0"/>
              </a:rPr>
              <a:t> &lt;= 5; </a:t>
            </a:r>
            <a:r>
              <a:rPr lang="en-US" altLang="zh-CN" sz="2000" dirty="0" err="1">
                <a:solidFill>
                  <a:srgbClr val="CC0066"/>
                </a:solidFill>
                <a:cs typeface="Arial Unicode MS" charset="0"/>
              </a:rPr>
              <a:t>i</a:t>
            </a:r>
            <a:r>
              <a:rPr lang="en-US" altLang="zh-CN" sz="2000" dirty="0">
                <a:solidFill>
                  <a:srgbClr val="CC0066"/>
                </a:solidFill>
                <a:cs typeface="Arial Unicode MS" charset="0"/>
              </a:rPr>
              <a:t>++) {</a:t>
            </a:r>
            <a:endParaRPr lang="en-US" altLang="zh-CN" sz="2000" dirty="0">
              <a:solidFill>
                <a:srgbClr val="CC0066"/>
              </a:solidFill>
              <a:cs typeface="Arial Unicode MS" charset="0"/>
            </a:endParaRPr>
          </a:p>
          <a:p>
            <a:pPr algn="just">
              <a:spcBef>
                <a:spcPct val="0"/>
              </a:spcBef>
              <a:buNone/>
              <a:defRPr/>
            </a:pPr>
            <a:r>
              <a:rPr lang="en-US" altLang="zh-CN" sz="2000" dirty="0">
                <a:cs typeface="Arial Unicode MS" charset="0"/>
              </a:rPr>
              <a:t> </a:t>
            </a:r>
            <a:r>
              <a:rPr lang="zh-CN" altLang="en-US" sz="2000" dirty="0">
                <a:cs typeface="Arial Unicode MS" charset="0"/>
              </a:rPr>
              <a:t>       </a:t>
            </a:r>
            <a:r>
              <a:rPr lang="en-US" altLang="zh-CN" sz="2000" dirty="0" err="1">
                <a:cs typeface="Arial Unicode MS" charset="0"/>
              </a:rPr>
              <a:t>printf</a:t>
            </a:r>
            <a:r>
              <a:rPr lang="en-US" altLang="zh-CN" sz="2000" dirty="0">
                <a:cs typeface="Arial Unicode MS" charset="0"/>
              </a:rPr>
              <a:t> ("Enter choice: ");</a:t>
            </a:r>
            <a:endParaRPr lang="en-US" altLang="zh-CN" sz="2000" dirty="0">
              <a:cs typeface="Arial Unicode MS" charset="0"/>
            </a:endParaRPr>
          </a:p>
          <a:p>
            <a:pPr algn="just">
              <a:spcBef>
                <a:spcPct val="0"/>
              </a:spcBef>
              <a:buFont typeface="Wingdings" panose="05000000000000000000" charset="0"/>
              <a:buNone/>
              <a:defRPr/>
            </a:pPr>
            <a:r>
              <a:rPr lang="zh-CN" altLang="en-US" sz="2000" dirty="0">
                <a:cs typeface="Arial Unicode MS" charset="0"/>
              </a:rPr>
              <a:t>        </a:t>
            </a:r>
            <a:r>
              <a:rPr lang="en-US" altLang="zh-CN" sz="2000" dirty="0" err="1">
                <a:cs typeface="Arial Unicode MS" charset="0"/>
              </a:rPr>
              <a:t>scanf</a:t>
            </a:r>
            <a:r>
              <a:rPr lang="en-US" altLang="zh-CN" sz="2000" dirty="0">
                <a:cs typeface="Arial Unicode MS" charset="0"/>
              </a:rPr>
              <a:t> ("%d", &amp;</a:t>
            </a:r>
            <a:r>
              <a:rPr lang="en-US" altLang="zh-CN" sz="2000" dirty="0">
                <a:solidFill>
                  <a:schemeClr val="bg2"/>
                </a:solidFill>
                <a:cs typeface="Arial Unicode MS" charset="0"/>
              </a:rPr>
              <a:t>choice</a:t>
            </a:r>
            <a:r>
              <a:rPr lang="en-US" altLang="zh-CN" sz="2000" dirty="0">
                <a:cs typeface="Arial Unicode MS" charset="0"/>
              </a:rPr>
              <a:t>);</a:t>
            </a:r>
            <a:endParaRPr lang="en-US" altLang="zh-CN" sz="2000" dirty="0">
              <a:cs typeface="Arial Unicode MS" charset="0"/>
            </a:endParaRPr>
          </a:p>
          <a:p>
            <a:pPr algn="just">
              <a:spcBef>
                <a:spcPct val="0"/>
              </a:spcBef>
              <a:buFont typeface="Wingdings" panose="05000000000000000000" charset="0"/>
              <a:buNone/>
              <a:defRPr/>
            </a:pPr>
            <a:r>
              <a:rPr lang="zh-CN" altLang="en-US" sz="2000" dirty="0">
                <a:cs typeface="Arial Unicode MS" charset="0"/>
              </a:rPr>
              <a:t>        </a:t>
            </a:r>
            <a:r>
              <a:rPr lang="en-US" altLang="zh-CN" sz="2000" dirty="0">
                <a:solidFill>
                  <a:schemeClr val="bg2"/>
                </a:solidFill>
                <a:cs typeface="Arial Unicode MS" charset="0"/>
              </a:rPr>
              <a:t>if (choice == 0)</a:t>
            </a:r>
            <a:r>
              <a:rPr lang="en-US" altLang="zh-CN" sz="2000" dirty="0">
                <a:cs typeface="Arial Unicode MS" charset="0"/>
              </a:rPr>
              <a:t> </a:t>
            </a:r>
            <a:r>
              <a:rPr lang="en-US" altLang="zh-CN" sz="2000" dirty="0">
                <a:solidFill>
                  <a:srgbClr val="CC0066"/>
                </a:solidFill>
                <a:cs typeface="Arial Unicode MS" charset="0"/>
              </a:rPr>
              <a:t>break</a:t>
            </a:r>
            <a:r>
              <a:rPr lang="en-US" altLang="zh-CN" sz="2000" dirty="0">
                <a:cs typeface="Arial Unicode MS" charset="0"/>
              </a:rPr>
              <a:t>; </a:t>
            </a:r>
            <a:endParaRPr lang="en-US" altLang="zh-CN" sz="2000" dirty="0">
              <a:cs typeface="Arial Unicode MS" charset="0"/>
            </a:endParaRPr>
          </a:p>
          <a:p>
            <a:pPr algn="just">
              <a:spcBef>
                <a:spcPct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>
                <a:solidFill>
                  <a:srgbClr val="CC0066"/>
                </a:solidFill>
                <a:cs typeface="Arial Unicode MS" charset="0"/>
              </a:rPr>
              <a:t>        </a:t>
            </a:r>
            <a:r>
              <a:rPr lang="en-US" altLang="zh-CN" sz="2000" dirty="0">
                <a:solidFill>
                  <a:schemeClr val="bg2"/>
                </a:solidFill>
                <a:cs typeface="Arial Unicode MS" charset="0"/>
              </a:rPr>
              <a:t>switch (choice) {         </a:t>
            </a:r>
            <a:endParaRPr lang="en-US" altLang="zh-CN" sz="2000" dirty="0">
              <a:solidFill>
                <a:schemeClr val="bg2"/>
              </a:solidFill>
              <a:cs typeface="Arial Unicode MS" charset="0"/>
            </a:endParaRPr>
          </a:p>
          <a:p>
            <a:pPr algn="just">
              <a:spcBef>
                <a:spcPct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>
                <a:solidFill>
                  <a:schemeClr val="bg2"/>
                </a:solidFill>
                <a:cs typeface="Arial Unicode MS" charset="0"/>
              </a:rPr>
              <a:t>           case 1: price = 3.0; break;</a:t>
            </a:r>
            <a:endParaRPr lang="en-US" altLang="zh-CN" sz="2000" dirty="0">
              <a:solidFill>
                <a:schemeClr val="bg2"/>
              </a:solidFill>
              <a:cs typeface="Arial Unicode MS" charset="0"/>
            </a:endParaRPr>
          </a:p>
          <a:p>
            <a:pPr algn="just">
              <a:spcBef>
                <a:spcPct val="0"/>
              </a:spcBef>
              <a:buFont typeface="Wingdings" panose="05000000000000000000" charset="0"/>
              <a:buNone/>
              <a:defRPr/>
            </a:pPr>
            <a:r>
              <a:rPr lang="zh-CN" altLang="en-US" sz="2000" dirty="0">
                <a:solidFill>
                  <a:schemeClr val="bg2"/>
                </a:solidFill>
                <a:cs typeface="Arial Unicode MS" charset="0"/>
              </a:rPr>
              <a:t>           </a:t>
            </a:r>
            <a:r>
              <a:rPr lang="en-US" altLang="zh-CN" sz="2000" dirty="0">
                <a:solidFill>
                  <a:schemeClr val="bg2"/>
                </a:solidFill>
                <a:cs typeface="Arial Unicode MS" charset="0"/>
              </a:rPr>
              <a:t>case 2: price = 2.5; break;</a:t>
            </a:r>
            <a:endParaRPr lang="en-US" altLang="zh-CN" sz="2000" dirty="0">
              <a:solidFill>
                <a:schemeClr val="bg2"/>
              </a:solidFill>
              <a:cs typeface="Arial Unicode MS" charset="0"/>
            </a:endParaRPr>
          </a:p>
          <a:p>
            <a:pPr algn="just">
              <a:spcBef>
                <a:spcPct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>
                <a:solidFill>
                  <a:schemeClr val="bg2"/>
                </a:solidFill>
                <a:cs typeface="Arial Unicode MS" charset="0"/>
              </a:rPr>
              <a:t>           case 3: price = 4.0; break;</a:t>
            </a:r>
            <a:endParaRPr lang="en-US" altLang="zh-CN" sz="2000" dirty="0">
              <a:solidFill>
                <a:schemeClr val="bg2"/>
              </a:solidFill>
              <a:cs typeface="Arial Unicode MS" charset="0"/>
            </a:endParaRPr>
          </a:p>
          <a:p>
            <a:pPr algn="just">
              <a:spcBef>
                <a:spcPct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>
                <a:solidFill>
                  <a:schemeClr val="bg2"/>
                </a:solidFill>
                <a:cs typeface="Arial Unicode MS" charset="0"/>
              </a:rPr>
              <a:t>           case 4: price = 3.5; break;</a:t>
            </a:r>
            <a:endParaRPr lang="en-US" altLang="zh-CN" sz="2000" dirty="0">
              <a:solidFill>
                <a:schemeClr val="bg2"/>
              </a:solidFill>
              <a:cs typeface="Arial Unicode MS" charset="0"/>
            </a:endParaRPr>
          </a:p>
          <a:p>
            <a:pPr algn="just">
              <a:spcBef>
                <a:spcPct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>
                <a:solidFill>
                  <a:schemeClr val="bg2"/>
                </a:solidFill>
                <a:cs typeface="Arial Unicode MS" charset="0"/>
              </a:rPr>
              <a:t>           default: price = 0.0; break;</a:t>
            </a:r>
            <a:endParaRPr lang="en-US" altLang="zh-CN" sz="2000" dirty="0">
              <a:solidFill>
                <a:schemeClr val="bg2"/>
              </a:solidFill>
              <a:cs typeface="Arial Unicode MS" charset="0"/>
            </a:endParaRPr>
          </a:p>
          <a:p>
            <a:pPr algn="just">
              <a:spcBef>
                <a:spcPct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>
                <a:solidFill>
                  <a:schemeClr val="bg2"/>
                </a:solidFill>
                <a:cs typeface="Arial Unicode MS" charset="0"/>
              </a:rPr>
              <a:t>        }</a:t>
            </a:r>
            <a:endParaRPr lang="en-US" altLang="zh-CN" sz="2000" dirty="0">
              <a:solidFill>
                <a:schemeClr val="bg2"/>
              </a:solidFill>
              <a:cs typeface="Arial Unicode MS" charset="0"/>
            </a:endParaRPr>
          </a:p>
          <a:p>
            <a:pPr algn="just">
              <a:spcBef>
                <a:spcPct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>
                <a:cs typeface="Arial Unicode MS" charset="0"/>
              </a:rPr>
              <a:t>        </a:t>
            </a:r>
            <a:r>
              <a:rPr lang="en-US" altLang="zh-CN" sz="2000" dirty="0" err="1">
                <a:cs typeface="Arial Unicode MS" charset="0"/>
              </a:rPr>
              <a:t>printf</a:t>
            </a:r>
            <a:r>
              <a:rPr lang="en-US" altLang="zh-CN" sz="2000" dirty="0">
                <a:cs typeface="Arial Unicode MS" charset="0"/>
              </a:rPr>
              <a:t> ("price = %0.1f\n", price);  </a:t>
            </a:r>
            <a:endParaRPr lang="en-US" altLang="zh-CN" sz="2000" dirty="0">
              <a:cs typeface="Arial Unicode MS" charset="0"/>
            </a:endParaRPr>
          </a:p>
          <a:p>
            <a:pPr algn="just">
              <a:spcBef>
                <a:spcPct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>
                <a:cs typeface="Arial Unicode MS" charset="0"/>
              </a:rPr>
              <a:t>  </a:t>
            </a:r>
            <a:r>
              <a:rPr lang="en-US" altLang="zh-CN" sz="2000" dirty="0">
                <a:solidFill>
                  <a:srgbClr val="CC0066"/>
                </a:solidFill>
                <a:cs typeface="Arial Unicode MS" charset="0"/>
              </a:rPr>
              <a:t>  }</a:t>
            </a:r>
            <a:endParaRPr lang="en-US" altLang="zh-CN" sz="2000" dirty="0">
              <a:solidFill>
                <a:srgbClr val="CC0066"/>
              </a:solidFill>
              <a:cs typeface="Arial Unicode MS" charset="0"/>
            </a:endParaRPr>
          </a:p>
          <a:p>
            <a:pPr algn="just">
              <a:spcBef>
                <a:spcPct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>
                <a:cs typeface="Arial Unicode MS" charset="0"/>
              </a:rPr>
              <a:t>    </a:t>
            </a:r>
            <a:r>
              <a:rPr lang="en-US" altLang="zh-CN" sz="2000" dirty="0" err="1">
                <a:cs typeface="Arial Unicode MS" charset="0"/>
              </a:rPr>
              <a:t>printf</a:t>
            </a:r>
            <a:r>
              <a:rPr lang="en-US" altLang="zh-CN" sz="2000" dirty="0">
                <a:cs typeface="Arial Unicode MS" charset="0"/>
              </a:rPr>
              <a:t> ("Thanks \n"); </a:t>
            </a:r>
            <a:endParaRPr lang="zh-CN" altLang="en-US" sz="2000" dirty="0">
              <a:cs typeface="Arial Unicode MS" charset="0"/>
            </a:endParaRPr>
          </a:p>
          <a:p>
            <a:pPr algn="just">
              <a:spcBef>
                <a:spcPct val="0"/>
              </a:spcBef>
              <a:buFont typeface="Wingdings" panose="05000000000000000000" charset="0"/>
              <a:buNone/>
              <a:defRPr/>
            </a:pPr>
            <a:r>
              <a:rPr lang="zh-CN" altLang="en-US" sz="2000" dirty="0">
                <a:cs typeface="Arial Unicode MS" charset="0"/>
              </a:rPr>
              <a:t>}</a:t>
            </a:r>
            <a:endParaRPr lang="zh-CN" altLang="en-US" sz="2000" dirty="0">
              <a:cs typeface="Arial Unicode MS" charset="0"/>
            </a:endParaRP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5292080" y="3047469"/>
            <a:ext cx="2971800" cy="347787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000" b="1" dirty="0">
                <a:cs typeface="Arial" panose="020B0604020202020204" pitchFamily="34" charset="0"/>
              </a:rPr>
              <a:t>[1] Select </a:t>
            </a:r>
            <a:r>
              <a:rPr kumimoji="1" lang="en-US" altLang="zh-CN" sz="2000" b="1" dirty="0">
                <a:cs typeface="Arial Unicode MS" charset="0"/>
              </a:rPr>
              <a:t>crisps</a:t>
            </a:r>
            <a:endParaRPr kumimoji="1" lang="en-US" altLang="zh-CN" sz="2000" b="1" dirty="0">
              <a:cs typeface="Arial Unicode MS" charset="0"/>
            </a:endParaRPr>
          </a:p>
          <a:p>
            <a:pPr>
              <a:defRPr/>
            </a:pPr>
            <a:r>
              <a:rPr kumimoji="1" lang="en-US" altLang="zh-CN" sz="2000" b="1" dirty="0">
                <a:cs typeface="Arial" panose="020B0604020202020204" pitchFamily="34" charset="0"/>
              </a:rPr>
              <a:t>[2] Select</a:t>
            </a:r>
            <a:r>
              <a:rPr kumimoji="1" lang="en-US" altLang="zh-CN" sz="2000" b="1" dirty="0">
                <a:cs typeface="Arial Unicode MS" charset="0"/>
              </a:rPr>
              <a:t> popcorn</a:t>
            </a:r>
            <a:r>
              <a:rPr kumimoji="1" lang="en-US" altLang="zh-CN" sz="2000" b="1" dirty="0">
                <a:cs typeface="Arial" panose="020B0604020202020204" pitchFamily="34" charset="0"/>
              </a:rPr>
              <a:t> </a:t>
            </a:r>
            <a:endParaRPr kumimoji="1" lang="en-US" altLang="zh-CN" sz="2000" b="1" dirty="0">
              <a:cs typeface="Arial" panose="020B0604020202020204" pitchFamily="34" charset="0"/>
            </a:endParaRPr>
          </a:p>
          <a:p>
            <a:pPr>
              <a:defRPr/>
            </a:pPr>
            <a:r>
              <a:rPr kumimoji="1" lang="en-US" altLang="zh-CN" sz="2000" b="1" dirty="0">
                <a:cs typeface="Arial" panose="020B0604020202020204" pitchFamily="34" charset="0"/>
              </a:rPr>
              <a:t>[3] Select</a:t>
            </a:r>
            <a:r>
              <a:rPr kumimoji="1" lang="en-US" altLang="zh-CN" sz="2000" b="1" dirty="0">
                <a:cs typeface="Arial Unicode MS" charset="0"/>
              </a:rPr>
              <a:t> chocolate</a:t>
            </a:r>
            <a:endParaRPr kumimoji="1" lang="en-US" altLang="zh-CN" sz="2000" b="1" dirty="0">
              <a:cs typeface="Arial Unicode MS" charset="0"/>
            </a:endParaRPr>
          </a:p>
          <a:p>
            <a:pPr>
              <a:defRPr/>
            </a:pPr>
            <a:r>
              <a:rPr kumimoji="1" lang="en-US" altLang="zh-CN" sz="2000" b="1" dirty="0">
                <a:cs typeface="Arial" panose="020B0604020202020204" pitchFamily="34" charset="0"/>
              </a:rPr>
              <a:t>[4] Select</a:t>
            </a:r>
            <a:r>
              <a:rPr kumimoji="1" lang="en-US" altLang="zh-CN" sz="2000" b="1" dirty="0">
                <a:cs typeface="Arial Unicode MS" charset="0"/>
              </a:rPr>
              <a:t> cola</a:t>
            </a:r>
            <a:r>
              <a:rPr kumimoji="1" lang="en-US" altLang="zh-CN" sz="2000" b="1" dirty="0">
                <a:cs typeface="Arial" panose="020B0604020202020204" pitchFamily="34" charset="0"/>
              </a:rPr>
              <a:t> </a:t>
            </a:r>
            <a:endParaRPr kumimoji="1" lang="en-US" altLang="zh-CN" sz="2000" b="1" dirty="0">
              <a:cs typeface="Arial" panose="020B0604020202020204" pitchFamily="34" charset="0"/>
            </a:endParaRPr>
          </a:p>
          <a:p>
            <a:pPr>
              <a:defRPr/>
            </a:pPr>
            <a:r>
              <a:rPr kumimoji="1" lang="en-US" altLang="zh-CN" sz="2000" b="1" dirty="0">
                <a:cs typeface="Arial" panose="020B0604020202020204" pitchFamily="34" charset="0"/>
              </a:rPr>
              <a:t>[0] Exit</a:t>
            </a:r>
            <a:endParaRPr kumimoji="1" lang="en-US" altLang="zh-CN" sz="2000" b="1" dirty="0">
              <a:cs typeface="Arial" panose="020B0604020202020204" pitchFamily="34" charset="0"/>
            </a:endParaRPr>
          </a:p>
          <a:p>
            <a:pPr>
              <a:defRPr/>
            </a:pPr>
            <a:r>
              <a:rPr kumimoji="1" lang="en-US" altLang="zh-CN" sz="2000" b="1" dirty="0">
                <a:cs typeface="Arial Unicode MS" charset="0"/>
              </a:rPr>
              <a:t>Enter choice: </a:t>
            </a:r>
            <a:r>
              <a:rPr kumimoji="1" lang="en-US" altLang="zh-CN" sz="2000" b="1" dirty="0">
                <a:solidFill>
                  <a:srgbClr val="CC0066"/>
                </a:solidFill>
                <a:cs typeface="Arial Unicode MS" charset="0"/>
              </a:rPr>
              <a:t>1</a:t>
            </a:r>
            <a:endParaRPr kumimoji="1" lang="en-US" altLang="zh-CN" sz="2000" b="1" dirty="0">
              <a:solidFill>
                <a:srgbClr val="CC0066"/>
              </a:solidFill>
              <a:cs typeface="Arial Unicode MS" charset="0"/>
            </a:endParaRPr>
          </a:p>
          <a:p>
            <a:pPr>
              <a:defRPr/>
            </a:pPr>
            <a:r>
              <a:rPr kumimoji="1" lang="en-US" altLang="zh-CN" sz="2000" b="1" dirty="0">
                <a:cs typeface="Arial Unicode MS" charset="0"/>
              </a:rPr>
              <a:t>price = 3.0</a:t>
            </a:r>
            <a:endParaRPr kumimoji="1" lang="en-US" altLang="zh-CN" sz="2000" b="1" dirty="0">
              <a:cs typeface="Arial" panose="020B0604020202020204" pitchFamily="34" charset="0"/>
            </a:endParaRPr>
          </a:p>
          <a:p>
            <a:pPr>
              <a:defRPr/>
            </a:pPr>
            <a:r>
              <a:rPr kumimoji="1" lang="en-US" altLang="zh-CN" sz="2000" b="1" dirty="0">
                <a:cs typeface="Arial Unicode MS" charset="0"/>
              </a:rPr>
              <a:t>Enter choice: </a:t>
            </a:r>
            <a:r>
              <a:rPr kumimoji="1" lang="en-US" altLang="zh-CN" sz="2000" b="1" dirty="0">
                <a:solidFill>
                  <a:srgbClr val="CC0066"/>
                </a:solidFill>
                <a:cs typeface="Arial Unicode MS" charset="0"/>
              </a:rPr>
              <a:t>7</a:t>
            </a:r>
            <a:endParaRPr kumimoji="1" lang="en-US" altLang="zh-CN" sz="2000" b="1" dirty="0">
              <a:solidFill>
                <a:srgbClr val="CC0066"/>
              </a:solidFill>
              <a:cs typeface="Arial Unicode MS" charset="0"/>
            </a:endParaRPr>
          </a:p>
          <a:p>
            <a:pPr>
              <a:defRPr/>
            </a:pPr>
            <a:r>
              <a:rPr kumimoji="1" lang="en-US" altLang="zh-CN" sz="2000" b="1" dirty="0">
                <a:cs typeface="Arial Unicode MS" charset="0"/>
              </a:rPr>
              <a:t>price = 0.0</a:t>
            </a:r>
            <a:endParaRPr kumimoji="1" lang="en-US" altLang="zh-CN" sz="2000" b="1" dirty="0">
              <a:cs typeface="Arial" panose="020B0604020202020204" pitchFamily="34" charset="0"/>
            </a:endParaRPr>
          </a:p>
          <a:p>
            <a:pPr>
              <a:defRPr/>
            </a:pPr>
            <a:r>
              <a:rPr kumimoji="1" lang="en-US" altLang="zh-CN" sz="2000" b="1" dirty="0">
                <a:cs typeface="Arial Unicode MS" charset="0"/>
              </a:rPr>
              <a:t>Enter choice:</a:t>
            </a:r>
            <a:r>
              <a:rPr kumimoji="1" lang="en-US" altLang="zh-CN" sz="2000" b="1" dirty="0">
                <a:solidFill>
                  <a:srgbClr val="CC0066"/>
                </a:solidFill>
                <a:cs typeface="Arial Unicode MS" charset="0"/>
              </a:rPr>
              <a:t> 0</a:t>
            </a:r>
            <a:endParaRPr kumimoji="1" lang="en-US" altLang="zh-CN" sz="2000" b="1" dirty="0">
              <a:solidFill>
                <a:srgbClr val="CC0066"/>
              </a:solidFill>
              <a:cs typeface="Arial Unicode MS" charset="0"/>
            </a:endParaRPr>
          </a:p>
          <a:p>
            <a:pPr>
              <a:defRPr/>
            </a:pPr>
            <a:r>
              <a:rPr kumimoji="1" lang="en-US" altLang="zh-CN" sz="2000" b="1" dirty="0">
                <a:cs typeface="Arial Unicode MS" charset="0"/>
              </a:rPr>
              <a:t>Thanks</a:t>
            </a:r>
            <a:endParaRPr kumimoji="1" lang="en-US" altLang="zh-CN" sz="2000" b="1" dirty="0">
              <a:cs typeface="Arial Unicode MS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644009" y="44624"/>
            <a:ext cx="3672408" cy="2862322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1"/>
            </a:solidFill>
            <a:prstDash val="sysDot"/>
            <a:miter lim="800000"/>
          </a:ln>
        </p:spPr>
        <p:txBody>
          <a:bodyPr wrap="square">
            <a:spAutoFit/>
          </a:bodyPr>
          <a:lstStyle/>
          <a:p>
            <a:pPr>
              <a:buFont typeface="Wingdings" panose="05000000000000000000" charset="0"/>
              <a:buNone/>
            </a:pPr>
            <a:r>
              <a:rPr lang="zh-CN" altLang="en-US" sz="2000" b="1" dirty="0"/>
              <a:t>显示菜单</a:t>
            </a:r>
            <a:endParaRPr lang="en-US" altLang="zh-CN" sz="2000" b="1" dirty="0"/>
          </a:p>
          <a:p>
            <a:pPr>
              <a:buFont typeface="Wingdings" panose="05000000000000000000" charset="0"/>
              <a:buNone/>
            </a:pPr>
            <a:r>
              <a:rPr lang="en-US" altLang="zh-CN" sz="2000" b="1" dirty="0"/>
              <a:t>for (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= 1;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&lt;= 5;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++){</a:t>
            </a:r>
            <a:endParaRPr lang="en-US" altLang="zh-CN" sz="2000" b="1" dirty="0"/>
          </a:p>
          <a:p>
            <a:pPr lvl="1">
              <a:buFont typeface="Wingdings" panose="05000000000000000000" charset="0"/>
              <a:buNone/>
            </a:pPr>
            <a:r>
              <a:rPr lang="zh-CN" altLang="en-US" sz="2000" b="1" dirty="0"/>
              <a:t>输入选项</a:t>
            </a:r>
            <a:r>
              <a:rPr lang="en-US" altLang="zh-CN" sz="2000" b="1" dirty="0"/>
              <a:t>choice</a:t>
            </a:r>
            <a:endParaRPr lang="en-US" altLang="zh-CN" sz="2000" b="1" dirty="0"/>
          </a:p>
          <a:p>
            <a:pPr lvl="1">
              <a:buFont typeface="Wingdings" panose="05000000000000000000" charset="0"/>
              <a:buNone/>
            </a:pPr>
            <a:r>
              <a:rPr lang="en-US" altLang="zh-CN" sz="2000" b="1" dirty="0"/>
              <a:t>if (choice == 0)</a:t>
            </a:r>
            <a:r>
              <a:rPr lang="zh-CN" altLang="en-US" sz="2000" b="1" dirty="0"/>
              <a:t> 退出循环</a:t>
            </a:r>
            <a:endParaRPr lang="en-US" altLang="zh-CN" sz="2000" b="1" dirty="0"/>
          </a:p>
          <a:p>
            <a:pPr lvl="1">
              <a:buFont typeface="Wingdings" panose="05000000000000000000" charset="0"/>
              <a:buNone/>
            </a:pPr>
            <a:r>
              <a:rPr lang="zh-CN" altLang="en-US" sz="2000" b="1" dirty="0"/>
              <a:t>若</a:t>
            </a:r>
            <a:r>
              <a:rPr lang="en-US" altLang="zh-CN" sz="2000" b="1" dirty="0"/>
              <a:t>choice</a:t>
            </a:r>
            <a:endParaRPr lang="en-US" altLang="zh-CN" sz="2000" b="1" dirty="0"/>
          </a:p>
          <a:p>
            <a:pPr lvl="2">
              <a:buFont typeface="Wingdings" panose="05000000000000000000" charset="0"/>
              <a:buNone/>
            </a:pPr>
            <a:r>
              <a:rPr lang="en-US" altLang="zh-CN" sz="2000" b="1" dirty="0"/>
              <a:t>== 1~4 </a:t>
            </a:r>
            <a:r>
              <a:rPr lang="en-US" altLang="zh-CN" sz="2000" b="1" dirty="0">
                <a:sym typeface="Wingdings" panose="05000000000000000000"/>
              </a:rPr>
              <a:t>price</a:t>
            </a:r>
            <a:r>
              <a:rPr lang="zh-CN" altLang="en-US" sz="2000" b="1" dirty="0"/>
              <a:t>赋单价</a:t>
            </a:r>
            <a:endParaRPr lang="en-US" altLang="zh-CN" sz="2000" b="1" dirty="0"/>
          </a:p>
          <a:p>
            <a:pPr lvl="2">
              <a:buFont typeface="Wingdings" panose="05000000000000000000" charset="0"/>
              <a:buNone/>
            </a:pPr>
            <a:r>
              <a:rPr lang="en-US" altLang="zh-CN" sz="2000" b="1" dirty="0"/>
              <a:t>== </a:t>
            </a:r>
            <a:r>
              <a:rPr lang="zh-CN" altLang="en-US" sz="2000" b="1" dirty="0"/>
              <a:t>其他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Wingdings" panose="05000000000000000000"/>
              </a:rPr>
              <a:t>price</a:t>
            </a:r>
            <a:r>
              <a:rPr lang="zh-CN" altLang="en-US" sz="2000" b="1" dirty="0">
                <a:sym typeface="Wingdings" panose="05000000000000000000"/>
              </a:rPr>
              <a:t>赋</a:t>
            </a:r>
            <a:r>
              <a:rPr lang="en-US" altLang="zh-CN" sz="2000" b="1" dirty="0"/>
              <a:t>0</a:t>
            </a:r>
            <a:endParaRPr lang="en-US" altLang="zh-CN" sz="2000" b="1" dirty="0"/>
          </a:p>
          <a:p>
            <a:pPr lvl="1">
              <a:buFont typeface="Wingdings" panose="05000000000000000000" charset="0"/>
              <a:buNone/>
            </a:pPr>
            <a:r>
              <a:rPr lang="zh-CN" altLang="en-US" sz="2000" b="1" dirty="0"/>
              <a:t>输出单价</a:t>
            </a:r>
            <a:endParaRPr lang="en-US" altLang="zh-CN" sz="2000" b="1" dirty="0"/>
          </a:p>
          <a:p>
            <a:pPr>
              <a:buFont typeface="Wingdings" panose="05000000000000000000" charset="0"/>
              <a:buNone/>
            </a:pPr>
            <a:r>
              <a:rPr lang="en-US" altLang="zh-CN" sz="2000" b="1" dirty="0"/>
              <a:t>}</a:t>
            </a:r>
            <a:endParaRPr lang="en-US" altLang="zh-CN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8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5638800" cy="609600"/>
          </a:xfrm>
        </p:spPr>
        <p:txBody>
          <a:bodyPr/>
          <a:lstStyle/>
          <a:p>
            <a:pPr algn="ctr">
              <a:defRPr/>
            </a:pPr>
            <a:r>
              <a:rPr lang="en-US" altLang="zh-CN" dirty="0"/>
              <a:t>3.3.2 switch</a:t>
            </a:r>
            <a:r>
              <a:rPr lang="zh-CN" altLang="en-US" dirty="0"/>
              <a:t>语句 </a:t>
            </a:r>
            <a:endParaRPr lang="zh-CN" altLang="en-US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497887" cy="5543550"/>
          </a:xfrm>
        </p:spPr>
        <p:txBody>
          <a:bodyPr/>
          <a:lstStyle/>
          <a:p>
            <a:pPr algn="just">
              <a:spcBef>
                <a:spcPct val="50000"/>
              </a:spcBef>
              <a:buFont typeface="Wingdings" panose="05000000000000000000" charset="0"/>
              <a:buNone/>
              <a:defRPr/>
            </a:pPr>
            <a:r>
              <a:rPr lang="zh-CN" altLang="en-US" dirty="0"/>
              <a:t>处理多分支选择问题，</a:t>
            </a:r>
            <a:r>
              <a:rPr lang="en-US" altLang="zh-CN" dirty="0"/>
              <a:t>3</a:t>
            </a:r>
            <a:r>
              <a:rPr lang="zh-CN" altLang="en-US" dirty="0"/>
              <a:t>种情况</a:t>
            </a:r>
            <a:endParaRPr lang="zh-CN" altLang="en-US" dirty="0"/>
          </a:p>
          <a:p>
            <a:pPr algn="just">
              <a:spcBef>
                <a:spcPct val="50000"/>
              </a:spcBef>
              <a:buFont typeface="Wingdings" panose="05000000000000000000" charset="0"/>
              <a:buNone/>
              <a:defRPr/>
            </a:pPr>
            <a:r>
              <a:rPr lang="en-US" altLang="zh-CN" sz="3600" dirty="0">
                <a:solidFill>
                  <a:schemeClr val="bg2"/>
                </a:solidFill>
              </a:rPr>
              <a:t>1.</a:t>
            </a:r>
            <a:r>
              <a:rPr lang="zh-CN" altLang="en-US" sz="3600" dirty="0">
                <a:solidFill>
                  <a:schemeClr val="bg2"/>
                </a:solidFill>
              </a:rPr>
              <a:t>在</a:t>
            </a:r>
            <a:r>
              <a:rPr lang="en-US" altLang="zh-CN" sz="3600" dirty="0">
                <a:solidFill>
                  <a:schemeClr val="bg2"/>
                </a:solidFill>
              </a:rPr>
              <a:t>switch</a:t>
            </a:r>
            <a:r>
              <a:rPr lang="zh-CN" altLang="en-US" sz="3600" dirty="0">
                <a:solidFill>
                  <a:schemeClr val="bg2"/>
                </a:solidFill>
              </a:rPr>
              <a:t>语句的每个语句段中都使用</a:t>
            </a:r>
            <a:r>
              <a:rPr lang="en-US" altLang="zh-CN" sz="3600" dirty="0">
                <a:solidFill>
                  <a:schemeClr val="bg2"/>
                </a:solidFill>
              </a:rPr>
              <a:t>break</a:t>
            </a:r>
            <a:r>
              <a:rPr lang="zh-CN" altLang="en-US" sz="3600" dirty="0">
                <a:solidFill>
                  <a:schemeClr val="bg2"/>
                </a:solidFill>
              </a:rPr>
              <a:t>语句</a:t>
            </a:r>
            <a:endParaRPr lang="zh-CN" altLang="en-US" sz="3600" dirty="0">
              <a:solidFill>
                <a:schemeClr val="bg2"/>
              </a:solidFill>
            </a:endParaRPr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en-US" altLang="zh-CN" dirty="0"/>
              <a:t>switch(</a:t>
            </a:r>
            <a:r>
              <a:rPr lang="zh-CN" altLang="en-US" dirty="0"/>
              <a:t>表达式){ </a:t>
            </a:r>
            <a:endParaRPr lang="zh-CN" altLang="en-US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en-US" altLang="zh-CN" dirty="0"/>
              <a:t>    case </a:t>
            </a:r>
            <a:r>
              <a:rPr lang="zh-CN" altLang="en-US" dirty="0">
                <a:solidFill>
                  <a:srgbClr val="CC0066"/>
                </a:solidFill>
              </a:rPr>
              <a:t>常量表达式</a:t>
            </a:r>
            <a:r>
              <a:rPr lang="en-US" altLang="zh-CN" dirty="0">
                <a:solidFill>
                  <a:srgbClr val="CC0066"/>
                </a:solidFill>
              </a:rPr>
              <a:t>1</a:t>
            </a:r>
            <a:r>
              <a:rPr lang="zh-CN" altLang="en-US" dirty="0"/>
              <a:t>：语句段</a:t>
            </a:r>
            <a:r>
              <a:rPr lang="en-US" altLang="zh-CN" dirty="0"/>
              <a:t>1; </a:t>
            </a:r>
            <a:r>
              <a:rPr lang="en-US" altLang="zh-CN" dirty="0">
                <a:solidFill>
                  <a:schemeClr val="bg2"/>
                </a:solidFill>
              </a:rPr>
              <a:t>break</a:t>
            </a:r>
            <a:r>
              <a:rPr lang="en-US" altLang="zh-CN" dirty="0"/>
              <a:t>;</a:t>
            </a:r>
            <a:endParaRPr lang="en-US" altLang="zh-CN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zh-CN" altLang="en-US" dirty="0"/>
              <a:t>    </a:t>
            </a:r>
            <a:r>
              <a:rPr lang="en-US" altLang="zh-CN" dirty="0"/>
              <a:t>case </a:t>
            </a:r>
            <a:r>
              <a:rPr lang="zh-CN" altLang="en-US" dirty="0">
                <a:solidFill>
                  <a:srgbClr val="CC0066"/>
                </a:solidFill>
              </a:rPr>
              <a:t>常量表达式</a:t>
            </a:r>
            <a:r>
              <a:rPr lang="en-US" altLang="zh-CN" dirty="0">
                <a:solidFill>
                  <a:srgbClr val="CC0066"/>
                </a:solidFill>
              </a:rPr>
              <a:t>2</a:t>
            </a:r>
            <a:r>
              <a:rPr lang="zh-CN" altLang="en-US" dirty="0"/>
              <a:t>：语句段</a:t>
            </a:r>
            <a:r>
              <a:rPr lang="en-US" altLang="zh-CN" dirty="0"/>
              <a:t>2; </a:t>
            </a:r>
            <a:r>
              <a:rPr lang="en-US" altLang="zh-CN" dirty="0">
                <a:solidFill>
                  <a:schemeClr val="bg2"/>
                </a:solidFill>
              </a:rPr>
              <a:t>break</a:t>
            </a:r>
            <a:r>
              <a:rPr lang="en-US" altLang="zh-CN" dirty="0"/>
              <a:t>;</a:t>
            </a:r>
            <a:endParaRPr lang="zh-CN" altLang="en-US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zh-CN" altLang="en-US" dirty="0"/>
              <a:t>        ....…</a:t>
            </a:r>
            <a:endParaRPr lang="zh-CN" altLang="en-US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zh-CN" altLang="en-US" dirty="0"/>
              <a:t>    </a:t>
            </a:r>
            <a:r>
              <a:rPr lang="en-US" altLang="zh-CN" dirty="0"/>
              <a:t>case </a:t>
            </a:r>
            <a:r>
              <a:rPr lang="zh-CN" altLang="en-US" dirty="0">
                <a:solidFill>
                  <a:srgbClr val="CC0066"/>
                </a:solidFill>
              </a:rPr>
              <a:t>常量表达式</a:t>
            </a:r>
            <a:r>
              <a:rPr lang="en-US" altLang="zh-CN" dirty="0">
                <a:solidFill>
                  <a:srgbClr val="CC0066"/>
                </a:solidFill>
              </a:rPr>
              <a:t>n</a:t>
            </a:r>
            <a:r>
              <a:rPr lang="zh-CN" altLang="en-US" dirty="0"/>
              <a:t>：语句段</a:t>
            </a:r>
            <a:r>
              <a:rPr lang="en-US" altLang="zh-CN" dirty="0"/>
              <a:t>n ; </a:t>
            </a:r>
            <a:r>
              <a:rPr lang="en-US" altLang="zh-CN" dirty="0">
                <a:solidFill>
                  <a:schemeClr val="bg2"/>
                </a:solidFill>
              </a:rPr>
              <a:t>break</a:t>
            </a:r>
            <a:r>
              <a:rPr lang="en-US" altLang="zh-CN" dirty="0"/>
              <a:t>;</a:t>
            </a:r>
            <a:endParaRPr lang="zh-CN" altLang="en-US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zh-CN" altLang="en-US" dirty="0"/>
              <a:t>    </a:t>
            </a:r>
            <a:r>
              <a:rPr lang="en-US" altLang="zh-CN" dirty="0"/>
              <a:t>default ：                </a:t>
            </a:r>
            <a:r>
              <a:rPr lang="zh-CN" altLang="en-US" dirty="0"/>
              <a:t>语句段</a:t>
            </a:r>
            <a:r>
              <a:rPr lang="en-US" altLang="zh-CN" dirty="0"/>
              <a:t>n+1; </a:t>
            </a:r>
            <a:r>
              <a:rPr lang="en-US" altLang="zh-CN" dirty="0">
                <a:solidFill>
                  <a:schemeClr val="bg2"/>
                </a:solidFill>
              </a:rPr>
              <a:t>break</a:t>
            </a:r>
            <a:r>
              <a:rPr lang="en-US" altLang="zh-CN" dirty="0"/>
              <a:t>;</a:t>
            </a:r>
            <a:endParaRPr lang="zh-CN" altLang="en-US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zh-CN" altLang="en-US" dirty="0"/>
              <a:t>}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"/>
            <a:ext cx="5211686" cy="2559048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sz="2000" dirty="0"/>
              <a:t>switch(</a:t>
            </a:r>
            <a:r>
              <a:rPr lang="zh-CN" altLang="en-US" sz="2000" dirty="0"/>
              <a:t>表达式){ </a:t>
            </a:r>
            <a:endParaRPr lang="zh-CN" altLang="en-US" sz="2000" dirty="0"/>
          </a:p>
          <a:p>
            <a:pPr lvl="1" algn="just">
              <a:buNone/>
              <a:defRPr/>
            </a:pPr>
            <a:r>
              <a:rPr lang="en-US" altLang="zh-CN" sz="2000" dirty="0"/>
              <a:t>case </a:t>
            </a:r>
            <a:r>
              <a:rPr lang="zh-CN" altLang="en-US" sz="2000" dirty="0">
                <a:solidFill>
                  <a:srgbClr val="CC0066"/>
                </a:solidFill>
              </a:rPr>
              <a:t>常量表达式</a:t>
            </a:r>
            <a:r>
              <a:rPr lang="en-US" altLang="zh-CN" sz="2000" dirty="0">
                <a:solidFill>
                  <a:srgbClr val="CC0066"/>
                </a:solidFill>
              </a:rPr>
              <a:t>1</a:t>
            </a:r>
            <a:r>
              <a:rPr lang="zh-CN" altLang="en-US" sz="2000" dirty="0"/>
              <a:t>：语句段</a:t>
            </a:r>
            <a:r>
              <a:rPr lang="en-US" altLang="zh-CN" sz="2000" dirty="0"/>
              <a:t>1; </a:t>
            </a:r>
            <a:r>
              <a:rPr lang="en-US" altLang="zh-CN" sz="2000" dirty="0">
                <a:solidFill>
                  <a:schemeClr val="bg2"/>
                </a:solidFill>
              </a:rPr>
              <a:t>break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lvl="1" algn="just">
              <a:buNone/>
              <a:defRPr/>
            </a:pPr>
            <a:r>
              <a:rPr lang="en-US" altLang="zh-CN" sz="2000" dirty="0"/>
              <a:t>case </a:t>
            </a:r>
            <a:r>
              <a:rPr lang="zh-CN" altLang="en-US" sz="2000" dirty="0">
                <a:solidFill>
                  <a:srgbClr val="CC0066"/>
                </a:solidFill>
              </a:rPr>
              <a:t>常量表达式</a:t>
            </a:r>
            <a:r>
              <a:rPr lang="en-US" altLang="zh-CN" sz="2000" dirty="0">
                <a:solidFill>
                  <a:srgbClr val="CC0066"/>
                </a:solidFill>
              </a:rPr>
              <a:t>2</a:t>
            </a:r>
            <a:r>
              <a:rPr lang="zh-CN" altLang="en-US" sz="2000" dirty="0"/>
              <a:t>：语句段</a:t>
            </a:r>
            <a:r>
              <a:rPr lang="en-US" altLang="zh-CN" sz="2000" dirty="0"/>
              <a:t>2; </a:t>
            </a:r>
            <a:r>
              <a:rPr lang="en-US" altLang="zh-CN" sz="2000" dirty="0">
                <a:solidFill>
                  <a:schemeClr val="bg2"/>
                </a:solidFill>
              </a:rPr>
              <a:t>break</a:t>
            </a:r>
            <a:r>
              <a:rPr lang="en-US" altLang="zh-CN" sz="2000" dirty="0"/>
              <a:t>;</a:t>
            </a:r>
            <a:endParaRPr lang="zh-CN" altLang="en-US" sz="2000" dirty="0"/>
          </a:p>
          <a:p>
            <a:pPr lvl="1" algn="just">
              <a:buNone/>
              <a:defRPr/>
            </a:pPr>
            <a:r>
              <a:rPr lang="zh-CN" altLang="en-US" sz="2000" dirty="0"/>
              <a:t>....…</a:t>
            </a:r>
            <a:endParaRPr lang="en-US" altLang="zh-CN" sz="2000" dirty="0"/>
          </a:p>
          <a:p>
            <a:pPr lvl="1" algn="just">
              <a:buNone/>
              <a:defRPr/>
            </a:pPr>
            <a:r>
              <a:rPr lang="en-US" altLang="zh-CN" sz="2000" dirty="0"/>
              <a:t>case </a:t>
            </a:r>
            <a:r>
              <a:rPr lang="zh-CN" altLang="en-US" sz="2000" dirty="0">
                <a:solidFill>
                  <a:srgbClr val="CC0066"/>
                </a:solidFill>
              </a:rPr>
              <a:t>常量表达式</a:t>
            </a:r>
            <a:r>
              <a:rPr lang="en-US" altLang="zh-CN" sz="2000" dirty="0">
                <a:solidFill>
                  <a:srgbClr val="CC0066"/>
                </a:solidFill>
              </a:rPr>
              <a:t>n</a:t>
            </a:r>
            <a:r>
              <a:rPr lang="zh-CN" altLang="en-US" sz="2000" dirty="0"/>
              <a:t>：语句段</a:t>
            </a:r>
            <a:r>
              <a:rPr lang="en-US" altLang="zh-CN" sz="2000" dirty="0"/>
              <a:t>n; </a:t>
            </a:r>
            <a:r>
              <a:rPr lang="en-US" altLang="zh-CN" sz="2000" dirty="0">
                <a:solidFill>
                  <a:schemeClr val="bg2"/>
                </a:solidFill>
              </a:rPr>
              <a:t>break</a:t>
            </a:r>
            <a:r>
              <a:rPr lang="en-US" altLang="zh-CN" sz="2000" dirty="0"/>
              <a:t>;</a:t>
            </a:r>
            <a:endParaRPr lang="zh-CN" altLang="en-US" sz="2000" dirty="0"/>
          </a:p>
          <a:p>
            <a:pPr lvl="1" algn="just">
              <a:buNone/>
              <a:defRPr/>
            </a:pPr>
            <a:r>
              <a:rPr lang="en-US" altLang="zh-CN" sz="2000" dirty="0"/>
              <a:t>default ：                </a:t>
            </a:r>
            <a:r>
              <a:rPr lang="zh-CN" altLang="en-US" sz="2000" dirty="0"/>
              <a:t>语句段</a:t>
            </a:r>
            <a:r>
              <a:rPr lang="en-US" altLang="zh-CN" sz="2000" dirty="0"/>
              <a:t>n+1; </a:t>
            </a:r>
            <a:r>
              <a:rPr lang="en-US" altLang="zh-CN" sz="2000" dirty="0">
                <a:solidFill>
                  <a:schemeClr val="bg2"/>
                </a:solidFill>
              </a:rPr>
              <a:t>break</a:t>
            </a:r>
            <a:r>
              <a:rPr lang="en-US" altLang="zh-CN" sz="2000" dirty="0"/>
              <a:t>;</a:t>
            </a:r>
            <a:endParaRPr lang="zh-CN" altLang="en-US" sz="2000" dirty="0"/>
          </a:p>
          <a:p>
            <a:pPr algn="just">
              <a:buFont typeface="Wingdings" panose="05000000000000000000" charset="0"/>
              <a:buNone/>
              <a:defRPr/>
            </a:pPr>
            <a:r>
              <a:rPr lang="zh-CN" altLang="en-US" sz="2000" dirty="0"/>
              <a:t>}</a:t>
            </a:r>
            <a:endParaRPr lang="zh-CN" altLang="en-US" sz="2000" dirty="0"/>
          </a:p>
        </p:txBody>
      </p:sp>
      <p:grpSp>
        <p:nvGrpSpPr>
          <p:cNvPr id="146474" name="Group 42"/>
          <p:cNvGrpSpPr/>
          <p:nvPr/>
        </p:nvGrpSpPr>
        <p:grpSpPr bwMode="auto">
          <a:xfrm>
            <a:off x="381000" y="3184525"/>
            <a:ext cx="7854950" cy="3124200"/>
            <a:chOff x="240" y="1920"/>
            <a:chExt cx="4948" cy="1968"/>
          </a:xfrm>
        </p:grpSpPr>
        <p:sp>
          <p:nvSpPr>
            <p:cNvPr id="51205" name="Rectangle 4"/>
            <p:cNvSpPr>
              <a:spLocks noChangeArrowheads="1"/>
            </p:cNvSpPr>
            <p:nvPr/>
          </p:nvSpPr>
          <p:spPr bwMode="auto">
            <a:xfrm>
              <a:off x="1076" y="2242"/>
              <a:ext cx="1755" cy="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 dirty="0">
                  <a:latin typeface="+mn-lt"/>
                  <a:ea typeface="+mn-ea"/>
                  <a:cs typeface="楷体_GB2312" charset="0"/>
                </a:rPr>
                <a:t>表达式的值 = 常量表达式 2 的值</a:t>
              </a:r>
              <a:endParaRPr lang="zh-CN" altLang="en-US" sz="1400" b="1" dirty="0">
                <a:latin typeface="+mn-lt"/>
                <a:ea typeface="+mn-ea"/>
                <a:cs typeface="楷体_GB2312" charset="0"/>
              </a:endParaRPr>
            </a:p>
          </p:txBody>
        </p:sp>
        <p:sp>
          <p:nvSpPr>
            <p:cNvPr id="51206" name="Rectangle 5"/>
            <p:cNvSpPr>
              <a:spLocks noChangeArrowheads="1"/>
            </p:cNvSpPr>
            <p:nvPr/>
          </p:nvSpPr>
          <p:spPr bwMode="auto">
            <a:xfrm>
              <a:off x="441" y="2552"/>
              <a:ext cx="300" cy="6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 dirty="0">
                  <a:latin typeface="+mn-lt"/>
                  <a:ea typeface="+mn-ea"/>
                  <a:cs typeface="楷体_GB2312" charset="0"/>
                </a:rPr>
                <a:t>表达式</a:t>
              </a:r>
              <a:endParaRPr lang="zh-CN" altLang="en-US" sz="1400" b="1" dirty="0">
                <a:latin typeface="+mn-lt"/>
                <a:ea typeface="+mn-ea"/>
                <a:cs typeface="楷体_GB2312" charset="0"/>
              </a:endParaRPr>
            </a:p>
          </p:txBody>
        </p:sp>
        <p:sp>
          <p:nvSpPr>
            <p:cNvPr id="51207" name="Rectangle 6"/>
            <p:cNvSpPr>
              <a:spLocks noChangeArrowheads="1"/>
            </p:cNvSpPr>
            <p:nvPr/>
          </p:nvSpPr>
          <p:spPr bwMode="auto">
            <a:xfrm>
              <a:off x="3048" y="2017"/>
              <a:ext cx="702" cy="2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+mn-lt"/>
                  <a:ea typeface="+mn-ea"/>
                  <a:cs typeface="楷体_GB2312" charset="0"/>
                </a:rPr>
                <a:t>语句段1</a:t>
              </a:r>
              <a:endParaRPr lang="zh-CN" altLang="en-US" sz="1400" b="1">
                <a:latin typeface="+mn-lt"/>
                <a:ea typeface="+mn-ea"/>
              </a:endParaRPr>
            </a:p>
          </p:txBody>
        </p:sp>
        <p:sp>
          <p:nvSpPr>
            <p:cNvPr id="51208" name="Line 7"/>
            <p:cNvSpPr>
              <a:spLocks noChangeShapeType="1"/>
            </p:cNvSpPr>
            <p:nvPr/>
          </p:nvSpPr>
          <p:spPr bwMode="auto">
            <a:xfrm>
              <a:off x="240" y="2826"/>
              <a:ext cx="2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1209" name="Rectangle 8"/>
            <p:cNvSpPr>
              <a:spLocks noChangeArrowheads="1"/>
            </p:cNvSpPr>
            <p:nvPr/>
          </p:nvSpPr>
          <p:spPr bwMode="auto">
            <a:xfrm>
              <a:off x="3048" y="2422"/>
              <a:ext cx="702" cy="2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+mn-lt"/>
                  <a:ea typeface="+mn-ea"/>
                  <a:cs typeface="楷体_GB2312" charset="0"/>
                </a:rPr>
                <a:t>语句段2</a:t>
              </a:r>
              <a:endParaRPr lang="zh-CN" altLang="en-US" sz="1400" b="1">
                <a:latin typeface="+mn-lt"/>
                <a:ea typeface="+mn-ea"/>
                <a:cs typeface="楷体_GB2312" charset="0"/>
              </a:endParaRPr>
            </a:p>
          </p:txBody>
        </p:sp>
        <p:sp>
          <p:nvSpPr>
            <p:cNvPr id="51210" name="Rectangle 9"/>
            <p:cNvSpPr>
              <a:spLocks noChangeArrowheads="1"/>
            </p:cNvSpPr>
            <p:nvPr/>
          </p:nvSpPr>
          <p:spPr bwMode="auto">
            <a:xfrm>
              <a:off x="3048" y="3214"/>
              <a:ext cx="702" cy="2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+mn-lt"/>
                  <a:ea typeface="+mn-ea"/>
                  <a:cs typeface="楷体_GB2312" charset="0"/>
                </a:rPr>
                <a:t>语句段</a:t>
              </a:r>
              <a:r>
                <a:rPr lang="en-US" altLang="zh-CN" sz="1400" b="1">
                  <a:latin typeface="+mn-lt"/>
                  <a:ea typeface="+mn-ea"/>
                  <a:cs typeface="楷体_GB2312" charset="0"/>
                </a:rPr>
                <a:t>n</a:t>
              </a:r>
              <a:endParaRPr lang="en-US" altLang="zh-CN" sz="1400" b="1">
                <a:latin typeface="+mn-lt"/>
                <a:ea typeface="+mn-ea"/>
                <a:cs typeface="楷体_GB2312" charset="0"/>
              </a:endParaRPr>
            </a:p>
          </p:txBody>
        </p:sp>
        <p:sp>
          <p:nvSpPr>
            <p:cNvPr id="51211" name="Rectangle 10"/>
            <p:cNvSpPr>
              <a:spLocks noChangeArrowheads="1"/>
            </p:cNvSpPr>
            <p:nvPr/>
          </p:nvSpPr>
          <p:spPr bwMode="auto">
            <a:xfrm>
              <a:off x="3048" y="3635"/>
              <a:ext cx="802" cy="2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+mn-lt"/>
                  <a:ea typeface="+mn-ea"/>
                  <a:cs typeface="楷体_GB2312" charset="0"/>
                </a:rPr>
                <a:t>语句段</a:t>
              </a:r>
              <a:r>
                <a:rPr lang="en-US" altLang="zh-CN" sz="1400" b="1">
                  <a:latin typeface="+mn-lt"/>
                  <a:ea typeface="+mn-ea"/>
                  <a:cs typeface="楷体_GB2312" charset="0"/>
                </a:rPr>
                <a:t>n+1</a:t>
              </a:r>
              <a:endParaRPr lang="en-US" altLang="zh-CN" sz="1400" b="1">
                <a:latin typeface="+mn-lt"/>
                <a:ea typeface="+mn-ea"/>
                <a:cs typeface="楷体_GB2312" charset="0"/>
              </a:endParaRPr>
            </a:p>
          </p:txBody>
        </p:sp>
        <p:sp>
          <p:nvSpPr>
            <p:cNvPr id="51212" name="Rectangle 16"/>
            <p:cNvSpPr>
              <a:spLocks noChangeArrowheads="1"/>
            </p:cNvSpPr>
            <p:nvPr/>
          </p:nvSpPr>
          <p:spPr bwMode="auto">
            <a:xfrm>
              <a:off x="1076" y="1920"/>
              <a:ext cx="1972" cy="2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 dirty="0">
                  <a:latin typeface="+mn-lt"/>
                  <a:ea typeface="+mn-ea"/>
                  <a:cs typeface="楷体_GB2312" charset="0"/>
                </a:rPr>
                <a:t>表达式的值 = 常量表达式 1 的值</a:t>
              </a:r>
              <a:endParaRPr lang="zh-CN" altLang="en-US" sz="1400" b="1" dirty="0">
                <a:latin typeface="+mn-lt"/>
                <a:ea typeface="+mn-ea"/>
                <a:cs typeface="楷体_GB2312" charset="0"/>
              </a:endParaRPr>
            </a:p>
          </p:txBody>
        </p:sp>
        <p:sp>
          <p:nvSpPr>
            <p:cNvPr id="51213" name="Line 17"/>
            <p:cNvSpPr>
              <a:spLocks noChangeShapeType="1"/>
            </p:cNvSpPr>
            <p:nvPr/>
          </p:nvSpPr>
          <p:spPr bwMode="auto">
            <a:xfrm>
              <a:off x="1017" y="2173"/>
              <a:ext cx="20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1214" name="Line 18"/>
            <p:cNvSpPr>
              <a:spLocks noChangeShapeType="1"/>
            </p:cNvSpPr>
            <p:nvPr/>
          </p:nvSpPr>
          <p:spPr bwMode="auto">
            <a:xfrm>
              <a:off x="1017" y="2496"/>
              <a:ext cx="20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1215" name="Rectangle 19"/>
            <p:cNvSpPr>
              <a:spLocks noChangeArrowheads="1"/>
            </p:cNvSpPr>
            <p:nvPr/>
          </p:nvSpPr>
          <p:spPr bwMode="auto">
            <a:xfrm>
              <a:off x="1076" y="3048"/>
              <a:ext cx="1755" cy="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 dirty="0">
                  <a:latin typeface="+mn-lt"/>
                  <a:ea typeface="+mn-ea"/>
                  <a:cs typeface="楷体_GB2312" charset="0"/>
                </a:rPr>
                <a:t>表达式的值 = 常量表达式 </a:t>
              </a:r>
              <a:r>
                <a:rPr lang="en-US" altLang="zh-CN" sz="1400" b="1" dirty="0">
                  <a:latin typeface="+mn-lt"/>
                  <a:ea typeface="+mn-ea"/>
                  <a:cs typeface="楷体_GB2312" charset="0"/>
                </a:rPr>
                <a:t>n </a:t>
              </a:r>
              <a:r>
                <a:rPr lang="zh-CN" altLang="en-US" sz="1400" b="1" dirty="0">
                  <a:latin typeface="+mn-lt"/>
                  <a:ea typeface="+mn-ea"/>
                  <a:cs typeface="楷体_GB2312" charset="0"/>
                </a:rPr>
                <a:t>的值</a:t>
              </a:r>
              <a:endParaRPr lang="zh-CN" altLang="en-US" sz="1400" b="1" dirty="0">
                <a:latin typeface="+mn-lt"/>
                <a:ea typeface="+mn-ea"/>
              </a:endParaRPr>
            </a:p>
          </p:txBody>
        </p:sp>
        <p:sp>
          <p:nvSpPr>
            <p:cNvPr id="51216" name="Line 20"/>
            <p:cNvSpPr>
              <a:spLocks noChangeShapeType="1"/>
            </p:cNvSpPr>
            <p:nvPr/>
          </p:nvSpPr>
          <p:spPr bwMode="auto">
            <a:xfrm>
              <a:off x="1017" y="3302"/>
              <a:ext cx="20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1217" name="Rectangle 21"/>
            <p:cNvSpPr>
              <a:spLocks noChangeArrowheads="1"/>
            </p:cNvSpPr>
            <p:nvPr/>
          </p:nvSpPr>
          <p:spPr bwMode="auto">
            <a:xfrm>
              <a:off x="1076" y="3463"/>
              <a:ext cx="1755" cy="2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+mn-lt"/>
                  <a:ea typeface="+mn-ea"/>
                  <a:cs typeface="楷体_GB2312" charset="0"/>
                </a:rPr>
                <a:t>其他</a:t>
              </a:r>
              <a:endParaRPr lang="zh-CN" altLang="en-US" sz="1400" b="1">
                <a:latin typeface="+mn-lt"/>
                <a:ea typeface="+mn-ea"/>
              </a:endParaRPr>
            </a:p>
          </p:txBody>
        </p:sp>
        <p:sp>
          <p:nvSpPr>
            <p:cNvPr id="51218" name="Line 22"/>
            <p:cNvSpPr>
              <a:spLocks noChangeShapeType="1"/>
            </p:cNvSpPr>
            <p:nvPr/>
          </p:nvSpPr>
          <p:spPr bwMode="auto">
            <a:xfrm>
              <a:off x="1017" y="3785"/>
              <a:ext cx="20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1219" name="Line 23"/>
            <p:cNvSpPr>
              <a:spLocks noChangeShapeType="1"/>
            </p:cNvSpPr>
            <p:nvPr/>
          </p:nvSpPr>
          <p:spPr bwMode="auto">
            <a:xfrm>
              <a:off x="1017" y="2173"/>
              <a:ext cx="0" cy="16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1220" name="Line 24"/>
            <p:cNvSpPr>
              <a:spLocks noChangeShapeType="1"/>
            </p:cNvSpPr>
            <p:nvPr/>
          </p:nvSpPr>
          <p:spPr bwMode="auto">
            <a:xfrm>
              <a:off x="725" y="2818"/>
              <a:ext cx="2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1221" name="Line 25"/>
            <p:cNvSpPr>
              <a:spLocks noChangeShapeType="1"/>
            </p:cNvSpPr>
            <p:nvPr/>
          </p:nvSpPr>
          <p:spPr bwMode="auto">
            <a:xfrm>
              <a:off x="4608" y="2160"/>
              <a:ext cx="2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1222" name="Rectangle 26"/>
            <p:cNvSpPr>
              <a:spLocks noChangeArrowheads="1"/>
            </p:cNvSpPr>
            <p:nvPr/>
          </p:nvSpPr>
          <p:spPr bwMode="auto">
            <a:xfrm>
              <a:off x="4080" y="2016"/>
              <a:ext cx="528" cy="2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en-US" altLang="zh-CN" sz="1400" b="1">
                  <a:latin typeface="+mn-lt"/>
                  <a:ea typeface="+mn-ea"/>
                  <a:cs typeface="楷体_GB2312" charset="0"/>
                </a:rPr>
                <a:t>break</a:t>
              </a:r>
              <a:endParaRPr lang="zh-CN" altLang="en-US" sz="1400" b="1">
                <a:latin typeface="+mn-lt"/>
                <a:ea typeface="+mn-ea"/>
              </a:endParaRPr>
            </a:p>
          </p:txBody>
        </p:sp>
        <p:sp>
          <p:nvSpPr>
            <p:cNvPr id="51223" name="Rectangle 28"/>
            <p:cNvSpPr>
              <a:spLocks noChangeArrowheads="1"/>
            </p:cNvSpPr>
            <p:nvPr/>
          </p:nvSpPr>
          <p:spPr bwMode="auto">
            <a:xfrm>
              <a:off x="4080" y="2386"/>
              <a:ext cx="528" cy="2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en-US" altLang="zh-CN" sz="1400" b="1">
                  <a:latin typeface="+mn-lt"/>
                  <a:ea typeface="+mn-ea"/>
                  <a:cs typeface="楷体_GB2312" charset="0"/>
                </a:rPr>
                <a:t>break</a:t>
              </a:r>
              <a:endParaRPr lang="zh-CN" altLang="en-US" sz="1400" b="1">
                <a:latin typeface="+mn-lt"/>
                <a:ea typeface="+mn-ea"/>
              </a:endParaRPr>
            </a:p>
          </p:txBody>
        </p:sp>
        <p:sp>
          <p:nvSpPr>
            <p:cNvPr id="51224" name="Rectangle 30"/>
            <p:cNvSpPr>
              <a:spLocks noChangeArrowheads="1"/>
            </p:cNvSpPr>
            <p:nvPr/>
          </p:nvSpPr>
          <p:spPr bwMode="auto">
            <a:xfrm>
              <a:off x="4080" y="3202"/>
              <a:ext cx="528" cy="2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en-US" altLang="zh-CN" sz="1400" b="1">
                  <a:latin typeface="+mn-lt"/>
                  <a:ea typeface="+mn-ea"/>
                  <a:cs typeface="楷体_GB2312" charset="0"/>
                </a:rPr>
                <a:t>break</a:t>
              </a:r>
              <a:endParaRPr lang="zh-CN" altLang="en-US" sz="1400" b="1">
                <a:latin typeface="+mn-lt"/>
                <a:ea typeface="+mn-ea"/>
              </a:endParaRPr>
            </a:p>
          </p:txBody>
        </p:sp>
        <p:sp>
          <p:nvSpPr>
            <p:cNvPr id="51225" name="Rectangle 32"/>
            <p:cNvSpPr>
              <a:spLocks noChangeArrowheads="1"/>
            </p:cNvSpPr>
            <p:nvPr/>
          </p:nvSpPr>
          <p:spPr bwMode="auto">
            <a:xfrm>
              <a:off x="4080" y="3600"/>
              <a:ext cx="528" cy="2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en-US" altLang="zh-CN" sz="1400" b="1">
                  <a:latin typeface="+mn-lt"/>
                  <a:ea typeface="+mn-ea"/>
                  <a:cs typeface="楷体_GB2312" charset="0"/>
                </a:rPr>
                <a:t>break</a:t>
              </a:r>
              <a:endParaRPr lang="zh-CN" altLang="en-US" sz="1400" b="1">
                <a:latin typeface="+mn-lt"/>
                <a:ea typeface="+mn-ea"/>
              </a:endParaRPr>
            </a:p>
          </p:txBody>
        </p:sp>
        <p:sp>
          <p:nvSpPr>
            <p:cNvPr id="146465" name="Line 33"/>
            <p:cNvSpPr>
              <a:spLocks noChangeShapeType="1"/>
            </p:cNvSpPr>
            <p:nvPr/>
          </p:nvSpPr>
          <p:spPr bwMode="auto">
            <a:xfrm>
              <a:off x="3744" y="21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146466" name="Line 34"/>
            <p:cNvSpPr>
              <a:spLocks noChangeShapeType="1"/>
            </p:cNvSpPr>
            <p:nvPr/>
          </p:nvSpPr>
          <p:spPr bwMode="auto">
            <a:xfrm>
              <a:off x="3744" y="25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146467" name="Line 35"/>
            <p:cNvSpPr>
              <a:spLocks noChangeShapeType="1"/>
            </p:cNvSpPr>
            <p:nvPr/>
          </p:nvSpPr>
          <p:spPr bwMode="auto">
            <a:xfrm>
              <a:off x="3744" y="33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146468" name="Line 36"/>
            <p:cNvSpPr>
              <a:spLocks noChangeShapeType="1"/>
            </p:cNvSpPr>
            <p:nvPr/>
          </p:nvSpPr>
          <p:spPr bwMode="auto">
            <a:xfrm>
              <a:off x="3888" y="37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1230" name="Line 37"/>
            <p:cNvSpPr>
              <a:spLocks noChangeShapeType="1"/>
            </p:cNvSpPr>
            <p:nvPr/>
          </p:nvSpPr>
          <p:spPr bwMode="auto">
            <a:xfrm>
              <a:off x="4608" y="2496"/>
              <a:ext cx="2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1231" name="Line 38"/>
            <p:cNvSpPr>
              <a:spLocks noChangeShapeType="1"/>
            </p:cNvSpPr>
            <p:nvPr/>
          </p:nvSpPr>
          <p:spPr bwMode="auto">
            <a:xfrm>
              <a:off x="4608" y="3312"/>
              <a:ext cx="2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1232" name="Line 39"/>
            <p:cNvSpPr>
              <a:spLocks noChangeShapeType="1"/>
            </p:cNvSpPr>
            <p:nvPr/>
          </p:nvSpPr>
          <p:spPr bwMode="auto">
            <a:xfrm>
              <a:off x="4608" y="3744"/>
              <a:ext cx="2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146472" name="Line 40"/>
            <p:cNvSpPr>
              <a:spLocks noChangeShapeType="1"/>
            </p:cNvSpPr>
            <p:nvPr/>
          </p:nvSpPr>
          <p:spPr bwMode="auto">
            <a:xfrm>
              <a:off x="4896" y="216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1234" name="Line 41"/>
            <p:cNvSpPr>
              <a:spLocks noChangeShapeType="1"/>
            </p:cNvSpPr>
            <p:nvPr/>
          </p:nvSpPr>
          <p:spPr bwMode="auto">
            <a:xfrm>
              <a:off x="4896" y="2832"/>
              <a:ext cx="2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</p:grpSp>
      <p:sp>
        <p:nvSpPr>
          <p:cNvPr id="146475" name="Rectangle 43"/>
          <p:cNvSpPr>
            <a:spLocks noChangeArrowheads="1"/>
          </p:cNvSpPr>
          <p:nvPr/>
        </p:nvSpPr>
        <p:spPr bwMode="auto">
          <a:xfrm>
            <a:off x="5364086" y="222250"/>
            <a:ext cx="3649739" cy="2616101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  <a:defRPr/>
            </a:pP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switch (choice) {</a:t>
            </a:r>
            <a:endParaRPr kumimoji="1" lang="en-US" altLang="zh-CN" sz="2000" b="1" dirty="0">
              <a:latin typeface="+mn-lt"/>
              <a:ea typeface="+mn-ea"/>
              <a:cs typeface="Arial Unicode MS" charset="0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  <a:defRPr/>
            </a:pP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    case </a:t>
            </a:r>
            <a:r>
              <a:rPr kumimoji="1" lang="en-US" altLang="zh-CN" sz="2000" b="1" dirty="0">
                <a:solidFill>
                  <a:srgbClr val="CC0066"/>
                </a:solidFill>
                <a:latin typeface="+mn-lt"/>
                <a:ea typeface="+mn-ea"/>
                <a:cs typeface="Arial Unicode MS" charset="0"/>
              </a:rPr>
              <a:t>1</a:t>
            </a: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: price = 3.0; </a:t>
            </a:r>
            <a:r>
              <a:rPr kumimoji="1" lang="en-US" altLang="zh-CN" sz="2000" b="1" dirty="0">
                <a:solidFill>
                  <a:schemeClr val="bg2"/>
                </a:solidFill>
                <a:latin typeface="+mn-lt"/>
                <a:ea typeface="+mn-ea"/>
                <a:cs typeface="Arial Unicode MS" charset="0"/>
              </a:rPr>
              <a:t>break</a:t>
            </a: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;</a:t>
            </a:r>
            <a:endParaRPr kumimoji="1" lang="en-US" altLang="zh-CN" sz="2000" b="1" dirty="0">
              <a:latin typeface="+mn-lt"/>
              <a:ea typeface="+mn-ea"/>
              <a:cs typeface="Arial Unicode MS" charset="0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  <a:defRPr/>
            </a:pPr>
            <a:r>
              <a:rPr kumimoji="1" lang="zh-CN" altLang="en-US" sz="2000" b="1" dirty="0">
                <a:latin typeface="+mn-lt"/>
                <a:ea typeface="+mn-ea"/>
                <a:cs typeface="Arial Unicode MS" charset="0"/>
              </a:rPr>
              <a:t>    </a:t>
            </a: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case </a:t>
            </a:r>
            <a:r>
              <a:rPr kumimoji="1" lang="en-US" altLang="zh-CN" sz="2000" b="1" dirty="0">
                <a:solidFill>
                  <a:srgbClr val="CC0066"/>
                </a:solidFill>
                <a:latin typeface="+mn-lt"/>
                <a:ea typeface="+mn-ea"/>
                <a:cs typeface="Arial Unicode MS" charset="0"/>
              </a:rPr>
              <a:t>2</a:t>
            </a: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: price = 2.5; </a:t>
            </a:r>
            <a:r>
              <a:rPr kumimoji="1" lang="en-US" altLang="zh-CN" sz="2000" b="1" dirty="0">
                <a:solidFill>
                  <a:schemeClr val="bg2"/>
                </a:solidFill>
                <a:latin typeface="+mn-lt"/>
                <a:ea typeface="+mn-ea"/>
                <a:cs typeface="Arial Unicode MS" charset="0"/>
              </a:rPr>
              <a:t>break</a:t>
            </a: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;</a:t>
            </a:r>
            <a:endParaRPr kumimoji="1" lang="en-US" altLang="zh-CN" sz="2000" b="1" dirty="0">
              <a:latin typeface="+mn-lt"/>
              <a:ea typeface="+mn-ea"/>
              <a:cs typeface="Arial Unicode MS" charset="0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  <a:defRPr/>
            </a:pP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    case </a:t>
            </a:r>
            <a:r>
              <a:rPr kumimoji="1" lang="en-US" altLang="zh-CN" sz="2000" b="1" dirty="0">
                <a:solidFill>
                  <a:srgbClr val="CC0066"/>
                </a:solidFill>
                <a:latin typeface="+mn-lt"/>
                <a:ea typeface="+mn-ea"/>
                <a:cs typeface="Arial Unicode MS" charset="0"/>
              </a:rPr>
              <a:t>3</a:t>
            </a: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: price = 4.0; </a:t>
            </a:r>
            <a:r>
              <a:rPr kumimoji="1" lang="en-US" altLang="zh-CN" sz="2000" b="1" dirty="0">
                <a:solidFill>
                  <a:schemeClr val="bg2"/>
                </a:solidFill>
                <a:latin typeface="+mn-lt"/>
                <a:ea typeface="+mn-ea"/>
                <a:cs typeface="Arial Unicode MS" charset="0"/>
              </a:rPr>
              <a:t>break</a:t>
            </a: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;</a:t>
            </a:r>
            <a:endParaRPr kumimoji="1" lang="en-US" altLang="zh-CN" sz="2000" b="1" dirty="0">
              <a:latin typeface="+mn-lt"/>
              <a:ea typeface="+mn-ea"/>
              <a:cs typeface="Arial Unicode MS" charset="0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  <a:defRPr/>
            </a:pP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    case </a:t>
            </a:r>
            <a:r>
              <a:rPr kumimoji="1" lang="en-US" altLang="zh-CN" sz="2000" b="1" dirty="0">
                <a:solidFill>
                  <a:srgbClr val="CC0066"/>
                </a:solidFill>
                <a:latin typeface="+mn-lt"/>
                <a:ea typeface="+mn-ea"/>
                <a:cs typeface="Arial Unicode MS" charset="0"/>
              </a:rPr>
              <a:t>4</a:t>
            </a: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: price = 3.5; </a:t>
            </a:r>
            <a:r>
              <a:rPr kumimoji="1" lang="en-US" altLang="zh-CN" sz="2000" b="1" dirty="0">
                <a:solidFill>
                  <a:schemeClr val="bg2"/>
                </a:solidFill>
                <a:latin typeface="+mn-lt"/>
                <a:ea typeface="+mn-ea"/>
                <a:cs typeface="Arial Unicode MS" charset="0"/>
              </a:rPr>
              <a:t>break</a:t>
            </a: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;</a:t>
            </a:r>
            <a:endParaRPr kumimoji="1" lang="en-US" altLang="zh-CN" sz="2000" b="1" dirty="0">
              <a:latin typeface="+mn-lt"/>
              <a:ea typeface="+mn-ea"/>
              <a:cs typeface="Arial Unicode MS" charset="0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  <a:defRPr/>
            </a:pP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    default: price = 0.0; </a:t>
            </a:r>
            <a:r>
              <a:rPr kumimoji="1" lang="en-US" altLang="zh-CN" sz="2000" b="1" dirty="0">
                <a:solidFill>
                  <a:schemeClr val="bg2"/>
                </a:solidFill>
                <a:latin typeface="+mn-lt"/>
                <a:ea typeface="+mn-ea"/>
                <a:cs typeface="Arial Unicode MS" charset="0"/>
              </a:rPr>
              <a:t>break</a:t>
            </a: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;</a:t>
            </a:r>
            <a:endParaRPr kumimoji="1" lang="en-US" altLang="zh-CN" sz="2000" b="1" dirty="0">
              <a:latin typeface="+mn-lt"/>
              <a:ea typeface="+mn-ea"/>
              <a:cs typeface="Arial Unicode MS" charset="0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  <a:defRPr/>
            </a:pP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}</a:t>
            </a:r>
            <a:endParaRPr kumimoji="1" lang="en-US" altLang="zh-CN" sz="2000" b="1" dirty="0">
              <a:latin typeface="+mn-lt"/>
              <a:ea typeface="+mn-ea"/>
              <a:cs typeface="Arial Unicode MS" charset="0"/>
            </a:endParaRPr>
          </a:p>
        </p:txBody>
      </p:sp>
      <p:sp>
        <p:nvSpPr>
          <p:cNvPr id="146476" name="Rectangle 44"/>
          <p:cNvSpPr>
            <a:spLocks noChangeArrowheads="1"/>
          </p:cNvSpPr>
          <p:nvPr/>
        </p:nvSpPr>
        <p:spPr bwMode="auto">
          <a:xfrm>
            <a:off x="5966166" y="2852738"/>
            <a:ext cx="3015569" cy="402546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  <a:defRPr/>
            </a:pPr>
            <a:r>
              <a:rPr kumimoji="1" lang="zh-CN" altLang="en-US" sz="2400" b="1" dirty="0">
                <a:latin typeface="+mn-lt"/>
                <a:ea typeface="+mn-ea"/>
              </a:rPr>
              <a:t>用</a:t>
            </a:r>
            <a:r>
              <a:rPr kumimoji="1" lang="en-US" altLang="zh-CN" sz="2400" b="1" dirty="0">
                <a:latin typeface="+mn-lt"/>
                <a:ea typeface="+mn-ea"/>
              </a:rPr>
              <a:t>else-if</a:t>
            </a:r>
            <a:r>
              <a:rPr kumimoji="1" lang="zh-CN" altLang="en-US" sz="2400" b="1" dirty="0">
                <a:latin typeface="+mn-lt"/>
                <a:ea typeface="+mn-ea"/>
              </a:rPr>
              <a:t> 如何实现？</a:t>
            </a:r>
            <a:endParaRPr kumimoji="1" lang="zh-CN" altLang="en-US" sz="2400" b="1" dirty="0">
              <a:latin typeface="+mn-lt"/>
              <a:ea typeface="+mn-ea"/>
            </a:endParaRPr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2411760" y="222250"/>
            <a:ext cx="2765501" cy="350865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000" b="1" dirty="0">
                <a:latin typeface="宋体" panose="02010600030101010101" pitchFamily="2" charset="-122"/>
              </a:rPr>
              <a:t>常量表达式的值不重复</a:t>
            </a:r>
            <a:endParaRPr kumimoji="1" lang="zh-CN" altLang="en-US" sz="20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76" grpId="0" animBg="1"/>
      <p:bldP spid="3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7931224" cy="1099592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两个数的简单计算器</a:t>
            </a:r>
            <a:endParaRPr lang="zh-CN" altLang="en-US" dirty="0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760"/>
            <a:ext cx="8209160" cy="3168347"/>
          </a:xfrm>
        </p:spPr>
        <p:txBody>
          <a:bodyPr/>
          <a:lstStyle/>
          <a:p>
            <a:pPr>
              <a:lnSpc>
                <a:spcPct val="90000"/>
              </a:lnSpc>
              <a:buNone/>
              <a:defRPr/>
            </a:pPr>
            <a:r>
              <a:rPr lang="zh-CN" altLang="en-US" sz="2800" dirty="0"/>
              <a:t>例</a:t>
            </a:r>
            <a:r>
              <a:rPr lang="en-US" altLang="zh-CN" sz="2800" dirty="0"/>
              <a:t>3-9 </a:t>
            </a:r>
            <a:r>
              <a:rPr lang="zh-CN" altLang="zh-CN" sz="2800" dirty="0"/>
              <a:t>编写一个简单计算器程序，可根据输入的运算符，对两个整数进行加、减、乘、除和求余运算，请对除数为</a:t>
            </a:r>
            <a:r>
              <a:rPr lang="en-US" altLang="zh-CN" sz="2800" dirty="0"/>
              <a:t>0</a:t>
            </a:r>
            <a:r>
              <a:rPr lang="zh-CN" altLang="zh-CN" sz="2800" dirty="0"/>
              <a:t>的情况作特别处理。要求使用</a:t>
            </a:r>
            <a:r>
              <a:rPr lang="en-US" altLang="zh-CN" sz="2800" dirty="0"/>
              <a:t>switch</a:t>
            </a:r>
            <a:r>
              <a:rPr lang="zh-CN" altLang="zh-CN" sz="2800" dirty="0"/>
              <a:t>语句编写。</a:t>
            </a:r>
            <a:endParaRPr lang="zh-CN" altLang="en-US" sz="2800" dirty="0"/>
          </a:p>
          <a:p>
            <a:pPr lvl="1">
              <a:lnSpc>
                <a:spcPct val="90000"/>
              </a:lnSpc>
              <a:buFont typeface="Wingdings" panose="05000000000000000000" charset="0"/>
              <a:buNone/>
              <a:defRPr/>
            </a:pPr>
            <a:endParaRPr lang="en-US" altLang="zh-CN" dirty="0"/>
          </a:p>
          <a:p>
            <a:pPr lvl="1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zh-CN" altLang="en-US" dirty="0"/>
              <a:t>输入：</a:t>
            </a:r>
            <a:r>
              <a:rPr lang="en-US" altLang="zh-CN" dirty="0"/>
              <a:t>-7/2</a:t>
            </a:r>
            <a:endParaRPr lang="en-US" altLang="zh-CN" dirty="0"/>
          </a:p>
          <a:p>
            <a:pPr lvl="1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zh-CN" altLang="en-US" dirty="0"/>
              <a:t>输出：</a:t>
            </a:r>
            <a:r>
              <a:rPr lang="en-US" altLang="zh-CN" dirty="0"/>
              <a:t>-3</a:t>
            </a:r>
            <a:endParaRPr lang="zh-CN" altLang="en-US" dirty="0"/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0" y="3055938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572352" y="2867100"/>
            <a:ext cx="5399980" cy="3730252"/>
          </a:xfrm>
          <a:prstGeom prst="rect">
            <a:avLst/>
          </a:prstGeom>
          <a:noFill/>
          <a:ln w="9525">
            <a:solidFill>
              <a:srgbClr val="0000FF"/>
            </a:solidFill>
            <a:prstDash val="sysDot"/>
            <a:miter lim="800000"/>
          </a:ln>
        </p:spPr>
        <p:txBody>
          <a:bodyPr wrap="square">
            <a:spAutoFit/>
          </a:bodyPr>
          <a:lstStyle/>
          <a:p>
            <a:pPr>
              <a:buFont typeface="Wingdings" panose="05000000000000000000" charset="0"/>
              <a:buNone/>
            </a:pPr>
            <a:r>
              <a:rPr lang="en-US" altLang="zh-CN" sz="2400" b="1" dirty="0"/>
              <a:t>value1 </a:t>
            </a:r>
            <a:r>
              <a:rPr lang="en-US" altLang="zh-CN" sz="2400" b="1" dirty="0">
                <a:solidFill>
                  <a:srgbClr val="CD0066"/>
                </a:solidFill>
              </a:rPr>
              <a:t>op</a:t>
            </a:r>
            <a:r>
              <a:rPr lang="en-US" altLang="zh-CN" sz="2400" b="1" dirty="0"/>
              <a:t> value2</a:t>
            </a:r>
            <a:endParaRPr lang="en-US" altLang="zh-CN" sz="2400" b="1" dirty="0"/>
          </a:p>
          <a:p>
            <a:pPr lvl="1">
              <a:buFont typeface="Wingdings" panose="05000000000000000000" charset="0"/>
              <a:buNone/>
            </a:pP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CD0066"/>
                </a:solidFill>
              </a:rPr>
              <a:t>op</a:t>
            </a:r>
            <a:r>
              <a:rPr lang="zh-CN" altLang="en-US" sz="2400" b="1" dirty="0"/>
              <a:t>：存放一个字符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CC0066"/>
                </a:solidFill>
              </a:rPr>
              <a:t>+ - * /</a:t>
            </a:r>
            <a:r>
              <a:rPr lang="en-US" altLang="zh-CN" sz="2400" b="1" dirty="0"/>
              <a:t>  </a:t>
            </a:r>
            <a:r>
              <a:rPr lang="en-US" altLang="zh-CN" sz="2400" b="1" dirty="0">
                <a:solidFill>
                  <a:srgbClr val="CC0066"/>
                </a:solidFill>
              </a:rPr>
              <a:t>%</a:t>
            </a:r>
            <a:r>
              <a:rPr lang="zh-CN" altLang="en-US" sz="2400" b="1" dirty="0"/>
              <a:t>等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 </a:t>
            </a:r>
            <a:endParaRPr lang="en-US" altLang="zh-CN" sz="2400" b="1" dirty="0"/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panose="05000000000000000000" charset="0"/>
              <a:buNone/>
              <a:defRPr/>
            </a:pPr>
            <a:r>
              <a:rPr lang="en-US" altLang="zh-CN" sz="2400" b="1" dirty="0">
                <a:solidFill>
                  <a:srgbClr val="CD0066"/>
                </a:solidFill>
              </a:rPr>
              <a:t>switch (op){</a:t>
            </a:r>
            <a:endParaRPr lang="en-US" altLang="zh-CN" sz="2400" b="1" dirty="0">
              <a:solidFill>
                <a:srgbClr val="CD0066"/>
              </a:solidFill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panose="05000000000000000000" charset="0"/>
              <a:buNone/>
              <a:defRPr/>
            </a:pPr>
            <a:r>
              <a:rPr lang="en-US" altLang="zh-CN" sz="2400" b="1" dirty="0">
                <a:solidFill>
                  <a:schemeClr val="bg2"/>
                </a:solidFill>
              </a:rPr>
              <a:t>case '+'</a:t>
            </a:r>
            <a:r>
              <a:rPr lang="en-US" altLang="zh-CN" sz="2400" b="1" dirty="0">
                <a:solidFill>
                  <a:srgbClr val="000000"/>
                </a:solidFill>
              </a:rPr>
              <a:t>: value1 + value2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panose="05000000000000000000" charset="0"/>
              <a:buNone/>
              <a:defRPr/>
            </a:pPr>
            <a:r>
              <a:rPr lang="en-US" altLang="zh-CN" sz="2400" b="1" dirty="0">
                <a:solidFill>
                  <a:srgbClr val="00007D"/>
                </a:solidFill>
              </a:rPr>
              <a:t>case '-'</a:t>
            </a:r>
            <a:r>
              <a:rPr lang="en-US" altLang="zh-CN" sz="2400" b="1" dirty="0">
                <a:solidFill>
                  <a:srgbClr val="000000"/>
                </a:solidFill>
              </a:rPr>
              <a:t>:  value1 – value2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lvl="1"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rgbClr val="00007D"/>
                </a:solidFill>
              </a:rPr>
              <a:t>case '*'</a:t>
            </a:r>
            <a:r>
              <a:rPr lang="en-US" altLang="zh-CN" sz="2400" b="1" dirty="0">
                <a:solidFill>
                  <a:srgbClr val="000000"/>
                </a:solidFill>
              </a:rPr>
              <a:t>:  value1 * value2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lvl="1"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rgbClr val="00007D"/>
                </a:solidFill>
              </a:rPr>
              <a:t>case '/'</a:t>
            </a:r>
            <a:r>
              <a:rPr lang="en-US" altLang="zh-CN" sz="2400" b="1" dirty="0">
                <a:solidFill>
                  <a:srgbClr val="000000"/>
                </a:solidFill>
              </a:rPr>
              <a:t>:  value1 / value2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lvl="1"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rgbClr val="00007D"/>
                </a:solidFill>
              </a:rPr>
              <a:t>case '/'</a:t>
            </a:r>
            <a:r>
              <a:rPr lang="en-US" altLang="zh-CN" sz="2400" b="1" dirty="0">
                <a:solidFill>
                  <a:srgbClr val="000000"/>
                </a:solidFill>
              </a:rPr>
              <a:t>:  value1 / value2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lvl="1"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rgbClr val="00007D"/>
                </a:solidFill>
              </a:rPr>
              <a:t>default</a:t>
            </a:r>
            <a:r>
              <a:rPr lang="en-US" altLang="zh-CN" sz="2400" b="1" dirty="0">
                <a:solidFill>
                  <a:srgbClr val="000000"/>
                </a:solidFill>
              </a:rPr>
              <a:t>: "Unknown operator"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rgbClr val="CD0066"/>
                </a:solidFill>
              </a:rPr>
              <a:t>}</a:t>
            </a:r>
            <a:endParaRPr lang="en-US" altLang="zh-CN" sz="2400" b="1" dirty="0">
              <a:solidFill>
                <a:srgbClr val="CD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516216" y="53387"/>
            <a:ext cx="2195512" cy="668337"/>
          </a:xfrm>
        </p:spPr>
        <p:txBody>
          <a:bodyPr/>
          <a:lstStyle/>
          <a:p>
            <a:pPr>
              <a:defRPr/>
            </a:pPr>
            <a:r>
              <a:rPr lang="zh-CN" altLang="en-US" sz="4000" dirty="0"/>
              <a:t>源程序</a:t>
            </a:r>
            <a:endParaRPr lang="zh-CN" altLang="en-US" sz="4000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26125" y="0"/>
            <a:ext cx="7020272" cy="6858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# include &lt;</a:t>
            </a:r>
            <a:r>
              <a:rPr lang="en-US" altLang="zh-CN" sz="1800" dirty="0" err="1"/>
              <a:t>stdio.h</a:t>
            </a:r>
            <a:r>
              <a:rPr lang="en-US" altLang="zh-CN" sz="1800" dirty="0"/>
              <a:t>&gt;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int main(void)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{   int value1, value2;  char op;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 ("Type in an expression: ");  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scanf</a:t>
            </a:r>
            <a:r>
              <a:rPr lang="en-US" altLang="zh-CN" sz="1800" dirty="0"/>
              <a:t> ("%</a:t>
            </a:r>
            <a:r>
              <a:rPr lang="en-US" altLang="zh-CN" sz="1800" dirty="0" err="1"/>
              <a:t>d%c%d</a:t>
            </a:r>
            <a:r>
              <a:rPr lang="en-US" altLang="zh-CN" sz="1800" dirty="0"/>
              <a:t>", &amp;value1, &amp;op, &amp;value2);   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</a:t>
            </a:r>
            <a:r>
              <a:rPr lang="en-US" altLang="zh-CN" sz="1800" dirty="0">
                <a:solidFill>
                  <a:srgbClr val="CC0066"/>
                </a:solidFill>
              </a:rPr>
              <a:t>switch (op)</a:t>
            </a:r>
            <a:r>
              <a:rPr lang="en-US" altLang="zh-CN" sz="1800" dirty="0"/>
              <a:t>{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	</a:t>
            </a:r>
            <a:r>
              <a:rPr lang="en-US" altLang="zh-CN" sz="1800" dirty="0">
                <a:solidFill>
                  <a:srgbClr val="CC0066"/>
                </a:solidFill>
              </a:rPr>
              <a:t>case '+'</a:t>
            </a:r>
            <a:r>
              <a:rPr lang="en-US" altLang="zh-CN" sz="1800" dirty="0"/>
              <a:t>: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 ("=%d\n", value1 + value2); break;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	</a:t>
            </a:r>
            <a:r>
              <a:rPr lang="en-US" altLang="zh-CN" sz="1800" dirty="0">
                <a:solidFill>
                  <a:srgbClr val="CC0066"/>
                </a:solidFill>
              </a:rPr>
              <a:t>case '-'</a:t>
            </a:r>
            <a:r>
              <a:rPr lang="en-US" altLang="zh-CN" sz="1800" dirty="0"/>
              <a:t>: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 ("=%d\n", value1 - value2); break;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	</a:t>
            </a:r>
            <a:r>
              <a:rPr lang="en-US" altLang="zh-CN" sz="1800" dirty="0">
                <a:solidFill>
                  <a:srgbClr val="CC0066"/>
                </a:solidFill>
              </a:rPr>
              <a:t>case '*'</a:t>
            </a:r>
            <a:r>
              <a:rPr lang="en-US" altLang="zh-CN" sz="1800" dirty="0"/>
              <a:t>: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 ("=%d\n", value1 * value2); break;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	</a:t>
            </a:r>
            <a:r>
              <a:rPr lang="en-US" altLang="zh-CN" sz="1800" dirty="0">
                <a:solidFill>
                  <a:srgbClr val="CC0066"/>
                </a:solidFill>
              </a:rPr>
              <a:t>case '/'</a:t>
            </a:r>
            <a:r>
              <a:rPr lang="en-US" altLang="zh-CN" sz="1800" dirty="0"/>
              <a:t>: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	       if (value2 != 0)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 ("=%d\n", value1 / value2);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	       else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 ("Divisor can not be 0!\n");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	       break;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	</a:t>
            </a:r>
            <a:r>
              <a:rPr lang="en-US" altLang="zh-CN" sz="1800" dirty="0">
                <a:solidFill>
                  <a:srgbClr val="CC0066"/>
                </a:solidFill>
              </a:rPr>
              <a:t>case '%'</a:t>
            </a:r>
            <a:r>
              <a:rPr lang="en-US" altLang="zh-CN" sz="1800" dirty="0"/>
              <a:t>: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	       if (value2 != 0)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 ("=%d\n", value1 % value2);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	       else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 ("Divisor can not be 0!\n");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	       break;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      </a:t>
            </a:r>
            <a:r>
              <a:rPr lang="en-US" altLang="zh-CN" sz="1800" dirty="0">
                <a:solidFill>
                  <a:srgbClr val="CC0066"/>
                </a:solidFill>
              </a:rPr>
              <a:t>default</a:t>
            </a:r>
            <a:r>
              <a:rPr lang="en-US" altLang="zh-CN" sz="1800" dirty="0"/>
              <a:t>: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 ("Unknown operator\n");  break;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>
                <a:solidFill>
                  <a:srgbClr val="CC0066"/>
                </a:solidFill>
              </a:rPr>
              <a:t> }</a:t>
            </a:r>
            <a:endParaRPr lang="zh-CN" altLang="zh-CN" sz="1800" dirty="0">
              <a:solidFill>
                <a:srgbClr val="CC0066"/>
              </a:solidFill>
            </a:endParaRPr>
          </a:p>
          <a:p>
            <a:pPr marL="0" indent="0">
              <a:buNone/>
            </a:pPr>
            <a:r>
              <a:rPr lang="en-US" altLang="zh-CN" sz="1800" dirty="0"/>
              <a:t>     return 0;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zh-CN" altLang="zh-CN" sz="1800" dirty="0"/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5436096" y="865414"/>
            <a:ext cx="3518122" cy="70788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zh-CN" sz="2000" b="1" dirty="0"/>
              <a:t>Type in an expression: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-7/2</a:t>
            </a:r>
            <a:endParaRPr kumimoji="1" lang="en-US" altLang="zh-CN" sz="2000" b="1" dirty="0"/>
          </a:p>
          <a:p>
            <a:pPr>
              <a:defRPr/>
            </a:pPr>
            <a:r>
              <a:rPr kumimoji="1" lang="en-US" altLang="zh-CN" sz="2000" b="1" dirty="0"/>
              <a:t>=-3</a:t>
            </a:r>
            <a:endParaRPr kumimoji="1" lang="en-US" altLang="zh-CN" sz="2000" b="1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646726" y="1628800"/>
            <a:ext cx="1934492" cy="707886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zh-CN" altLang="en-US" sz="2000" b="1" dirty="0"/>
              <a:t>错误：</a:t>
            </a:r>
            <a:endParaRPr kumimoji="1" lang="en-US" altLang="zh-CN" sz="2000" b="1" dirty="0"/>
          </a:p>
          <a:p>
            <a:pPr>
              <a:defRPr/>
            </a:pPr>
            <a:r>
              <a:rPr kumimoji="1" lang="en-US" altLang="zh-CN" sz="2000" b="1" dirty="0"/>
              <a:t>case op == '+'</a:t>
            </a:r>
            <a:endParaRPr kumimoji="1" lang="en-US" altLang="zh-CN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 animBg="1" autoUpdateAnimBg="0"/>
      <p:bldP spid="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04813"/>
            <a:ext cx="8640762" cy="1008062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3.1.1 </a:t>
            </a:r>
            <a:r>
              <a:rPr lang="zh-CN" altLang="en-US" dirty="0"/>
              <a:t>程序解析</a:t>
            </a:r>
            <a:endParaRPr lang="zh-CN" altLang="en-US" dirty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909" y="1268760"/>
            <a:ext cx="8569325" cy="5111750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ts val="600"/>
              </a:spcBef>
              <a:buFont typeface="Wingdings" panose="05000000000000000000" charset="0"/>
              <a:buNone/>
              <a:defRPr/>
            </a:pPr>
            <a:r>
              <a:rPr lang="zh-CN" altLang="en-US" dirty="0">
                <a:latin typeface="Arial" panose="020B0604020202020204"/>
                <a:cs typeface="Arial" panose="020B0604020202020204"/>
              </a:rPr>
              <a:t>例</a:t>
            </a:r>
            <a:r>
              <a:rPr lang="en-US" altLang="zh-CN" dirty="0">
                <a:latin typeface="Arial" panose="020B0604020202020204"/>
                <a:cs typeface="Arial" panose="020B0604020202020204"/>
              </a:rPr>
              <a:t>3-1 </a:t>
            </a:r>
            <a:r>
              <a:rPr lang="zh-CN" altLang="en-US" dirty="0">
                <a:latin typeface="Arial" panose="020B0604020202020204"/>
                <a:cs typeface="Arial" panose="020B0604020202020204"/>
              </a:rPr>
              <a:t>简单的猜数游戏</a:t>
            </a:r>
            <a:endParaRPr lang="en-US" altLang="zh-CN" dirty="0">
              <a:latin typeface="Arial" panose="020B0604020202020204"/>
              <a:cs typeface="Arial" panose="020B0604020202020204"/>
            </a:endParaRPr>
          </a:p>
          <a:p>
            <a:pPr marL="400050" lvl="1" indent="0">
              <a:lnSpc>
                <a:spcPct val="125000"/>
              </a:lnSpc>
              <a:spcBef>
                <a:spcPts val="600"/>
              </a:spcBef>
              <a:buFont typeface="Wingdings" panose="05000000000000000000" charset="0"/>
              <a:buNone/>
              <a:defRPr/>
            </a:pPr>
            <a:r>
              <a:rPr lang="zh-CN" altLang="en-US" dirty="0">
                <a:latin typeface="Arial" panose="020B0604020202020204"/>
                <a:cs typeface="Arial" panose="020B0604020202020204"/>
              </a:rPr>
              <a:t>输入你所猜的整数</a:t>
            </a:r>
            <a:r>
              <a:rPr lang="en-US" altLang="zh-CN" dirty="0" err="1">
                <a:latin typeface="Arial" panose="020B0604020202020204"/>
                <a:cs typeface="Arial" panose="020B0604020202020204"/>
              </a:rPr>
              <a:t>yournumber</a:t>
            </a:r>
            <a:r>
              <a:rPr lang="en-US" altLang="zh-CN" dirty="0">
                <a:latin typeface="Arial" panose="020B0604020202020204"/>
                <a:cs typeface="Arial" panose="020B0604020202020204"/>
              </a:rPr>
              <a:t>(</a:t>
            </a:r>
            <a:r>
              <a:rPr lang="zh-CN" altLang="en-US" dirty="0">
                <a:latin typeface="Arial" panose="020B0604020202020204"/>
                <a:cs typeface="Arial" panose="020B0604020202020204"/>
              </a:rPr>
              <a:t>假定</a:t>
            </a:r>
            <a:r>
              <a:rPr lang="en-US" altLang="zh-CN" dirty="0">
                <a:latin typeface="Arial" panose="020B0604020202020204"/>
                <a:cs typeface="Arial" panose="020B0604020202020204"/>
              </a:rPr>
              <a:t>1~100</a:t>
            </a:r>
            <a:r>
              <a:rPr lang="zh-CN" altLang="en-US" dirty="0">
                <a:latin typeface="Arial" panose="020B0604020202020204"/>
                <a:cs typeface="Arial" panose="020B0604020202020204"/>
              </a:rPr>
              <a:t>内</a:t>
            </a:r>
            <a:r>
              <a:rPr lang="en-US" altLang="zh-CN" dirty="0">
                <a:latin typeface="Arial" panose="020B0604020202020204"/>
                <a:cs typeface="Arial" panose="020B0604020202020204"/>
              </a:rPr>
              <a:t>)</a:t>
            </a:r>
            <a:r>
              <a:rPr lang="zh-CN" altLang="en-US" dirty="0">
                <a:latin typeface="Arial" panose="020B0604020202020204"/>
                <a:cs typeface="Arial" panose="020B0604020202020204"/>
              </a:rPr>
              <a:t>，与计算机产生的被猜数</a:t>
            </a:r>
            <a:r>
              <a:rPr lang="en-US" altLang="zh-CN" dirty="0" err="1">
                <a:latin typeface="Arial" panose="020B0604020202020204"/>
                <a:cs typeface="Arial" panose="020B0604020202020204"/>
              </a:rPr>
              <a:t>mynumber</a:t>
            </a:r>
            <a:r>
              <a:rPr lang="zh-CN" altLang="en-US" dirty="0">
                <a:latin typeface="Arial" panose="020B0604020202020204"/>
                <a:cs typeface="Arial" panose="020B0604020202020204"/>
              </a:rPr>
              <a:t>比较，若相等，显示猜中；若不等，显示与被猜数的大小关系。</a:t>
            </a:r>
            <a:endParaRPr lang="en-US" altLang="zh-CN" dirty="0">
              <a:latin typeface="Arial" panose="020B0604020202020204"/>
              <a:cs typeface="Arial" panose="020B0604020202020204"/>
            </a:endParaRPr>
          </a:p>
          <a:p>
            <a:pPr marL="400050" lvl="2" indent="0">
              <a:lnSpc>
                <a:spcPct val="125000"/>
              </a:lnSpc>
              <a:spcBef>
                <a:spcPts val="600"/>
              </a:spcBef>
              <a:buSzPct val="75000"/>
              <a:buFont typeface="Wingdings" panose="05000000000000000000" charset="0"/>
              <a:buNone/>
              <a:defRPr/>
            </a:pPr>
            <a:r>
              <a:rPr lang="en-US" altLang="zh-CN" sz="2800" dirty="0" err="1">
                <a:cs typeface="Arial" panose="020B0604020202020204"/>
              </a:rPr>
              <a:t>yournumber</a:t>
            </a:r>
            <a:r>
              <a:rPr lang="en-US" altLang="zh-CN" sz="2800" dirty="0">
                <a:cs typeface="Arial" panose="020B0604020202020204"/>
              </a:rPr>
              <a:t> </a:t>
            </a:r>
            <a:r>
              <a:rPr lang="en-US" altLang="zh-CN" sz="2800" dirty="0" err="1">
                <a:solidFill>
                  <a:srgbClr val="CC0066"/>
                </a:solidFill>
                <a:cs typeface="Arial" panose="020B0604020202020204"/>
              </a:rPr>
              <a:t>vs</a:t>
            </a:r>
            <a:r>
              <a:rPr lang="en-US" altLang="zh-CN" sz="2800" dirty="0">
                <a:cs typeface="Arial" panose="020B0604020202020204"/>
              </a:rPr>
              <a:t> </a:t>
            </a:r>
            <a:r>
              <a:rPr lang="en-US" altLang="zh-CN" sz="2800" dirty="0" err="1">
                <a:cs typeface="Arial" panose="020B0604020202020204"/>
              </a:rPr>
              <a:t>mynubmer</a:t>
            </a:r>
            <a:r>
              <a:rPr lang="zh-CN" altLang="en-US" sz="2800" dirty="0">
                <a:cs typeface="Arial" panose="020B0604020202020204"/>
              </a:rPr>
              <a:t>：</a:t>
            </a:r>
            <a:r>
              <a:rPr lang="en-US" altLang="zh-CN" sz="2800" dirty="0">
                <a:latin typeface="Arial" panose="020B0604020202020204"/>
                <a:cs typeface="Arial" panose="020B0604020202020204"/>
              </a:rPr>
              <a:t>3</a:t>
            </a:r>
            <a:r>
              <a:rPr lang="zh-CN" altLang="en-US" sz="2800" dirty="0">
                <a:latin typeface="Arial" panose="020B0604020202020204"/>
                <a:cs typeface="Arial" panose="020B0604020202020204"/>
              </a:rPr>
              <a:t>种情况：</a:t>
            </a:r>
            <a:endParaRPr lang="en-US" altLang="zh-CN" sz="2800" dirty="0">
              <a:latin typeface="Arial" panose="020B0604020202020204"/>
              <a:cs typeface="Arial" panose="020B0604020202020204"/>
            </a:endParaRPr>
          </a:p>
          <a:p>
            <a:pPr lvl="2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altLang="zh-CN" dirty="0" err="1">
                <a:latin typeface="Arial" panose="020B0604020202020204"/>
                <a:cs typeface="Arial" panose="020B0604020202020204"/>
              </a:rPr>
              <a:t>yournumber</a:t>
            </a:r>
            <a:r>
              <a:rPr lang="en-US" altLang="zh-CN" dirty="0">
                <a:latin typeface="Arial" panose="020B0604020202020204"/>
                <a:cs typeface="Arial" panose="020B0604020202020204"/>
              </a:rPr>
              <a:t> == </a:t>
            </a:r>
            <a:r>
              <a:rPr lang="en-US" altLang="zh-CN" dirty="0" err="1">
                <a:cs typeface="Arial" panose="020B0604020202020204"/>
              </a:rPr>
              <a:t>mynumber</a:t>
            </a:r>
            <a:endParaRPr lang="en-US" altLang="zh-CN" dirty="0">
              <a:latin typeface="Arial" panose="020B0604020202020204"/>
              <a:cs typeface="Arial" panose="020B0604020202020204"/>
            </a:endParaRPr>
          </a:p>
          <a:p>
            <a:pPr lvl="2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altLang="zh-CN" dirty="0" err="1">
                <a:latin typeface="Arial" panose="020B0604020202020204"/>
                <a:cs typeface="Arial" panose="020B0604020202020204"/>
              </a:rPr>
              <a:t>yournumber</a:t>
            </a:r>
            <a:r>
              <a:rPr lang="en-US" altLang="zh-CN" dirty="0">
                <a:latin typeface="Arial" panose="020B0604020202020204"/>
                <a:cs typeface="Arial" panose="020B0604020202020204"/>
              </a:rPr>
              <a:t> &gt; </a:t>
            </a:r>
            <a:r>
              <a:rPr lang="en-US" altLang="zh-CN" dirty="0" err="1">
                <a:cs typeface="Arial" panose="020B0604020202020204"/>
              </a:rPr>
              <a:t>mynumber</a:t>
            </a:r>
            <a:endParaRPr lang="en-US" altLang="zh-CN" dirty="0">
              <a:latin typeface="Arial" panose="020B0604020202020204"/>
              <a:cs typeface="Arial" panose="020B0604020202020204"/>
            </a:endParaRPr>
          </a:p>
          <a:p>
            <a:pPr lvl="2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altLang="zh-CN" dirty="0" err="1">
                <a:latin typeface="Arial" panose="020B0604020202020204"/>
                <a:cs typeface="Arial" panose="020B0604020202020204"/>
              </a:rPr>
              <a:t>yournumber</a:t>
            </a:r>
            <a:r>
              <a:rPr lang="en-US" altLang="zh-CN" dirty="0">
                <a:latin typeface="Arial" panose="020B0604020202020204"/>
                <a:cs typeface="Arial" panose="020B0604020202020204"/>
              </a:rPr>
              <a:t> &lt; </a:t>
            </a:r>
            <a:r>
              <a:rPr lang="en-US" altLang="zh-CN" dirty="0" err="1">
                <a:cs typeface="Arial" panose="020B0604020202020204"/>
              </a:rPr>
              <a:t>mynumber</a:t>
            </a:r>
            <a:endParaRPr lang="zh-CN" alt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537786" y="4293096"/>
            <a:ext cx="3419880" cy="1538883"/>
          </a:xfrm>
          <a:prstGeom prst="rect">
            <a:avLst/>
          </a:prstGeom>
          <a:solidFill>
            <a:schemeClr val="accent5"/>
          </a:solidFill>
          <a:ln w="9525">
            <a:solidFill>
              <a:srgbClr val="3366FF"/>
            </a:solidFill>
            <a:prstDash val="sysDot"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CD0066"/>
                </a:solidFill>
              </a:rPr>
              <a:t>if</a:t>
            </a:r>
            <a:r>
              <a:rPr lang="en-US" altLang="zh-CN" sz="2800" b="1" dirty="0">
                <a:solidFill>
                  <a:srgbClr val="DE4D1A"/>
                </a:solidFill>
              </a:rPr>
              <a:t> </a:t>
            </a:r>
            <a:r>
              <a:rPr lang="en-US" altLang="zh-CN" sz="2800" b="1" dirty="0"/>
              <a:t>(==) </a:t>
            </a:r>
            <a:r>
              <a:rPr lang="en-US" altLang="zh-CN" sz="2800" dirty="0"/>
              <a:t>Good Guess!</a:t>
            </a:r>
            <a:endParaRPr lang="zh-CN" altLang="en-US" sz="2800" b="1" dirty="0"/>
          </a:p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CD0066"/>
                </a:solidFill>
              </a:rPr>
              <a:t>else </a:t>
            </a:r>
            <a:r>
              <a:rPr lang="en-US" altLang="zh-CN" sz="2800" b="1" dirty="0">
                <a:solidFill>
                  <a:srgbClr val="CC0066"/>
                </a:solidFill>
              </a:rPr>
              <a:t>if </a:t>
            </a:r>
            <a:r>
              <a:rPr lang="en-US" altLang="zh-CN" sz="2800" b="1" dirty="0">
                <a:solidFill>
                  <a:srgbClr val="000000"/>
                </a:solidFill>
              </a:rPr>
              <a:t>(&gt;) </a:t>
            </a:r>
            <a:r>
              <a:rPr lang="en-US" altLang="zh-CN" sz="2800" dirty="0"/>
              <a:t>Too big!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CC0066"/>
                </a:solidFill>
              </a:rPr>
              <a:t>else</a:t>
            </a:r>
            <a:r>
              <a:rPr lang="zh-CN" altLang="en-US" sz="2800" b="1" dirty="0">
                <a:solidFill>
                  <a:srgbClr val="CC0066"/>
                </a:solidFill>
              </a:rPr>
              <a:t> </a:t>
            </a:r>
            <a:r>
              <a:rPr lang="en-US" altLang="zh-CN" sz="2800" dirty="0"/>
              <a:t>Too small!</a:t>
            </a:r>
            <a:r>
              <a:rPr lang="en-US" altLang="zh-CN" sz="2800" b="1" dirty="0"/>
              <a:t>  </a:t>
            </a:r>
            <a:endParaRPr lang="zh-CN" alt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8163" y="685800"/>
            <a:ext cx="7423150" cy="914400"/>
          </a:xfrm>
        </p:spPr>
        <p:txBody>
          <a:bodyPr/>
          <a:lstStyle/>
          <a:p>
            <a:pPr algn="ctr">
              <a:defRPr/>
            </a:pPr>
            <a:r>
              <a:rPr lang="en-US" altLang="zh-CN" dirty="0"/>
              <a:t>2. </a:t>
            </a:r>
            <a:r>
              <a:rPr lang="zh-CN" altLang="en-US" dirty="0"/>
              <a:t>在</a:t>
            </a:r>
            <a:r>
              <a:rPr lang="en-US" altLang="zh-CN" dirty="0"/>
              <a:t>switch</a:t>
            </a:r>
            <a:r>
              <a:rPr lang="zh-CN" altLang="en-US" dirty="0"/>
              <a:t>中不使用</a:t>
            </a:r>
            <a:r>
              <a:rPr lang="en-US" altLang="zh-CN" dirty="0"/>
              <a:t>break</a:t>
            </a:r>
            <a:endParaRPr lang="zh-CN" altLang="en-US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82763"/>
            <a:ext cx="6553200" cy="3733800"/>
          </a:xfrm>
        </p:spPr>
        <p:txBody>
          <a:bodyPr/>
          <a:lstStyle/>
          <a:p>
            <a:pPr lvl="1" algn="just">
              <a:spcBef>
                <a:spcPct val="50000"/>
              </a:spcBef>
              <a:buFont typeface="Wingdings" panose="05000000000000000000" charset="0"/>
              <a:buNone/>
              <a:defRPr/>
            </a:pPr>
            <a:r>
              <a:rPr lang="en-US" altLang="zh-CN" dirty="0"/>
              <a:t>switch(</a:t>
            </a:r>
            <a:r>
              <a:rPr lang="zh-CN" altLang="en-US" dirty="0"/>
              <a:t>表达式){ </a:t>
            </a:r>
            <a:endParaRPr lang="zh-CN" altLang="en-US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en-US" altLang="zh-CN" dirty="0"/>
              <a:t>    case </a:t>
            </a:r>
            <a:r>
              <a:rPr lang="zh-CN" altLang="en-US" dirty="0">
                <a:solidFill>
                  <a:srgbClr val="CC0066"/>
                </a:solidFill>
              </a:rPr>
              <a:t>常量表达式</a:t>
            </a:r>
            <a:r>
              <a:rPr lang="en-US" altLang="zh-CN" dirty="0">
                <a:solidFill>
                  <a:srgbClr val="CC0066"/>
                </a:solidFill>
              </a:rPr>
              <a:t>1</a:t>
            </a:r>
            <a:r>
              <a:rPr lang="zh-CN" altLang="en-US" dirty="0"/>
              <a:t>：语句段</a:t>
            </a:r>
            <a:r>
              <a:rPr lang="en-US" altLang="zh-CN" dirty="0"/>
              <a:t>1;</a:t>
            </a:r>
            <a:endParaRPr lang="en-US" altLang="zh-CN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zh-CN" altLang="en-US" dirty="0"/>
              <a:t>    </a:t>
            </a:r>
            <a:r>
              <a:rPr lang="en-US" altLang="zh-CN" dirty="0"/>
              <a:t>case </a:t>
            </a:r>
            <a:r>
              <a:rPr lang="zh-CN" altLang="en-US" dirty="0">
                <a:solidFill>
                  <a:srgbClr val="CC0066"/>
                </a:solidFill>
              </a:rPr>
              <a:t>常量表达式</a:t>
            </a:r>
            <a:r>
              <a:rPr lang="en-US" altLang="zh-CN" dirty="0">
                <a:solidFill>
                  <a:srgbClr val="CC0066"/>
                </a:solidFill>
              </a:rPr>
              <a:t>2</a:t>
            </a:r>
            <a:r>
              <a:rPr lang="zh-CN" altLang="en-US" dirty="0"/>
              <a:t>：语句段</a:t>
            </a:r>
            <a:r>
              <a:rPr lang="en-US" altLang="zh-CN" dirty="0"/>
              <a:t>2;</a:t>
            </a:r>
            <a:endParaRPr lang="zh-CN" altLang="en-US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zh-CN" altLang="en-US" dirty="0"/>
              <a:t>        ....…</a:t>
            </a:r>
            <a:endParaRPr lang="zh-CN" altLang="en-US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zh-CN" altLang="en-US" dirty="0"/>
              <a:t>    </a:t>
            </a:r>
            <a:r>
              <a:rPr lang="en-US" altLang="zh-CN" dirty="0"/>
              <a:t>case </a:t>
            </a:r>
            <a:r>
              <a:rPr lang="zh-CN" altLang="en-US" dirty="0">
                <a:solidFill>
                  <a:srgbClr val="CC0066"/>
                </a:solidFill>
              </a:rPr>
              <a:t>常量表达式</a:t>
            </a:r>
            <a:r>
              <a:rPr lang="en-US" altLang="zh-CN" dirty="0">
                <a:solidFill>
                  <a:srgbClr val="CC0066"/>
                </a:solidFill>
              </a:rPr>
              <a:t>n</a:t>
            </a:r>
            <a:r>
              <a:rPr lang="zh-CN" altLang="en-US" dirty="0"/>
              <a:t>：语句段</a:t>
            </a:r>
            <a:r>
              <a:rPr lang="en-US" altLang="zh-CN" dirty="0"/>
              <a:t>n;</a:t>
            </a:r>
            <a:endParaRPr lang="zh-CN" altLang="en-US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zh-CN" altLang="en-US" dirty="0"/>
              <a:t>    </a:t>
            </a:r>
            <a:r>
              <a:rPr lang="en-US" altLang="zh-CN" dirty="0"/>
              <a:t>default ：                 </a:t>
            </a:r>
            <a:r>
              <a:rPr lang="zh-CN" altLang="en-US" dirty="0"/>
              <a:t>语句段</a:t>
            </a:r>
            <a:r>
              <a:rPr lang="en-US" altLang="zh-CN" dirty="0"/>
              <a:t>n+1;</a:t>
            </a:r>
            <a:endParaRPr lang="zh-CN" altLang="en-US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zh-CN" altLang="en-US" dirty="0"/>
              <a:t>}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44450"/>
            <a:ext cx="5211763" cy="2808288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switch (</a:t>
            </a:r>
            <a:r>
              <a:rPr lang="zh-CN" altLang="en-US" sz="2400" dirty="0"/>
              <a:t>表达式)</a:t>
            </a:r>
            <a:r>
              <a:rPr lang="en-US" altLang="zh-CN" sz="2400" dirty="0"/>
              <a:t>{</a:t>
            </a:r>
            <a:endParaRPr lang="zh-CN" altLang="en-US" sz="24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    case </a:t>
            </a:r>
            <a:r>
              <a:rPr lang="zh-CN" altLang="en-US" sz="2400" dirty="0">
                <a:solidFill>
                  <a:srgbClr val="CC0066"/>
                </a:solidFill>
              </a:rPr>
              <a:t>常量表达式</a:t>
            </a:r>
            <a:r>
              <a:rPr lang="en-US" altLang="zh-CN" sz="2400" dirty="0">
                <a:solidFill>
                  <a:srgbClr val="CC0066"/>
                </a:solidFill>
              </a:rPr>
              <a:t>1</a:t>
            </a:r>
            <a:r>
              <a:rPr lang="zh-CN" altLang="en-US" sz="2400" dirty="0"/>
              <a:t>：语句段</a:t>
            </a:r>
            <a:r>
              <a:rPr lang="en-US" altLang="zh-CN" sz="2400" dirty="0"/>
              <a:t>1;</a:t>
            </a:r>
            <a:endParaRPr lang="en-US" altLang="zh-CN" sz="24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zh-CN" altLang="en-US" sz="2400" dirty="0"/>
              <a:t>    </a:t>
            </a:r>
            <a:r>
              <a:rPr lang="en-US" altLang="zh-CN" sz="2400" dirty="0"/>
              <a:t>case </a:t>
            </a:r>
            <a:r>
              <a:rPr lang="zh-CN" altLang="en-US" sz="2400" dirty="0">
                <a:solidFill>
                  <a:srgbClr val="CC0066"/>
                </a:solidFill>
              </a:rPr>
              <a:t>常量表达式</a:t>
            </a:r>
            <a:r>
              <a:rPr lang="en-US" altLang="zh-CN" sz="2400" dirty="0">
                <a:solidFill>
                  <a:srgbClr val="CC0066"/>
                </a:solidFill>
              </a:rPr>
              <a:t>2</a:t>
            </a:r>
            <a:r>
              <a:rPr lang="zh-CN" altLang="en-US" sz="2400" dirty="0"/>
              <a:t>：语句段</a:t>
            </a:r>
            <a:r>
              <a:rPr lang="en-US" altLang="zh-CN" sz="2400" dirty="0"/>
              <a:t>2;</a:t>
            </a:r>
            <a:endParaRPr lang="zh-CN" altLang="en-US" sz="24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zh-CN" altLang="en-US" sz="2400" dirty="0"/>
              <a:t>        ....…</a:t>
            </a:r>
            <a:endParaRPr lang="zh-CN" altLang="en-US" sz="24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zh-CN" altLang="en-US" sz="2400" dirty="0"/>
              <a:t>    </a:t>
            </a:r>
            <a:r>
              <a:rPr lang="en-US" altLang="zh-CN" sz="2400" dirty="0"/>
              <a:t>case </a:t>
            </a:r>
            <a:r>
              <a:rPr lang="zh-CN" altLang="en-US" sz="2400" dirty="0">
                <a:solidFill>
                  <a:srgbClr val="CC0066"/>
                </a:solidFill>
              </a:rPr>
              <a:t>常量表达式</a:t>
            </a:r>
            <a:r>
              <a:rPr lang="en-US" altLang="zh-CN" sz="2400" dirty="0">
                <a:solidFill>
                  <a:srgbClr val="CC0066"/>
                </a:solidFill>
              </a:rPr>
              <a:t>n</a:t>
            </a:r>
            <a:r>
              <a:rPr lang="zh-CN" altLang="en-US" sz="2400" dirty="0"/>
              <a:t>：语句段</a:t>
            </a:r>
            <a:r>
              <a:rPr lang="en-US" altLang="zh-CN" sz="2400" dirty="0"/>
              <a:t>n;</a:t>
            </a:r>
            <a:endParaRPr lang="zh-CN" altLang="en-US" sz="24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zh-CN" altLang="en-US" sz="2400" dirty="0"/>
              <a:t>    </a:t>
            </a:r>
            <a:r>
              <a:rPr lang="en-US" altLang="zh-CN" sz="2400" dirty="0"/>
              <a:t>default ：                 </a:t>
            </a:r>
            <a:r>
              <a:rPr lang="zh-CN" altLang="en-US" sz="2400" dirty="0"/>
              <a:t>语句段</a:t>
            </a:r>
            <a:r>
              <a:rPr lang="en-US" altLang="zh-CN" sz="2400" dirty="0"/>
              <a:t>n+1;</a:t>
            </a:r>
            <a:endParaRPr lang="zh-CN" altLang="en-US" sz="24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153634" name="Rectangle 34"/>
          <p:cNvSpPr>
            <a:spLocks noChangeArrowheads="1"/>
          </p:cNvSpPr>
          <p:nvPr/>
        </p:nvSpPr>
        <p:spPr bwMode="auto">
          <a:xfrm>
            <a:off x="5626100" y="222250"/>
            <a:ext cx="2978150" cy="2616101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  <a:defRPr/>
            </a:pP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switch (choice) {</a:t>
            </a:r>
            <a:endParaRPr kumimoji="1" lang="en-US" altLang="zh-CN" sz="2000" b="1" dirty="0">
              <a:latin typeface="+mn-lt"/>
              <a:ea typeface="+mn-ea"/>
              <a:cs typeface="Arial Unicode MS" charset="0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  <a:defRPr/>
            </a:pP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    case </a:t>
            </a:r>
            <a:r>
              <a:rPr kumimoji="1" lang="en-US" altLang="zh-CN" sz="2000" b="1" dirty="0">
                <a:solidFill>
                  <a:srgbClr val="CC0066"/>
                </a:solidFill>
                <a:latin typeface="+mn-lt"/>
                <a:ea typeface="+mn-ea"/>
                <a:cs typeface="Arial Unicode MS" charset="0"/>
              </a:rPr>
              <a:t>1</a:t>
            </a: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: price = 3.0;</a:t>
            </a:r>
            <a:endParaRPr kumimoji="1" lang="en-US" altLang="zh-CN" sz="2000" b="1" dirty="0">
              <a:latin typeface="+mn-lt"/>
              <a:ea typeface="+mn-ea"/>
              <a:cs typeface="Arial Unicode MS" charset="0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  <a:defRPr/>
            </a:pPr>
            <a:r>
              <a:rPr kumimoji="1" lang="zh-CN" altLang="en-US" sz="2000" b="1" dirty="0">
                <a:latin typeface="+mn-lt"/>
                <a:ea typeface="+mn-ea"/>
                <a:cs typeface="Arial Unicode MS" charset="0"/>
              </a:rPr>
              <a:t>    </a:t>
            </a: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case </a:t>
            </a:r>
            <a:r>
              <a:rPr kumimoji="1" lang="en-US" altLang="zh-CN" sz="2000" b="1" dirty="0">
                <a:solidFill>
                  <a:srgbClr val="CC0066"/>
                </a:solidFill>
                <a:latin typeface="+mn-lt"/>
                <a:ea typeface="+mn-ea"/>
                <a:cs typeface="Arial Unicode MS" charset="0"/>
              </a:rPr>
              <a:t>2</a:t>
            </a: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: price = 2.5;</a:t>
            </a:r>
            <a:endParaRPr kumimoji="1" lang="en-US" altLang="zh-CN" sz="2000" b="1" dirty="0">
              <a:latin typeface="+mn-lt"/>
              <a:ea typeface="+mn-ea"/>
              <a:cs typeface="Arial Unicode MS" charset="0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  <a:defRPr/>
            </a:pP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    case </a:t>
            </a:r>
            <a:r>
              <a:rPr kumimoji="1" lang="en-US" altLang="zh-CN" sz="2000" b="1" dirty="0">
                <a:solidFill>
                  <a:srgbClr val="CC0066"/>
                </a:solidFill>
                <a:latin typeface="+mn-lt"/>
                <a:ea typeface="+mn-ea"/>
                <a:cs typeface="Arial Unicode MS" charset="0"/>
              </a:rPr>
              <a:t>3</a:t>
            </a: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: price = 4.0;</a:t>
            </a:r>
            <a:endParaRPr kumimoji="1" lang="en-US" altLang="zh-CN" sz="2000" b="1" dirty="0">
              <a:latin typeface="+mn-lt"/>
              <a:ea typeface="+mn-ea"/>
              <a:cs typeface="Arial Unicode MS" charset="0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  <a:defRPr/>
            </a:pP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    case </a:t>
            </a:r>
            <a:r>
              <a:rPr kumimoji="1" lang="en-US" altLang="zh-CN" sz="2000" b="1" dirty="0">
                <a:solidFill>
                  <a:srgbClr val="CC0066"/>
                </a:solidFill>
                <a:latin typeface="+mn-lt"/>
                <a:ea typeface="+mn-ea"/>
                <a:cs typeface="Arial Unicode MS" charset="0"/>
              </a:rPr>
              <a:t>4</a:t>
            </a: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: price = 3.5;</a:t>
            </a:r>
            <a:endParaRPr kumimoji="1" lang="en-US" altLang="zh-CN" sz="2000" b="1" dirty="0">
              <a:latin typeface="+mn-lt"/>
              <a:ea typeface="+mn-ea"/>
              <a:cs typeface="Arial Unicode MS" charset="0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  <a:defRPr/>
            </a:pP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    default: price = 0.0;</a:t>
            </a:r>
            <a:endParaRPr kumimoji="1" lang="en-US" altLang="zh-CN" sz="2000" b="1" dirty="0">
              <a:latin typeface="+mn-lt"/>
              <a:ea typeface="+mn-ea"/>
              <a:cs typeface="Arial Unicode MS" charset="0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  <a:defRPr/>
            </a:pP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}</a:t>
            </a:r>
            <a:endParaRPr kumimoji="1" lang="en-US" altLang="zh-CN" sz="2000" b="1" dirty="0">
              <a:latin typeface="+mn-lt"/>
              <a:ea typeface="+mn-ea"/>
              <a:cs typeface="Arial Unicode MS" charset="0"/>
            </a:endParaRPr>
          </a:p>
        </p:txBody>
      </p:sp>
      <p:grpSp>
        <p:nvGrpSpPr>
          <p:cNvPr id="153635" name="Group 35"/>
          <p:cNvGrpSpPr/>
          <p:nvPr/>
        </p:nvGrpSpPr>
        <p:grpSpPr bwMode="auto">
          <a:xfrm>
            <a:off x="1295400" y="3048000"/>
            <a:ext cx="6445250" cy="3189288"/>
            <a:chOff x="1800" y="6588"/>
            <a:chExt cx="7065" cy="3797"/>
          </a:xfrm>
        </p:grpSpPr>
        <p:sp>
          <p:nvSpPr>
            <p:cNvPr id="57349" name="Rectangle 36"/>
            <p:cNvSpPr>
              <a:spLocks noChangeArrowheads="1"/>
            </p:cNvSpPr>
            <p:nvPr/>
          </p:nvSpPr>
          <p:spPr bwMode="auto">
            <a:xfrm>
              <a:off x="3300" y="7210"/>
              <a:ext cx="3150" cy="4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+mn-lt"/>
                  <a:ea typeface="+mn-ea"/>
                  <a:cs typeface="楷体_GB2312" charset="0"/>
                </a:rPr>
                <a:t>表达式的值=常量表达式 2 的值</a:t>
              </a:r>
              <a:endParaRPr lang="zh-CN" altLang="en-US" sz="1400" b="1">
                <a:latin typeface="+mn-lt"/>
                <a:ea typeface="+mn-ea"/>
                <a:cs typeface="楷体_GB2312" charset="0"/>
              </a:endParaRPr>
            </a:p>
          </p:txBody>
        </p:sp>
        <p:sp>
          <p:nvSpPr>
            <p:cNvPr id="57350" name="Rectangle 37"/>
            <p:cNvSpPr>
              <a:spLocks noChangeArrowheads="1"/>
            </p:cNvSpPr>
            <p:nvPr/>
          </p:nvSpPr>
          <p:spPr bwMode="auto">
            <a:xfrm>
              <a:off x="2160" y="7808"/>
              <a:ext cx="540" cy="1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+mn-lt"/>
                  <a:ea typeface="+mn-ea"/>
                  <a:cs typeface="楷体_GB2312" charset="0"/>
                </a:rPr>
                <a:t>表达式</a:t>
              </a:r>
              <a:endParaRPr lang="zh-CN" altLang="en-US" sz="1400" b="1">
                <a:latin typeface="+mn-lt"/>
                <a:ea typeface="+mn-ea"/>
                <a:cs typeface="楷体_GB2312" charset="0"/>
              </a:endParaRPr>
            </a:p>
          </p:txBody>
        </p:sp>
        <p:sp>
          <p:nvSpPr>
            <p:cNvPr id="57351" name="Rectangle 38"/>
            <p:cNvSpPr>
              <a:spLocks noChangeArrowheads="1"/>
            </p:cNvSpPr>
            <p:nvPr/>
          </p:nvSpPr>
          <p:spPr bwMode="auto">
            <a:xfrm>
              <a:off x="6840" y="6776"/>
              <a:ext cx="1260" cy="4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+mn-lt"/>
                  <a:ea typeface="+mn-ea"/>
                  <a:cs typeface="楷体_GB2312" charset="0"/>
                </a:rPr>
                <a:t>语句段1</a:t>
              </a:r>
              <a:endParaRPr lang="zh-CN" altLang="en-US" sz="1400" b="1">
                <a:latin typeface="+mn-lt"/>
                <a:ea typeface="+mn-ea"/>
              </a:endParaRPr>
            </a:p>
          </p:txBody>
        </p:sp>
        <p:sp>
          <p:nvSpPr>
            <p:cNvPr id="57352" name="Line 39"/>
            <p:cNvSpPr>
              <a:spLocks noChangeShapeType="1"/>
            </p:cNvSpPr>
            <p:nvPr/>
          </p:nvSpPr>
          <p:spPr bwMode="auto">
            <a:xfrm>
              <a:off x="1800" y="8336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7353" name="Rectangle 40"/>
            <p:cNvSpPr>
              <a:spLocks noChangeArrowheads="1"/>
            </p:cNvSpPr>
            <p:nvPr/>
          </p:nvSpPr>
          <p:spPr bwMode="auto">
            <a:xfrm>
              <a:off x="6840" y="7556"/>
              <a:ext cx="1260" cy="4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+mn-lt"/>
                  <a:ea typeface="+mn-ea"/>
                  <a:cs typeface="楷体_GB2312" charset="0"/>
                </a:rPr>
                <a:t>语句段2</a:t>
              </a:r>
              <a:endParaRPr lang="zh-CN" altLang="en-US" sz="1400" b="1">
                <a:latin typeface="+mn-lt"/>
                <a:ea typeface="+mn-ea"/>
                <a:cs typeface="楷体_GB2312" charset="0"/>
              </a:endParaRPr>
            </a:p>
          </p:txBody>
        </p:sp>
        <p:sp>
          <p:nvSpPr>
            <p:cNvPr id="57354" name="Rectangle 41"/>
            <p:cNvSpPr>
              <a:spLocks noChangeArrowheads="1"/>
            </p:cNvSpPr>
            <p:nvPr/>
          </p:nvSpPr>
          <p:spPr bwMode="auto">
            <a:xfrm>
              <a:off x="6840" y="9084"/>
              <a:ext cx="1260" cy="4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+mn-lt"/>
                  <a:ea typeface="+mn-ea"/>
                  <a:cs typeface="楷体_GB2312" charset="0"/>
                </a:rPr>
                <a:t>语句段</a:t>
              </a:r>
              <a:r>
                <a:rPr lang="en-US" altLang="zh-CN" sz="1400" b="1">
                  <a:latin typeface="+mn-lt"/>
                  <a:ea typeface="+mn-ea"/>
                  <a:cs typeface="楷体_GB2312" charset="0"/>
                </a:rPr>
                <a:t>n</a:t>
              </a:r>
              <a:endParaRPr lang="en-US" altLang="zh-CN" sz="1400" b="1">
                <a:latin typeface="+mn-lt"/>
                <a:ea typeface="+mn-ea"/>
                <a:cs typeface="楷体_GB2312" charset="0"/>
              </a:endParaRPr>
            </a:p>
          </p:txBody>
        </p:sp>
        <p:sp>
          <p:nvSpPr>
            <p:cNvPr id="57355" name="Rectangle 42"/>
            <p:cNvSpPr>
              <a:spLocks noChangeArrowheads="1"/>
            </p:cNvSpPr>
            <p:nvPr/>
          </p:nvSpPr>
          <p:spPr bwMode="auto">
            <a:xfrm>
              <a:off x="6840" y="9896"/>
              <a:ext cx="1440" cy="4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+mn-lt"/>
                  <a:ea typeface="+mn-ea"/>
                  <a:cs typeface="楷体_GB2312" charset="0"/>
                </a:rPr>
                <a:t>语句段</a:t>
              </a:r>
              <a:r>
                <a:rPr lang="en-US" altLang="zh-CN" sz="1400" b="1">
                  <a:latin typeface="+mn-lt"/>
                  <a:ea typeface="+mn-ea"/>
                  <a:cs typeface="楷体_GB2312" charset="0"/>
                </a:rPr>
                <a:t>n+1</a:t>
              </a:r>
              <a:endParaRPr lang="en-US" altLang="zh-CN" sz="1400" b="1">
                <a:latin typeface="+mn-lt"/>
                <a:ea typeface="+mn-ea"/>
                <a:cs typeface="楷体_GB2312" charset="0"/>
              </a:endParaRPr>
            </a:p>
          </p:txBody>
        </p:sp>
        <p:sp>
          <p:nvSpPr>
            <p:cNvPr id="57356" name="Line 43"/>
            <p:cNvSpPr>
              <a:spLocks noChangeShapeType="1"/>
            </p:cNvSpPr>
            <p:nvPr/>
          </p:nvSpPr>
          <p:spPr bwMode="auto">
            <a:xfrm>
              <a:off x="7560" y="724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7357" name="Line 44"/>
            <p:cNvSpPr>
              <a:spLocks noChangeShapeType="1"/>
            </p:cNvSpPr>
            <p:nvPr/>
          </p:nvSpPr>
          <p:spPr bwMode="auto">
            <a:xfrm>
              <a:off x="7560" y="95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7358" name="Line 45"/>
            <p:cNvSpPr>
              <a:spLocks noChangeShapeType="1"/>
            </p:cNvSpPr>
            <p:nvPr/>
          </p:nvSpPr>
          <p:spPr bwMode="auto">
            <a:xfrm>
              <a:off x="8340" y="10187"/>
              <a:ext cx="5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7359" name="Line 46"/>
            <p:cNvSpPr>
              <a:spLocks noChangeShapeType="1"/>
            </p:cNvSpPr>
            <p:nvPr/>
          </p:nvSpPr>
          <p:spPr bwMode="auto">
            <a:xfrm>
              <a:off x="7560" y="802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7360" name="Line 47"/>
            <p:cNvSpPr>
              <a:spLocks noChangeShapeType="1"/>
            </p:cNvSpPr>
            <p:nvPr/>
          </p:nvSpPr>
          <p:spPr bwMode="auto">
            <a:xfrm>
              <a:off x="7560" y="880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7361" name="Rectangle 48"/>
            <p:cNvSpPr>
              <a:spLocks noChangeArrowheads="1"/>
            </p:cNvSpPr>
            <p:nvPr/>
          </p:nvSpPr>
          <p:spPr bwMode="auto">
            <a:xfrm>
              <a:off x="3300" y="6588"/>
              <a:ext cx="3540" cy="4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 dirty="0">
                  <a:latin typeface="+mn-lt"/>
                  <a:ea typeface="+mn-ea"/>
                  <a:cs typeface="楷体_GB2312" charset="0"/>
                </a:rPr>
                <a:t>表达式</a:t>
              </a:r>
              <a:r>
                <a:rPr lang="zh-CN" altLang="en-US" sz="1400" b="1" dirty="0">
                  <a:latin typeface="+mn-lt"/>
                  <a:ea typeface="+mn-ea"/>
                </a:rPr>
                <a:t>的值=</a:t>
              </a:r>
              <a:r>
                <a:rPr lang="zh-CN" altLang="en-US" sz="1400" b="1" dirty="0">
                  <a:latin typeface="+mn-lt"/>
                  <a:ea typeface="+mn-ea"/>
                  <a:cs typeface="楷体_GB2312" charset="0"/>
                </a:rPr>
                <a:t>常量表达式 1 </a:t>
              </a:r>
              <a:r>
                <a:rPr lang="zh-CN" altLang="en-US" sz="1400" b="1" dirty="0">
                  <a:latin typeface="+mn-lt"/>
                  <a:ea typeface="+mn-ea"/>
                </a:rPr>
                <a:t>的值</a:t>
              </a:r>
              <a:endParaRPr lang="zh-CN" altLang="en-US" sz="1400" b="1" dirty="0">
                <a:latin typeface="+mn-lt"/>
                <a:ea typeface="+mn-ea"/>
              </a:endParaRPr>
            </a:p>
          </p:txBody>
        </p:sp>
        <p:sp>
          <p:nvSpPr>
            <p:cNvPr id="57362" name="Line 49"/>
            <p:cNvSpPr>
              <a:spLocks noChangeShapeType="1"/>
            </p:cNvSpPr>
            <p:nvPr/>
          </p:nvSpPr>
          <p:spPr bwMode="auto">
            <a:xfrm>
              <a:off x="3195" y="7077"/>
              <a:ext cx="3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7363" name="Line 50"/>
            <p:cNvSpPr>
              <a:spLocks noChangeShapeType="1"/>
            </p:cNvSpPr>
            <p:nvPr/>
          </p:nvSpPr>
          <p:spPr bwMode="auto">
            <a:xfrm>
              <a:off x="3195" y="7699"/>
              <a:ext cx="3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7364" name="Rectangle 51"/>
            <p:cNvSpPr>
              <a:spLocks noChangeArrowheads="1"/>
            </p:cNvSpPr>
            <p:nvPr/>
          </p:nvSpPr>
          <p:spPr bwMode="auto">
            <a:xfrm>
              <a:off x="3300" y="8765"/>
              <a:ext cx="3150" cy="4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+mn-lt"/>
                  <a:ea typeface="+mn-ea"/>
                  <a:cs typeface="楷体_GB2312" charset="0"/>
                </a:rPr>
                <a:t>表达式的值=常量表达式 </a:t>
              </a:r>
              <a:r>
                <a:rPr lang="en-US" altLang="zh-CN" sz="1400" b="1">
                  <a:latin typeface="+mn-lt"/>
                  <a:ea typeface="+mn-ea"/>
                  <a:cs typeface="楷体_GB2312" charset="0"/>
                </a:rPr>
                <a:t>n </a:t>
              </a:r>
              <a:r>
                <a:rPr lang="zh-CN" altLang="en-US" sz="1400" b="1">
                  <a:latin typeface="+mn-lt"/>
                  <a:ea typeface="+mn-ea"/>
                  <a:cs typeface="楷体_GB2312" charset="0"/>
                </a:rPr>
                <a:t>的值</a:t>
              </a:r>
              <a:endParaRPr lang="zh-CN" altLang="en-US" sz="1400" b="1">
                <a:latin typeface="+mn-lt"/>
                <a:ea typeface="+mn-ea"/>
              </a:endParaRPr>
            </a:p>
          </p:txBody>
        </p:sp>
        <p:sp>
          <p:nvSpPr>
            <p:cNvPr id="57365" name="Line 52"/>
            <p:cNvSpPr>
              <a:spLocks noChangeShapeType="1"/>
            </p:cNvSpPr>
            <p:nvPr/>
          </p:nvSpPr>
          <p:spPr bwMode="auto">
            <a:xfrm>
              <a:off x="3195" y="9254"/>
              <a:ext cx="3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7366" name="Rectangle 53"/>
            <p:cNvSpPr>
              <a:spLocks noChangeArrowheads="1"/>
            </p:cNvSpPr>
            <p:nvPr/>
          </p:nvSpPr>
          <p:spPr bwMode="auto">
            <a:xfrm>
              <a:off x="3300" y="9565"/>
              <a:ext cx="3150" cy="4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+mn-lt"/>
                  <a:ea typeface="+mn-ea"/>
                  <a:cs typeface="楷体_GB2312" charset="0"/>
                </a:rPr>
                <a:t>其他</a:t>
              </a:r>
              <a:endParaRPr lang="zh-CN" altLang="en-US" sz="1400" b="1">
                <a:latin typeface="+mn-lt"/>
                <a:ea typeface="+mn-ea"/>
              </a:endParaRPr>
            </a:p>
          </p:txBody>
        </p:sp>
        <p:sp>
          <p:nvSpPr>
            <p:cNvPr id="57367" name="Line 54"/>
            <p:cNvSpPr>
              <a:spLocks noChangeShapeType="1"/>
            </p:cNvSpPr>
            <p:nvPr/>
          </p:nvSpPr>
          <p:spPr bwMode="auto">
            <a:xfrm>
              <a:off x="3195" y="10187"/>
              <a:ext cx="3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7368" name="Line 55"/>
            <p:cNvSpPr>
              <a:spLocks noChangeShapeType="1"/>
            </p:cNvSpPr>
            <p:nvPr/>
          </p:nvSpPr>
          <p:spPr bwMode="auto">
            <a:xfrm>
              <a:off x="3195" y="7077"/>
              <a:ext cx="0" cy="31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7369" name="Line 56"/>
            <p:cNvSpPr>
              <a:spLocks noChangeShapeType="1"/>
            </p:cNvSpPr>
            <p:nvPr/>
          </p:nvSpPr>
          <p:spPr bwMode="auto">
            <a:xfrm>
              <a:off x="2670" y="8321"/>
              <a:ext cx="5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</p:grpSp>
      <p:sp>
        <p:nvSpPr>
          <p:cNvPr id="153658" name="Rectangle 58"/>
          <p:cNvSpPr>
            <a:spLocks noChangeArrowheads="1"/>
          </p:cNvSpPr>
          <p:nvPr/>
        </p:nvSpPr>
        <p:spPr bwMode="auto">
          <a:xfrm>
            <a:off x="7380288" y="2924175"/>
            <a:ext cx="1440184" cy="411163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  <a:defRPr/>
            </a:pPr>
            <a:r>
              <a:rPr kumimoji="1" lang="en-US" altLang="zh-CN" sz="2400" b="1" dirty="0">
                <a:latin typeface="+mn-lt"/>
                <a:ea typeface="+mn-ea"/>
                <a:cs typeface="Arial Unicode MS" charset="0"/>
              </a:rPr>
              <a:t>price = ?</a:t>
            </a:r>
            <a:endParaRPr kumimoji="1" lang="zh-CN" altLang="en-US" sz="24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3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4" grpId="0" animBg="1"/>
      <p:bldP spid="15365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549275"/>
            <a:ext cx="8784976" cy="1008063"/>
          </a:xfrm>
        </p:spPr>
        <p:txBody>
          <a:bodyPr/>
          <a:lstStyle/>
          <a:p>
            <a:pPr>
              <a:defRPr/>
            </a:pPr>
            <a:r>
              <a:rPr lang="en-US" altLang="zh-CN" sz="4000" dirty="0"/>
              <a:t>3. </a:t>
            </a:r>
            <a:r>
              <a:rPr lang="zh-CN" altLang="en-US" sz="4000" dirty="0"/>
              <a:t>在</a:t>
            </a:r>
            <a:r>
              <a:rPr lang="en-US" altLang="zh-CN" sz="4000" dirty="0"/>
              <a:t>switch</a:t>
            </a:r>
            <a:r>
              <a:rPr lang="zh-CN" altLang="en-US" sz="4000" dirty="0"/>
              <a:t>的某些语句段中使用</a:t>
            </a:r>
            <a:r>
              <a:rPr lang="en-US" altLang="zh-CN" sz="4000" dirty="0"/>
              <a:t>break</a:t>
            </a:r>
            <a:endParaRPr lang="zh-CN" altLang="en-US" sz="4000" dirty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3313"/>
            <a:ext cx="8147050" cy="1271587"/>
          </a:xfrm>
        </p:spPr>
        <p:txBody>
          <a:bodyPr/>
          <a:lstStyle/>
          <a:p>
            <a:pPr algn="just">
              <a:spcBef>
                <a:spcPct val="50000"/>
              </a:spcBef>
              <a:buNone/>
              <a:defRPr/>
            </a:pPr>
            <a:r>
              <a:rPr lang="zh-CN" altLang="en-US" dirty="0">
                <a:ea typeface="黑体" panose="02010609060101010101" charset="-122"/>
                <a:cs typeface="黑体" panose="02010609060101010101" charset="-122"/>
              </a:rPr>
              <a:t>例</a:t>
            </a:r>
            <a:r>
              <a:rPr lang="en-US" altLang="zh-CN" dirty="0">
                <a:ea typeface="黑体" panose="02010609060101010101" charset="-122"/>
                <a:cs typeface="黑体" panose="02010609060101010101" charset="-122"/>
              </a:rPr>
              <a:t>3-10 </a:t>
            </a:r>
            <a:r>
              <a:rPr lang="zh-CN" altLang="en-US" dirty="0">
                <a:latin typeface="宋体" panose="02010600030101010101" pitchFamily="2" charset="-122"/>
              </a:rPr>
              <a:t>输入</a:t>
            </a:r>
            <a:r>
              <a:rPr lang="en-US" altLang="zh-CN" dirty="0"/>
              <a:t>n</a:t>
            </a:r>
            <a:r>
              <a:rPr lang="zh-CN" altLang="en-US" dirty="0">
                <a:latin typeface="宋体" panose="02010600030101010101" pitchFamily="2" charset="-122"/>
              </a:rPr>
              <a:t>个字符，分别统计出其中空格或回车、数字字符和其他字符的个数。</a:t>
            </a:r>
            <a:endParaRPr lang="zh-CN" altLang="en-US" dirty="0">
              <a:cs typeface="Arial Unicode MS" charset="0"/>
            </a:endParaRP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468313" y="4149725"/>
            <a:ext cx="8064500" cy="9874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sz="3200" b="1" dirty="0">
                <a:solidFill>
                  <a:schemeClr val="bg2"/>
                </a:solidFill>
                <a:ea typeface="黑体" panose="02010609060101010101" charset="-122"/>
                <a:cs typeface="黑体" panose="02010609060101010101" charset="-122"/>
              </a:rPr>
              <a:t>比较：</a:t>
            </a:r>
            <a:r>
              <a:rPr lang="zh-CN" altLang="en-US" sz="3200" b="1" dirty="0"/>
              <a:t>例</a:t>
            </a:r>
            <a:r>
              <a:rPr lang="en-US" altLang="zh-CN" sz="3200" b="1" dirty="0"/>
              <a:t>3-7 </a:t>
            </a:r>
            <a:r>
              <a:rPr lang="zh-CN" altLang="en-US" sz="3200" b="1" dirty="0"/>
              <a:t>输入</a:t>
            </a:r>
            <a:r>
              <a:rPr lang="en-US" altLang="zh-CN" sz="3200" b="1" dirty="0"/>
              <a:t>n</a:t>
            </a:r>
            <a:r>
              <a:rPr lang="zh-CN" altLang="en-US" sz="3200" b="1" dirty="0"/>
              <a:t>个字符，统计其中英文字母、数字字符和其他字符的个数。</a:t>
            </a:r>
            <a:endParaRPr lang="zh-CN" altLang="en-US" sz="3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build="p"/>
      <p:bldP spid="15462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522" y="332656"/>
            <a:ext cx="8892481" cy="6552728"/>
          </a:xfrm>
          <a:ln>
            <a:noFill/>
            <a:miter lim="800000"/>
          </a:ln>
        </p:spPr>
        <p:txBody>
          <a:bodyPr/>
          <a:lstStyle/>
          <a:p>
            <a:pPr algn="just">
              <a:spcBef>
                <a:spcPts val="0"/>
              </a:spcBef>
              <a:buNone/>
              <a:defRPr/>
            </a:pPr>
            <a:r>
              <a:rPr lang="zh-CN" altLang="en-US" sz="2000" dirty="0">
                <a:cs typeface="Arial Unicode MS" charset="0"/>
              </a:rPr>
              <a:t># </a:t>
            </a:r>
            <a:r>
              <a:rPr lang="en-US" altLang="zh-CN" sz="2000" dirty="0">
                <a:cs typeface="Arial Unicode MS" charset="0"/>
              </a:rPr>
              <a:t>include &lt;</a:t>
            </a:r>
            <a:r>
              <a:rPr lang="en-US" altLang="zh-CN" sz="2000" dirty="0" err="1">
                <a:cs typeface="Arial Unicode MS" charset="0"/>
              </a:rPr>
              <a:t>stdio.h</a:t>
            </a:r>
            <a:r>
              <a:rPr lang="en-US" altLang="zh-CN" sz="2000" dirty="0">
                <a:cs typeface="Arial Unicode MS" charset="0"/>
              </a:rPr>
              <a:t>&gt;</a:t>
            </a:r>
            <a:endParaRPr lang="en-US" altLang="zh-CN" sz="2000" dirty="0">
              <a:cs typeface="Arial Unicode MS" charset="0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000" dirty="0" err="1">
                <a:cs typeface="Arial Unicode MS" charset="0"/>
              </a:rPr>
              <a:t>int</a:t>
            </a:r>
            <a:r>
              <a:rPr lang="en-US" altLang="zh-CN" sz="2000" dirty="0">
                <a:cs typeface="Arial Unicode MS" charset="0"/>
              </a:rPr>
              <a:t> main</a:t>
            </a:r>
            <a:r>
              <a:rPr lang="zh-CN" altLang="en-US" sz="2000" dirty="0">
                <a:cs typeface="Arial Unicode MS" charset="0"/>
              </a:rPr>
              <a:t> </a:t>
            </a:r>
            <a:r>
              <a:rPr lang="en-US" altLang="zh-CN" sz="2000" dirty="0">
                <a:cs typeface="Arial Unicode MS" charset="0"/>
              </a:rPr>
              <a:t>(void)</a:t>
            </a:r>
            <a:endParaRPr lang="en-US" altLang="zh-CN" sz="2000" dirty="0">
              <a:cs typeface="Arial Unicode MS" charset="0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000" dirty="0">
                <a:cs typeface="Arial Unicode MS" charset="0"/>
              </a:rPr>
              <a:t>{  </a:t>
            </a:r>
            <a:r>
              <a:rPr lang="zh-CN" altLang="en-US" sz="2000" dirty="0">
                <a:cs typeface="Arial Unicode MS" charset="0"/>
              </a:rPr>
              <a:t> </a:t>
            </a:r>
            <a:r>
              <a:rPr lang="en-US" altLang="zh-CN" sz="2000" dirty="0">
                <a:cs typeface="Arial Unicode MS" charset="0"/>
              </a:rPr>
              <a:t>int blank, digit, </a:t>
            </a:r>
            <a:r>
              <a:rPr lang="en-US" altLang="zh-CN" sz="2000" dirty="0" err="1">
                <a:cs typeface="Arial Unicode MS" charset="0"/>
              </a:rPr>
              <a:t>i</a:t>
            </a:r>
            <a:r>
              <a:rPr lang="en-US" altLang="zh-CN" sz="2000" dirty="0">
                <a:cs typeface="Arial Unicode MS" charset="0"/>
              </a:rPr>
              <a:t>, n, other; </a:t>
            </a:r>
            <a:endParaRPr lang="zh-CN" altLang="en-US" sz="2000" dirty="0">
              <a:cs typeface="Arial Unicode MS" charset="0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zh-CN" altLang="en-US" sz="2000" dirty="0">
                <a:cs typeface="Arial Unicode MS" charset="0"/>
              </a:rPr>
              <a:t>    </a:t>
            </a:r>
            <a:r>
              <a:rPr lang="en-US" altLang="zh-CN" sz="2000" dirty="0"/>
              <a:t>char</a:t>
            </a:r>
            <a:r>
              <a:rPr lang="en-US" altLang="zh-CN" sz="2000" dirty="0">
                <a:cs typeface="Arial Unicode MS" charset="0"/>
              </a:rPr>
              <a:t> </a:t>
            </a:r>
            <a:r>
              <a:rPr lang="en-US" altLang="zh-CN" sz="2000" dirty="0" err="1">
                <a:cs typeface="Arial Unicode MS" charset="0"/>
              </a:rPr>
              <a:t>ch</a:t>
            </a:r>
            <a:r>
              <a:rPr lang="en-US" altLang="zh-CN" sz="2000" dirty="0">
                <a:cs typeface="Arial Unicode MS" charset="0"/>
              </a:rPr>
              <a:t>;</a:t>
            </a:r>
            <a:r>
              <a:rPr lang="en-US" altLang="zh-CN" sz="2000" dirty="0">
                <a:solidFill>
                  <a:srgbClr val="CC0066"/>
                </a:solidFill>
              </a:rPr>
              <a:t>  </a:t>
            </a:r>
            <a:endParaRPr lang="en-US" altLang="zh-CN" sz="2000" dirty="0">
              <a:solidFill>
                <a:srgbClr val="CC0066"/>
              </a:solidFill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000" dirty="0">
                <a:cs typeface="Arial Unicode MS" charset="0"/>
              </a:rPr>
              <a:t>   </a:t>
            </a:r>
            <a:r>
              <a:rPr lang="zh-CN" altLang="en-US" sz="2000" dirty="0">
                <a:cs typeface="Arial Unicode MS" charset="0"/>
              </a:rPr>
              <a:t> </a:t>
            </a:r>
            <a:r>
              <a:rPr lang="en-US" altLang="zh-CN" sz="2000" dirty="0">
                <a:cs typeface="Arial Unicode MS" charset="0"/>
              </a:rPr>
              <a:t>blank = digit = other = 0; </a:t>
            </a:r>
            <a:endParaRPr lang="en-US" altLang="zh-CN" sz="2000" dirty="0">
              <a:cs typeface="Arial Unicode MS" charset="0"/>
            </a:endParaRPr>
          </a:p>
          <a:p>
            <a:pPr marL="0" indent="0">
              <a:buNone/>
            </a:pPr>
            <a:r>
              <a:rPr lang="en-US" altLang="zh-CN" sz="2000" dirty="0">
                <a:cs typeface="Arial Unicode MS" charset="0"/>
              </a:rPr>
              <a:t>    </a:t>
            </a:r>
            <a:r>
              <a:rPr lang="en-US" altLang="zh-CN" sz="2000" dirty="0" err="1">
                <a:cs typeface="Arial Unicode MS" charset="0"/>
              </a:rPr>
              <a:t>printf</a:t>
            </a:r>
            <a:r>
              <a:rPr lang="en-US" altLang="zh-CN" sz="2000" dirty="0"/>
              <a:t> </a:t>
            </a:r>
            <a:r>
              <a:rPr lang="en-US" altLang="zh-CN" sz="2000" dirty="0">
                <a:cs typeface="Arial Unicode MS" charset="0"/>
              </a:rPr>
              <a:t>("Enter n:"); </a:t>
            </a:r>
            <a:endParaRPr lang="zh-CN" altLang="zh-CN" sz="2000" dirty="0">
              <a:cs typeface="Arial Unicode MS" charset="0"/>
            </a:endParaRPr>
          </a:p>
          <a:p>
            <a:pPr marL="0" indent="0">
              <a:buNone/>
            </a:pPr>
            <a:r>
              <a:rPr lang="en-US" altLang="zh-CN" sz="2000" dirty="0">
                <a:cs typeface="Arial Unicode MS" charset="0"/>
              </a:rPr>
              <a:t>    </a:t>
            </a:r>
            <a:r>
              <a:rPr lang="en-US" altLang="zh-CN" sz="2000" dirty="0" err="1">
                <a:cs typeface="Arial Unicode MS" charset="0"/>
              </a:rPr>
              <a:t>scanf</a:t>
            </a:r>
            <a:r>
              <a:rPr lang="en-US" altLang="zh-CN" sz="2000" dirty="0">
                <a:cs typeface="Arial Unicode MS" charset="0"/>
              </a:rPr>
              <a:t> ("%d", &amp;n); </a:t>
            </a:r>
            <a:endParaRPr lang="zh-CN" altLang="zh-CN" sz="2000" dirty="0">
              <a:cs typeface="Arial Unicode MS" charset="0"/>
            </a:endParaRPr>
          </a:p>
          <a:p>
            <a:pPr marL="0" indent="0">
              <a:buNone/>
            </a:pPr>
            <a:r>
              <a:rPr lang="en-US" altLang="zh-CN" sz="2000" dirty="0">
                <a:cs typeface="Arial Unicode MS" charset="0"/>
              </a:rPr>
              <a:t>    </a:t>
            </a:r>
            <a:r>
              <a:rPr lang="en-US" altLang="zh-CN" sz="2000" dirty="0" err="1">
                <a:solidFill>
                  <a:srgbClr val="CC0066"/>
                </a:solidFill>
                <a:cs typeface="Arial Unicode MS" charset="0"/>
              </a:rPr>
              <a:t>getchar</a:t>
            </a:r>
            <a:r>
              <a:rPr lang="en-US" altLang="zh-CN" sz="2000" dirty="0">
                <a:solidFill>
                  <a:srgbClr val="CC0066"/>
                </a:solidFill>
                <a:cs typeface="Arial Unicode MS" charset="0"/>
              </a:rPr>
              <a:t> ()</a:t>
            </a:r>
            <a:r>
              <a:rPr lang="en-US" altLang="zh-CN" sz="2000" dirty="0">
                <a:cs typeface="Arial Unicode MS" charset="0"/>
              </a:rPr>
              <a:t>;  		/* </a:t>
            </a:r>
            <a:r>
              <a:rPr lang="zh-CN" altLang="en-US" sz="2000" dirty="0">
                <a:cs typeface="Arial Unicode MS" charset="0"/>
              </a:rPr>
              <a:t>读入并舍弃换行符 </a:t>
            </a:r>
            <a:r>
              <a:rPr lang="en-US" altLang="zh-CN" sz="2000" dirty="0">
                <a:cs typeface="Arial Unicode MS" charset="0"/>
              </a:rPr>
              <a:t>*/</a:t>
            </a:r>
            <a:endParaRPr lang="en-US" altLang="zh-CN" sz="2000" dirty="0">
              <a:cs typeface="Arial Unicode MS" charset="0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000" dirty="0">
                <a:cs typeface="Arial Unicode MS" charset="0"/>
              </a:rPr>
              <a:t>   </a:t>
            </a:r>
            <a:r>
              <a:rPr lang="zh-CN" altLang="en-US" sz="2000" dirty="0">
                <a:cs typeface="Arial Unicode MS" charset="0"/>
              </a:rPr>
              <a:t>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("Enter %d characters:", n);</a:t>
            </a:r>
            <a:endParaRPr lang="zh-CN" altLang="en-US" sz="2000" dirty="0"/>
          </a:p>
          <a:p>
            <a:pPr algn="just">
              <a:spcBef>
                <a:spcPts val="0"/>
              </a:spcBef>
              <a:buNone/>
              <a:defRPr/>
            </a:pPr>
            <a:r>
              <a:rPr lang="zh-CN" altLang="en-US" sz="2000" dirty="0">
                <a:cs typeface="Arial Unicode MS" charset="0"/>
              </a:rPr>
              <a:t>    </a:t>
            </a:r>
            <a:r>
              <a:rPr lang="en-US" altLang="zh-CN" sz="2000" dirty="0">
                <a:cs typeface="Arial Unicode MS" charset="0"/>
              </a:rPr>
              <a:t>for</a:t>
            </a:r>
            <a:r>
              <a:rPr lang="zh-CN" altLang="en-US" sz="2000" dirty="0">
                <a:cs typeface="Arial Unicode MS" charset="0"/>
              </a:rPr>
              <a:t> </a:t>
            </a:r>
            <a:r>
              <a:rPr lang="en-US" altLang="zh-CN" sz="2000" dirty="0">
                <a:cs typeface="Arial Unicode MS" charset="0"/>
              </a:rPr>
              <a:t>(</a:t>
            </a:r>
            <a:r>
              <a:rPr lang="en-US" altLang="zh-CN" sz="2000" dirty="0" err="1">
                <a:cs typeface="Arial Unicode MS" charset="0"/>
              </a:rPr>
              <a:t>i</a:t>
            </a:r>
            <a:r>
              <a:rPr lang="en-US" altLang="zh-CN" sz="2000" dirty="0">
                <a:cs typeface="Arial Unicode MS" charset="0"/>
              </a:rPr>
              <a:t> = 1; </a:t>
            </a:r>
            <a:r>
              <a:rPr lang="en-US" altLang="zh-CN" sz="2000" dirty="0" err="1">
                <a:cs typeface="Arial Unicode MS" charset="0"/>
              </a:rPr>
              <a:t>i</a:t>
            </a:r>
            <a:r>
              <a:rPr lang="en-US" altLang="zh-CN" sz="2000" dirty="0">
                <a:cs typeface="Arial Unicode MS" charset="0"/>
              </a:rPr>
              <a:t> &lt;= n; </a:t>
            </a:r>
            <a:r>
              <a:rPr lang="en-US" altLang="zh-CN" sz="2000" dirty="0" err="1">
                <a:cs typeface="Arial Unicode MS" charset="0"/>
              </a:rPr>
              <a:t>i</a:t>
            </a:r>
            <a:r>
              <a:rPr lang="en-US" altLang="zh-CN" sz="2000" dirty="0">
                <a:cs typeface="Arial Unicode MS" charset="0"/>
              </a:rPr>
              <a:t>++){</a:t>
            </a:r>
            <a:endParaRPr lang="en-US" altLang="zh-CN" sz="2000" dirty="0">
              <a:cs typeface="Arial Unicode MS" charset="0"/>
            </a:endParaRPr>
          </a:p>
          <a:p>
            <a:pPr lvl="1" algn="just">
              <a:spcBef>
                <a:spcPts val="0"/>
              </a:spcBef>
              <a:buNone/>
              <a:defRPr/>
            </a:pPr>
            <a:r>
              <a:rPr lang="en-US" altLang="zh-CN" sz="2000" dirty="0" err="1">
                <a:solidFill>
                  <a:schemeClr val="bg2"/>
                </a:solidFill>
              </a:rPr>
              <a:t>ch</a:t>
            </a:r>
            <a:r>
              <a:rPr lang="en-US" altLang="zh-CN" sz="2000" dirty="0">
                <a:solidFill>
                  <a:schemeClr val="bg2"/>
                </a:solidFill>
              </a:rPr>
              <a:t> = </a:t>
            </a:r>
            <a:r>
              <a:rPr lang="en-US" altLang="zh-CN" sz="2000" dirty="0" err="1">
                <a:solidFill>
                  <a:schemeClr val="bg2"/>
                </a:solidFill>
              </a:rPr>
              <a:t>getchar</a:t>
            </a:r>
            <a:r>
              <a:rPr lang="en-US" altLang="zh-CN" sz="2000" dirty="0">
                <a:solidFill>
                  <a:schemeClr val="bg2"/>
                </a:solidFill>
              </a:rPr>
              <a:t>();</a:t>
            </a:r>
            <a:r>
              <a:rPr lang="en-US" altLang="zh-CN" sz="2000" dirty="0">
                <a:solidFill>
                  <a:schemeClr val="bg2"/>
                </a:solidFill>
                <a:cs typeface="Arial Unicode MS" charset="0"/>
              </a:rPr>
              <a:t> </a:t>
            </a:r>
            <a:endParaRPr lang="en-US" altLang="zh-CN" sz="2000" dirty="0">
              <a:solidFill>
                <a:schemeClr val="bg2"/>
              </a:solidFill>
              <a:cs typeface="Arial Unicode MS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None/>
              <a:defRPr/>
            </a:pPr>
            <a:r>
              <a:rPr lang="en-US" altLang="zh-CN" sz="2000" dirty="0">
                <a:solidFill>
                  <a:srgbClr val="CC0066"/>
                </a:solidFill>
              </a:rPr>
              <a:t>switch (</a:t>
            </a:r>
            <a:r>
              <a:rPr lang="en-US" altLang="zh-CN" sz="2000" dirty="0" err="1">
                <a:solidFill>
                  <a:srgbClr val="CC0066"/>
                </a:solidFill>
              </a:rPr>
              <a:t>ch</a:t>
            </a:r>
            <a:r>
              <a:rPr lang="en-US" altLang="zh-CN" sz="2000" dirty="0">
                <a:solidFill>
                  <a:srgbClr val="CC0066"/>
                </a:solidFill>
              </a:rPr>
              <a:t>){</a:t>
            </a:r>
            <a:endParaRPr lang="en-US" altLang="zh-CN" sz="2000" dirty="0">
              <a:solidFill>
                <a:srgbClr val="CC0066"/>
              </a:solidFill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None/>
              <a:defRPr/>
            </a:pPr>
            <a:r>
              <a:rPr lang="en-US" altLang="zh-CN" sz="2000" dirty="0">
                <a:solidFill>
                  <a:srgbClr val="CC0066"/>
                </a:solidFill>
              </a:rPr>
              <a:t>       case ' ' :  case '\n': </a:t>
            </a:r>
            <a:r>
              <a:rPr lang="en-US" altLang="zh-CN" sz="2000" dirty="0"/>
              <a:t> blank ++;  break; </a:t>
            </a:r>
            <a:endParaRPr lang="en-US" altLang="zh-CN" sz="2000" dirty="0"/>
          </a:p>
          <a:p>
            <a:pPr lvl="1">
              <a:lnSpc>
                <a:spcPct val="80000"/>
              </a:lnSpc>
              <a:spcBef>
                <a:spcPct val="15000"/>
              </a:spcBef>
              <a:buNone/>
              <a:defRPr/>
            </a:pPr>
            <a:r>
              <a:rPr lang="en-US" altLang="zh-CN" sz="2000" dirty="0"/>
              <a:t>       </a:t>
            </a:r>
            <a:r>
              <a:rPr lang="en-US" altLang="zh-CN" sz="2000" dirty="0">
                <a:solidFill>
                  <a:srgbClr val="CC0066"/>
                </a:solidFill>
              </a:rPr>
              <a:t>case '0' : case '1' : case '2' : case '3' : case '4' :</a:t>
            </a:r>
            <a:endParaRPr lang="en-US" altLang="zh-CN" sz="2000" dirty="0">
              <a:solidFill>
                <a:srgbClr val="CC0066"/>
              </a:solidFill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None/>
              <a:defRPr/>
            </a:pPr>
            <a:r>
              <a:rPr lang="en-US" altLang="zh-CN" sz="2000" dirty="0">
                <a:solidFill>
                  <a:srgbClr val="CC0066"/>
                </a:solidFill>
              </a:rPr>
              <a:t>       case '5' : case '6' : case '7' : case '8' : case '9' :</a:t>
            </a:r>
            <a:r>
              <a:rPr lang="en-US" altLang="zh-CN" sz="2000" dirty="0"/>
              <a:t>  digit ++; break;</a:t>
            </a:r>
            <a:endParaRPr lang="en-US" altLang="zh-CN" sz="2000" dirty="0"/>
          </a:p>
          <a:p>
            <a:pPr lvl="1">
              <a:lnSpc>
                <a:spcPct val="80000"/>
              </a:lnSpc>
              <a:spcBef>
                <a:spcPct val="15000"/>
              </a:spcBef>
              <a:buNone/>
              <a:defRPr/>
            </a:pPr>
            <a:r>
              <a:rPr lang="en-US" altLang="zh-CN" sz="2000" dirty="0"/>
              <a:t>       </a:t>
            </a:r>
            <a:r>
              <a:rPr lang="en-US" altLang="zh-CN" sz="2000" dirty="0">
                <a:solidFill>
                  <a:srgbClr val="CC0066"/>
                </a:solidFill>
              </a:rPr>
              <a:t>default: </a:t>
            </a:r>
            <a:r>
              <a:rPr lang="en-US" altLang="zh-CN" sz="2000" dirty="0"/>
              <a:t>other ++;</a:t>
            </a:r>
            <a:r>
              <a:rPr lang="zh-CN" altLang="en-US" sz="2000" dirty="0"/>
              <a:t> </a:t>
            </a:r>
            <a:r>
              <a:rPr lang="en-US" altLang="zh-CN" sz="2000" dirty="0"/>
              <a:t>break;</a:t>
            </a:r>
            <a:endParaRPr lang="en-US" altLang="zh-CN" sz="2000" dirty="0"/>
          </a:p>
          <a:p>
            <a:pPr lvl="1">
              <a:lnSpc>
                <a:spcPct val="80000"/>
              </a:lnSpc>
              <a:spcBef>
                <a:spcPct val="15000"/>
              </a:spcBef>
              <a:buNone/>
              <a:defRPr/>
            </a:pP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CC0066"/>
                </a:solidFill>
              </a:rPr>
              <a:t>}</a:t>
            </a:r>
            <a:endParaRPr lang="en-US" altLang="zh-CN" sz="2000" dirty="0">
              <a:solidFill>
                <a:schemeClr val="bg2"/>
              </a:solidFill>
              <a:cs typeface="Arial Unicode MS" charset="0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000" dirty="0">
                <a:cs typeface="Arial Unicode MS" charset="0"/>
              </a:rPr>
              <a:t>    }</a:t>
            </a:r>
            <a:endParaRPr lang="en-US" altLang="zh-CN" sz="2000" dirty="0">
              <a:cs typeface="Arial Unicode MS" charset="0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000" dirty="0">
                <a:cs typeface="Arial Unicode MS" charset="0"/>
              </a:rPr>
              <a:t>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("blank=%d, digit=%d, other=%d\n", blank, digit, other);</a:t>
            </a:r>
            <a:endParaRPr lang="en-US" altLang="zh-CN" sz="2000" dirty="0">
              <a:cs typeface="Arial Unicode MS" charset="0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000" dirty="0">
                <a:cs typeface="Arial Unicode MS" charset="0"/>
              </a:rPr>
              <a:t>    return 0;</a:t>
            </a:r>
            <a:endParaRPr lang="en-US" altLang="zh-CN" sz="2000" dirty="0">
              <a:cs typeface="Arial Unicode MS" charset="0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000" dirty="0">
                <a:cs typeface="Arial Unicode MS" charset="0"/>
              </a:rPr>
              <a:t>}</a:t>
            </a:r>
            <a:endParaRPr lang="en-US" altLang="zh-CN" sz="2000" dirty="0">
              <a:cs typeface="Arial Unicode MS" charset="0"/>
            </a:endParaRPr>
          </a:p>
        </p:txBody>
      </p:sp>
      <p:sp>
        <p:nvSpPr>
          <p:cNvPr id="220166" name="Rectangle 6"/>
          <p:cNvSpPr>
            <a:spLocks noChangeArrowheads="1"/>
          </p:cNvSpPr>
          <p:nvPr/>
        </p:nvSpPr>
        <p:spPr bwMode="auto">
          <a:xfrm>
            <a:off x="3851920" y="1196752"/>
            <a:ext cx="5040560" cy="120032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b="1" dirty="0">
                <a:cs typeface="Arial Unicode MS" charset="0"/>
              </a:rPr>
              <a:t>Enter n: </a:t>
            </a:r>
            <a:r>
              <a:rPr kumimoji="1" lang="en-US" altLang="zh-CN" sz="2000" b="1" dirty="0">
                <a:solidFill>
                  <a:srgbClr val="CC0066"/>
                </a:solidFill>
                <a:cs typeface="Arial Unicode MS" charset="0"/>
              </a:rPr>
              <a:t>15</a:t>
            </a:r>
            <a:endParaRPr kumimoji="1" lang="en-US" altLang="zh-CN" sz="2000" b="1" dirty="0">
              <a:solidFill>
                <a:srgbClr val="CC0066"/>
              </a:solidFill>
              <a:cs typeface="Arial Unicode MS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b="1" dirty="0">
                <a:cs typeface="Arial Unicode MS" charset="0"/>
              </a:rPr>
              <a:t>Enter 15 characters: </a:t>
            </a:r>
            <a:r>
              <a:rPr kumimoji="1" lang="en-US" altLang="zh-CN" sz="2000" b="1" dirty="0" err="1">
                <a:solidFill>
                  <a:srgbClr val="CC0066"/>
                </a:solidFill>
                <a:cs typeface="Arial Unicode MS" charset="0"/>
              </a:rPr>
              <a:t>Reold</a:t>
            </a:r>
            <a:r>
              <a:rPr kumimoji="1" lang="en-US" altLang="zh-CN" sz="2000" b="1" dirty="0">
                <a:solidFill>
                  <a:srgbClr val="CC0066"/>
                </a:solidFill>
                <a:cs typeface="Arial Unicode MS" charset="0"/>
              </a:rPr>
              <a:t> 12 or 45T</a:t>
            </a:r>
            <a:endParaRPr kumimoji="1" lang="en-US" altLang="zh-CN" sz="2000" b="1" dirty="0">
              <a:solidFill>
                <a:srgbClr val="CC0066"/>
              </a:solidFill>
              <a:cs typeface="Arial Unicode MS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b="1" dirty="0">
                <a:cs typeface="Arial Unicode MS" charset="0"/>
              </a:rPr>
              <a:t>blank=3, digit=4, other=8 </a:t>
            </a:r>
            <a:endParaRPr kumimoji="1" lang="en-US" altLang="zh-CN" sz="2000" b="1" dirty="0">
              <a:cs typeface="Arial Unicode MS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11997" y="201442"/>
            <a:ext cx="2116061" cy="955675"/>
          </a:xfrm>
        </p:spPr>
        <p:txBody>
          <a:bodyPr/>
          <a:lstStyle/>
          <a:p>
            <a:pPr>
              <a:defRPr/>
            </a:pPr>
            <a:r>
              <a:rPr lang="en-US" altLang="en-US" dirty="0" err="1"/>
              <a:t>源程序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6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92150"/>
            <a:ext cx="7210425" cy="609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3.3.3 </a:t>
            </a:r>
            <a:r>
              <a:rPr lang="zh-CN" altLang="en-US" dirty="0"/>
              <a:t>多分支结构 </a:t>
            </a:r>
            <a:endParaRPr lang="zh-CN" alt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3050" y="1608138"/>
            <a:ext cx="8763000" cy="3981450"/>
          </a:xfrm>
        </p:spPr>
        <p:txBody>
          <a:bodyPr/>
          <a:lstStyle/>
          <a:p>
            <a:pPr marL="609600" indent="-609600" algn="just">
              <a:spcBef>
                <a:spcPct val="50000"/>
              </a:spcBef>
              <a:defRPr/>
            </a:pPr>
            <a:r>
              <a:rPr lang="zh-CN" altLang="en-US" dirty="0"/>
              <a:t>分支结构一般分为二分支和多分支两种结构</a:t>
            </a:r>
            <a:endParaRPr lang="zh-CN" altLang="en-US" dirty="0"/>
          </a:p>
          <a:p>
            <a:pPr marL="609600" indent="-609600" algn="just">
              <a:spcBef>
                <a:spcPct val="50000"/>
              </a:spcBef>
              <a:defRPr/>
            </a:pPr>
            <a:r>
              <a:rPr lang="zh-CN" altLang="en-US" dirty="0"/>
              <a:t>二分支结构用基本的 </a:t>
            </a:r>
            <a:r>
              <a:rPr lang="en-US" altLang="zh-CN" dirty="0"/>
              <a:t>if </a:t>
            </a:r>
            <a:r>
              <a:rPr lang="zh-CN" altLang="en-US" dirty="0"/>
              <a:t>语句实现</a:t>
            </a:r>
            <a:endParaRPr lang="zh-CN" altLang="en-US" dirty="0"/>
          </a:p>
          <a:p>
            <a:pPr marL="609600" indent="-609600" algn="just">
              <a:spcBef>
                <a:spcPct val="50000"/>
              </a:spcBef>
              <a:defRPr/>
            </a:pPr>
            <a:r>
              <a:rPr lang="zh-CN" altLang="en-US" dirty="0"/>
              <a:t>多分支结构用实现方法：</a:t>
            </a:r>
            <a:endParaRPr lang="zh-CN" altLang="en-US" dirty="0"/>
          </a:p>
          <a:p>
            <a:pPr marL="990600" lvl="1" indent="-533400" algn="just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bg2"/>
                </a:solidFill>
              </a:rPr>
              <a:t>else – if </a:t>
            </a:r>
            <a:r>
              <a:rPr lang="zh-CN" altLang="en-US" sz="2400" dirty="0">
                <a:solidFill>
                  <a:schemeClr val="bg2"/>
                </a:solidFill>
              </a:rPr>
              <a:t>语句</a:t>
            </a:r>
            <a:endParaRPr lang="zh-CN" altLang="en-US" sz="2400" dirty="0">
              <a:solidFill>
                <a:schemeClr val="bg2"/>
              </a:solidFill>
            </a:endParaRPr>
          </a:p>
          <a:p>
            <a:pPr marL="990600" lvl="1" indent="-533400" algn="just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bg2"/>
                </a:solidFill>
              </a:rPr>
              <a:t>switch</a:t>
            </a:r>
            <a:r>
              <a:rPr lang="zh-CN" altLang="en-US" sz="2400" dirty="0">
                <a:solidFill>
                  <a:schemeClr val="bg2"/>
                </a:solidFill>
              </a:rPr>
              <a:t>语句</a:t>
            </a:r>
            <a:endParaRPr lang="zh-CN" altLang="en-US" dirty="0"/>
          </a:p>
          <a:p>
            <a:pPr marL="990600" lvl="1" indent="-533400" algn="just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bg2"/>
                </a:solidFill>
              </a:rPr>
              <a:t>嵌套的 </a:t>
            </a:r>
            <a:r>
              <a:rPr lang="en-US" altLang="zh-CN" sz="2400" dirty="0">
                <a:solidFill>
                  <a:schemeClr val="bg2"/>
                </a:solidFill>
              </a:rPr>
              <a:t>if - else</a:t>
            </a:r>
            <a:r>
              <a:rPr lang="zh-CN" altLang="en-US" sz="2400" dirty="0">
                <a:solidFill>
                  <a:schemeClr val="bg2"/>
                </a:solidFill>
              </a:rPr>
              <a:t>语句</a:t>
            </a:r>
            <a:endParaRPr lang="zh-CN" altLang="en-US" sz="2400" dirty="0">
              <a:solidFill>
                <a:schemeClr val="bg2"/>
              </a:solidFill>
            </a:endParaRPr>
          </a:p>
          <a:p>
            <a:pPr marL="609600" indent="-609600" algn="just">
              <a:spcBef>
                <a:spcPct val="50000"/>
              </a:spcBef>
              <a:defRPr/>
            </a:pPr>
            <a:endParaRPr lang="zh-CN" altLang="en-US" sz="2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3626" y="100473"/>
            <a:ext cx="5500491" cy="685800"/>
          </a:xfrm>
        </p:spPr>
        <p:txBody>
          <a:bodyPr/>
          <a:lstStyle/>
          <a:p>
            <a:pPr>
              <a:defRPr/>
            </a:pPr>
            <a:r>
              <a:rPr lang="zh-CN" altLang="en-US" sz="4000" dirty="0"/>
              <a:t>嵌套的 </a:t>
            </a:r>
            <a:r>
              <a:rPr lang="en-US" altLang="zh-CN" sz="4000" dirty="0"/>
              <a:t>if – else </a:t>
            </a:r>
            <a:r>
              <a:rPr lang="zh-CN" altLang="en-US" sz="4000" dirty="0">
                <a:latin typeface="宋体" panose="02010600030101010101" pitchFamily="2" charset="-122"/>
              </a:rPr>
              <a:t>语句</a:t>
            </a:r>
            <a:endParaRPr lang="zh-CN" altLang="en-US" sz="4000" dirty="0">
              <a:latin typeface="宋体" panose="02010600030101010101" pitchFamily="2" charset="-122"/>
            </a:endParaRP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88221" y="418258"/>
            <a:ext cx="3476265" cy="2529519"/>
          </a:xfrm>
          <a:solidFill>
            <a:schemeClr val="accent5"/>
          </a:solidFill>
        </p:spPr>
        <p:txBody>
          <a:bodyPr/>
          <a:lstStyle/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if</a:t>
            </a:r>
            <a:r>
              <a:rPr lang="zh-CN" altLang="en-US" sz="2400" dirty="0"/>
              <a:t> </a:t>
            </a:r>
            <a:r>
              <a:rPr lang="en-US" altLang="zh-CN" sz="2400" dirty="0"/>
              <a:t>(</a:t>
            </a:r>
            <a:r>
              <a:rPr lang="zh-CN" altLang="en-US" sz="2400" dirty="0"/>
              <a:t>表达式</a:t>
            </a:r>
            <a:r>
              <a:rPr lang="en-US" altLang="zh-CN" sz="2400" dirty="0"/>
              <a:t>1)</a:t>
            </a:r>
            <a:endParaRPr lang="zh-CN" altLang="en-US" sz="2400" dirty="0"/>
          </a:p>
          <a:p>
            <a:pPr marL="819150" lvl="1"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if (</a:t>
            </a:r>
            <a:r>
              <a:rPr lang="zh-CN" altLang="en-US" sz="2400" dirty="0"/>
              <a:t>表达式</a:t>
            </a:r>
            <a:r>
              <a:rPr lang="en-US" altLang="zh-CN" sz="2400" dirty="0"/>
              <a:t>2) </a:t>
            </a:r>
            <a:r>
              <a:rPr lang="zh-CN" altLang="en-US" sz="2400" dirty="0"/>
              <a:t>语句</a:t>
            </a:r>
            <a:r>
              <a:rPr lang="en-US" altLang="zh-CN" sz="2400" dirty="0"/>
              <a:t>1</a:t>
            </a:r>
            <a:endParaRPr lang="zh-CN" altLang="en-US" sz="2400" dirty="0"/>
          </a:p>
          <a:p>
            <a:pPr marL="819150" lvl="1"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else  </a:t>
            </a:r>
            <a:r>
              <a:rPr lang="zh-CN" altLang="en-US" sz="2400" dirty="0"/>
              <a:t>语句</a:t>
            </a:r>
            <a:r>
              <a:rPr lang="en-US" altLang="zh-CN" sz="2400" dirty="0"/>
              <a:t>2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else</a:t>
            </a:r>
            <a:endParaRPr lang="en-US" altLang="zh-CN" sz="2400" dirty="0"/>
          </a:p>
          <a:p>
            <a:pPr marL="819150" lvl="1"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if (</a:t>
            </a:r>
            <a:r>
              <a:rPr lang="zh-CN" altLang="en-US" sz="2400" dirty="0"/>
              <a:t>表达式</a:t>
            </a:r>
            <a:r>
              <a:rPr lang="en-US" altLang="zh-CN" sz="2400" dirty="0"/>
              <a:t>3)</a:t>
            </a:r>
            <a:r>
              <a:rPr lang="zh-CN" altLang="en-US" sz="2400" dirty="0"/>
              <a:t> 语句</a:t>
            </a:r>
            <a:r>
              <a:rPr lang="en-US" altLang="zh-CN" sz="2400" dirty="0"/>
              <a:t>3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 marL="819150" lvl="1"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else  </a:t>
            </a:r>
            <a:r>
              <a:rPr lang="zh-CN" altLang="en-US" sz="2400" dirty="0"/>
              <a:t>语句</a:t>
            </a:r>
            <a:r>
              <a:rPr lang="en-US" altLang="zh-CN" sz="2400" dirty="0"/>
              <a:t>4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168970" name="Group 10"/>
          <p:cNvGrpSpPr/>
          <p:nvPr/>
        </p:nvGrpSpPr>
        <p:grpSpPr bwMode="auto">
          <a:xfrm>
            <a:off x="431800" y="2852936"/>
            <a:ext cx="8483600" cy="3810000"/>
            <a:chOff x="1973" y="10588"/>
            <a:chExt cx="7960" cy="3661"/>
          </a:xfrm>
        </p:grpSpPr>
        <p:sp>
          <p:nvSpPr>
            <p:cNvPr id="62468" name="Freeform 11"/>
            <p:cNvSpPr/>
            <p:nvPr/>
          </p:nvSpPr>
          <p:spPr bwMode="auto">
            <a:xfrm>
              <a:off x="6738" y="11391"/>
              <a:ext cx="1410" cy="312"/>
            </a:xfrm>
            <a:custGeom>
              <a:avLst/>
              <a:gdLst>
                <a:gd name="T0" fmla="*/ 0 w 675"/>
                <a:gd name="T1" fmla="*/ 0 h 462"/>
                <a:gd name="T2" fmla="*/ 117132 w 675"/>
                <a:gd name="T3" fmla="*/ 0 h 462"/>
                <a:gd name="T4" fmla="*/ 117132 w 675"/>
                <a:gd name="T5" fmla="*/ 30 h 4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75" h="462">
                  <a:moveTo>
                    <a:pt x="0" y="0"/>
                  </a:moveTo>
                  <a:lnTo>
                    <a:pt x="675" y="0"/>
                  </a:lnTo>
                  <a:lnTo>
                    <a:pt x="675" y="46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69" name="Line 12"/>
            <p:cNvSpPr>
              <a:spLocks noChangeShapeType="1"/>
            </p:cNvSpPr>
            <p:nvPr/>
          </p:nvSpPr>
          <p:spPr bwMode="auto">
            <a:xfrm>
              <a:off x="3633" y="11381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0" name="AutoShape 13"/>
            <p:cNvSpPr>
              <a:spLocks noChangeArrowheads="1"/>
            </p:cNvSpPr>
            <p:nvPr/>
          </p:nvSpPr>
          <p:spPr bwMode="auto">
            <a:xfrm>
              <a:off x="4912" y="10993"/>
              <a:ext cx="1892" cy="78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lnSpc>
                  <a:spcPct val="104000"/>
                </a:lnSpc>
              </a:pPr>
              <a:r>
                <a:rPr lang="zh-CN" altLang="en-US" b="1" dirty="0"/>
                <a:t>表达式1</a:t>
              </a:r>
              <a:endParaRPr lang="zh-CN" altLang="en-US" b="1" dirty="0"/>
            </a:p>
          </p:txBody>
        </p:sp>
        <p:sp>
          <p:nvSpPr>
            <p:cNvPr id="62471" name="AutoShape 14"/>
            <p:cNvSpPr>
              <a:spLocks noChangeArrowheads="1"/>
            </p:cNvSpPr>
            <p:nvPr/>
          </p:nvSpPr>
          <p:spPr bwMode="auto">
            <a:xfrm>
              <a:off x="7141" y="11717"/>
              <a:ext cx="2015" cy="75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lnSpc>
                  <a:spcPct val="104000"/>
                </a:lnSpc>
              </a:pPr>
              <a:r>
                <a:rPr lang="zh-CN" altLang="en-US" b="1"/>
                <a:t>表达式3</a:t>
              </a:r>
              <a:endParaRPr lang="zh-CN" altLang="en-US" b="1"/>
            </a:p>
          </p:txBody>
        </p:sp>
        <p:sp>
          <p:nvSpPr>
            <p:cNvPr id="62472" name="AutoShape 15"/>
            <p:cNvSpPr>
              <a:spLocks noChangeArrowheads="1"/>
            </p:cNvSpPr>
            <p:nvPr/>
          </p:nvSpPr>
          <p:spPr bwMode="auto">
            <a:xfrm>
              <a:off x="9093" y="12845"/>
              <a:ext cx="840" cy="434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lnSpc>
                  <a:spcPct val="104000"/>
                </a:lnSpc>
              </a:pPr>
              <a:r>
                <a:rPr lang="zh-CN" altLang="en-US" b="1"/>
                <a:t>语句4</a:t>
              </a:r>
              <a:endParaRPr lang="zh-CN" altLang="en-US" b="1"/>
            </a:p>
          </p:txBody>
        </p:sp>
        <p:sp>
          <p:nvSpPr>
            <p:cNvPr id="62473" name="Line 16"/>
            <p:cNvSpPr>
              <a:spLocks noChangeShapeType="1"/>
            </p:cNvSpPr>
            <p:nvPr/>
          </p:nvSpPr>
          <p:spPr bwMode="auto">
            <a:xfrm flipH="1">
              <a:off x="5868" y="10588"/>
              <a:ext cx="0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4" name="Text Box 17"/>
            <p:cNvSpPr txBox="1">
              <a:spLocks noChangeArrowheads="1"/>
            </p:cNvSpPr>
            <p:nvPr/>
          </p:nvSpPr>
          <p:spPr bwMode="auto">
            <a:xfrm>
              <a:off x="4473" y="11010"/>
              <a:ext cx="525" cy="40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104000"/>
                </a:lnSpc>
              </a:pPr>
              <a:r>
                <a:rPr kumimoji="0" lang="zh-CN" altLang="en-US" sz="1800" b="1"/>
                <a:t>真 </a:t>
              </a:r>
              <a:endParaRPr kumimoji="0" lang="zh-CN" altLang="en-US" sz="1800" b="1"/>
            </a:p>
          </p:txBody>
        </p:sp>
        <p:sp>
          <p:nvSpPr>
            <p:cNvPr id="62475" name="Line 18"/>
            <p:cNvSpPr>
              <a:spLocks noChangeShapeType="1"/>
            </p:cNvSpPr>
            <p:nvPr/>
          </p:nvSpPr>
          <p:spPr bwMode="auto">
            <a:xfrm>
              <a:off x="9558" y="13283"/>
              <a:ext cx="0" cy="4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6" name="Line 19"/>
            <p:cNvSpPr>
              <a:spLocks noChangeShapeType="1"/>
            </p:cNvSpPr>
            <p:nvPr/>
          </p:nvSpPr>
          <p:spPr bwMode="auto">
            <a:xfrm>
              <a:off x="5943" y="13801"/>
              <a:ext cx="0" cy="4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7" name="Text Box 20"/>
            <p:cNvSpPr txBox="1">
              <a:spLocks noChangeArrowheads="1"/>
            </p:cNvSpPr>
            <p:nvPr/>
          </p:nvSpPr>
          <p:spPr bwMode="auto">
            <a:xfrm>
              <a:off x="6798" y="11010"/>
              <a:ext cx="480" cy="40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104000"/>
                </a:lnSpc>
              </a:pPr>
              <a:r>
                <a:rPr kumimoji="0" lang="zh-CN" altLang="en-US" sz="1800" b="1"/>
                <a:t>假</a:t>
              </a:r>
              <a:endParaRPr kumimoji="0" lang="zh-CN" altLang="en-US" sz="1800" b="1"/>
            </a:p>
          </p:txBody>
        </p:sp>
        <p:sp>
          <p:nvSpPr>
            <p:cNvPr id="62478" name="Line 21"/>
            <p:cNvSpPr>
              <a:spLocks noChangeShapeType="1"/>
            </p:cNvSpPr>
            <p:nvPr/>
          </p:nvSpPr>
          <p:spPr bwMode="auto">
            <a:xfrm flipH="1">
              <a:off x="3633" y="11375"/>
              <a:ext cx="13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9" name="AutoShape 22"/>
            <p:cNvSpPr>
              <a:spLocks noChangeArrowheads="1"/>
            </p:cNvSpPr>
            <p:nvPr/>
          </p:nvSpPr>
          <p:spPr bwMode="auto">
            <a:xfrm>
              <a:off x="2682" y="11697"/>
              <a:ext cx="2009" cy="75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lnSpc>
                  <a:spcPct val="104000"/>
                </a:lnSpc>
              </a:pPr>
              <a:r>
                <a:rPr lang="zh-CN" altLang="en-US" b="1" dirty="0"/>
                <a:t>表达式2</a:t>
              </a:r>
              <a:endParaRPr lang="zh-CN" altLang="en-US" b="1" dirty="0"/>
            </a:p>
          </p:txBody>
        </p:sp>
        <p:grpSp>
          <p:nvGrpSpPr>
            <p:cNvPr id="62480" name="Group 23"/>
            <p:cNvGrpSpPr/>
            <p:nvPr/>
          </p:nvGrpSpPr>
          <p:grpSpPr bwMode="auto">
            <a:xfrm>
              <a:off x="2373" y="12055"/>
              <a:ext cx="420" cy="810"/>
              <a:chOff x="1539" y="9512"/>
              <a:chExt cx="840" cy="936"/>
            </a:xfrm>
          </p:grpSpPr>
          <p:sp>
            <p:nvSpPr>
              <p:cNvPr id="62501" name="Line 24"/>
              <p:cNvSpPr>
                <a:spLocks noChangeShapeType="1"/>
              </p:cNvSpPr>
              <p:nvPr/>
            </p:nvSpPr>
            <p:spPr bwMode="auto">
              <a:xfrm>
                <a:off x="1539" y="9512"/>
                <a:ext cx="0" cy="9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02" name="Line 25"/>
              <p:cNvSpPr>
                <a:spLocks noChangeShapeType="1"/>
              </p:cNvSpPr>
              <p:nvPr/>
            </p:nvSpPr>
            <p:spPr bwMode="auto">
              <a:xfrm>
                <a:off x="1539" y="9512"/>
                <a:ext cx="8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481" name="Group 26"/>
            <p:cNvGrpSpPr/>
            <p:nvPr/>
          </p:nvGrpSpPr>
          <p:grpSpPr bwMode="auto">
            <a:xfrm>
              <a:off x="4518" y="12065"/>
              <a:ext cx="315" cy="800"/>
              <a:chOff x="4269" y="9512"/>
              <a:chExt cx="840" cy="936"/>
            </a:xfrm>
          </p:grpSpPr>
          <p:sp>
            <p:nvSpPr>
              <p:cNvPr id="62499" name="Line 27"/>
              <p:cNvSpPr>
                <a:spLocks noChangeShapeType="1"/>
              </p:cNvSpPr>
              <p:nvPr/>
            </p:nvSpPr>
            <p:spPr bwMode="auto">
              <a:xfrm>
                <a:off x="4269" y="9512"/>
                <a:ext cx="8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00" name="Line 28"/>
              <p:cNvSpPr>
                <a:spLocks noChangeShapeType="1"/>
              </p:cNvSpPr>
              <p:nvPr/>
            </p:nvSpPr>
            <p:spPr bwMode="auto">
              <a:xfrm>
                <a:off x="5109" y="9512"/>
                <a:ext cx="0" cy="9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482" name="Group 29"/>
            <p:cNvGrpSpPr/>
            <p:nvPr/>
          </p:nvGrpSpPr>
          <p:grpSpPr bwMode="auto">
            <a:xfrm>
              <a:off x="6873" y="12085"/>
              <a:ext cx="435" cy="936"/>
              <a:chOff x="1539" y="9512"/>
              <a:chExt cx="840" cy="936"/>
            </a:xfrm>
          </p:grpSpPr>
          <p:sp>
            <p:nvSpPr>
              <p:cNvPr id="62497" name="Line 30"/>
              <p:cNvSpPr>
                <a:spLocks noChangeShapeType="1"/>
              </p:cNvSpPr>
              <p:nvPr/>
            </p:nvSpPr>
            <p:spPr bwMode="auto">
              <a:xfrm>
                <a:off x="1539" y="9512"/>
                <a:ext cx="0" cy="9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98" name="Line 31"/>
              <p:cNvSpPr>
                <a:spLocks noChangeShapeType="1"/>
              </p:cNvSpPr>
              <p:nvPr/>
            </p:nvSpPr>
            <p:spPr bwMode="auto">
              <a:xfrm>
                <a:off x="1539" y="9512"/>
                <a:ext cx="8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483" name="Group 32"/>
            <p:cNvGrpSpPr/>
            <p:nvPr/>
          </p:nvGrpSpPr>
          <p:grpSpPr bwMode="auto">
            <a:xfrm>
              <a:off x="8988" y="12088"/>
              <a:ext cx="525" cy="737"/>
              <a:chOff x="4269" y="9512"/>
              <a:chExt cx="840" cy="936"/>
            </a:xfrm>
          </p:grpSpPr>
          <p:sp>
            <p:nvSpPr>
              <p:cNvPr id="62495" name="Line 33"/>
              <p:cNvSpPr>
                <a:spLocks noChangeShapeType="1"/>
              </p:cNvSpPr>
              <p:nvPr/>
            </p:nvSpPr>
            <p:spPr bwMode="auto">
              <a:xfrm>
                <a:off x="4269" y="9512"/>
                <a:ext cx="8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96" name="Line 34"/>
              <p:cNvSpPr>
                <a:spLocks noChangeShapeType="1"/>
              </p:cNvSpPr>
              <p:nvPr/>
            </p:nvSpPr>
            <p:spPr bwMode="auto">
              <a:xfrm>
                <a:off x="5109" y="9512"/>
                <a:ext cx="0" cy="9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2484" name="AutoShape 35"/>
            <p:cNvSpPr>
              <a:spLocks noChangeArrowheads="1"/>
            </p:cNvSpPr>
            <p:nvPr/>
          </p:nvSpPr>
          <p:spPr bwMode="auto">
            <a:xfrm>
              <a:off x="6573" y="12865"/>
              <a:ext cx="840" cy="434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lnSpc>
                  <a:spcPct val="104000"/>
                </a:lnSpc>
              </a:pPr>
              <a:r>
                <a:rPr lang="zh-CN" altLang="en-US" b="1"/>
                <a:t>语句3</a:t>
              </a:r>
              <a:endParaRPr lang="zh-CN" altLang="en-US" b="1"/>
            </a:p>
          </p:txBody>
        </p:sp>
        <p:sp>
          <p:nvSpPr>
            <p:cNvPr id="62485" name="Line 36"/>
            <p:cNvSpPr>
              <a:spLocks noChangeShapeType="1"/>
            </p:cNvSpPr>
            <p:nvPr/>
          </p:nvSpPr>
          <p:spPr bwMode="auto">
            <a:xfrm>
              <a:off x="6993" y="13303"/>
              <a:ext cx="0" cy="4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6" name="AutoShape 37"/>
            <p:cNvSpPr>
              <a:spLocks noChangeArrowheads="1"/>
            </p:cNvSpPr>
            <p:nvPr/>
          </p:nvSpPr>
          <p:spPr bwMode="auto">
            <a:xfrm>
              <a:off x="1973" y="12885"/>
              <a:ext cx="840" cy="434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lnSpc>
                  <a:spcPct val="104000"/>
                </a:lnSpc>
              </a:pPr>
              <a:r>
                <a:rPr lang="zh-CN" altLang="en-US" b="1"/>
                <a:t>语句1</a:t>
              </a:r>
              <a:endParaRPr lang="zh-CN" altLang="en-US" b="1"/>
            </a:p>
          </p:txBody>
        </p:sp>
        <p:sp>
          <p:nvSpPr>
            <p:cNvPr id="62487" name="Line 38"/>
            <p:cNvSpPr>
              <a:spLocks noChangeShapeType="1"/>
            </p:cNvSpPr>
            <p:nvPr/>
          </p:nvSpPr>
          <p:spPr bwMode="auto">
            <a:xfrm>
              <a:off x="2373" y="13313"/>
              <a:ext cx="0" cy="4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8" name="AutoShape 39"/>
            <p:cNvSpPr>
              <a:spLocks noChangeArrowheads="1"/>
            </p:cNvSpPr>
            <p:nvPr/>
          </p:nvSpPr>
          <p:spPr bwMode="auto">
            <a:xfrm>
              <a:off x="4473" y="12865"/>
              <a:ext cx="840" cy="434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lnSpc>
                  <a:spcPct val="104000"/>
                </a:lnSpc>
              </a:pPr>
              <a:r>
                <a:rPr lang="zh-CN" altLang="en-US" b="1"/>
                <a:t>语句2</a:t>
              </a:r>
              <a:endParaRPr lang="zh-CN" altLang="en-US" b="1"/>
            </a:p>
          </p:txBody>
        </p:sp>
        <p:sp>
          <p:nvSpPr>
            <p:cNvPr id="62489" name="Line 40"/>
            <p:cNvSpPr>
              <a:spLocks noChangeShapeType="1"/>
            </p:cNvSpPr>
            <p:nvPr/>
          </p:nvSpPr>
          <p:spPr bwMode="auto">
            <a:xfrm>
              <a:off x="4893" y="13303"/>
              <a:ext cx="0" cy="4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0" name="Line 41"/>
            <p:cNvSpPr>
              <a:spLocks noChangeShapeType="1"/>
            </p:cNvSpPr>
            <p:nvPr/>
          </p:nvSpPr>
          <p:spPr bwMode="auto">
            <a:xfrm>
              <a:off x="2340" y="13801"/>
              <a:ext cx="72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1" name="Text Box 42"/>
            <p:cNvSpPr txBox="1">
              <a:spLocks noChangeArrowheads="1"/>
            </p:cNvSpPr>
            <p:nvPr/>
          </p:nvSpPr>
          <p:spPr bwMode="auto">
            <a:xfrm>
              <a:off x="2373" y="11716"/>
              <a:ext cx="525" cy="40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104000"/>
                </a:lnSpc>
              </a:pPr>
              <a:r>
                <a:rPr kumimoji="0" lang="zh-CN" altLang="en-US" sz="1800" b="1"/>
                <a:t>真 </a:t>
              </a:r>
              <a:endParaRPr kumimoji="0" lang="zh-CN" altLang="en-US" sz="1800" b="1"/>
            </a:p>
          </p:txBody>
        </p:sp>
        <p:sp>
          <p:nvSpPr>
            <p:cNvPr id="62492" name="Text Box 43"/>
            <p:cNvSpPr txBox="1">
              <a:spLocks noChangeArrowheads="1"/>
            </p:cNvSpPr>
            <p:nvPr/>
          </p:nvSpPr>
          <p:spPr bwMode="auto">
            <a:xfrm>
              <a:off x="6888" y="11776"/>
              <a:ext cx="525" cy="40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104000"/>
                </a:lnSpc>
              </a:pPr>
              <a:r>
                <a:rPr kumimoji="0" lang="zh-CN" altLang="en-US" sz="1800" b="1"/>
                <a:t>真 </a:t>
              </a:r>
              <a:endParaRPr kumimoji="0" lang="zh-CN" altLang="en-US" sz="1800" b="1"/>
            </a:p>
          </p:txBody>
        </p:sp>
        <p:sp>
          <p:nvSpPr>
            <p:cNvPr id="62493" name="Text Box 44"/>
            <p:cNvSpPr txBox="1">
              <a:spLocks noChangeArrowheads="1"/>
            </p:cNvSpPr>
            <p:nvPr/>
          </p:nvSpPr>
          <p:spPr bwMode="auto">
            <a:xfrm>
              <a:off x="8883" y="11776"/>
              <a:ext cx="480" cy="40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104000"/>
                </a:lnSpc>
              </a:pPr>
              <a:r>
                <a:rPr kumimoji="0" lang="zh-CN" altLang="en-US" sz="1800" b="1"/>
                <a:t>假</a:t>
              </a:r>
              <a:endParaRPr kumimoji="0" lang="zh-CN" altLang="en-US" sz="1800" b="1"/>
            </a:p>
          </p:txBody>
        </p:sp>
        <p:sp>
          <p:nvSpPr>
            <p:cNvPr id="62494" name="Text Box 45"/>
            <p:cNvSpPr txBox="1">
              <a:spLocks noChangeArrowheads="1"/>
            </p:cNvSpPr>
            <p:nvPr/>
          </p:nvSpPr>
          <p:spPr bwMode="auto">
            <a:xfrm>
              <a:off x="4343" y="11706"/>
              <a:ext cx="480" cy="40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104000"/>
                </a:lnSpc>
              </a:pPr>
              <a:r>
                <a:rPr kumimoji="0" lang="zh-CN" altLang="en-US" sz="1800" b="1"/>
                <a:t>假</a:t>
              </a:r>
              <a:endParaRPr kumimoji="0" lang="zh-CN" altLang="en-US" sz="1800" b="1"/>
            </a:p>
          </p:txBody>
        </p:sp>
      </p:grp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489724" y="812684"/>
            <a:ext cx="2951162" cy="2273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charset="0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charset="0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charset="0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sz="2800" kern="0" dirty="0"/>
              <a:t>if (</a:t>
            </a:r>
            <a:r>
              <a:rPr lang="zh-CN" altLang="en-US" sz="2800" kern="0" dirty="0"/>
              <a:t>表达式</a:t>
            </a:r>
            <a:r>
              <a:rPr lang="en-US" altLang="zh-CN" sz="2800" kern="0" dirty="0"/>
              <a:t>)</a:t>
            </a:r>
            <a:endParaRPr lang="en-US" altLang="zh-CN" sz="2800" kern="0" dirty="0"/>
          </a:p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sz="2800" kern="0" dirty="0"/>
              <a:t>    </a:t>
            </a:r>
            <a:r>
              <a:rPr lang="zh-CN" altLang="en-US" sz="2800" kern="0" dirty="0"/>
              <a:t>语句</a:t>
            </a:r>
            <a:r>
              <a:rPr lang="en-US" altLang="zh-CN" sz="2800" kern="0" dirty="0"/>
              <a:t>1</a:t>
            </a:r>
            <a:endParaRPr lang="en-US" altLang="zh-CN" sz="2800" kern="0" dirty="0"/>
          </a:p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sz="2800" kern="0" dirty="0"/>
              <a:t>else  </a:t>
            </a:r>
            <a:endParaRPr lang="en-US" altLang="zh-CN" sz="2800" kern="0" dirty="0"/>
          </a:p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sz="2800" kern="0" dirty="0"/>
              <a:t>    </a:t>
            </a:r>
            <a:r>
              <a:rPr lang="zh-CN" altLang="en-US" sz="2800" kern="0" dirty="0"/>
              <a:t>语句</a:t>
            </a:r>
            <a:r>
              <a:rPr lang="en-US" altLang="zh-CN" sz="2800" kern="0" dirty="0"/>
              <a:t>2</a:t>
            </a:r>
            <a:endParaRPr lang="zh-CN" altLang="en-US" sz="2800" kern="0" dirty="0"/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2861304" y="1369417"/>
            <a:ext cx="2057400" cy="533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</a:pPr>
            <a:r>
              <a:rPr kumimoji="1" lang="en-US" altLang="zh-CN" sz="2800" dirty="0">
                <a:ea typeface="仿宋_GB2312" charset="0"/>
                <a:cs typeface="仿宋_GB2312" charset="0"/>
              </a:rPr>
              <a:t>      </a:t>
            </a:r>
            <a:r>
              <a:rPr kumimoji="1" lang="en-US" altLang="zh-CN" sz="2800" b="1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if </a:t>
            </a:r>
            <a:r>
              <a:rPr kumimoji="1" lang="zh-CN" altLang="en-US" sz="2800" b="1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语句</a:t>
            </a:r>
            <a:endParaRPr kumimoji="1" lang="zh-CN" altLang="en-US" sz="2800" b="1" dirty="0">
              <a:solidFill>
                <a:schemeClr val="bg2"/>
              </a:solidFill>
              <a:ea typeface="仿宋_GB2312" charset="0"/>
              <a:cs typeface="仿宋_GB2312" charset="0"/>
            </a:endParaRPr>
          </a:p>
        </p:txBody>
      </p:sp>
      <p:sp>
        <p:nvSpPr>
          <p:cNvPr id="42" name="Line 5"/>
          <p:cNvSpPr>
            <a:spLocks noChangeShapeType="1"/>
          </p:cNvSpPr>
          <p:nvPr/>
        </p:nvSpPr>
        <p:spPr bwMode="auto">
          <a:xfrm flipH="1">
            <a:off x="2367591" y="1598017"/>
            <a:ext cx="9906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3" name="Line 6"/>
          <p:cNvSpPr>
            <a:spLocks noChangeShapeType="1"/>
          </p:cNvSpPr>
          <p:nvPr/>
        </p:nvSpPr>
        <p:spPr bwMode="auto">
          <a:xfrm flipH="1">
            <a:off x="2367591" y="2626717"/>
            <a:ext cx="9906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2900991" y="2398117"/>
            <a:ext cx="2092325" cy="533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</a:pPr>
            <a:r>
              <a:rPr kumimoji="1" lang="en-US" altLang="zh-CN" sz="2800" b="1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      if </a:t>
            </a:r>
            <a:r>
              <a:rPr kumimoji="1" lang="zh-CN" altLang="en-US" sz="2800" b="1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语句</a:t>
            </a:r>
            <a:endParaRPr kumimoji="1" lang="zh-CN" altLang="en-US" sz="2800" b="1" dirty="0">
              <a:solidFill>
                <a:schemeClr val="bg2"/>
              </a:solidFill>
              <a:ea typeface="仿宋_GB2312" charset="0"/>
              <a:cs typeface="仿宋_GB231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animBg="1" build="p"/>
      <p:bldP spid="40" grpId="0" build="p"/>
      <p:bldP spid="41" grpId="0" autoUpdateAnimBg="0"/>
      <p:bldP spid="44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7187"/>
            <a:ext cx="4114800" cy="739775"/>
          </a:xfrm>
        </p:spPr>
        <p:txBody>
          <a:bodyPr/>
          <a:lstStyle/>
          <a:p>
            <a:pPr>
              <a:defRPr/>
            </a:pPr>
            <a:r>
              <a:rPr lang="en-US" altLang="zh-CN" sz="4000" dirty="0"/>
              <a:t>else </a:t>
            </a:r>
            <a:r>
              <a:rPr lang="zh-CN" altLang="en-US" sz="4000" dirty="0"/>
              <a:t>和 </a:t>
            </a:r>
            <a:r>
              <a:rPr lang="en-US" altLang="zh-CN" sz="4000" dirty="0"/>
              <a:t>if </a:t>
            </a:r>
            <a:r>
              <a:rPr lang="zh-CN" altLang="en-US" sz="4000" dirty="0"/>
              <a:t>的匹配</a:t>
            </a:r>
            <a:endParaRPr lang="zh-CN" altLang="en-US" sz="4000" dirty="0">
              <a:latin typeface="宋体" panose="02010600030101010101" pitchFamily="2" charset="-122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5396" y="1169834"/>
            <a:ext cx="3383607" cy="2563812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800" dirty="0"/>
              <a:t>if (</a:t>
            </a:r>
            <a:r>
              <a:rPr lang="zh-CN" altLang="en-US" sz="2800" dirty="0"/>
              <a:t>表达式</a:t>
            </a:r>
            <a:r>
              <a:rPr lang="en-US" altLang="zh-CN" sz="2800" dirty="0"/>
              <a:t>1)</a:t>
            </a:r>
            <a:endParaRPr lang="zh-CN" altLang="en-US" sz="2800" dirty="0"/>
          </a:p>
          <a:p>
            <a:pPr marL="819150" lvl="1"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if (</a:t>
            </a:r>
            <a:r>
              <a:rPr lang="zh-CN" altLang="en-US" sz="2400" dirty="0"/>
              <a:t>表达式</a:t>
            </a:r>
            <a:r>
              <a:rPr lang="en-US" altLang="zh-CN" sz="2400" dirty="0"/>
              <a:t>2)</a:t>
            </a:r>
            <a:r>
              <a:rPr lang="zh-CN" altLang="en-US" sz="2400" dirty="0"/>
              <a:t> 语句</a:t>
            </a:r>
            <a:r>
              <a:rPr lang="en-US" altLang="zh-CN" sz="2400" dirty="0"/>
              <a:t>1</a:t>
            </a:r>
            <a:endParaRPr lang="zh-CN" altLang="en-US" sz="2400" dirty="0"/>
          </a:p>
          <a:p>
            <a:pPr marL="819150" lvl="1"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else  </a:t>
            </a:r>
            <a:r>
              <a:rPr lang="zh-CN" altLang="en-US" sz="2400" dirty="0"/>
              <a:t>语句</a:t>
            </a:r>
            <a:r>
              <a:rPr lang="en-US" altLang="zh-CN" sz="2400" dirty="0"/>
              <a:t>2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800" dirty="0"/>
              <a:t>else</a:t>
            </a:r>
            <a:endParaRPr lang="en-US" altLang="zh-CN" sz="2800" dirty="0"/>
          </a:p>
          <a:p>
            <a:pPr marL="819150" lvl="1"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if (</a:t>
            </a:r>
            <a:r>
              <a:rPr lang="zh-CN" altLang="en-US" sz="2400" dirty="0"/>
              <a:t>表达式</a:t>
            </a:r>
            <a:r>
              <a:rPr lang="en-US" altLang="zh-CN" sz="2400" dirty="0"/>
              <a:t>3)</a:t>
            </a:r>
            <a:r>
              <a:rPr lang="zh-CN" altLang="en-US" sz="2400" dirty="0"/>
              <a:t> 语句</a:t>
            </a:r>
            <a:r>
              <a:rPr lang="en-US" altLang="zh-CN" sz="2400" dirty="0"/>
              <a:t>3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 marL="819150" lvl="1"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else  </a:t>
            </a:r>
            <a:r>
              <a:rPr lang="zh-CN" altLang="en-US" sz="2400" dirty="0"/>
              <a:t>语句</a:t>
            </a:r>
            <a:r>
              <a:rPr lang="en-US" altLang="zh-CN" sz="2400" dirty="0"/>
              <a:t>4</a:t>
            </a:r>
            <a:r>
              <a:rPr lang="zh-CN" altLang="en-US" sz="2400" dirty="0"/>
              <a:t>  </a:t>
            </a:r>
            <a:endParaRPr lang="zh-CN" altLang="en-US" sz="2400" dirty="0"/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4788024" y="615157"/>
            <a:ext cx="39624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</a:pPr>
            <a:r>
              <a:rPr kumimoji="1" lang="en-US" altLang="zh-CN" sz="2400" b="1" dirty="0">
                <a:solidFill>
                  <a:schemeClr val="bg2"/>
                </a:solidFill>
                <a:latin typeface="+mn-lt"/>
                <a:ea typeface="+mn-ea"/>
                <a:cs typeface="仿宋_GB2312" charset="0"/>
              </a:rPr>
              <a:t>if</a:t>
            </a:r>
            <a:r>
              <a:rPr kumimoji="1" lang="en-US" altLang="zh-CN" sz="2400" b="1" dirty="0">
                <a:latin typeface="+mn-lt"/>
                <a:ea typeface="+mn-ea"/>
                <a:cs typeface="仿宋_GB2312" charset="0"/>
              </a:rPr>
              <a:t> (</a:t>
            </a:r>
            <a:r>
              <a:rPr kumimoji="1" lang="zh-CN" altLang="en-US" sz="2400" b="1" dirty="0">
                <a:latin typeface="+mn-lt"/>
                <a:ea typeface="+mn-ea"/>
                <a:cs typeface="仿宋_GB2312" charset="0"/>
              </a:rPr>
              <a:t>表达式1)</a:t>
            </a:r>
            <a:endParaRPr kumimoji="1" lang="zh-CN" altLang="en-US" sz="2400" b="1" dirty="0">
              <a:latin typeface="+mn-lt"/>
              <a:ea typeface="+mn-ea"/>
              <a:cs typeface="仿宋_GB2312" charset="0"/>
            </a:endParaRPr>
          </a:p>
          <a:p>
            <a:pPr marL="8191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>
                <a:solidFill>
                  <a:schemeClr val="bg2"/>
                </a:solidFill>
                <a:latin typeface="+mn-lt"/>
                <a:ea typeface="+mn-ea"/>
                <a:cs typeface="仿宋_GB2312" charset="0"/>
              </a:rPr>
              <a:t>if</a:t>
            </a:r>
            <a:r>
              <a:rPr kumimoji="1" lang="en-US" altLang="zh-CN" sz="2400" b="1" dirty="0">
                <a:latin typeface="+mn-lt"/>
                <a:ea typeface="+mn-ea"/>
                <a:cs typeface="仿宋_GB2312" charset="0"/>
              </a:rPr>
              <a:t> (</a:t>
            </a:r>
            <a:r>
              <a:rPr kumimoji="1" lang="zh-CN" altLang="en-US" sz="2400" b="1" dirty="0">
                <a:latin typeface="+mn-lt"/>
                <a:ea typeface="+mn-ea"/>
                <a:cs typeface="仿宋_GB2312" charset="0"/>
              </a:rPr>
              <a:t>表达式2) 语句1</a:t>
            </a:r>
            <a:endParaRPr kumimoji="1" lang="zh-CN" altLang="en-US" sz="2400" b="1" dirty="0">
              <a:latin typeface="+mn-lt"/>
              <a:ea typeface="+mn-ea"/>
              <a:cs typeface="仿宋_GB2312" charset="0"/>
            </a:endParaRPr>
          </a:p>
          <a:p>
            <a:pPr marL="8191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zh-CN" altLang="en-US" sz="2400" b="1" dirty="0">
                <a:latin typeface="+mn-lt"/>
                <a:ea typeface="+mn-ea"/>
                <a:cs typeface="仿宋_GB2312" charset="0"/>
              </a:rPr>
              <a:t> </a:t>
            </a:r>
            <a:endParaRPr kumimoji="1" lang="zh-CN" altLang="en-US" sz="2400" b="1" dirty="0">
              <a:latin typeface="+mn-lt"/>
              <a:ea typeface="+mn-ea"/>
              <a:cs typeface="仿宋_GB2312" charset="0"/>
            </a:endParaRP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</a:pPr>
            <a:r>
              <a:rPr kumimoji="1" lang="en-US" altLang="zh-CN" sz="2400" b="1" dirty="0">
                <a:solidFill>
                  <a:srgbClr val="CC0066"/>
                </a:solidFill>
                <a:latin typeface="+mn-lt"/>
                <a:ea typeface="+mn-ea"/>
                <a:cs typeface="仿宋_GB2312" charset="0"/>
              </a:rPr>
              <a:t>else</a:t>
            </a:r>
            <a:endParaRPr kumimoji="1" lang="en-US" altLang="zh-CN" sz="2400" b="1" dirty="0">
              <a:solidFill>
                <a:srgbClr val="CC0066"/>
              </a:solidFill>
              <a:latin typeface="+mn-lt"/>
              <a:ea typeface="+mn-ea"/>
              <a:cs typeface="仿宋_GB2312" charset="0"/>
            </a:endParaRPr>
          </a:p>
          <a:p>
            <a:pPr marL="8191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>
                <a:solidFill>
                  <a:schemeClr val="bg2"/>
                </a:solidFill>
                <a:latin typeface="+mn-lt"/>
                <a:ea typeface="+mn-ea"/>
                <a:cs typeface="仿宋_GB2312" charset="0"/>
              </a:rPr>
              <a:t>if</a:t>
            </a:r>
            <a:r>
              <a:rPr kumimoji="1" lang="en-US" altLang="zh-CN" sz="2400" b="1" dirty="0">
                <a:latin typeface="+mn-lt"/>
                <a:ea typeface="+mn-ea"/>
                <a:cs typeface="仿宋_GB2312" charset="0"/>
              </a:rPr>
              <a:t> (</a:t>
            </a:r>
            <a:r>
              <a:rPr kumimoji="1" lang="zh-CN" altLang="en-US" sz="2400" b="1" dirty="0">
                <a:latin typeface="+mn-lt"/>
                <a:ea typeface="+mn-ea"/>
                <a:cs typeface="仿宋_GB2312" charset="0"/>
              </a:rPr>
              <a:t>表达式3) 语句3 </a:t>
            </a:r>
            <a:endParaRPr kumimoji="1" lang="zh-CN" altLang="en-US" sz="2400" b="1" dirty="0">
              <a:latin typeface="+mn-lt"/>
              <a:ea typeface="+mn-ea"/>
              <a:cs typeface="仿宋_GB2312" charset="0"/>
            </a:endParaRPr>
          </a:p>
          <a:p>
            <a:pPr marL="8191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>
                <a:solidFill>
                  <a:srgbClr val="CC0066"/>
                </a:solidFill>
                <a:latin typeface="+mn-lt"/>
                <a:ea typeface="+mn-ea"/>
                <a:cs typeface="仿宋_GB2312" charset="0"/>
              </a:rPr>
              <a:t>else</a:t>
            </a:r>
            <a:r>
              <a:rPr kumimoji="1" lang="en-US" altLang="zh-CN" sz="2400" b="1" dirty="0">
                <a:latin typeface="+mn-lt"/>
                <a:ea typeface="+mn-ea"/>
                <a:cs typeface="仿宋_GB2312" charset="0"/>
              </a:rPr>
              <a:t>  </a:t>
            </a:r>
            <a:r>
              <a:rPr kumimoji="1" lang="zh-CN" altLang="en-US" sz="2400" b="1" dirty="0">
                <a:latin typeface="+mn-lt"/>
                <a:ea typeface="+mn-ea"/>
                <a:cs typeface="仿宋_GB2312" charset="0"/>
              </a:rPr>
              <a:t>语句4  </a:t>
            </a:r>
            <a:endParaRPr kumimoji="1" lang="zh-CN" altLang="en-US" sz="2400" b="1" dirty="0">
              <a:latin typeface="+mn-lt"/>
              <a:ea typeface="+mn-ea"/>
              <a:cs typeface="仿宋_GB2312" charset="0"/>
            </a:endParaRPr>
          </a:p>
        </p:txBody>
      </p:sp>
      <p:sp>
        <p:nvSpPr>
          <p:cNvPr id="173061" name="Text Box 5"/>
          <p:cNvSpPr txBox="1">
            <a:spLocks noChangeArrowheads="1"/>
          </p:cNvSpPr>
          <p:nvPr/>
        </p:nvSpPr>
        <p:spPr bwMode="auto">
          <a:xfrm>
            <a:off x="539552" y="4149080"/>
            <a:ext cx="3527623" cy="125572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kumimoji="1" lang="en-US" altLang="zh-CN" sz="2800" b="1" dirty="0">
                <a:solidFill>
                  <a:schemeClr val="bg2"/>
                </a:solidFill>
                <a:latin typeface="Times New Roman" panose="02020603050405020304" charset="0"/>
              </a:rPr>
              <a:t>else </a:t>
            </a:r>
            <a:r>
              <a:rPr kumimoji="1" lang="zh-CN" altLang="en-US" sz="2800" b="1" dirty="0">
                <a:solidFill>
                  <a:schemeClr val="bg2"/>
                </a:solidFill>
                <a:latin typeface="Times New Roman" panose="02020603050405020304" charset="0"/>
              </a:rPr>
              <a:t>与最靠近它的、没有与别的 </a:t>
            </a:r>
            <a:r>
              <a:rPr kumimoji="1" lang="en-US" altLang="zh-CN" sz="2800" b="1" dirty="0">
                <a:solidFill>
                  <a:schemeClr val="bg2"/>
                </a:solidFill>
                <a:latin typeface="Times New Roman" panose="02020603050405020304" charset="0"/>
              </a:rPr>
              <a:t>else </a:t>
            </a:r>
            <a:r>
              <a:rPr kumimoji="1" lang="zh-CN" altLang="en-US" sz="2800" b="1" dirty="0">
                <a:solidFill>
                  <a:schemeClr val="bg2"/>
                </a:solidFill>
                <a:latin typeface="Times New Roman" panose="02020603050405020304" charset="0"/>
              </a:rPr>
              <a:t>匹配过的 </a:t>
            </a:r>
            <a:r>
              <a:rPr kumimoji="1" lang="en-US" altLang="zh-CN" sz="2800" b="1" dirty="0">
                <a:solidFill>
                  <a:schemeClr val="bg2"/>
                </a:solidFill>
                <a:latin typeface="Times New Roman" panose="02020603050405020304" charset="0"/>
              </a:rPr>
              <a:t>if </a:t>
            </a:r>
            <a:r>
              <a:rPr kumimoji="1" lang="zh-CN" altLang="en-US" sz="2800" b="1" dirty="0">
                <a:solidFill>
                  <a:schemeClr val="bg2"/>
                </a:solidFill>
                <a:latin typeface="Times New Roman" panose="02020603050405020304" charset="0"/>
              </a:rPr>
              <a:t>匹配</a:t>
            </a:r>
            <a:endParaRPr kumimoji="1" lang="zh-CN" altLang="en-US" sz="2800" b="1" dirty="0">
              <a:solidFill>
                <a:schemeClr val="bg2"/>
              </a:solidFill>
              <a:latin typeface="Times New Roman" panose="02020603050405020304" charset="0"/>
            </a:endParaRPr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4886403" y="3861048"/>
            <a:ext cx="3765642" cy="2133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</a:pPr>
            <a:r>
              <a:rPr kumimoji="1" lang="en-US" altLang="zh-CN" sz="2400" b="1" dirty="0">
                <a:solidFill>
                  <a:schemeClr val="bg2"/>
                </a:solidFill>
                <a:latin typeface="+mn-lt"/>
                <a:ea typeface="+mn-ea"/>
                <a:cs typeface="仿宋_GB2312" charset="0"/>
              </a:rPr>
              <a:t>if</a:t>
            </a:r>
            <a:r>
              <a:rPr kumimoji="1" lang="en-US" altLang="zh-CN" sz="2400" b="1" dirty="0">
                <a:latin typeface="+mn-lt"/>
                <a:ea typeface="+mn-ea"/>
                <a:cs typeface="仿宋_GB2312" charset="0"/>
              </a:rPr>
              <a:t> (</a:t>
            </a:r>
            <a:r>
              <a:rPr kumimoji="1" lang="zh-CN" altLang="en-US" sz="2400" b="1" dirty="0">
                <a:latin typeface="+mn-lt"/>
                <a:ea typeface="+mn-ea"/>
                <a:cs typeface="仿宋_GB2312" charset="0"/>
              </a:rPr>
              <a:t>表达式1)</a:t>
            </a:r>
            <a:endParaRPr kumimoji="1" lang="zh-CN" altLang="en-US" sz="2400" b="1" dirty="0">
              <a:latin typeface="+mn-lt"/>
              <a:ea typeface="+mn-ea"/>
              <a:cs typeface="仿宋_GB2312" charset="0"/>
            </a:endParaRPr>
          </a:p>
          <a:p>
            <a:pPr marL="8191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>
                <a:solidFill>
                  <a:schemeClr val="bg2"/>
                </a:solidFill>
                <a:cs typeface="仿宋_GB2312" charset="0"/>
              </a:rPr>
              <a:t>if</a:t>
            </a:r>
            <a:r>
              <a:rPr kumimoji="1" lang="en-US" altLang="zh-CN" sz="2400" b="1" dirty="0">
                <a:latin typeface="+mn-lt"/>
                <a:ea typeface="+mn-ea"/>
                <a:cs typeface="仿宋_GB2312" charset="0"/>
              </a:rPr>
              <a:t> (</a:t>
            </a:r>
            <a:r>
              <a:rPr kumimoji="1" lang="zh-CN" altLang="en-US" sz="2400" b="1" dirty="0">
                <a:latin typeface="+mn-lt"/>
                <a:ea typeface="+mn-ea"/>
                <a:cs typeface="仿宋_GB2312" charset="0"/>
              </a:rPr>
              <a:t>表达式2) 语句1 </a:t>
            </a:r>
            <a:endParaRPr kumimoji="1" lang="zh-CN" altLang="en-US" sz="2400" b="1" dirty="0">
              <a:latin typeface="+mn-lt"/>
              <a:ea typeface="+mn-ea"/>
              <a:cs typeface="仿宋_GB2312" charset="0"/>
            </a:endParaRPr>
          </a:p>
          <a:p>
            <a:pPr marL="8191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>
                <a:solidFill>
                  <a:srgbClr val="CC0066"/>
                </a:solidFill>
                <a:cs typeface="仿宋_GB2312" charset="0"/>
              </a:rPr>
              <a:t>else</a:t>
            </a:r>
            <a:endParaRPr kumimoji="1" lang="en-US" altLang="zh-CN" sz="2400" b="1" dirty="0">
              <a:latin typeface="+mn-lt"/>
              <a:ea typeface="+mn-ea"/>
              <a:cs typeface="仿宋_GB2312" charset="0"/>
            </a:endParaRPr>
          </a:p>
          <a:p>
            <a:pPr marL="1143000" lvl="2" indent="-2286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>
                <a:solidFill>
                  <a:schemeClr val="bg2"/>
                </a:solidFill>
                <a:cs typeface="仿宋_GB2312" charset="0"/>
              </a:rPr>
              <a:t>if</a:t>
            </a:r>
            <a:r>
              <a:rPr kumimoji="1" lang="en-US" altLang="zh-CN" sz="2400" b="1" dirty="0">
                <a:latin typeface="+mn-lt"/>
                <a:ea typeface="+mn-ea"/>
                <a:cs typeface="仿宋_GB2312" charset="0"/>
              </a:rPr>
              <a:t> (</a:t>
            </a:r>
            <a:r>
              <a:rPr kumimoji="1" lang="zh-CN" altLang="en-US" sz="2400" b="1" dirty="0">
                <a:latin typeface="+mn-lt"/>
                <a:ea typeface="+mn-ea"/>
                <a:cs typeface="仿宋_GB2312" charset="0"/>
              </a:rPr>
              <a:t>表达式3) 语句3 </a:t>
            </a:r>
            <a:endParaRPr kumimoji="1" lang="zh-CN" altLang="en-US" sz="2400" b="1" dirty="0">
              <a:latin typeface="+mn-lt"/>
              <a:ea typeface="+mn-ea"/>
              <a:cs typeface="仿宋_GB2312" charset="0"/>
            </a:endParaRPr>
          </a:p>
          <a:p>
            <a:pPr marL="1143000" lvl="2" indent="-2286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>
                <a:solidFill>
                  <a:srgbClr val="CC0066"/>
                </a:solidFill>
                <a:cs typeface="仿宋_GB2312" charset="0"/>
              </a:rPr>
              <a:t>else</a:t>
            </a:r>
            <a:r>
              <a:rPr kumimoji="1" lang="en-US" altLang="zh-CN" sz="2400" b="1" dirty="0">
                <a:latin typeface="+mn-lt"/>
                <a:ea typeface="+mn-ea"/>
                <a:cs typeface="仿宋_GB2312" charset="0"/>
              </a:rPr>
              <a:t>  </a:t>
            </a:r>
            <a:r>
              <a:rPr kumimoji="1" lang="zh-CN" altLang="en-US" sz="2400" b="1" dirty="0">
                <a:latin typeface="+mn-lt"/>
                <a:ea typeface="+mn-ea"/>
                <a:cs typeface="仿宋_GB2312" charset="0"/>
              </a:rPr>
              <a:t>语句4  </a:t>
            </a:r>
            <a:endParaRPr kumimoji="1" lang="zh-CN" altLang="en-US" sz="2400" b="1" dirty="0">
              <a:latin typeface="+mn-lt"/>
              <a:ea typeface="+mn-ea"/>
              <a:cs typeface="仿宋_GB231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animBg="1" autoUpdateAnimBg="0"/>
      <p:bldP spid="173061" grpId="0"/>
      <p:bldP spid="173062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改变</a:t>
            </a:r>
            <a:r>
              <a:rPr lang="en-US" altLang="zh-CN"/>
              <a:t>else </a:t>
            </a:r>
            <a:r>
              <a:rPr lang="zh-CN" altLang="en-US"/>
              <a:t>和 </a:t>
            </a:r>
            <a:r>
              <a:rPr lang="en-US" altLang="zh-CN"/>
              <a:t>if </a:t>
            </a:r>
            <a:r>
              <a:rPr lang="zh-CN" altLang="en-US"/>
              <a:t>的配对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591550" cy="1693863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zh-CN" altLang="en-US" sz="2400" dirty="0"/>
              <a:t>例</a:t>
            </a:r>
            <a:r>
              <a:rPr lang="en-US" altLang="zh-CN" sz="2400" dirty="0"/>
              <a:t>3-11 </a:t>
            </a:r>
            <a:r>
              <a:rPr lang="zh-CN" altLang="en-US" sz="2400" dirty="0"/>
              <a:t>改写下列 </a:t>
            </a:r>
            <a:r>
              <a:rPr lang="en-US" altLang="zh-CN" sz="2400" dirty="0"/>
              <a:t>if </a:t>
            </a:r>
            <a:r>
              <a:rPr lang="zh-CN" altLang="en-US" sz="2400" dirty="0"/>
              <a:t>语句，使 </a:t>
            </a:r>
            <a:r>
              <a:rPr lang="en-US" altLang="zh-CN" sz="2400" dirty="0"/>
              <a:t>else </a:t>
            </a:r>
            <a:r>
              <a:rPr lang="zh-CN" altLang="en-US" sz="2400" dirty="0"/>
              <a:t>和第</a:t>
            </a:r>
            <a:r>
              <a:rPr lang="en-US" altLang="zh-CN" sz="2400" dirty="0"/>
              <a:t>1</a:t>
            </a:r>
            <a:r>
              <a:rPr lang="zh-CN" altLang="en-US" sz="2400" dirty="0"/>
              <a:t>个 </a:t>
            </a:r>
            <a:r>
              <a:rPr lang="en-US" altLang="zh-CN" sz="2400" dirty="0"/>
              <a:t>if </a:t>
            </a:r>
            <a:r>
              <a:rPr lang="zh-CN" altLang="en-US" sz="2400" dirty="0"/>
              <a:t>配对。 </a:t>
            </a:r>
            <a:endParaRPr lang="en-US" altLang="zh-CN" sz="2400" dirty="0">
              <a:cs typeface="Arial Unicode MS" charset="0"/>
            </a:endParaRP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>
                <a:solidFill>
                  <a:schemeClr val="bg2"/>
                </a:solidFill>
                <a:cs typeface="Arial Unicode MS" charset="0"/>
              </a:rPr>
              <a:t>if</a:t>
            </a:r>
            <a:r>
              <a:rPr lang="en-US" altLang="zh-CN" sz="2400" dirty="0">
                <a:cs typeface="Arial Unicode MS" charset="0"/>
              </a:rPr>
              <a:t> (x &lt; 2)</a:t>
            </a:r>
            <a:endParaRPr lang="en-US" altLang="zh-CN" sz="2400" dirty="0">
              <a:cs typeface="Arial Unicode MS" charset="0"/>
            </a:endParaRP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>
                <a:cs typeface="Arial Unicode MS" charset="0"/>
              </a:rPr>
              <a:t>    </a:t>
            </a:r>
            <a:r>
              <a:rPr lang="en-US" altLang="zh-CN" sz="2400" dirty="0">
                <a:solidFill>
                  <a:schemeClr val="bg2"/>
                </a:solidFill>
                <a:cs typeface="Arial Unicode MS" charset="0"/>
              </a:rPr>
              <a:t>if</a:t>
            </a:r>
            <a:r>
              <a:rPr lang="en-US" altLang="zh-CN" sz="2400" dirty="0">
                <a:cs typeface="Arial Unicode MS" charset="0"/>
              </a:rPr>
              <a:t> (x &lt; 1)  y = x + 1; </a:t>
            </a:r>
            <a:endParaRPr lang="en-US" altLang="zh-CN" sz="2400" dirty="0">
              <a:cs typeface="Arial Unicode MS" charset="0"/>
            </a:endParaRP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>
                <a:cs typeface="Arial Unicode MS" charset="0"/>
              </a:rPr>
              <a:t>    </a:t>
            </a:r>
            <a:r>
              <a:rPr lang="en-US" altLang="zh-CN" sz="2400" dirty="0">
                <a:solidFill>
                  <a:srgbClr val="CC0066"/>
                </a:solidFill>
                <a:cs typeface="Arial Unicode MS" charset="0"/>
              </a:rPr>
              <a:t>else</a:t>
            </a:r>
            <a:r>
              <a:rPr lang="en-US" altLang="zh-CN" sz="2400" dirty="0">
                <a:cs typeface="Arial Unicode MS" charset="0"/>
              </a:rPr>
              <a:t>  y = x + 2;</a:t>
            </a:r>
            <a:endParaRPr lang="en-US" altLang="zh-CN" sz="2400" dirty="0">
              <a:cs typeface="Arial Unicode MS" charset="0"/>
            </a:endParaRP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251520" y="3886200"/>
            <a:ext cx="4038600" cy="18288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>
                <a:solidFill>
                  <a:schemeClr val="bg2"/>
                </a:solidFill>
              </a:rPr>
              <a:t>if</a:t>
            </a:r>
            <a:r>
              <a:rPr kumimoji="1" lang="en-US" altLang="zh-CN" sz="2400" b="1" dirty="0"/>
              <a:t> (x &lt; 2){</a:t>
            </a:r>
            <a:endParaRPr kumimoji="1" lang="en-US" altLang="zh-CN" sz="2400" b="1" dirty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/>
              <a:t>    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if</a:t>
            </a:r>
            <a:r>
              <a:rPr kumimoji="1" lang="en-US" altLang="zh-CN" sz="2400" b="1" dirty="0"/>
              <a:t> (x &lt; 1)  y = x + 1; </a:t>
            </a:r>
            <a:endParaRPr kumimoji="1" lang="en-US" altLang="zh-CN" sz="2400" b="1" dirty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/>
              <a:t>}</a:t>
            </a:r>
            <a:endParaRPr kumimoji="1" lang="en-US" altLang="zh-CN" sz="2400" b="1" dirty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>
                <a:solidFill>
                  <a:srgbClr val="CC0066"/>
                </a:solidFill>
              </a:rPr>
              <a:t>else</a:t>
            </a:r>
            <a:r>
              <a:rPr kumimoji="1" lang="en-US" altLang="zh-CN" sz="2400" b="1" dirty="0"/>
              <a:t>  y = x + 2;</a:t>
            </a:r>
            <a:endParaRPr kumimoji="1" lang="en-US" altLang="zh-CN" sz="2400" b="1" dirty="0"/>
          </a:p>
        </p:txBody>
      </p:sp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4860032" y="3886200"/>
            <a:ext cx="4038600" cy="18288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>
                <a:solidFill>
                  <a:schemeClr val="bg2"/>
                </a:solidFill>
              </a:rPr>
              <a:t>if</a:t>
            </a:r>
            <a:r>
              <a:rPr kumimoji="1" lang="en-US" altLang="zh-CN" sz="2400" b="1" dirty="0"/>
              <a:t> (x &lt; 2)</a:t>
            </a:r>
            <a:endParaRPr kumimoji="1" lang="en-US" altLang="zh-CN" sz="2400" b="1" dirty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/>
              <a:t>    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if</a:t>
            </a:r>
            <a:r>
              <a:rPr kumimoji="1" lang="en-US" altLang="zh-CN" sz="2400" b="1" dirty="0"/>
              <a:t> (x &lt; 1)  y = x + 1; </a:t>
            </a:r>
            <a:endParaRPr kumimoji="1" lang="en-US" altLang="zh-CN" sz="2400" b="1" dirty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/>
              <a:t>    </a:t>
            </a:r>
            <a:r>
              <a:rPr kumimoji="1" lang="en-US" altLang="zh-CN" sz="2400" b="1" dirty="0">
                <a:solidFill>
                  <a:srgbClr val="CC0066"/>
                </a:solidFill>
              </a:rPr>
              <a:t>else</a:t>
            </a:r>
            <a:r>
              <a:rPr kumimoji="1" lang="en-US" altLang="zh-CN" sz="2400" b="1" dirty="0"/>
              <a:t>;</a:t>
            </a:r>
            <a:endParaRPr kumimoji="1" lang="en-US" altLang="zh-CN" sz="2400" b="1" dirty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>
                <a:solidFill>
                  <a:srgbClr val="CC0066"/>
                </a:solidFill>
              </a:rPr>
              <a:t>else</a:t>
            </a:r>
            <a:r>
              <a:rPr kumimoji="1" lang="en-US" altLang="zh-CN" sz="2400" b="1" dirty="0"/>
              <a:t>  y = x + 2;</a:t>
            </a:r>
            <a:endParaRPr kumimoji="1" lang="en-US" altLang="zh-CN" sz="2400" b="1" dirty="0"/>
          </a:p>
        </p:txBody>
      </p:sp>
      <p:sp>
        <p:nvSpPr>
          <p:cNvPr id="174089" name="Rectangle 9"/>
          <p:cNvSpPr>
            <a:spLocks noChangeArrowheads="1"/>
          </p:cNvSpPr>
          <p:nvPr/>
        </p:nvSpPr>
        <p:spPr bwMode="auto">
          <a:xfrm>
            <a:off x="3924300" y="2924175"/>
            <a:ext cx="3095625" cy="411163"/>
          </a:xfrm>
          <a:prstGeom prst="rect">
            <a:avLst/>
          </a:prstGeom>
          <a:solidFill>
            <a:srgbClr val="FFCC99"/>
          </a:solidFill>
          <a:ln w="12700">
            <a:solidFill>
              <a:schemeClr val="accent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  <a:defRPr/>
            </a:pPr>
            <a:r>
              <a:rPr kumimoji="1" lang="zh-CN" altLang="en-US" sz="2400" b="1">
                <a:cs typeface="Arial Unicode MS" charset="0"/>
              </a:rPr>
              <a:t>每条语句的执行条件?</a:t>
            </a:r>
            <a:r>
              <a:rPr kumimoji="1" lang="en-US" altLang="zh-CN" sz="2400" b="1">
                <a:latin typeface="宋体" panose="02010600030101010101" pitchFamily="2" charset="-122"/>
              </a:rPr>
              <a:t> </a:t>
            </a:r>
            <a:endParaRPr kumimoji="1" lang="zh-CN" altLang="en-US" sz="24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6" grpId="0" animBg="1" autoUpdateAnimBg="0"/>
      <p:bldP spid="174087" grpId="0" animBg="1" autoUpdateAnimBg="0"/>
      <p:bldP spid="17408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本章总结</a:t>
            </a:r>
            <a:endParaRPr lang="zh-CN" altLang="en-US" dirty="0"/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1325"/>
            <a:ext cx="7067128" cy="4814019"/>
          </a:xfrm>
        </p:spPr>
        <p:txBody>
          <a:bodyPr/>
          <a:lstStyle/>
          <a:p>
            <a:pPr>
              <a:defRPr/>
            </a:pPr>
            <a:r>
              <a:rPr lang="zh-CN" altLang="en-US" sz="2800" dirty="0"/>
              <a:t>分支结构</a:t>
            </a:r>
            <a:endParaRPr lang="zh-CN" altLang="en-US" sz="2800" dirty="0"/>
          </a:p>
          <a:p>
            <a:pPr lvl="1">
              <a:defRPr/>
            </a:pPr>
            <a:r>
              <a:rPr lang="zh-CN" altLang="en-US" sz="2400" dirty="0"/>
              <a:t>二分支：</a:t>
            </a:r>
            <a:r>
              <a:rPr lang="en-US" altLang="zh-CN" sz="2400" dirty="0"/>
              <a:t>if-else</a:t>
            </a:r>
            <a:r>
              <a:rPr lang="zh-CN" altLang="en-US" sz="2400" dirty="0"/>
              <a:t>语句</a:t>
            </a:r>
            <a:endParaRPr lang="zh-CN" altLang="en-US" sz="2400" dirty="0"/>
          </a:p>
          <a:p>
            <a:pPr lvl="1">
              <a:defRPr/>
            </a:pPr>
            <a:r>
              <a:rPr lang="zh-CN" altLang="en-US" sz="2400" dirty="0"/>
              <a:t>多分支：</a:t>
            </a:r>
            <a:r>
              <a:rPr lang="en-US" altLang="zh-CN" sz="2400" dirty="0"/>
              <a:t>else if</a:t>
            </a:r>
            <a:r>
              <a:rPr lang="zh-CN" altLang="en-US" sz="2400" dirty="0"/>
              <a:t>、嵌套的</a:t>
            </a:r>
            <a:r>
              <a:rPr lang="en-US" altLang="zh-CN" sz="2400" dirty="0"/>
              <a:t>if-else</a:t>
            </a:r>
            <a:r>
              <a:rPr lang="zh-CN" altLang="en-US" sz="2400" dirty="0"/>
              <a:t>、</a:t>
            </a:r>
            <a:r>
              <a:rPr lang="en-US" altLang="zh-CN" sz="2400" dirty="0"/>
              <a:t>switch</a:t>
            </a:r>
            <a:endParaRPr lang="en-US" altLang="zh-CN" sz="2400" dirty="0"/>
          </a:p>
          <a:p>
            <a:pPr>
              <a:defRPr/>
            </a:pPr>
            <a:r>
              <a:rPr lang="en-US" altLang="zh-CN" sz="2800" dirty="0"/>
              <a:t>switch</a:t>
            </a:r>
            <a:r>
              <a:rPr lang="zh-CN" altLang="en-US" sz="2800" dirty="0"/>
              <a:t>语句</a:t>
            </a:r>
            <a:endParaRPr lang="zh-CN" altLang="en-US" sz="2800" dirty="0"/>
          </a:p>
          <a:p>
            <a:pPr lvl="1">
              <a:defRPr/>
            </a:pPr>
            <a:r>
              <a:rPr lang="en-US" altLang="zh-CN" sz="2400" dirty="0"/>
              <a:t>case</a:t>
            </a:r>
            <a:r>
              <a:rPr lang="zh-CN" altLang="en-US" sz="2400" dirty="0"/>
              <a:t>后为常量表达式，其值不重复</a:t>
            </a:r>
            <a:endParaRPr lang="zh-CN" altLang="en-US" sz="2400" dirty="0"/>
          </a:p>
          <a:p>
            <a:pPr lvl="1">
              <a:defRPr/>
            </a:pPr>
            <a:r>
              <a:rPr lang="en-US" altLang="zh-CN" sz="2400" dirty="0"/>
              <a:t>break</a:t>
            </a:r>
            <a:r>
              <a:rPr lang="zh-CN" altLang="en-US" sz="2400" dirty="0"/>
              <a:t>的使用</a:t>
            </a:r>
            <a:endParaRPr lang="zh-CN" altLang="en-US" sz="2400" dirty="0"/>
          </a:p>
          <a:p>
            <a:pPr>
              <a:defRPr/>
            </a:pPr>
            <a:r>
              <a:rPr lang="zh-CN" altLang="en-US" sz="2800" dirty="0"/>
              <a:t>数据类型：</a:t>
            </a:r>
            <a:r>
              <a:rPr lang="en-US" altLang="zh-CN" sz="2800" dirty="0"/>
              <a:t>char</a:t>
            </a:r>
            <a:r>
              <a:rPr lang="zh-CN" altLang="en-US" sz="2800" dirty="0"/>
              <a:t>型</a:t>
            </a:r>
            <a:endParaRPr lang="zh-CN" altLang="en-US" sz="2800" dirty="0"/>
          </a:p>
          <a:p>
            <a:pPr>
              <a:defRPr/>
            </a:pPr>
            <a:r>
              <a:rPr lang="zh-CN" altLang="en-US" sz="2800" dirty="0"/>
              <a:t>运算符与表达式</a:t>
            </a:r>
            <a:endParaRPr lang="zh-CN" altLang="en-US" sz="2800" dirty="0"/>
          </a:p>
          <a:p>
            <a:pPr lvl="1">
              <a:defRPr/>
            </a:pPr>
            <a:r>
              <a:rPr lang="zh-CN" altLang="en-US" sz="2400" dirty="0"/>
              <a:t>逻辑运算符、逻辑表达式</a:t>
            </a:r>
            <a:endParaRPr lang="zh-CN" altLang="en-US" sz="2400" dirty="0"/>
          </a:p>
          <a:p>
            <a:pPr>
              <a:defRPr/>
            </a:pPr>
            <a:r>
              <a:rPr lang="zh-CN" altLang="en-US" sz="2800" dirty="0"/>
              <a:t>综合程序设计（分支结构）</a:t>
            </a:r>
            <a:endParaRPr lang="zh-CN" altLang="en-US" sz="2800" dirty="0"/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3059832" y="628471"/>
            <a:ext cx="5939705" cy="1200329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1"/>
            </a:solidFill>
            <a:prstDash val="sysDot"/>
            <a:miter lim="800000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buFontTx/>
              <a:buChar char="•"/>
              <a:defRPr/>
            </a:pPr>
            <a:r>
              <a:rPr lang="zh-CN" altLang="en-US" sz="2400" b="1" dirty="0"/>
              <a:t>理解 </a:t>
            </a:r>
            <a:r>
              <a:rPr lang="en-US" altLang="zh-CN" sz="2400" b="1" dirty="0"/>
              <a:t>if </a:t>
            </a:r>
            <a:r>
              <a:rPr lang="zh-CN" altLang="en-US" sz="2400" b="1" dirty="0"/>
              <a:t>语句和 </a:t>
            </a:r>
            <a:r>
              <a:rPr lang="en-US" altLang="zh-CN" sz="2400" b="1" dirty="0"/>
              <a:t>switch </a:t>
            </a:r>
            <a:r>
              <a:rPr lang="zh-CN" altLang="en-US" sz="2400" b="1" dirty="0"/>
              <a:t>语句的执行机制</a:t>
            </a:r>
            <a:endParaRPr lang="zh-CN" altLang="en-US" sz="2400" b="1" dirty="0"/>
          </a:p>
          <a:p>
            <a:pPr>
              <a:buFontTx/>
              <a:buChar char="•"/>
              <a:defRPr/>
            </a:pPr>
            <a:r>
              <a:rPr lang="zh-CN" altLang="en-US" sz="2400" b="1" dirty="0"/>
              <a:t>能使用关系表达式、逻辑表达式描述条件</a:t>
            </a:r>
            <a:endParaRPr lang="zh-CN" altLang="en-US" sz="2400" b="1" dirty="0"/>
          </a:p>
          <a:p>
            <a:pPr>
              <a:buFontTx/>
              <a:buChar char="•"/>
              <a:defRPr/>
            </a:pPr>
            <a:r>
              <a:rPr lang="zh-CN" altLang="en-US" sz="2400" b="1"/>
              <a:t>能编写分支结构程序</a:t>
            </a:r>
            <a:endParaRPr lang="zh-CN" alt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/>
      <p:bldP spid="2037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00563" y="188913"/>
            <a:ext cx="4608512" cy="6096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源程序</a:t>
            </a:r>
            <a:r>
              <a:rPr lang="en-US" altLang="zh-CN" dirty="0"/>
              <a:t>-</a:t>
            </a:r>
            <a:r>
              <a:rPr lang="zh-CN" altLang="en-US" dirty="0"/>
              <a:t>猜数游戏</a:t>
            </a:r>
            <a:endParaRPr lang="zh-CN" altLang="en-US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6632"/>
            <a:ext cx="5760640" cy="6624736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# 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  <a:endParaRPr lang="zh-CN" altLang="zh-CN" sz="2400" dirty="0"/>
          </a:p>
          <a:p>
            <a:pPr marL="0" indent="0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</a:t>
            </a:r>
            <a:r>
              <a:rPr lang="zh-CN" altLang="en-US" sz="2400" dirty="0"/>
              <a:t> </a:t>
            </a:r>
            <a:r>
              <a:rPr lang="en-US" altLang="zh-CN" sz="2400" dirty="0"/>
              <a:t>(void)</a:t>
            </a:r>
            <a:endParaRPr lang="zh-CN" altLang="zh-CN" sz="2400" dirty="0"/>
          </a:p>
          <a:p>
            <a:pPr marL="0" indent="0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{</a:t>
            </a:r>
            <a:endParaRPr lang="zh-CN" altLang="zh-CN" sz="2400" dirty="0"/>
          </a:p>
          <a:p>
            <a:pPr marL="0" indent="0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mynumber</a:t>
            </a:r>
            <a:r>
              <a:rPr lang="en-US" altLang="zh-CN" sz="2400" dirty="0"/>
              <a:t> = 38; </a:t>
            </a:r>
            <a:endParaRPr lang="zh-CN" altLang="zh-CN" sz="2400" dirty="0"/>
          </a:p>
          <a:p>
            <a:pPr marL="0" indent="0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   int  </a:t>
            </a:r>
            <a:r>
              <a:rPr lang="en-US" altLang="zh-CN" sz="2400" dirty="0" err="1"/>
              <a:t>yournumber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marL="0" indent="0">
              <a:lnSpc>
                <a:spcPct val="80000"/>
              </a:lnSpc>
              <a:buFont typeface="Wingdings" panose="05000000000000000000" charset="0"/>
              <a:buNone/>
              <a:defRPr/>
            </a:pPr>
            <a:endParaRPr lang="zh-CN" altLang="zh-CN" sz="2400" dirty="0"/>
          </a:p>
          <a:p>
            <a:pPr marL="0" indent="0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   </a:t>
            </a:r>
            <a:r>
              <a:rPr lang="en-US" altLang="zh-CN" sz="2400" dirty="0" err="1"/>
              <a:t>printf</a:t>
            </a:r>
            <a:r>
              <a:rPr lang="zh-CN" altLang="en-US" sz="2400" dirty="0"/>
              <a:t> </a:t>
            </a:r>
            <a:r>
              <a:rPr lang="en-US" altLang="zh-CN" sz="2400" dirty="0"/>
              <a:t>("Input your number: "); </a:t>
            </a:r>
            <a:endParaRPr lang="zh-CN" altLang="zh-CN" sz="2400" dirty="0"/>
          </a:p>
          <a:p>
            <a:pPr marL="0" indent="0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   </a:t>
            </a:r>
            <a:r>
              <a:rPr lang="en-US" altLang="zh-CN" sz="2400" dirty="0" err="1"/>
              <a:t>scanf</a:t>
            </a:r>
            <a:r>
              <a:rPr lang="zh-CN" altLang="en-US" sz="2400" dirty="0"/>
              <a:t> </a:t>
            </a:r>
            <a:r>
              <a:rPr lang="en-US" altLang="zh-CN" sz="2400" dirty="0"/>
              <a:t>("%d", &amp;</a:t>
            </a:r>
            <a:r>
              <a:rPr lang="en-US" altLang="zh-CN" sz="2400" dirty="0" err="1"/>
              <a:t>yournumber</a:t>
            </a:r>
            <a:r>
              <a:rPr lang="en-US" altLang="zh-CN" sz="2400" dirty="0"/>
              <a:t>);</a:t>
            </a:r>
            <a:endParaRPr lang="zh-CN" altLang="zh-CN" sz="2400" dirty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CC0066"/>
                </a:solidFill>
              </a:rPr>
              <a:t>if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chemeClr val="bg2"/>
                </a:solidFill>
              </a:rPr>
              <a:t>( </a:t>
            </a:r>
            <a:r>
              <a:rPr lang="en-US" altLang="zh-CN" sz="2400" dirty="0" err="1">
                <a:solidFill>
                  <a:schemeClr val="bg2"/>
                </a:solidFill>
              </a:rPr>
              <a:t>yournumber</a:t>
            </a:r>
            <a:r>
              <a:rPr lang="en-US" altLang="zh-CN" sz="2400" dirty="0">
                <a:solidFill>
                  <a:schemeClr val="bg2"/>
                </a:solidFill>
              </a:rPr>
              <a:t> == </a:t>
            </a:r>
            <a:r>
              <a:rPr lang="en-US" altLang="zh-CN" sz="2400" dirty="0" err="1">
                <a:solidFill>
                  <a:schemeClr val="bg2"/>
                </a:solidFill>
              </a:rPr>
              <a:t>mynumber</a:t>
            </a:r>
            <a:r>
              <a:rPr lang="en-US" altLang="zh-CN" sz="2400" dirty="0">
                <a:solidFill>
                  <a:schemeClr val="bg2"/>
                </a:solidFill>
              </a:rPr>
              <a:t> ){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2400" dirty="0">
                <a:solidFill>
                  <a:schemeClr val="bg2"/>
                </a:solidFill>
              </a:rPr>
              <a:t>        </a:t>
            </a:r>
            <a:r>
              <a:rPr lang="en-US" altLang="zh-CN" sz="2400" dirty="0" err="1">
                <a:solidFill>
                  <a:schemeClr val="bg2"/>
                </a:solidFill>
              </a:rPr>
              <a:t>printf</a:t>
            </a:r>
            <a:r>
              <a:rPr lang="en-US" altLang="zh-CN" sz="2400" dirty="0">
                <a:solidFill>
                  <a:schemeClr val="bg2"/>
                </a:solidFill>
              </a:rPr>
              <a:t> ("Good Guess!\n");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2400" dirty="0">
                <a:solidFill>
                  <a:schemeClr val="bg2"/>
                </a:solidFill>
              </a:rPr>
              <a:t>    }</a:t>
            </a:r>
            <a:r>
              <a:rPr lang="en-US" altLang="zh-CN" sz="2400" dirty="0">
                <a:solidFill>
                  <a:srgbClr val="CC0066"/>
                </a:solidFill>
              </a:rPr>
              <a:t>else if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chemeClr val="bg2"/>
                </a:solidFill>
              </a:rPr>
              <a:t>( </a:t>
            </a:r>
            <a:r>
              <a:rPr lang="en-US" altLang="zh-CN" sz="2400" dirty="0" err="1">
                <a:solidFill>
                  <a:schemeClr val="bg2"/>
                </a:solidFill>
              </a:rPr>
              <a:t>yournumber</a:t>
            </a:r>
            <a:r>
              <a:rPr lang="en-US" altLang="zh-CN" sz="2400" dirty="0">
                <a:solidFill>
                  <a:schemeClr val="bg2"/>
                </a:solidFill>
              </a:rPr>
              <a:t> &gt; </a:t>
            </a:r>
            <a:r>
              <a:rPr lang="en-US" altLang="zh-CN" sz="2400" dirty="0" err="1">
                <a:solidFill>
                  <a:schemeClr val="bg2"/>
                </a:solidFill>
              </a:rPr>
              <a:t>mynumber</a:t>
            </a:r>
            <a:r>
              <a:rPr lang="en-US" altLang="zh-CN" sz="2400" dirty="0">
                <a:solidFill>
                  <a:schemeClr val="bg2"/>
                </a:solidFill>
              </a:rPr>
              <a:t> ){ 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2400" dirty="0">
                <a:solidFill>
                  <a:schemeClr val="bg2"/>
                </a:solidFill>
              </a:rPr>
              <a:t>        </a:t>
            </a:r>
            <a:r>
              <a:rPr lang="en-US" altLang="zh-CN" sz="2400" dirty="0" err="1">
                <a:solidFill>
                  <a:schemeClr val="bg2"/>
                </a:solidFill>
              </a:rPr>
              <a:t>printf</a:t>
            </a:r>
            <a:r>
              <a:rPr lang="en-US" altLang="zh-CN" sz="2400" dirty="0">
                <a:solidFill>
                  <a:schemeClr val="bg2"/>
                </a:solidFill>
              </a:rPr>
              <a:t> ("Too big!\n");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2400" dirty="0">
                <a:solidFill>
                  <a:schemeClr val="bg2"/>
                </a:solidFill>
              </a:rPr>
              <a:t>    }</a:t>
            </a:r>
            <a:r>
              <a:rPr lang="en-US" altLang="zh-CN" sz="2400" dirty="0">
                <a:solidFill>
                  <a:srgbClr val="CC0066"/>
                </a:solidFill>
              </a:rPr>
              <a:t>else</a:t>
            </a:r>
            <a:r>
              <a:rPr lang="en-US" altLang="zh-CN" sz="2400" dirty="0">
                <a:solidFill>
                  <a:schemeClr val="bg2"/>
                </a:solidFill>
              </a:rPr>
              <a:t>{ 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2400" dirty="0">
                <a:solidFill>
                  <a:schemeClr val="bg2"/>
                </a:solidFill>
              </a:rPr>
              <a:t>        </a:t>
            </a:r>
            <a:r>
              <a:rPr lang="en-US" altLang="zh-CN" sz="2400" dirty="0" err="1">
                <a:solidFill>
                  <a:schemeClr val="bg2"/>
                </a:solidFill>
              </a:rPr>
              <a:t>printf</a:t>
            </a:r>
            <a:r>
              <a:rPr lang="en-US" altLang="zh-CN" sz="2400" dirty="0">
                <a:solidFill>
                  <a:schemeClr val="bg2"/>
                </a:solidFill>
              </a:rPr>
              <a:t> ("Too small!\n");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2400" dirty="0">
                <a:solidFill>
                  <a:schemeClr val="bg2"/>
                </a:solidFill>
              </a:rPr>
              <a:t>    }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endParaRPr lang="zh-CN" altLang="zh-CN" sz="24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 </a:t>
            </a:r>
            <a:r>
              <a:rPr lang="zh-CN" altLang="en-US" sz="2400" dirty="0"/>
              <a:t>  </a:t>
            </a:r>
            <a:r>
              <a:rPr lang="en-US" altLang="zh-CN" sz="2400" dirty="0"/>
              <a:t>return 0;</a:t>
            </a:r>
            <a:endParaRPr lang="zh-CN" altLang="zh-CN" sz="2400" dirty="0"/>
          </a:p>
          <a:p>
            <a:pPr marL="0" indent="0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}</a:t>
            </a:r>
            <a:endParaRPr lang="zh-CN" altLang="zh-CN" sz="2400" dirty="0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4896000" y="4788000"/>
            <a:ext cx="3411538" cy="90805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多层缩进的书写格式</a:t>
            </a:r>
            <a:endParaRPr kumimoji="1"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使程序层次分明 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688000" y="1052513"/>
            <a:ext cx="2988000" cy="8002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 dirty="0"/>
              <a:t>Input your number:</a:t>
            </a:r>
            <a:r>
              <a:rPr lang="en-US" altLang="zh-CN" sz="2000" b="1" dirty="0">
                <a:solidFill>
                  <a:srgbClr val="CC0066"/>
                </a:solidFill>
              </a:rPr>
              <a:t>48 </a:t>
            </a:r>
            <a:endParaRPr lang="en-US" altLang="zh-CN" sz="2000" b="1" dirty="0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altLang="zh-CN" sz="2000" b="1" dirty="0"/>
              <a:t>Too big!</a:t>
            </a:r>
            <a:endParaRPr kumimoji="1" lang="en-US" altLang="zh-CN" sz="2000" b="1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702300" y="2052638"/>
            <a:ext cx="2844000" cy="8002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 dirty="0"/>
              <a:t>Input your number:</a:t>
            </a:r>
            <a:r>
              <a:rPr lang="en-US" altLang="zh-CN" sz="2000" b="1" dirty="0">
                <a:solidFill>
                  <a:srgbClr val="CC0066"/>
                </a:solidFill>
              </a:rPr>
              <a:t>38</a:t>
            </a:r>
            <a:endParaRPr lang="en-US" altLang="zh-CN" sz="2000" b="1" dirty="0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altLang="zh-CN" sz="2000" b="1" dirty="0"/>
              <a:t>Good Guess!</a:t>
            </a:r>
            <a:endParaRPr kumimoji="1" lang="en-US" altLang="zh-CN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4" grpId="0" animBg="1"/>
      <p:bldP spid="7" grpId="0" animBg="1" autoUpdateAnimBg="0"/>
      <p:bldP spid="8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435975" cy="887413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3.1.2 </a:t>
            </a:r>
            <a:r>
              <a:rPr lang="zh-CN" altLang="en-US" dirty="0"/>
              <a:t>二分支结构和 </a:t>
            </a:r>
            <a:r>
              <a:rPr lang="en-US" altLang="zh-CN" dirty="0"/>
              <a:t>if-else 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3505200" cy="2209800"/>
          </a:xfrm>
        </p:spPr>
        <p:txBody>
          <a:bodyPr/>
          <a:lstStyle/>
          <a:p>
            <a:pPr marL="952500" lvl="1" algn="just">
              <a:buClr>
                <a:schemeClr val="tx2"/>
              </a:buClr>
              <a:buFontTx/>
              <a:buNone/>
              <a:defRPr/>
            </a:pPr>
            <a:r>
              <a:rPr lang="en-US" altLang="zh-CN" dirty="0">
                <a:cs typeface="Arial Unicode MS" charset="0"/>
              </a:rPr>
              <a:t>if (</a:t>
            </a:r>
            <a:r>
              <a:rPr lang="zh-CN" altLang="en-US" dirty="0">
                <a:cs typeface="Arial Unicode MS" charset="0"/>
              </a:rPr>
              <a:t>表达式)</a:t>
            </a:r>
            <a:endParaRPr lang="zh-CN" altLang="en-US" dirty="0">
              <a:cs typeface="Arial Unicode MS" charset="0"/>
            </a:endParaRPr>
          </a:p>
          <a:p>
            <a:pPr marL="952500" lvl="1" algn="just">
              <a:buClr>
                <a:schemeClr val="tx2"/>
              </a:buClr>
              <a:buFontTx/>
              <a:buNone/>
              <a:defRPr/>
            </a:pPr>
            <a:r>
              <a:rPr lang="en-US" altLang="zh-CN" dirty="0">
                <a:cs typeface="Arial Unicode MS" charset="0"/>
              </a:rPr>
              <a:t>    </a:t>
            </a:r>
            <a:r>
              <a:rPr lang="zh-CN" altLang="en-US" dirty="0">
                <a:cs typeface="Arial Unicode MS" charset="0"/>
              </a:rPr>
              <a:t>语句1</a:t>
            </a:r>
            <a:endParaRPr lang="en-US" altLang="zh-CN" dirty="0">
              <a:cs typeface="Arial Unicode MS" charset="0"/>
            </a:endParaRPr>
          </a:p>
          <a:p>
            <a:pPr marL="952500" lvl="1" algn="just">
              <a:buClr>
                <a:schemeClr val="tx2"/>
              </a:buClr>
              <a:buFontTx/>
              <a:buNone/>
              <a:defRPr/>
            </a:pPr>
            <a:r>
              <a:rPr lang="en-US" altLang="zh-CN" dirty="0">
                <a:cs typeface="Arial Unicode MS" charset="0"/>
              </a:rPr>
              <a:t>else</a:t>
            </a:r>
            <a:endParaRPr lang="en-US" altLang="zh-CN" dirty="0">
              <a:cs typeface="Arial Unicode MS" charset="0"/>
            </a:endParaRPr>
          </a:p>
          <a:p>
            <a:pPr marL="952500" lvl="1" algn="just">
              <a:buClr>
                <a:schemeClr val="tx2"/>
              </a:buClr>
              <a:buFontTx/>
              <a:buNone/>
              <a:defRPr/>
            </a:pPr>
            <a:r>
              <a:rPr lang="en-US" altLang="zh-CN" dirty="0">
                <a:cs typeface="Arial Unicode MS" charset="0"/>
              </a:rPr>
              <a:t>    </a:t>
            </a:r>
            <a:r>
              <a:rPr lang="zh-CN" altLang="en-US" dirty="0">
                <a:cs typeface="Arial Unicode MS" charset="0"/>
              </a:rPr>
              <a:t>语句2</a:t>
            </a:r>
            <a:endParaRPr lang="zh-CN" altLang="en-US" dirty="0">
              <a:cs typeface="Arial Unicode MS" charset="0"/>
            </a:endParaRP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4724400" y="1600200"/>
            <a:ext cx="3733800" cy="1295400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/>
          <a:lstStyle/>
          <a:p>
            <a:pPr marL="952500" lvl="1" indent="-285750" algn="just">
              <a:spcBef>
                <a:spcPct val="20000"/>
              </a:spcBef>
              <a:buClr>
                <a:schemeClr val="tx2"/>
              </a:buClr>
              <a:defRPr/>
            </a:pPr>
            <a:r>
              <a:rPr kumimoji="1" lang="en-US" altLang="zh-CN" sz="2800" b="1">
                <a:cs typeface="Arial Unicode MS" charset="0"/>
              </a:rPr>
              <a:t>if (</a:t>
            </a:r>
            <a:r>
              <a:rPr kumimoji="1" lang="zh-CN" altLang="en-US" sz="2800" b="1">
                <a:cs typeface="Arial Unicode MS" charset="0"/>
              </a:rPr>
              <a:t>表达式)</a:t>
            </a:r>
            <a:endParaRPr kumimoji="1" lang="zh-CN" altLang="en-US" sz="2800" b="1">
              <a:cs typeface="Arial Unicode MS" charset="0"/>
            </a:endParaRPr>
          </a:p>
          <a:p>
            <a:pPr marL="952500" lvl="1" indent="-285750" algn="just">
              <a:spcBef>
                <a:spcPct val="20000"/>
              </a:spcBef>
              <a:buClr>
                <a:schemeClr val="tx2"/>
              </a:buClr>
              <a:defRPr/>
            </a:pPr>
            <a:r>
              <a:rPr kumimoji="1" lang="en-US" altLang="zh-CN" sz="2800" b="1">
                <a:cs typeface="Arial Unicode MS" charset="0"/>
              </a:rPr>
              <a:t>    </a:t>
            </a:r>
            <a:r>
              <a:rPr kumimoji="1" lang="zh-CN" altLang="en-US" sz="2800" b="1">
                <a:cs typeface="Arial Unicode MS" charset="0"/>
              </a:rPr>
              <a:t>语句1</a:t>
            </a:r>
            <a:endParaRPr kumimoji="1" lang="en-US" altLang="zh-CN" sz="2800" b="1">
              <a:cs typeface="Arial Unicode MS" charset="0"/>
            </a:endParaRPr>
          </a:p>
        </p:txBody>
      </p:sp>
      <p:grpSp>
        <p:nvGrpSpPr>
          <p:cNvPr id="204836" name="Group 36"/>
          <p:cNvGrpSpPr/>
          <p:nvPr/>
        </p:nvGrpSpPr>
        <p:grpSpPr bwMode="auto">
          <a:xfrm>
            <a:off x="250825" y="3500438"/>
            <a:ext cx="4267200" cy="2971800"/>
            <a:chOff x="158" y="2205"/>
            <a:chExt cx="2688" cy="1872"/>
          </a:xfrm>
        </p:grpSpPr>
        <p:sp>
          <p:nvSpPr>
            <p:cNvPr id="204806" name="Line 6"/>
            <p:cNvSpPr>
              <a:spLocks noChangeShapeType="1"/>
            </p:cNvSpPr>
            <p:nvPr/>
          </p:nvSpPr>
          <p:spPr bwMode="auto">
            <a:xfrm>
              <a:off x="1454" y="220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07" name="AutoShape 7"/>
            <p:cNvSpPr>
              <a:spLocks noChangeArrowheads="1"/>
            </p:cNvSpPr>
            <p:nvPr/>
          </p:nvSpPr>
          <p:spPr bwMode="auto">
            <a:xfrm>
              <a:off x="782" y="2589"/>
              <a:ext cx="1392" cy="43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08" name="Text Box 8"/>
            <p:cNvSpPr txBox="1">
              <a:spLocks noChangeArrowheads="1"/>
            </p:cNvSpPr>
            <p:nvPr/>
          </p:nvSpPr>
          <p:spPr bwMode="auto">
            <a:xfrm>
              <a:off x="158" y="3213"/>
              <a:ext cx="52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Times New Roman" panose="02020603050405020304" charset="0"/>
                </a:rPr>
                <a:t>语句1</a:t>
              </a:r>
              <a:endParaRPr lang="zh-CN" altLang="en-US" sz="2000" b="1">
                <a:latin typeface="Times New Roman" panose="02020603050405020304" charset="0"/>
              </a:endParaRPr>
            </a:p>
          </p:txBody>
        </p:sp>
        <p:sp>
          <p:nvSpPr>
            <p:cNvPr id="204809" name="Text Box 9"/>
            <p:cNvSpPr txBox="1">
              <a:spLocks noChangeArrowheads="1"/>
            </p:cNvSpPr>
            <p:nvPr/>
          </p:nvSpPr>
          <p:spPr bwMode="auto">
            <a:xfrm>
              <a:off x="1166" y="2685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Times New Roman" panose="02020603050405020304" charset="0"/>
                </a:rPr>
                <a:t>表达式</a:t>
              </a:r>
              <a:endParaRPr lang="zh-CN" altLang="en-US" sz="2000" b="1">
                <a:latin typeface="Times New Roman" panose="02020603050405020304" charset="0"/>
              </a:endParaRPr>
            </a:p>
          </p:txBody>
        </p:sp>
        <p:sp>
          <p:nvSpPr>
            <p:cNvPr id="204810" name="Text Box 10"/>
            <p:cNvSpPr txBox="1">
              <a:spLocks noChangeArrowheads="1"/>
            </p:cNvSpPr>
            <p:nvPr/>
          </p:nvSpPr>
          <p:spPr bwMode="auto">
            <a:xfrm>
              <a:off x="2270" y="3213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Times New Roman" panose="02020603050405020304" charset="0"/>
                </a:rPr>
                <a:t>语句2</a:t>
              </a:r>
              <a:endParaRPr lang="zh-CN" altLang="en-US" sz="2000" b="1">
                <a:latin typeface="Times New Roman" panose="02020603050405020304" charset="0"/>
              </a:endParaRPr>
            </a:p>
          </p:txBody>
        </p:sp>
        <p:sp>
          <p:nvSpPr>
            <p:cNvPr id="204811" name="Line 11"/>
            <p:cNvSpPr>
              <a:spLocks noChangeShapeType="1"/>
            </p:cNvSpPr>
            <p:nvPr/>
          </p:nvSpPr>
          <p:spPr bwMode="auto">
            <a:xfrm>
              <a:off x="398" y="2781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12" name="Line 12"/>
            <p:cNvSpPr>
              <a:spLocks noChangeShapeType="1"/>
            </p:cNvSpPr>
            <p:nvPr/>
          </p:nvSpPr>
          <p:spPr bwMode="auto">
            <a:xfrm>
              <a:off x="398" y="2781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13" name="Line 13"/>
            <p:cNvSpPr>
              <a:spLocks noChangeShapeType="1"/>
            </p:cNvSpPr>
            <p:nvPr/>
          </p:nvSpPr>
          <p:spPr bwMode="auto">
            <a:xfrm>
              <a:off x="2174" y="2781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14" name="Line 14"/>
            <p:cNvSpPr>
              <a:spLocks noChangeShapeType="1"/>
            </p:cNvSpPr>
            <p:nvPr/>
          </p:nvSpPr>
          <p:spPr bwMode="auto">
            <a:xfrm>
              <a:off x="2558" y="2781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15" name="Line 15"/>
            <p:cNvSpPr>
              <a:spLocks noChangeShapeType="1"/>
            </p:cNvSpPr>
            <p:nvPr/>
          </p:nvSpPr>
          <p:spPr bwMode="auto">
            <a:xfrm>
              <a:off x="398" y="350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16" name="Line 16"/>
            <p:cNvSpPr>
              <a:spLocks noChangeShapeType="1"/>
            </p:cNvSpPr>
            <p:nvPr/>
          </p:nvSpPr>
          <p:spPr bwMode="auto">
            <a:xfrm>
              <a:off x="2558" y="350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17" name="Line 17"/>
            <p:cNvSpPr>
              <a:spLocks noChangeShapeType="1"/>
            </p:cNvSpPr>
            <p:nvPr/>
          </p:nvSpPr>
          <p:spPr bwMode="auto">
            <a:xfrm>
              <a:off x="398" y="3741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18" name="Line 18"/>
            <p:cNvSpPr>
              <a:spLocks noChangeShapeType="1"/>
            </p:cNvSpPr>
            <p:nvPr/>
          </p:nvSpPr>
          <p:spPr bwMode="auto">
            <a:xfrm>
              <a:off x="1454" y="3741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19" name="Text Box 19"/>
            <p:cNvSpPr txBox="1">
              <a:spLocks noChangeArrowheads="1"/>
            </p:cNvSpPr>
            <p:nvPr/>
          </p:nvSpPr>
          <p:spPr bwMode="auto">
            <a:xfrm>
              <a:off x="295" y="2545"/>
              <a:ext cx="668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Times New Roman" panose="02020603050405020304" charset="0"/>
                </a:rPr>
                <a:t>真</a:t>
              </a:r>
              <a:r>
                <a:rPr lang="en-US" altLang="zh-CN" sz="2000" b="1">
                  <a:latin typeface="Times New Roman" panose="02020603050405020304" charset="0"/>
                </a:rPr>
                <a:t>(</a:t>
              </a:r>
              <a:r>
                <a:rPr lang="zh-CN" altLang="en-US" sz="2000" b="1">
                  <a:latin typeface="Times New Roman" panose="02020603050405020304" charset="0"/>
                </a:rPr>
                <a:t>非</a:t>
              </a:r>
              <a:r>
                <a:rPr lang="en-US" altLang="zh-CN" sz="2000" b="1">
                  <a:latin typeface="Times New Roman" panose="02020603050405020304" charset="0"/>
                </a:rPr>
                <a:t>0)</a:t>
              </a:r>
              <a:endParaRPr lang="en-US" altLang="zh-CN" sz="2000" b="1">
                <a:latin typeface="Times New Roman" panose="02020603050405020304" charset="0"/>
              </a:endParaRPr>
            </a:p>
          </p:txBody>
        </p:sp>
        <p:sp>
          <p:nvSpPr>
            <p:cNvPr id="204820" name="Text Box 20"/>
            <p:cNvSpPr txBox="1">
              <a:spLocks noChangeArrowheads="1"/>
            </p:cNvSpPr>
            <p:nvPr/>
          </p:nvSpPr>
          <p:spPr bwMode="auto">
            <a:xfrm>
              <a:off x="2109" y="2493"/>
              <a:ext cx="497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Times New Roman" panose="02020603050405020304" charset="0"/>
                </a:rPr>
                <a:t>假</a:t>
              </a:r>
              <a:r>
                <a:rPr lang="en-US" altLang="zh-CN" sz="2000" b="1">
                  <a:latin typeface="Times New Roman" panose="02020603050405020304" charset="0"/>
                </a:rPr>
                <a:t>(0)</a:t>
              </a:r>
              <a:endParaRPr lang="en-US" altLang="zh-CN" sz="2000" b="1">
                <a:latin typeface="Times New Roman" panose="02020603050405020304" charset="0"/>
              </a:endParaRPr>
            </a:p>
          </p:txBody>
        </p:sp>
      </p:grpSp>
      <p:grpSp>
        <p:nvGrpSpPr>
          <p:cNvPr id="204837" name="Group 37"/>
          <p:cNvGrpSpPr/>
          <p:nvPr/>
        </p:nvGrpSpPr>
        <p:grpSpPr bwMode="auto">
          <a:xfrm>
            <a:off x="4724400" y="3429000"/>
            <a:ext cx="3878263" cy="2971800"/>
            <a:chOff x="2976" y="2160"/>
            <a:chExt cx="2443" cy="1872"/>
          </a:xfrm>
        </p:grpSpPr>
        <p:sp>
          <p:nvSpPr>
            <p:cNvPr id="204822" name="Line 22"/>
            <p:cNvSpPr>
              <a:spLocks noChangeShapeType="1"/>
            </p:cNvSpPr>
            <p:nvPr/>
          </p:nvSpPr>
          <p:spPr bwMode="auto">
            <a:xfrm>
              <a:off x="4272" y="21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23" name="AutoShape 23"/>
            <p:cNvSpPr>
              <a:spLocks noChangeArrowheads="1"/>
            </p:cNvSpPr>
            <p:nvPr/>
          </p:nvSpPr>
          <p:spPr bwMode="auto">
            <a:xfrm>
              <a:off x="3600" y="2544"/>
              <a:ext cx="1392" cy="43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24" name="Text Box 24"/>
            <p:cNvSpPr txBox="1">
              <a:spLocks noChangeArrowheads="1"/>
            </p:cNvSpPr>
            <p:nvPr/>
          </p:nvSpPr>
          <p:spPr bwMode="auto">
            <a:xfrm>
              <a:off x="2976" y="3168"/>
              <a:ext cx="52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Times New Roman" panose="02020603050405020304" charset="0"/>
                </a:rPr>
                <a:t>语句1</a:t>
              </a:r>
              <a:endParaRPr lang="zh-CN" altLang="en-US" sz="2000" b="1">
                <a:latin typeface="Times New Roman" panose="02020603050405020304" charset="0"/>
              </a:endParaRPr>
            </a:p>
          </p:txBody>
        </p:sp>
        <p:sp>
          <p:nvSpPr>
            <p:cNvPr id="204825" name="Text Box 25"/>
            <p:cNvSpPr txBox="1">
              <a:spLocks noChangeArrowheads="1"/>
            </p:cNvSpPr>
            <p:nvPr/>
          </p:nvSpPr>
          <p:spPr bwMode="auto">
            <a:xfrm>
              <a:off x="3984" y="2640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Times New Roman" panose="02020603050405020304" charset="0"/>
                </a:rPr>
                <a:t>表达式</a:t>
              </a:r>
              <a:endParaRPr lang="zh-CN" altLang="en-US" sz="2000" b="1">
                <a:latin typeface="Times New Roman" panose="02020603050405020304" charset="0"/>
              </a:endParaRPr>
            </a:p>
          </p:txBody>
        </p:sp>
        <p:sp>
          <p:nvSpPr>
            <p:cNvPr id="204826" name="Line 26"/>
            <p:cNvSpPr>
              <a:spLocks noChangeShapeType="1"/>
            </p:cNvSpPr>
            <p:nvPr/>
          </p:nvSpPr>
          <p:spPr bwMode="auto">
            <a:xfrm>
              <a:off x="3216" y="273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27" name="Line 27"/>
            <p:cNvSpPr>
              <a:spLocks noChangeShapeType="1"/>
            </p:cNvSpPr>
            <p:nvPr/>
          </p:nvSpPr>
          <p:spPr bwMode="auto">
            <a:xfrm>
              <a:off x="3216" y="273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28" name="Line 28"/>
            <p:cNvSpPr>
              <a:spLocks noChangeShapeType="1"/>
            </p:cNvSpPr>
            <p:nvPr/>
          </p:nvSpPr>
          <p:spPr bwMode="auto">
            <a:xfrm>
              <a:off x="4992" y="273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29" name="Line 29"/>
            <p:cNvSpPr>
              <a:spLocks noChangeShapeType="1"/>
            </p:cNvSpPr>
            <p:nvPr/>
          </p:nvSpPr>
          <p:spPr bwMode="auto">
            <a:xfrm>
              <a:off x="3216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30" name="Line 30"/>
            <p:cNvSpPr>
              <a:spLocks noChangeShapeType="1"/>
            </p:cNvSpPr>
            <p:nvPr/>
          </p:nvSpPr>
          <p:spPr bwMode="auto">
            <a:xfrm>
              <a:off x="5376" y="273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31" name="Line 31"/>
            <p:cNvSpPr>
              <a:spLocks noChangeShapeType="1"/>
            </p:cNvSpPr>
            <p:nvPr/>
          </p:nvSpPr>
          <p:spPr bwMode="auto">
            <a:xfrm>
              <a:off x="3216" y="3696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32" name="Line 32"/>
            <p:cNvSpPr>
              <a:spLocks noChangeShapeType="1"/>
            </p:cNvSpPr>
            <p:nvPr/>
          </p:nvSpPr>
          <p:spPr bwMode="auto">
            <a:xfrm>
              <a:off x="4272" y="36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33" name="Text Box 33"/>
            <p:cNvSpPr txBox="1">
              <a:spLocks noChangeArrowheads="1"/>
            </p:cNvSpPr>
            <p:nvPr/>
          </p:nvSpPr>
          <p:spPr bwMode="auto">
            <a:xfrm>
              <a:off x="3107" y="2454"/>
              <a:ext cx="617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Times New Roman" panose="02020603050405020304" charset="0"/>
                </a:rPr>
                <a:t>真</a:t>
              </a:r>
              <a:r>
                <a:rPr lang="en-US" altLang="zh-CN" b="1"/>
                <a:t>(</a:t>
              </a:r>
              <a:r>
                <a:rPr lang="zh-CN" altLang="en-US" b="1"/>
                <a:t>非</a:t>
              </a:r>
              <a:r>
                <a:rPr lang="en-US" altLang="zh-CN" b="1"/>
                <a:t>0)</a:t>
              </a:r>
              <a:endParaRPr lang="zh-CN" altLang="en-US" b="1"/>
            </a:p>
          </p:txBody>
        </p:sp>
        <p:sp>
          <p:nvSpPr>
            <p:cNvPr id="204834" name="Text Box 34"/>
            <p:cNvSpPr txBox="1">
              <a:spLocks noChangeArrowheads="1"/>
            </p:cNvSpPr>
            <p:nvPr/>
          </p:nvSpPr>
          <p:spPr bwMode="auto">
            <a:xfrm>
              <a:off x="4921" y="2454"/>
              <a:ext cx="498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Times New Roman" panose="02020603050405020304" charset="0"/>
                </a:rPr>
                <a:t>假</a:t>
              </a:r>
              <a:r>
                <a:rPr lang="en-US" altLang="zh-CN" sz="2000" b="1">
                  <a:latin typeface="Times New Roman" panose="02020603050405020304" charset="0"/>
                </a:rPr>
                <a:t>(0)</a:t>
              </a:r>
              <a:endParaRPr lang="en-US" altLang="zh-CN" sz="2000" b="1">
                <a:latin typeface="Times New Roman" panose="02020603050405020304" charset="0"/>
              </a:endParaRPr>
            </a:p>
          </p:txBody>
        </p:sp>
      </p:grpSp>
      <p:sp>
        <p:nvSpPr>
          <p:cNvPr id="204835" name="Rectangle 35"/>
          <p:cNvSpPr>
            <a:spLocks noChangeArrowheads="1"/>
          </p:cNvSpPr>
          <p:nvPr/>
        </p:nvSpPr>
        <p:spPr bwMode="auto">
          <a:xfrm>
            <a:off x="3730625" y="2438400"/>
            <a:ext cx="1409700" cy="3984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  <a:defRPr/>
            </a:pPr>
            <a:r>
              <a:rPr kumimoji="1" lang="zh-CN" altLang="en-US" sz="2400" b="1" dirty="0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一条语句</a:t>
            </a:r>
            <a:endParaRPr kumimoji="1" lang="zh-CN" altLang="en-US" sz="2400" b="1" dirty="0">
              <a:solidFill>
                <a:schemeClr val="bg2"/>
              </a:solidFill>
              <a:latin typeface="仿宋_GB2312" charset="0"/>
              <a:ea typeface="仿宋_GB2312" charset="0"/>
              <a:cs typeface="仿宋_GB231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4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4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autoUpdateAnimBg="0"/>
      <p:bldP spid="2048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7944" y="305020"/>
            <a:ext cx="4895805" cy="72008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判断数字的奇偶性</a:t>
            </a:r>
            <a:endParaRPr lang="zh-CN" alt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074" y="1052736"/>
            <a:ext cx="8392398" cy="5760640"/>
          </a:xfrm>
        </p:spPr>
        <p:txBody>
          <a:bodyPr/>
          <a:lstStyle/>
          <a:p>
            <a:pPr algn="just">
              <a:buFont typeface="Wingdings" panose="05000000000000000000" charset="0"/>
              <a:buNone/>
              <a:defRPr/>
            </a:pPr>
            <a:r>
              <a:rPr lang="zh-CN" altLang="en-US" dirty="0">
                <a:ea typeface="黑体" panose="02010609060101010101" charset="-122"/>
                <a:cs typeface="黑体" panose="02010609060101010101" charset="-122"/>
              </a:rPr>
              <a:t>例</a:t>
            </a:r>
            <a:r>
              <a:rPr lang="en-US" altLang="zh-CN" dirty="0">
                <a:ea typeface="黑体" panose="02010609060101010101" charset="-122"/>
                <a:cs typeface="黑体" panose="02010609060101010101" charset="-122"/>
              </a:rPr>
              <a:t>3-2</a:t>
            </a:r>
            <a:r>
              <a:rPr lang="zh-CN" altLang="zh-CN" dirty="0"/>
              <a:t>奇偶分家</a:t>
            </a:r>
            <a:endParaRPr lang="en-US" altLang="zh-CN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zh-CN" altLang="zh-CN" dirty="0"/>
              <a:t>输入一个正整数</a:t>
            </a:r>
            <a:r>
              <a:rPr lang="en-US" altLang="zh-CN" dirty="0"/>
              <a:t>n</a:t>
            </a:r>
            <a:r>
              <a:rPr lang="zh-CN" altLang="zh-CN" dirty="0"/>
              <a:t>，再输入</a:t>
            </a:r>
            <a:r>
              <a:rPr lang="en-US" altLang="zh-CN" dirty="0"/>
              <a:t>n</a:t>
            </a:r>
            <a:r>
              <a:rPr lang="zh-CN" altLang="zh-CN" dirty="0"/>
              <a:t>个非负整数，统计奇数和偶数各有多少个？</a:t>
            </a:r>
            <a:endParaRPr lang="en-US" altLang="zh-CN" dirty="0"/>
          </a:p>
          <a:p>
            <a:pPr lvl="1" algn="just">
              <a:buNone/>
              <a:defRPr/>
            </a:pPr>
            <a:endParaRPr lang="en-US" altLang="zh-CN" dirty="0"/>
          </a:p>
          <a:p>
            <a:pPr lvl="1" algn="just">
              <a:buNone/>
              <a:defRPr/>
            </a:pPr>
            <a:r>
              <a:rPr lang="en-US" altLang="zh-CN" dirty="0" err="1"/>
              <a:t>count_odd</a:t>
            </a:r>
            <a:r>
              <a:rPr lang="en-US" altLang="zh-CN" dirty="0"/>
              <a:t> = 0; </a:t>
            </a:r>
            <a:r>
              <a:rPr lang="en-US" altLang="zh-CN" dirty="0" err="1"/>
              <a:t>count_even</a:t>
            </a:r>
            <a:r>
              <a:rPr lang="en-US" altLang="zh-CN" dirty="0"/>
              <a:t> = 0;</a:t>
            </a:r>
            <a:endParaRPr lang="en-US" altLang="zh-CN" dirty="0"/>
          </a:p>
          <a:p>
            <a:pPr marL="400050" lvl="1" indent="0">
              <a:buNone/>
              <a:defRPr/>
            </a:pPr>
            <a:r>
              <a:rPr lang="nn-NO" altLang="zh-CN" dirty="0"/>
              <a:t>for(i = 1; i &lt;= n; i++)</a:t>
            </a:r>
            <a:r>
              <a:rPr lang="en-US" altLang="zh-CN" dirty="0"/>
              <a:t>{</a:t>
            </a:r>
            <a:endParaRPr lang="en-US" altLang="zh-CN" dirty="0"/>
          </a:p>
          <a:p>
            <a:pPr marL="800100" lvl="2" indent="0">
              <a:buFont typeface="Wingdings" panose="05000000000000000000" charset="0"/>
              <a:buNone/>
              <a:defRPr/>
            </a:pPr>
            <a:r>
              <a:rPr lang="zh-CN" altLang="en-US" dirty="0"/>
              <a:t>读入一个非负整数</a:t>
            </a:r>
            <a:r>
              <a:rPr lang="en-US" altLang="zh-CN" dirty="0"/>
              <a:t>number</a:t>
            </a:r>
            <a:endParaRPr lang="zh-CN" altLang="en-US" dirty="0"/>
          </a:p>
          <a:p>
            <a:pPr marL="800100" lvl="2" indent="0"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rgbClr val="CD0066"/>
                </a:solidFill>
              </a:rPr>
              <a:t>if</a:t>
            </a:r>
            <a:r>
              <a:rPr lang="en-US" altLang="zh-CN" dirty="0">
                <a:solidFill>
                  <a:srgbClr val="DE4D1A"/>
                </a:solidFill>
              </a:rPr>
              <a:t> </a:t>
            </a:r>
            <a:r>
              <a:rPr lang="en-US" altLang="zh-CN" dirty="0"/>
              <a:t>(number</a:t>
            </a:r>
            <a:r>
              <a:rPr lang="zh-CN" altLang="en-US" dirty="0"/>
              <a:t>能被</a:t>
            </a:r>
            <a:r>
              <a:rPr lang="en-US" altLang="zh-CN" dirty="0"/>
              <a:t>2</a:t>
            </a:r>
            <a:r>
              <a:rPr lang="zh-CN" altLang="en-US" dirty="0"/>
              <a:t>整除</a:t>
            </a:r>
            <a:r>
              <a:rPr lang="en-US" altLang="zh-CN" dirty="0"/>
              <a:t>)    /</a:t>
            </a:r>
            <a:r>
              <a:rPr lang="zh-CN" altLang="en-US" dirty="0"/>
              <a:t>* 该数为偶数 *</a:t>
            </a:r>
            <a:r>
              <a:rPr lang="en-US" altLang="zh-CN" dirty="0"/>
              <a:t>/</a:t>
            </a:r>
            <a:endParaRPr lang="en-US" altLang="zh-CN" dirty="0"/>
          </a:p>
          <a:p>
            <a:pPr marL="800100" lvl="2" indent="0">
              <a:buNone/>
              <a:defRPr/>
            </a:pPr>
            <a:r>
              <a:rPr lang="en-US" altLang="zh-CN" dirty="0"/>
              <a:t>     </a:t>
            </a:r>
            <a:r>
              <a:rPr lang="en-US" altLang="zh-CN" dirty="0" err="1"/>
              <a:t>count_odd</a:t>
            </a:r>
            <a:r>
              <a:rPr lang="en-US" altLang="zh-CN" dirty="0"/>
              <a:t>++</a:t>
            </a:r>
            <a:endParaRPr lang="zh-CN" altLang="en-US" dirty="0"/>
          </a:p>
          <a:p>
            <a:pPr marL="800100" lvl="2" indent="0"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rgbClr val="CD0066"/>
                </a:solidFill>
              </a:rPr>
              <a:t>else</a:t>
            </a:r>
            <a:r>
              <a:rPr lang="en-US" altLang="zh-CN" dirty="0">
                <a:solidFill>
                  <a:srgbClr val="CC0066"/>
                </a:solidFill>
              </a:rPr>
              <a:t>  </a:t>
            </a:r>
            <a:r>
              <a:rPr lang="en-US" altLang="zh-CN" dirty="0"/>
              <a:t>/</a:t>
            </a:r>
            <a:r>
              <a:rPr lang="zh-CN" altLang="en-US" dirty="0"/>
              <a:t>* 该数为奇数 *</a:t>
            </a:r>
            <a:r>
              <a:rPr lang="en-US" altLang="zh-CN" dirty="0"/>
              <a:t>/</a:t>
            </a:r>
            <a:endParaRPr lang="en-US" altLang="zh-CN" dirty="0"/>
          </a:p>
          <a:p>
            <a:pPr marL="800100" lvl="2" indent="0">
              <a:buNone/>
              <a:defRPr/>
            </a:pPr>
            <a:r>
              <a:rPr lang="en-US" altLang="zh-CN" dirty="0"/>
              <a:t>     </a:t>
            </a:r>
            <a:r>
              <a:rPr lang="en-US" altLang="zh-CN" dirty="0" err="1"/>
              <a:t>count_even</a:t>
            </a:r>
            <a:r>
              <a:rPr lang="en-US" altLang="zh-CN" dirty="0"/>
              <a:t>++;</a:t>
            </a:r>
            <a:endParaRPr lang="en-US" altLang="zh-CN" dirty="0"/>
          </a:p>
          <a:p>
            <a:pPr marL="400050" lvl="1" indent="0">
              <a:buNone/>
              <a:defRPr/>
            </a:pPr>
            <a:r>
              <a:rPr lang="nn-NO" altLang="zh-CN" dirty="0"/>
              <a:t>}</a:t>
            </a:r>
            <a:endParaRPr lang="en-US" altLang="zh-CN" dirty="0"/>
          </a:p>
          <a:p>
            <a:pPr marL="800100" lvl="2" indent="0">
              <a:buNone/>
              <a:defRPr/>
            </a:pPr>
            <a:endParaRPr lang="en-US" altLang="zh-CN" dirty="0"/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5436096" y="2492896"/>
            <a:ext cx="3168650" cy="519113"/>
          </a:xfrm>
          <a:prstGeom prst="rect">
            <a:avLst/>
          </a:prstGeom>
          <a:solidFill>
            <a:schemeClr val="accent5"/>
          </a:solidFill>
          <a:ln w="9525">
            <a:solidFill>
              <a:srgbClr val="3366FF"/>
            </a:solidFill>
            <a:prstDash val="sysDot"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  <a:defRPr/>
            </a:pPr>
            <a:r>
              <a:rPr lang="en-US" altLang="zh-CN" sz="2800" b="1" dirty="0"/>
              <a:t>number % 2 == 0</a:t>
            </a:r>
            <a:endParaRPr lang="en-US" altLang="zh-CN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uiExpand="1" build="p"/>
      <p:bldP spid="2058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67254" y="155574"/>
            <a:ext cx="4536405" cy="6096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源程序</a:t>
            </a:r>
            <a:r>
              <a:rPr lang="en-US" altLang="zh-CN" dirty="0"/>
              <a:t>-</a:t>
            </a:r>
            <a:r>
              <a:rPr lang="zh-CN" altLang="en-US" dirty="0"/>
              <a:t>奇偶分家</a:t>
            </a:r>
            <a:endParaRPr lang="zh-CN" altLang="en-US" dirty="0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5574"/>
            <a:ext cx="9140171" cy="65608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int main (void)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{   int </a:t>
            </a:r>
            <a:r>
              <a:rPr lang="en-US" altLang="zh-CN" sz="2400" dirty="0" err="1"/>
              <a:t>count_odd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count_even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n, number; 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count_odd</a:t>
            </a:r>
            <a:r>
              <a:rPr lang="en-US" altLang="zh-CN" sz="2400" dirty="0"/>
              <a:t> = 0;  </a:t>
            </a:r>
            <a:r>
              <a:rPr lang="en-US" altLang="zh-CN" sz="2400" dirty="0" err="1"/>
              <a:t>count_even</a:t>
            </a:r>
            <a:r>
              <a:rPr lang="en-US" altLang="zh-CN" sz="2400" dirty="0"/>
              <a:t> = 0;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("Enter n: ");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 ("%d", &amp;n);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("Enter %d numbers: ", n);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chemeClr val="bg2"/>
                </a:solidFill>
              </a:rPr>
              <a:t>for (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 = 1; 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 &lt;= n; 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++){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     </a:t>
            </a:r>
            <a:r>
              <a:rPr lang="en-US" altLang="zh-CN" sz="2400" dirty="0" err="1">
                <a:solidFill>
                  <a:schemeClr val="bg2"/>
                </a:solidFill>
              </a:rPr>
              <a:t>scanf</a:t>
            </a:r>
            <a:r>
              <a:rPr lang="en-US" altLang="zh-CN" sz="2400" dirty="0">
                <a:solidFill>
                  <a:schemeClr val="bg2"/>
                </a:solidFill>
              </a:rPr>
              <a:t> ("%d", &amp;number);   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     </a:t>
            </a:r>
            <a:r>
              <a:rPr lang="en-US" altLang="zh-CN" sz="2400" dirty="0">
                <a:solidFill>
                  <a:srgbClr val="C00000"/>
                </a:solidFill>
              </a:rPr>
              <a:t>if</a:t>
            </a:r>
            <a:r>
              <a:rPr lang="en-US" altLang="zh-CN" sz="2400" dirty="0">
                <a:solidFill>
                  <a:schemeClr val="bg2"/>
                </a:solidFill>
              </a:rPr>
              <a:t> ( number % 2 != 0 ){ 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 	    </a:t>
            </a:r>
            <a:r>
              <a:rPr lang="en-US" altLang="zh-CN" sz="2400" dirty="0" err="1">
                <a:solidFill>
                  <a:schemeClr val="bg2"/>
                </a:solidFill>
              </a:rPr>
              <a:t>count_odd</a:t>
            </a:r>
            <a:r>
              <a:rPr lang="en-US" altLang="zh-CN" sz="2400" dirty="0">
                <a:solidFill>
                  <a:schemeClr val="bg2"/>
                </a:solidFill>
              </a:rPr>
              <a:t>++; 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     }</a:t>
            </a:r>
            <a:r>
              <a:rPr lang="en-US" altLang="zh-CN" sz="2400" dirty="0">
                <a:solidFill>
                  <a:srgbClr val="C00000"/>
                </a:solidFill>
              </a:rPr>
              <a:t>else</a:t>
            </a:r>
            <a:r>
              <a:rPr lang="en-US" altLang="zh-CN" sz="2400" dirty="0">
                <a:solidFill>
                  <a:schemeClr val="bg2"/>
                </a:solidFill>
              </a:rPr>
              <a:t>{ 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 	    </a:t>
            </a:r>
            <a:r>
              <a:rPr lang="en-US" altLang="zh-CN" sz="2400" dirty="0" err="1">
                <a:solidFill>
                  <a:schemeClr val="bg2"/>
                </a:solidFill>
              </a:rPr>
              <a:t>count_even</a:t>
            </a:r>
            <a:r>
              <a:rPr lang="en-US" altLang="zh-CN" sz="2400" dirty="0">
                <a:solidFill>
                  <a:schemeClr val="bg2"/>
                </a:solidFill>
              </a:rPr>
              <a:t>++;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     }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 }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("Odd: %d, Even: %d \n", </a:t>
            </a:r>
            <a:r>
              <a:rPr lang="en-US" altLang="zh-CN" sz="2400" dirty="0" err="1"/>
              <a:t>count_odd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count_even</a:t>
            </a:r>
            <a:r>
              <a:rPr lang="en-US" altLang="zh-CN" sz="2400" dirty="0"/>
              <a:t>);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   return 0;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}</a:t>
            </a:r>
            <a:endParaRPr lang="en-US" altLang="zh-CN" sz="2400" dirty="0"/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4593989" y="2835847"/>
            <a:ext cx="4418605" cy="120032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/>
              <a:t>Enter n: </a:t>
            </a:r>
            <a:r>
              <a:rPr lang="en-US" altLang="zh-CN" sz="2400" b="1" dirty="0">
                <a:solidFill>
                  <a:srgbClr val="CD0066"/>
                </a:solidFill>
              </a:rPr>
              <a:t>4</a:t>
            </a:r>
            <a:endParaRPr lang="zh-CN" altLang="zh-CN" sz="2400" b="1" dirty="0">
              <a:solidFill>
                <a:srgbClr val="CD0066"/>
              </a:solidFill>
            </a:endParaRPr>
          </a:p>
          <a:p>
            <a:r>
              <a:rPr lang="en-US" altLang="zh-CN" sz="2400" b="1" dirty="0"/>
              <a:t>Enter 4 numbers: </a:t>
            </a:r>
            <a:r>
              <a:rPr lang="en-US" altLang="zh-CN" sz="2400" b="1" dirty="0">
                <a:solidFill>
                  <a:srgbClr val="CD0066"/>
                </a:solidFill>
              </a:rPr>
              <a:t>5  8  101  9 </a:t>
            </a:r>
            <a:endParaRPr lang="zh-CN" altLang="zh-CN" sz="2400" b="1" dirty="0">
              <a:solidFill>
                <a:srgbClr val="CD0066"/>
              </a:solidFill>
            </a:endParaRPr>
          </a:p>
          <a:p>
            <a:r>
              <a:rPr lang="en-US" altLang="zh-CN" sz="2400" b="1" dirty="0"/>
              <a:t>Odd: 3, Even: 1</a:t>
            </a:r>
            <a:endParaRPr lang="zh-CN" altLang="zh-CN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571500"/>
            <a:ext cx="6049963" cy="9144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统计学生的成绩</a:t>
            </a:r>
            <a:endParaRPr lang="zh-CN" altLang="en-US" dirty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6792"/>
            <a:ext cx="8142287" cy="1600200"/>
          </a:xfrm>
        </p:spPr>
        <p:txBody>
          <a:bodyPr/>
          <a:lstStyle/>
          <a:p>
            <a:pPr algn="just">
              <a:buFont typeface="Wingdings" panose="05000000000000000000" charset="0"/>
              <a:buNone/>
              <a:defRPr/>
            </a:pPr>
            <a:r>
              <a:rPr lang="zh-CN" altLang="en-US" dirty="0">
                <a:ea typeface="黑体" panose="02010609060101010101" charset="-122"/>
                <a:cs typeface="黑体" panose="02010609060101010101" charset="-122"/>
              </a:rPr>
              <a:t>例</a:t>
            </a:r>
            <a:r>
              <a:rPr lang="en-US" altLang="zh-CN" dirty="0">
                <a:ea typeface="黑体" panose="02010609060101010101" charset="-122"/>
                <a:cs typeface="黑体" panose="02010609060101010101" charset="-122"/>
              </a:rPr>
              <a:t>3-3   </a:t>
            </a:r>
            <a:r>
              <a:rPr lang="zh-CN" altLang="en-US" dirty="0"/>
              <a:t>输入一个正整数</a:t>
            </a:r>
            <a:r>
              <a:rPr lang="en-US" altLang="zh-CN" dirty="0"/>
              <a:t>n</a:t>
            </a:r>
            <a:r>
              <a:rPr lang="zh-CN" altLang="en-US" dirty="0"/>
              <a:t>，再输入</a:t>
            </a:r>
            <a:r>
              <a:rPr lang="en-US" altLang="zh-CN" dirty="0"/>
              <a:t>n</a:t>
            </a:r>
            <a:r>
              <a:rPr lang="zh-CN" altLang="en-US" dirty="0"/>
              <a:t>个学生的成绩，计算平均分，并统计不及格成绩的个数。</a:t>
            </a:r>
            <a:endParaRPr lang="en-US" altLang="zh-CN" dirty="0"/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755650" y="3212976"/>
            <a:ext cx="6911975" cy="3108544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  <a:defRPr/>
            </a:pPr>
            <a:r>
              <a:rPr lang="en-US" altLang="zh-CN" sz="2800" b="1" dirty="0"/>
              <a:t>for (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 = 1;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 &lt;= n;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++){</a:t>
            </a:r>
            <a:endParaRPr lang="en-US" altLang="zh-CN" sz="2800" b="1" dirty="0"/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  <a:defRPr/>
            </a:pPr>
            <a:r>
              <a:rPr lang="zh-CN" altLang="en-US" sz="2800" b="1" dirty="0"/>
              <a:t>输入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个学生的成绩 </a:t>
            </a:r>
            <a:r>
              <a:rPr lang="en-US" altLang="zh-CN" sz="2800" b="1" dirty="0">
                <a:solidFill>
                  <a:srgbClr val="CC0066"/>
                </a:solidFill>
              </a:rPr>
              <a:t>score</a:t>
            </a:r>
            <a:endParaRPr lang="zh-CN" altLang="en-US" sz="2800" b="1" dirty="0"/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  <a:defRPr/>
            </a:pPr>
            <a:r>
              <a:rPr lang="zh-CN" altLang="en-US" sz="2800" b="1" dirty="0"/>
              <a:t>累加成绩 </a:t>
            </a:r>
            <a:r>
              <a:rPr lang="en-US" altLang="zh-CN" sz="2800" b="1" dirty="0">
                <a:solidFill>
                  <a:srgbClr val="CC0066"/>
                </a:solidFill>
              </a:rPr>
              <a:t>total</a:t>
            </a:r>
            <a:endParaRPr lang="zh-CN" altLang="en-US" sz="2800" b="1" dirty="0"/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  <a:defRPr/>
            </a:pPr>
            <a:r>
              <a:rPr lang="zh-CN" altLang="en-US" sz="2800" b="1" dirty="0"/>
              <a:t>统计不及格成绩的个数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rgbClr val="CC0066"/>
                </a:solidFill>
              </a:rPr>
              <a:t>count</a:t>
            </a:r>
            <a:endParaRPr lang="zh-CN" altLang="en-US" sz="2800" b="1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  <a:defRPr/>
            </a:pPr>
            <a:r>
              <a:rPr lang="en-US" altLang="zh-CN" sz="2800" b="1" dirty="0"/>
              <a:t>}</a:t>
            </a:r>
            <a:endParaRPr lang="en-US" altLang="zh-CN" sz="2800" b="1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  <a:defRPr/>
            </a:pPr>
            <a:r>
              <a:rPr lang="en-US" altLang="en-US" sz="2800" b="1" dirty="0"/>
              <a:t>输出结果</a:t>
            </a:r>
            <a:endParaRPr lang="en-US" altLang="zh-CN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8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8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0</TotalTime>
  <Words>12752</Words>
  <Application>WPS 演示</Application>
  <PresentationFormat>全屏显示(4:3)</PresentationFormat>
  <Paragraphs>1000</Paragraphs>
  <Slides>48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68" baseType="lpstr">
      <vt:lpstr>Arial</vt:lpstr>
      <vt:lpstr>宋体</vt:lpstr>
      <vt:lpstr>Wingdings</vt:lpstr>
      <vt:lpstr>Arial Black</vt:lpstr>
      <vt:lpstr>Times New Roman</vt:lpstr>
      <vt:lpstr>Wingdings</vt:lpstr>
      <vt:lpstr>Arial</vt:lpstr>
      <vt:lpstr>Arial Unicode MS</vt:lpstr>
      <vt:lpstr>仿宋_GB2312</vt:lpstr>
      <vt:lpstr>黑体</vt:lpstr>
      <vt:lpstr>微软雅黑</vt:lpstr>
      <vt:lpstr>Wingdings</vt:lpstr>
      <vt:lpstr>楷体_GB2312</vt:lpstr>
      <vt:lpstr>新宋体</vt:lpstr>
      <vt:lpstr>仿宋</vt:lpstr>
      <vt:lpstr>Wonder Arial</vt:lpstr>
      <vt:lpstr>方正仿宋_GB2312</vt:lpstr>
      <vt:lpstr>Pixel</vt:lpstr>
      <vt:lpstr>Equation.3</vt:lpstr>
      <vt:lpstr>Equation.DSMT4</vt:lpstr>
      <vt:lpstr>Chap 3   分支结构</vt:lpstr>
      <vt:lpstr>本章要点</vt:lpstr>
      <vt:lpstr>3.1 简单的猜数游戏</vt:lpstr>
      <vt:lpstr>3.1.1 程序解析</vt:lpstr>
      <vt:lpstr>源程序-猜数游戏</vt:lpstr>
      <vt:lpstr>3.1.2 二分支结构和 if-else 语句</vt:lpstr>
      <vt:lpstr>判断数字的奇偶性</vt:lpstr>
      <vt:lpstr>源程序-奇偶分家</vt:lpstr>
      <vt:lpstr>统计学生的成绩</vt:lpstr>
      <vt:lpstr>源程序-统计成绩</vt:lpstr>
      <vt:lpstr>3.1.3 多分支结构和else – if 语句</vt:lpstr>
      <vt:lpstr>else – if 语句</vt:lpstr>
      <vt:lpstr>更改例2-4中的分段计算水费的问题 </vt:lpstr>
      <vt:lpstr>源程序-分段计算水费</vt:lpstr>
      <vt:lpstr>3.2  四则运算</vt:lpstr>
      <vt:lpstr>3.2.1  程序解析</vt:lpstr>
      <vt:lpstr>源程序-四则运算</vt:lpstr>
      <vt:lpstr>3.2.2  字符型数据</vt:lpstr>
      <vt:lpstr>字符常量 </vt:lpstr>
      <vt:lpstr>字符变量 </vt:lpstr>
      <vt:lpstr>3.2.3  字符型数据的输入和输出</vt:lpstr>
      <vt:lpstr>PowerPoint 演示文稿</vt:lpstr>
      <vt:lpstr> 输出一批字符</vt:lpstr>
      <vt:lpstr> 源程序段-输出一批字符</vt:lpstr>
      <vt:lpstr>3.2.4  逻辑运算</vt:lpstr>
      <vt:lpstr>3种逻辑运算符</vt:lpstr>
      <vt:lpstr>逻辑运算符的含义</vt:lpstr>
      <vt:lpstr>逻辑运算符的功能</vt:lpstr>
      <vt:lpstr>逻辑表达式</vt:lpstr>
      <vt:lpstr>条件的表示</vt:lpstr>
      <vt:lpstr>分类统计字符</vt:lpstr>
      <vt:lpstr>源程序-统计字符</vt:lpstr>
      <vt:lpstr>3.3 查询自动售货机中商品的价格 </vt:lpstr>
      <vt:lpstr>3.3.1  程序解析</vt:lpstr>
      <vt:lpstr>PowerPoint 演示文稿</vt:lpstr>
      <vt:lpstr>3.3.2 switch语句 </vt:lpstr>
      <vt:lpstr>PowerPoint 演示文稿</vt:lpstr>
      <vt:lpstr>两个数的简单计算器</vt:lpstr>
      <vt:lpstr>源程序</vt:lpstr>
      <vt:lpstr>2. 在switch中不使用break</vt:lpstr>
      <vt:lpstr>PowerPoint 演示文稿</vt:lpstr>
      <vt:lpstr>3. 在switch的某些语句段中使用break</vt:lpstr>
      <vt:lpstr>源程序</vt:lpstr>
      <vt:lpstr>3.3.3 多分支结构 </vt:lpstr>
      <vt:lpstr>嵌套的 if – else 语句</vt:lpstr>
      <vt:lpstr>else 和 if 的匹配</vt:lpstr>
      <vt:lpstr>改变else 和 if 的配对</vt:lpstr>
      <vt:lpstr>本章总结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chap3 分支结构</dc:title>
  <dc:creator>yanhui</dc:creator>
  <cp:lastModifiedBy>秉暃良人</cp:lastModifiedBy>
  <cp:revision>1310</cp:revision>
  <dcterms:created xsi:type="dcterms:W3CDTF">1998-02-15T12:55:00Z</dcterms:created>
  <dcterms:modified xsi:type="dcterms:W3CDTF">2025-07-21T08:38:44Z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28D1C47F37CC4AA98E4B0BD18A225705_13</vt:lpwstr>
  </property>
  <property fmtid="{D5CDD505-2E9C-101B-9397-08002B2CF9AE}" pid="3" name="KSOProductBuildVer">
    <vt:lpwstr>2052-12.1.0.21915</vt:lpwstr>
  </property>
</Properties>
</file>