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9"/>
  </p:handoutMasterIdLst>
  <p:sldIdLst>
    <p:sldId id="495" r:id="rId3"/>
    <p:sldId id="496" r:id="rId4"/>
    <p:sldId id="497" r:id="rId5"/>
    <p:sldId id="498" r:id="rId7"/>
    <p:sldId id="413" r:id="rId8"/>
    <p:sldId id="415" r:id="rId9"/>
    <p:sldId id="491" r:id="rId10"/>
    <p:sldId id="414" r:id="rId11"/>
    <p:sldId id="416" r:id="rId12"/>
    <p:sldId id="422" r:id="rId13"/>
    <p:sldId id="458" r:id="rId14"/>
    <p:sldId id="459" r:id="rId15"/>
    <p:sldId id="461" r:id="rId16"/>
    <p:sldId id="487" r:id="rId17"/>
    <p:sldId id="488" r:id="rId18"/>
    <p:sldId id="499" r:id="rId19"/>
    <p:sldId id="462" r:id="rId20"/>
    <p:sldId id="463" r:id="rId21"/>
    <p:sldId id="492" r:id="rId22"/>
    <p:sldId id="518" r:id="rId23"/>
    <p:sldId id="519" r:id="rId24"/>
    <p:sldId id="483" r:id="rId25"/>
    <p:sldId id="520" r:id="rId26"/>
    <p:sldId id="523" r:id="rId27"/>
    <p:sldId id="468" r:id="rId28"/>
    <p:sldId id="469" r:id="rId29"/>
    <p:sldId id="465" r:id="rId30"/>
    <p:sldId id="466" r:id="rId31"/>
    <p:sldId id="502" r:id="rId32"/>
    <p:sldId id="501" r:id="rId33"/>
    <p:sldId id="500" r:id="rId34"/>
    <p:sldId id="504" r:id="rId35"/>
    <p:sldId id="505" r:id="rId36"/>
    <p:sldId id="506" r:id="rId37"/>
    <p:sldId id="507" r:id="rId38"/>
    <p:sldId id="508" r:id="rId39"/>
    <p:sldId id="509" r:id="rId40"/>
    <p:sldId id="471" r:id="rId41"/>
    <p:sldId id="510" r:id="rId42"/>
    <p:sldId id="511" r:id="rId43"/>
    <p:sldId id="512" r:id="rId44"/>
    <p:sldId id="489" r:id="rId45"/>
    <p:sldId id="493" r:id="rId46"/>
    <p:sldId id="485" r:id="rId47"/>
    <p:sldId id="490" r:id="rId48"/>
    <p:sldId id="513" r:id="rId49"/>
    <p:sldId id="514" r:id="rId50"/>
    <p:sldId id="515" r:id="rId51"/>
    <p:sldId id="477" r:id="rId52"/>
    <p:sldId id="476" r:id="rId53"/>
    <p:sldId id="479" r:id="rId54"/>
    <p:sldId id="486" r:id="rId55"/>
    <p:sldId id="516" r:id="rId56"/>
    <p:sldId id="517" r:id="rId57"/>
    <p:sldId id="49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D60093"/>
    <a:srgbClr val="FBFF05"/>
    <a:srgbClr val="008080"/>
    <a:srgbClr val="FF3300"/>
    <a:srgbClr val="FF9966"/>
    <a:srgbClr val="FF9933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394A908D-A189-644B-A480-DE45B1E2B3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AFA72284-CC31-094C-92C1-E6CE3420E33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fld id="{CAFA850D-3A50-CF40-A299-18D11A038BE6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fld id="{D015A0C1-CFD9-264E-AAA1-BFA9FA63093D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fld id="{1143A0CA-2B3D-D54A-A9C6-5DFED56532E3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fld id="{2E63EB12-4702-A142-9A7A-C61F38B21511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endParaRPr kumimoji="0" lang="zh-CN" altLang="en-US" b="0"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b="0"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E2C159-98E5-3C4B-8CFA-690039D447F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5C85-7C37-2B4C-ADDA-4D2E68E67423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6F7BD-AD6F-4448-8DEE-30C1ADC1864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8483C-6377-484A-8632-59A5E033D132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6BA89-CD99-4D45-815A-F403BB168B9A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0159-906A-1D48-A18C-72C20ADCE742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E92C-28F4-FB45-B7C8-5CD33813C46B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5BB64-5E44-304B-8896-9D79E200889C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0DC91-52FE-7742-9630-7D60A6C47B4F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A351-A44A-C241-8225-A3A05D815AEC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C782C-EBC8-BF4E-9120-7380BFA99147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 smtClean="0">
                <a:latin typeface="Arial Black" panose="020B0A04020102020204" charset="0"/>
              </a:defRPr>
            </a:lvl1pPr>
          </a:lstStyle>
          <a:p>
            <a:pPr>
              <a:defRPr/>
            </a:pPr>
            <a:fld id="{1A9C931C-289A-A44B-832C-4D6CA72A06BF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endParaRPr kumimoji="0" lang="zh-CN" altLang="en-US" b="0"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b="0"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b="0"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20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276475"/>
            <a:ext cx="6059487" cy="32305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计算圆柱体积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数字金字塔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复数运算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8569325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/* 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函数首部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400">
                <a:solidFill>
                  <a:srgbClr val="0064C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函数体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，写在一对大括号内 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double result;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result =3.1415926 * r * r * h;        /*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计算圆柱体积 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result;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	               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返回运算结果*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9"/>
          <p:cNvSpPr>
            <a:spLocks noGrp="1" noChangeArrowheads="1"/>
          </p:cNvSpPr>
          <p:nvPr>
            <p:ph type="title"/>
          </p:nvPr>
        </p:nvSpPr>
        <p:spPr>
          <a:xfrm>
            <a:off x="5003800" y="260350"/>
            <a:ext cx="3960813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分析函数的定义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H="1">
            <a:off x="898525" y="1862138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323850" y="1341438"/>
            <a:ext cx="1409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函数类型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H="1">
            <a:off x="2266950" y="193516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H="1">
            <a:off x="3995738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1908175" y="1484313"/>
            <a:ext cx="11033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函数名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3344863" y="1503363"/>
            <a:ext cx="11033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形参表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1403350" y="5805488"/>
            <a:ext cx="2328863" cy="4206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与函数类型一致</a:t>
            </a:r>
            <a:endParaRPr kumimoji="0" lang="en-US" altLang="zh-CN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 flipH="1" flipV="1">
            <a:off x="2268538" y="515778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 animBg="1"/>
      <p:bldP spid="237579" grpId="0"/>
      <p:bldP spid="237580" grpId="0" animBg="1"/>
      <p:bldP spid="237581" grpId="0" animBg="1"/>
      <p:bldP spid="237582" grpId="0"/>
      <p:bldP spid="237583" grpId="0"/>
      <p:bldP spid="237584" grpId="0"/>
      <p:bldP spid="2375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1811337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37063"/>
            <a:ext cx="8424862" cy="10080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</a:t>
            </a: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  </a:t>
            </a:r>
            <a:r>
              <a:rPr lang="zh-CN" altLang="en-US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4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参数之间用逗号分隔，每个参数前面的类型都必须分别写明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003800" y="1125538"/>
            <a:ext cx="403225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solidFill>
                  <a:srgbClr val="CC0066"/>
                </a:solidFill>
                <a:latin typeface="Arial" panose="020B0604020202020204" pitchFamily="34" charset="0"/>
              </a:rPr>
              <a:t>函数类型 函数名（形参表）</a:t>
            </a:r>
            <a:r>
              <a:rPr kumimoji="0" lang="en-US" altLang="zh-CN">
                <a:solidFill>
                  <a:srgbClr val="CC0066"/>
                </a:solidFill>
                <a:latin typeface="Arial" panose="020B0604020202020204" pitchFamily="34" charset="0"/>
              </a:rPr>
              <a:t>{</a:t>
            </a:r>
            <a:endParaRPr kumimoji="0" lang="en-US" altLang="zh-CN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algn="l"/>
            <a:r>
              <a:rPr kumimoji="0" lang="en-US" altLang="zh-CN">
                <a:latin typeface="Arial" panose="020B0604020202020204" pitchFamily="34" charset="0"/>
              </a:rPr>
              <a:t>    </a:t>
            </a:r>
            <a:r>
              <a:rPr kumimoji="0" lang="zh-CN" altLang="en-US">
                <a:latin typeface="Arial" panose="020B0604020202020204" pitchFamily="34" charset="0"/>
              </a:rPr>
              <a:t>函数实现过程</a:t>
            </a:r>
            <a:endParaRPr kumimoji="0" lang="zh-CN" altLang="en-US">
              <a:latin typeface="Arial" panose="020B0604020202020204" pitchFamily="34" charset="0"/>
            </a:endParaRPr>
          </a:p>
          <a:p>
            <a:pPr algn="l"/>
            <a:r>
              <a:rPr kumimoji="0" lang="zh-CN" altLang="en-US">
                <a:latin typeface="Arial" panose="020B0604020202020204" pitchFamily="34" charset="0"/>
              </a:rPr>
              <a:t>    </a:t>
            </a:r>
            <a:r>
              <a:rPr kumimoji="0"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return </a:t>
            </a:r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表达式；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l"/>
            <a:r>
              <a:rPr kumimoji="0" lang="en-US" altLang="zh-CN">
                <a:solidFill>
                  <a:srgbClr val="CC0066"/>
                </a:solidFill>
                <a:latin typeface="Arial" panose="020B0604020202020204" pitchFamily="34" charset="0"/>
              </a:rPr>
              <a:t>}</a:t>
            </a:r>
            <a:endParaRPr kumimoji="0" lang="en-US" altLang="zh-CN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1692275" y="1341438"/>
            <a:ext cx="3057525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latin typeface="Arial" panose="020B0604020202020204" pitchFamily="34" charset="0"/>
              </a:rPr>
              <a:t>不能写成 </a:t>
            </a:r>
            <a:r>
              <a:rPr kumimoji="0" lang="en-US" altLang="zh-CN">
                <a:latin typeface="Arial" panose="020B0604020202020204" pitchFamily="34" charset="0"/>
              </a:rPr>
              <a:t>double r, h</a:t>
            </a:r>
            <a:endParaRPr kumimoji="0" lang="zh-CN" altLang="en-US">
              <a:latin typeface="Arial" panose="020B0604020202020204" pitchFamily="34" charset="0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50825" y="2349500"/>
            <a:ext cx="460851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double cylinder (</a:t>
            </a:r>
            <a:r>
              <a:rPr kumimoji="0" lang="en-US" altLang="zh-CN" sz="2000">
                <a:solidFill>
                  <a:srgbClr val="CC0066"/>
                </a:solidFill>
                <a:latin typeface="Arial" panose="020B0604020202020204" pitchFamily="34" charset="0"/>
              </a:rPr>
              <a:t>double r, double h</a:t>
            </a:r>
            <a:r>
              <a:rPr kumimoji="0" lang="en-US" altLang="zh-CN" sz="2000">
                <a:latin typeface="Arial" panose="020B0604020202020204" pitchFamily="34" charset="0"/>
              </a:rPr>
              <a:t>)</a:t>
            </a:r>
            <a:endParaRPr kumimoji="0" lang="en-US" altLang="zh-CN" sz="2000"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{   double result;</a:t>
            </a:r>
            <a:endParaRPr kumimoji="0" lang="en-US" altLang="zh-CN" sz="2000"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    result =3.1415926 * r * r * h; </a:t>
            </a:r>
            <a:endParaRPr kumimoji="0" lang="en-US" altLang="zh-CN" sz="2000"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    return result;</a:t>
            </a:r>
            <a:endParaRPr kumimoji="0" lang="en-US" altLang="zh-CN" sz="2000"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}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>
            <a:off x="6443663" y="1628775"/>
            <a:ext cx="1584325" cy="2663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>
            <a:off x="3851275" y="184467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392197" grpId="0" animBg="1"/>
      <p:bldP spid="392199" grpId="0" animBg="1"/>
      <p:bldP spid="3922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函数的调用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569325" cy="40322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定义一个函数后，就可以通过程序来调用这个函数。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调用标准库函数时，在程序的最前面用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命令包含相应的头文件。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调用自定义函数时，程序中必须有与调用函数相对应的函数定义。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．函数调用的形式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413" cy="51117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函数调用的一般形式为：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	</a:t>
            </a:r>
            <a:r>
              <a:rPr lang="zh-CN" altLang="en-US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函数名</a:t>
            </a:r>
            <a:r>
              <a:rPr lang="en-US" altLang="zh-CN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 (</a:t>
            </a:r>
            <a:r>
              <a:rPr lang="zh-CN" altLang="en-US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实际参数表</a:t>
            </a:r>
            <a:r>
              <a:rPr lang="en-US" altLang="zh-CN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  <a:endParaRPr lang="en-US" altLang="zh-CN" dirty="0">
              <a:solidFill>
                <a:srgbClr val="CC0066"/>
              </a:solidFill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对于实现计算功能的函数，函数调用通常出现在两种情况：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赋值语句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volume = cylinder (radius, height 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输出函数的实参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("%f", 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cylinder (radius, height 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496887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函数调用的过程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2481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计算机在执行程序时，从主函数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开始执行，如果遇到某个函数调用，主函数被暂停执行，转而执行相应的函数，该函数执行完后，将返回主函数，然后再从原先暂停的位置继续执行。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返回主函数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65600" y="0"/>
            <a:ext cx="4978400" cy="10271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分析函数调用的过程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121400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 void 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double height, radius, volume;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radius and height: ");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lf%lf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&amp;radius, &amp;height);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cylinder (radius, height 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("Volume = %.3f\n", volume);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return 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double result;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result =3.1415926 * r * r * h;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result;                  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37338" y="2762250"/>
            <a:ext cx="1409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调用</a:t>
            </a:r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函数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H="1">
            <a:off x="3924300" y="3141663"/>
            <a:ext cx="142875" cy="1223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5076825" y="3284538"/>
            <a:ext cx="215900" cy="11509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491288" y="3592513"/>
            <a:ext cx="1708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实参</a:t>
            </a:r>
            <a:r>
              <a:rPr kumimoji="0" lang="en-US" altLang="zh-CN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  <a:sym typeface="Wingdings" panose="05000000000000000000" charset="0"/>
              </a:rPr>
              <a:t></a:t>
            </a:r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形参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975350" y="4941888"/>
            <a:ext cx="26352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执行函数中的语句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5795963" y="5661025"/>
            <a:ext cx="26352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返回调用它的地方</a:t>
            </a:r>
            <a:endParaRPr kumimoji="0" lang="zh-CN" altLang="en-US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flipH="1">
            <a:off x="1116013" y="3213100"/>
            <a:ext cx="1008062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428037" grpId="0" animBg="1"/>
      <p:bldP spid="428039" grpId="0" animBg="1"/>
      <p:bldP spid="428040" grpId="0"/>
      <p:bldP spid="428041" grpId="0"/>
      <p:bldP spid="428042" grpId="0"/>
      <p:bldP spid="4280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．参数传递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52562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时的参数被称为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形式参数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（简称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double cylinder (double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double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时的参数被称为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实际参数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（简称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实参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volume = cylinder (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radius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height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60000"/>
              </a:lnSpc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参数传递：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实参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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形参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在参数传递过程中，实参把值复制给形参。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形参和实参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一一对应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：数量一致，类型一致，顺序一致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：变量，用于接受实参传递过来的值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：常量、变量或表达式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5436642" y="3557960"/>
            <a:ext cx="1871662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单向传递</a:t>
            </a:r>
            <a:endParaRPr lang="zh-CN" altLang="en-US" sz="2800" dirty="0">
              <a:solidFill>
                <a:srgbClr val="CC0066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202363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．函数结果返回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91512" cy="4392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完成确定的运算，将运算结果返回给主调函数。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函数结果返回的形式：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return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return  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7325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．函数原型声明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函数类型 函数名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参数表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h);</a:t>
            </a:r>
            <a:endParaRPr lang="en-US" altLang="zh-CN" sz="24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pyramid (int n);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函数必须先定义后调用，将主调函数放在被调函数的后面，就像变量先定义后使用一样。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如果自定义函数在主调函数的后面，就需要在函数调用前，加上函数原型声明。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函数声明：说明函数的类型和参数的情况，以保证程序编译时能判断对该函数的调用是否正确。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777716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只写函数定义中的第</a:t>
            </a:r>
            <a:r>
              <a:rPr kumimoji="0" lang="en-US" altLang="zh-CN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1</a:t>
            </a:r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行（函数首部），并以分号结束。</a:t>
            </a:r>
            <a:endParaRPr kumimoji="0" lang="zh-CN" altLang="en-US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6084888" y="3573463"/>
            <a:ext cx="2951162" cy="93503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none" anchor="ctr"/>
          <a:lstStyle/>
          <a:p>
            <a:r>
              <a:rPr lang="zh-CN" altLang="en-US">
                <a:latin typeface="Times New Roman" panose="02020603050405020304" charset="0"/>
              </a:rPr>
              <a:t>形参的改变，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不影响实参变量的值</a:t>
            </a:r>
            <a:endParaRPr lang="zh-C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563938" y="2924175"/>
            <a:ext cx="2376487" cy="1225550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txBody>
          <a:bodyPr wrap="none" anchor="ctr"/>
          <a:lstStyle/>
          <a:p>
            <a:r>
              <a:rPr lang="zh-CN" altLang="en-US">
                <a:latin typeface="Times New Roman" panose="02020603050405020304" charset="0"/>
              </a:rPr>
              <a:t>有多个实参时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后面的先计算</a:t>
            </a:r>
            <a:endParaRPr lang="zh-CN" alt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468313" y="3716338"/>
            <a:ext cx="2819400" cy="990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none" anchor="ctr"/>
          <a:lstStyle/>
          <a:p>
            <a:r>
              <a:rPr lang="zh-CN" altLang="en-US">
                <a:latin typeface="Times New Roman" panose="02020603050405020304" charset="0"/>
              </a:rPr>
              <a:t>实参与形参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个数相同、类型一致</a:t>
            </a:r>
            <a:endParaRPr lang="zh-CN" altLang="en-US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49688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函数调用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1584325"/>
          </a:xfrm>
        </p:spPr>
        <p:txBody>
          <a:bodyPr/>
          <a:lstStyle/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在执行函数调用时，实参把</a:t>
            </a:r>
            <a:r>
              <a:rPr lang="zh-CN" altLang="en-US" sz="2800" b="0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值计算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出来，</a:t>
            </a:r>
            <a:r>
              <a:rPr lang="zh-CN" altLang="en-US" sz="2800" b="0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拷贝</a:t>
            </a:r>
            <a:endParaRPr lang="zh-CN" altLang="en-US" sz="2800" b="0" dirty="0">
              <a:solidFill>
                <a:srgbClr val="CC0066"/>
              </a:solidFill>
              <a:latin typeface="楷体_GB2312" charset="0"/>
              <a:ea typeface="楷体_GB2312" charset="0"/>
              <a:cs typeface="楷体_GB2312" charset="0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 给</a:t>
            </a:r>
            <a:r>
              <a:rPr lang="zh-CN" altLang="en-US" sz="2800" b="0" dirty="0">
                <a:solidFill>
                  <a:srgbClr val="0033CC"/>
                </a:solidFill>
                <a:latin typeface="楷体_GB2312" charset="0"/>
                <a:ea typeface="楷体_GB2312" charset="0"/>
                <a:cs typeface="楷体_GB2312" charset="0"/>
              </a:rPr>
              <a:t>相应位置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的形参；函数执行完后，通过</a:t>
            </a:r>
            <a:r>
              <a:rPr lang="en-US" altLang="zh-CN" sz="2800" b="0" dirty="0">
                <a:latin typeface="楷体_GB2312" charset="0"/>
                <a:ea typeface="楷体_GB2312" charset="0"/>
                <a:cs typeface="楷体_GB2312" charset="0"/>
              </a:rPr>
              <a:t>return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0" dirty="0">
                <a:latin typeface="楷体_GB2312" charset="0"/>
                <a:ea typeface="楷体_GB2312" charset="0"/>
                <a:cs typeface="楷体_GB2312" charset="0"/>
              </a:rPr>
              <a:t>()</a:t>
            </a:r>
            <a:r>
              <a:rPr lang="zh-CN" altLang="en-US" sz="2800" b="0" dirty="0">
                <a:latin typeface="楷体_GB2312" charset="0"/>
                <a:ea typeface="楷体_GB2312" charset="0"/>
                <a:cs typeface="楷体_GB2312" charset="0"/>
              </a:rPr>
              <a:t>，可返回</a:t>
            </a:r>
            <a:r>
              <a:rPr lang="zh-CN" altLang="en-US" sz="2800" b="0" dirty="0">
                <a:solidFill>
                  <a:srgbClr val="CC0066"/>
                </a:solidFill>
                <a:latin typeface="楷体_GB2312" charset="0"/>
                <a:ea typeface="楷体_GB2312" charset="0"/>
                <a:cs typeface="楷体_GB2312" charset="0"/>
              </a:rPr>
              <a:t>一个结果值</a:t>
            </a:r>
            <a:r>
              <a:rPr lang="zh-CN" altLang="en-US" sz="2800" dirty="0">
                <a:latin typeface="楷体_GB2312" charset="0"/>
                <a:ea typeface="楷体_GB2312" charset="0"/>
                <a:cs typeface="楷体_GB2312" charset="0"/>
              </a:rPr>
              <a:t>。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H="1">
            <a:off x="7308850" y="2060575"/>
            <a:ext cx="12700" cy="1439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1547813" y="2492375"/>
            <a:ext cx="0" cy="12239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5334000" y="404813"/>
            <a:ext cx="3657600" cy="1271587"/>
          </a:xfrm>
          <a:prstGeom prst="irregularSeal2">
            <a:avLst/>
          </a:prstGeom>
          <a:solidFill>
            <a:srgbClr val="FFFFCC"/>
          </a:solidFill>
          <a:ln>
            <a:noFill/>
          </a:ln>
        </p:spPr>
        <p:txBody>
          <a:bodyPr wrap="none" anchor="ctr"/>
          <a:lstStyle/>
          <a:p>
            <a:r>
              <a:rPr lang="zh-CN" altLang="en-US">
                <a:solidFill>
                  <a:srgbClr val="006600"/>
                </a:solidFill>
                <a:latin typeface="Times New Roman" panose="02020603050405020304" charset="0"/>
              </a:rPr>
              <a:t> 要调用函数，</a:t>
            </a:r>
            <a:endParaRPr lang="zh-CN" altLang="en-US">
              <a:solidFill>
                <a:srgbClr val="006600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rgbClr val="006600"/>
                </a:solidFill>
                <a:latin typeface="Times New Roman" panose="02020603050405020304" charset="0"/>
              </a:rPr>
              <a:t>必须先要声明！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H="1">
            <a:off x="5219700" y="1989138"/>
            <a:ext cx="1016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613" y="5300663"/>
            <a:ext cx="3960812" cy="7635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charset="0"/>
              </a:rPr>
              <a:t>只能返回一个结果，</a:t>
            </a:r>
            <a:endParaRPr lang="zh-CN" altLang="en-US">
              <a:latin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charset="0"/>
              </a:rPr>
              <a:t> 类型与函数定义时一致</a:t>
            </a:r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73375" y="2997200"/>
            <a:ext cx="1193800" cy="2232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animBg="1"/>
      <p:bldP spid="23556" grpId="0" animBg="1"/>
      <p:bldP spid="433157" grpId="0" animBg="1"/>
      <p:bldP spid="433160" grpId="0" animBg="1"/>
      <p:bldP spid="433161" grpId="0" animBg="1"/>
      <p:bldP spid="433162" grpId="0" animBg="1" autoUpdateAnimBg="0"/>
      <p:bldP spid="433164" grpId="0" animBg="1"/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本章要点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275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函数的作用？如何确定函数功能？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怎样定义函数？如何调用函数？定义函数与声明函数有何区别？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什么是函数的参数？怎样确定函数的参数？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在函数调用时，参数是如何传递数据的？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变量与函数有什么关系？如何使用局部变量和全局变量？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什么是静态变量？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5.1.4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函数程序设计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6" y="1556792"/>
            <a:ext cx="8236173" cy="2664296"/>
          </a:xfrm>
        </p:spPr>
        <p:txBody>
          <a:bodyPr/>
          <a:lstStyle/>
          <a:p>
            <a:pPr algn="just" eaLnBrk="1" hangingPunct="1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5-2 </a:t>
            </a:r>
            <a:r>
              <a:rPr lang="zh-CN" altLang="zh-CN" dirty="0"/>
              <a:t>计算五边形的面积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zh-CN" altLang="zh-CN" dirty="0"/>
              <a:t>将一个五边形分割成三个三角形，输入这些三角形的</a:t>
            </a:r>
            <a:r>
              <a:rPr lang="en-US" altLang="zh-CN" dirty="0"/>
              <a:t>7</a:t>
            </a:r>
            <a:r>
              <a:rPr lang="zh-CN" altLang="zh-CN" dirty="0"/>
              <a:t>条边长，计算该五边形的面积。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zh-CN" altLang="zh-CN" dirty="0"/>
              <a:t>要求定义和调用函数</a:t>
            </a:r>
            <a:r>
              <a:rPr lang="en-US" altLang="zh-CN" dirty="0"/>
              <a:t>area(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zh-CN" dirty="0"/>
              <a:t>计算边长为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、</a:t>
            </a:r>
            <a:r>
              <a:rPr lang="en-US" altLang="zh-CN" dirty="0"/>
              <a:t>z</a:t>
            </a:r>
            <a:r>
              <a:rPr lang="zh-CN" altLang="zh-CN" dirty="0"/>
              <a:t>的三角形面积。</a:t>
            </a:r>
            <a:endParaRPr lang="zh-CN" altLang="zh-C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54895" y="4012681"/>
            <a:ext cx="23042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759151" y="4447913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 area(a2, a3, a7)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76822" y="5910879"/>
            <a:ext cx="2520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area(a4, a6, a7) </a:t>
            </a:r>
            <a:endParaRPr lang="en-US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1390288" y="4618595"/>
            <a:ext cx="2144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area(a1, a5, a6) 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14532"/>
            <a:ext cx="3961135" cy="6477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5-2 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源程序段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55" y="1529910"/>
            <a:ext cx="8925891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double a1, a2, a3, a4, a5, a6, a7,s;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double area(double x, double y, double z);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("Please input 7 side lengths in the order a1 to a7:\n");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lf%lf%lf%lf%lf%lf%lf</a:t>
            </a:r>
            <a:r>
              <a:rPr lang="en-US" altLang="zh-CN" sz="2000" dirty="0"/>
              <a:t>", &amp;a1, &amp;a2, &amp;a3, &amp;a4, &amp;a5, &amp;a6, &amp;a7);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 = 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area(a1, a5, a6) </a:t>
            </a:r>
            <a:r>
              <a:rPr lang="en-US" altLang="zh-CN" sz="2000" dirty="0"/>
              <a:t>+ 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area(a4, a6, a7)</a:t>
            </a:r>
            <a:r>
              <a:rPr lang="en-US" altLang="zh-CN" sz="2000" dirty="0"/>
              <a:t> + 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area(a2, a3, a7)</a:t>
            </a:r>
            <a:r>
              <a:rPr lang="en-US" altLang="zh-CN" sz="2000" dirty="0"/>
              <a:t>; /* </a:t>
            </a:r>
            <a:r>
              <a:rPr lang="zh-CN" altLang="zh-CN" sz="2000" dirty="0"/>
              <a:t>调用</a:t>
            </a:r>
            <a:r>
              <a:rPr lang="en-US" altLang="zh-CN" sz="2000" dirty="0"/>
              <a:t>3</a:t>
            </a:r>
            <a:r>
              <a:rPr lang="zh-CN" altLang="zh-CN" sz="2000" dirty="0"/>
              <a:t>次</a:t>
            </a:r>
            <a:r>
              <a:rPr lang="en-US" altLang="zh-CN" sz="2000" dirty="0"/>
              <a:t>area</a:t>
            </a:r>
            <a:r>
              <a:rPr lang="zh-CN" altLang="zh-CN" sz="2000" dirty="0"/>
              <a:t> </a:t>
            </a:r>
            <a:r>
              <a:rPr lang="en-US" altLang="zh-CN" sz="2000" dirty="0"/>
              <a:t>*/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("The area of the Pentagon is %.2f\n", s) ;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251520" y="4102713"/>
            <a:ext cx="8244854" cy="2240755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使用海伦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秦九韶公式计算三角形面积的函数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area(double x, double y, double z)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/*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函数首部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double p = (x + y + z) / 2;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eturn sqrt(p * ( p - x ) * ( p - y ) * ( p - z ))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; 		 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endParaRPr kumimoji="0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3581586" y="404664"/>
            <a:ext cx="5453360" cy="9541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Please input 7 side lengths in the order a1 to a7:</a:t>
            </a:r>
            <a:endParaRPr lang="zh-CN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2.5 2.5 2.5 2.5 2.5 3.6 3.6</a:t>
            </a:r>
            <a:endParaRPr kumimoji="0" lang="zh-CN" altLang="zh-CN" sz="2000" dirty="0">
              <a:solidFill>
                <a:srgbClr val="CC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area of the Pentagon is 10.47</a:t>
            </a:r>
            <a:endParaRPr kumimoji="0"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示例 定义判断奇偶数的函数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even (n)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定义一个判断奇偶数的函数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even (n)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为偶数时返回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判断奇偶数的函数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even (int n)	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函数首部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									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if(n%2 == 0){ 	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判别奇偶数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1;	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偶数返回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}else{	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奇数返回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	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5940425" y="2081213"/>
            <a:ext cx="3041650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CC0066"/>
                </a:solidFill>
                <a:latin typeface="+mn-ea"/>
                <a:ea typeface="+mn-ea"/>
                <a:cs typeface="仿宋_GB2312" charset="0"/>
              </a:rPr>
              <a:t>如何调用该</a:t>
            </a:r>
            <a:r>
              <a:rPr kumimoji="0" lang="zh-CN" altLang="en-US" sz="2800" dirty="0">
                <a:solidFill>
                  <a:srgbClr val="CC0066"/>
                </a:solidFill>
                <a:latin typeface="+mn-ea"/>
                <a:ea typeface="+mn-ea"/>
              </a:rPr>
              <a:t>函数？</a:t>
            </a:r>
            <a:endParaRPr kumimoji="0" lang="zh-CN" altLang="en-US" sz="2800" dirty="0">
              <a:solidFill>
                <a:srgbClr val="CC0066"/>
              </a:solidFill>
              <a:latin typeface="+mn-ea"/>
              <a:ea typeface="+mn-ea"/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5435600" y="2852738"/>
            <a:ext cx="3382963" cy="34782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# include &lt;</a:t>
            </a:r>
            <a:r>
              <a:rPr kumimoji="0" lang="en-US" altLang="zh-CN" b="0" dirty="0" err="1">
                <a:latin typeface="Arial" panose="020B0604020202020204" pitchFamily="34" charset="0"/>
              </a:rPr>
              <a:t>stdio.h</a:t>
            </a:r>
            <a:r>
              <a:rPr kumimoji="0" lang="en-US" altLang="zh-CN" b="0" dirty="0">
                <a:latin typeface="Arial" panose="020B0604020202020204" pitchFamily="34" charset="0"/>
              </a:rPr>
              <a:t>&gt;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 err="1">
                <a:latin typeface="Arial" panose="020B0604020202020204" pitchFamily="34" charset="0"/>
              </a:rPr>
              <a:t>int</a:t>
            </a:r>
            <a:r>
              <a:rPr kumimoji="0" lang="en-US" altLang="zh-CN" b="0" dirty="0">
                <a:latin typeface="Arial" panose="020B0604020202020204" pitchFamily="34" charset="0"/>
              </a:rPr>
              <a:t> main ( void )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{  int x, sum = 0;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    ……</a:t>
            </a:r>
            <a:endParaRPr kumimoji="0" lang="zh-CN" altLang="en-US" b="0" dirty="0">
              <a:latin typeface="Arial" panose="020B0604020202020204" pitchFamily="34" charset="0"/>
            </a:endParaRPr>
          </a:p>
          <a:p>
            <a:pPr algn="l"/>
            <a:r>
              <a:rPr kumimoji="0" lang="zh-CN" altLang="en-US" b="0" dirty="0">
                <a:latin typeface="Arial" panose="020B0604020202020204" pitchFamily="34" charset="0"/>
              </a:rPr>
              <a:t>      </a:t>
            </a:r>
            <a:r>
              <a:rPr kumimoji="0" lang="en-US" altLang="zh-CN" b="0" dirty="0">
                <a:latin typeface="Arial" panose="020B0604020202020204" pitchFamily="34" charset="0"/>
              </a:rPr>
              <a:t>if (</a:t>
            </a:r>
            <a:r>
              <a:rPr kumimoji="0" lang="en-US" altLang="zh-CN" sz="2800" b="0" dirty="0">
                <a:solidFill>
                  <a:srgbClr val="0033CC"/>
                </a:solidFill>
                <a:latin typeface="Arial" panose="020B0604020202020204" pitchFamily="34" charset="0"/>
              </a:rPr>
              <a:t>even(x) </a:t>
            </a:r>
            <a:r>
              <a:rPr kumimoji="0"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!= 0</a:t>
            </a:r>
            <a:r>
              <a:rPr kumimoji="0" lang="en-US" altLang="zh-CN" b="0" dirty="0">
                <a:latin typeface="Arial" panose="020B0604020202020204" pitchFamily="34" charset="0"/>
              </a:rPr>
              <a:t>)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         sum = sum + x;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    </a:t>
            </a:r>
            <a:r>
              <a:rPr kumimoji="0" lang="en-US" altLang="zh-CN" b="0" dirty="0" err="1">
                <a:latin typeface="Arial" panose="020B0604020202020204" pitchFamily="34" charset="0"/>
              </a:rPr>
              <a:t>printf</a:t>
            </a:r>
            <a:r>
              <a:rPr kumimoji="0" lang="en-US" altLang="zh-CN" b="0" dirty="0">
                <a:latin typeface="Arial" panose="020B0604020202020204" pitchFamily="34" charset="0"/>
              </a:rPr>
              <a:t> ("%d", sum);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    return  0;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}</a:t>
            </a:r>
            <a:endParaRPr kumimoji="0" lang="zh-CN" altLang="en-US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/>
      <p:bldP spid="4229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5-3 </a:t>
            </a:r>
            <a:r>
              <a:rPr lang="zh-CN" altLang="zh-CN" sz="4000" dirty="0"/>
              <a:t>使用函数判断完全平方数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268760"/>
                <a:ext cx="8568630" cy="1583381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zh-CN" sz="2800" dirty="0"/>
                  <a:t>定义函数</a:t>
                </a:r>
                <a:r>
                  <a:rPr lang="en-US" altLang="zh-CN" sz="2800" dirty="0" err="1"/>
                  <a:t>IsSquare</a:t>
                </a:r>
                <a:r>
                  <a:rPr lang="en-US" altLang="zh-CN" sz="2800" dirty="0"/>
                  <a:t>(n)</a:t>
                </a:r>
                <a:r>
                  <a:rPr lang="zh-CN" altLang="en-US" sz="2800" dirty="0"/>
                  <a:t>：</a:t>
                </a:r>
                <a:r>
                  <a:rPr lang="zh-CN" altLang="zh-CN" sz="2800" dirty="0"/>
                  <a:t>当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为完全平方数时返回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，否则返回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+......+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1986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268760"/>
                <a:ext cx="8568630" cy="1583381"/>
              </a:xfrm>
              <a:blipFill rotWithShape="1">
                <a:blip r:embed="rId1"/>
                <a:stretch>
                  <a:fillRect l="-4" t="-2" r="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26877" y="2636912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/* </a:t>
            </a:r>
            <a:r>
              <a:rPr lang="zh-CN" altLang="zh-CN" sz="2000" kern="100" dirty="0">
                <a:latin typeface="+mn-lt"/>
                <a:ea typeface="宋体" panose="02010600030101010101" pitchFamily="2" charset="-122"/>
              </a:rPr>
              <a:t>判断完全平方数的函数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*/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</a:rPr>
              <a:t>IsSquare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 (int n)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		/* </a:t>
            </a:r>
            <a:r>
              <a:rPr lang="zh-CN" altLang="zh-CN" sz="2000" kern="100" dirty="0">
                <a:latin typeface="+mn-lt"/>
                <a:ea typeface="宋体" panose="02010600030101010101" pitchFamily="2" charset="-122"/>
              </a:rPr>
              <a:t>函数首部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*/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{  int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for (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= 1; n &gt; 0;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+ 2) {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    n = n - </a:t>
            </a:r>
            <a:r>
              <a:rPr lang="en-US" altLang="zh-CN" sz="2000" kern="100" dirty="0" err="1"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;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}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if (n == 0){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    return 1; 		/* </a:t>
            </a:r>
            <a:r>
              <a:rPr lang="zh-CN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是完全平方数返回</a:t>
            </a: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1 */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}else{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    return 0; 		/* </a:t>
            </a:r>
            <a:r>
              <a:rPr lang="zh-CN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不是完全平方数返回</a:t>
            </a: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0 */</a:t>
            </a:r>
            <a:endParaRPr lang="zh-CN" altLang="zh-CN" sz="2000" kern="100" dirty="0">
              <a:solidFill>
                <a:schemeClr val="bg2"/>
              </a:solidFill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</a:rPr>
              <a:t>    }</a:t>
            </a: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							</a:t>
            </a:r>
            <a:endParaRPr lang="zh-CN" altLang="zh-CN" sz="2000" kern="100" dirty="0">
              <a:latin typeface="+mn-lt"/>
              <a:ea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100" dirty="0">
                <a:latin typeface="+mn-lt"/>
                <a:ea typeface="宋体" panose="02010600030101010101" pitchFamily="2" charset="-122"/>
              </a:rPr>
              <a:t>}</a:t>
            </a:r>
            <a:endParaRPr lang="zh-CN" altLang="zh-CN" sz="2000" kern="100" dirty="0">
              <a:effectLst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5-4 </a:t>
            </a:r>
            <a:r>
              <a:rPr lang="zh-CN" altLang="zh-CN" sz="4000" dirty="0"/>
              <a:t>使用函数求最大公约数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4104457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定义函数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(int m, int n)</a:t>
            </a:r>
            <a:r>
              <a:rPr lang="zh-CN" altLang="en-US" sz="2800" dirty="0"/>
              <a:t>：</a:t>
            </a:r>
            <a:r>
              <a:rPr lang="zh-CN" altLang="zh-CN" sz="2800" dirty="0"/>
              <a:t>计算</a:t>
            </a:r>
            <a:r>
              <a:rPr lang="en-US" altLang="zh-CN" sz="2800" dirty="0"/>
              <a:t>m</a:t>
            </a:r>
            <a:r>
              <a:rPr lang="zh-CN" altLang="zh-CN" sz="2800" dirty="0"/>
              <a:t>和</a:t>
            </a:r>
            <a:r>
              <a:rPr lang="en-US" altLang="zh-CN" sz="2800" dirty="0"/>
              <a:t>n</a:t>
            </a:r>
            <a:r>
              <a:rPr lang="zh-CN" altLang="zh-CN" sz="2800" dirty="0"/>
              <a:t>的最大公约数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zh-CN" altLang="zh-CN" sz="2400" dirty="0"/>
              <a:t>辗转相除法</a:t>
            </a:r>
            <a:r>
              <a:rPr lang="zh-CN" altLang="en-US" sz="2400" dirty="0"/>
              <a:t>（</a:t>
            </a:r>
            <a:r>
              <a:rPr lang="zh-CN" altLang="zh-CN" sz="2400" dirty="0"/>
              <a:t>欧几里得算法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(1)r = m %n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若</a:t>
            </a:r>
            <a:r>
              <a:rPr lang="en-US" altLang="zh-CN" sz="2400" dirty="0"/>
              <a:t>r</a:t>
            </a:r>
            <a:r>
              <a:rPr lang="zh-CN" altLang="zh-CN" sz="2400" dirty="0"/>
              <a:t>为</a:t>
            </a:r>
            <a:r>
              <a:rPr lang="en-US" altLang="zh-CN" sz="2400" dirty="0"/>
              <a:t>0</a:t>
            </a:r>
            <a:r>
              <a:rPr lang="zh-CN" altLang="zh-CN" sz="2400" dirty="0"/>
              <a:t>，则返回</a:t>
            </a:r>
            <a:r>
              <a:rPr lang="en-US" altLang="zh-CN" sz="2400" dirty="0"/>
              <a:t>n</a:t>
            </a:r>
            <a:r>
              <a:rPr lang="zh-CN" altLang="zh-CN" sz="2400" dirty="0"/>
              <a:t>的值作为结果并结束；否则</a:t>
            </a:r>
            <a:r>
              <a:rPr lang="zh-CN" altLang="en-US" sz="2400" dirty="0"/>
              <a:t>转</a:t>
            </a:r>
            <a:r>
              <a:rPr lang="zh-CN" altLang="zh-CN" sz="2400" dirty="0"/>
              <a:t>第</a:t>
            </a:r>
            <a:r>
              <a:rPr lang="en-US" altLang="zh-CN" sz="2400" dirty="0"/>
              <a:t>(3)</a:t>
            </a:r>
            <a:r>
              <a:rPr lang="zh-CN" altLang="zh-CN" sz="2400" dirty="0"/>
              <a:t>步；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(3)m = n, n = r,</a:t>
            </a:r>
            <a:r>
              <a:rPr lang="zh-CN" altLang="zh-CN" sz="2400" dirty="0"/>
              <a:t>返回第</a:t>
            </a:r>
            <a:r>
              <a:rPr lang="en-US" altLang="zh-CN" sz="2400" dirty="0"/>
              <a:t>(1)</a:t>
            </a:r>
            <a:r>
              <a:rPr lang="zh-CN" altLang="zh-CN" sz="2400" dirty="0"/>
              <a:t>步。</a:t>
            </a:r>
            <a:endParaRPr lang="en-US" altLang="zh-CN" sz="2400" dirty="0"/>
          </a:p>
          <a:p>
            <a:pPr eaLnBrk="1" hangingPunct="1">
              <a:buNone/>
            </a:pPr>
            <a:endParaRPr lang="zh-CN" altLang="zh-CN" sz="2800" dirty="0"/>
          </a:p>
          <a:p>
            <a:pPr eaLnBrk="1" hangingPunct="1">
              <a:buNone/>
            </a:pPr>
            <a:endParaRPr lang="zh-CN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766069" y="1135916"/>
            <a:ext cx="41764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</a:rPr>
              <a:t>gcd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(int m, int n)</a:t>
            </a:r>
            <a:endParaRPr lang="zh-CN" altLang="zh-CN" sz="2000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+mn-lt"/>
              </a:rPr>
              <a:t>{  </a:t>
            </a:r>
            <a:endParaRPr lang="en-US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int r, temp;</a:t>
            </a:r>
            <a:endParaRPr lang="en-US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	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if(m &lt; n){ </a:t>
            </a:r>
            <a:endParaRPr lang="en-US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temp = m; m = n; n = temp;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}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r = m % n;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while(r != 0){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m = n;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n = r;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   r = m % n;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}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return n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algn="l"/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5-5  </a:t>
            </a:r>
            <a:r>
              <a:rPr lang="zh-CN" altLang="zh-CN" dirty="0"/>
              <a:t>使用函数判断素数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4" y="980926"/>
            <a:ext cx="8676803" cy="5760441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5-5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以内的全部素数，每行输出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个。素数就是只能被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和自身整除的正整数，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不是素数，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是素数。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要求定义和调用函数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prime (m)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判断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是否为素数，当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为素数时返回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，否则返回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buFont typeface="Wingdings" panose="05000000000000000000" charset="0"/>
              <a:buNone/>
            </a:pPr>
            <a:r>
              <a:rPr lang="zh-CN" altLang="en-GB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GB" sz="2800" dirty="0">
                <a:latin typeface="Arial" panose="020B0604020202020204" pitchFamily="34" charset="0"/>
                <a:ea typeface="宋体" panose="02010600030101010101" pitchFamily="2" charset="-122"/>
              </a:rPr>
              <a:t>算法描述：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之间的每个数进行判断，若是素数，则输出该数。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 (m = 2; m &lt;= 100; m++) 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if (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是素数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 ", m);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139952" y="5085184"/>
            <a:ext cx="237648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prime (m) != 0</a:t>
            </a:r>
            <a:endParaRPr kumimoji="0" lang="en-US" altLang="zh-CN" dirty="0">
              <a:solidFill>
                <a:srgbClr val="CC0066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00" y="240253"/>
            <a:ext cx="3609975" cy="88449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5-4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源程序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4105151" cy="63373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prime (int m);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{  	int count, m;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	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	count =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	for(m = 2; m &lt;= 100; m++){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    if (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prime(m) != 0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("%6d", m ); 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count++;            	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if (count %10 == 0)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("\n");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	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	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("\n");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4653211" y="1124744"/>
            <a:ext cx="4176464" cy="51845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int prime (int m)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{   int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</a:rPr>
              <a:t>, n;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if ( m &lt;= 1 ) </a:t>
            </a:r>
            <a:r>
              <a:rPr kumimoji="0"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zh-CN" sz="2000" dirty="0">
                <a:latin typeface="Arial" panose="020B0604020202020204" pitchFamily="34" charset="0"/>
              </a:rPr>
              <a:t>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zh-CN" sz="2000" dirty="0">
                <a:latin typeface="Arial" panose="020B0604020202020204" pitchFamily="34" charset="0"/>
              </a:rPr>
              <a:t>else  if ( m == 2 )</a:t>
            </a:r>
            <a:r>
              <a:rPr kumimoji="0"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 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000" dirty="0">
                <a:latin typeface="Arial" panose="020B0604020202020204" pitchFamily="34" charset="0"/>
              </a:rPr>
              <a:t>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else{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limit = sqrt (m) + 1;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for(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</a:rPr>
              <a:t> = 2;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</a:rPr>
              <a:t> &lt;= limit;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</a:rPr>
              <a:t>++){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     if (m %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</a:rPr>
              <a:t> == 0){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  	      </a:t>
            </a:r>
            <a:r>
              <a:rPr kumimoji="0"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zh-CN" sz="2000" dirty="0">
                <a:latin typeface="Arial" panose="020B0604020202020204" pitchFamily="34" charset="0"/>
              </a:rPr>
              <a:t>;	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     }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}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</a:t>
            </a:r>
            <a:r>
              <a:rPr kumimoji="0"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000" dirty="0">
                <a:latin typeface="Arial" panose="020B0604020202020204" pitchFamily="34" charset="0"/>
              </a:rPr>
              <a:t>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}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}</a:t>
            </a:r>
            <a:endParaRPr kumimoji="0"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示例 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的近似值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56792"/>
            <a:ext cx="8229600" cy="3886200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输入精度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，使用格里高利公式求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的近似值，精确到最后一项的绝对值小于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要求定义和调用函数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funpi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(e)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的近似值。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08175" y="3860800"/>
          <a:ext cx="36004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1" imgW="32613600" imgH="9448800" progId="">
                  <p:embed/>
                </p:oleObj>
              </mc:Choice>
              <mc:Fallback>
                <p:oleObj name="Equation" r:id="rId1" imgW="32613600" imgH="94488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360045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AutoShape 6"/>
          <p:cNvSpPr>
            <a:spLocks noChangeArrowheads="1"/>
          </p:cNvSpPr>
          <p:nvPr/>
        </p:nvSpPr>
        <p:spPr bwMode="auto">
          <a:xfrm>
            <a:off x="6226175" y="4149725"/>
            <a:ext cx="2449513" cy="1439863"/>
          </a:xfrm>
          <a:prstGeom prst="cloudCallout">
            <a:avLst>
              <a:gd name="adj1" fmla="val -47343"/>
              <a:gd name="adj2" fmla="val -10644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r>
              <a:rPr kumimoji="0" lang="zh-CN" altLang="en-US" sz="2800" b="0" dirty="0">
                <a:latin typeface="Arial" panose="020B0604020202020204" pitchFamily="34" charset="0"/>
              </a:rPr>
              <a:t>什么做参数？</a:t>
            </a:r>
            <a:endParaRPr kumimoji="0" lang="zh-CN" altLang="en-US" sz="2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260350"/>
            <a:ext cx="3313112" cy="6477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的源程序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4176712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用格里高利公式计算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的近似值，精度为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 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5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zh-CN" altLang="en-US" sz="25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500" dirty="0" err="1"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</a:t>
            </a:r>
            <a:r>
              <a:rPr lang="en-US" altLang="zh-CN" sz="25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funpi</a:t>
            </a:r>
            <a:r>
              <a:rPr lang="en-US" altLang="zh-CN" sz="25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(double e);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int main (void)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{ 	double e, pi;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  	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5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("Enter e:");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  	</a:t>
            </a:r>
            <a:r>
              <a:rPr lang="en-US" altLang="zh-CN" sz="25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500" dirty="0" err="1"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", &amp;e);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  	pi = </a:t>
            </a:r>
            <a:r>
              <a:rPr lang="en-US" altLang="zh-CN" sz="25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funpi</a:t>
            </a:r>
            <a:r>
              <a:rPr lang="en-US" altLang="zh-CN" sz="25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(e)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  <a:r>
              <a:rPr lang="en-US" altLang="zh-CN" sz="25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 ("pi = %f\n", pi);	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buFont typeface="Wingdings" panose="05000000000000000000" charset="0"/>
              <a:buNone/>
            </a:pP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5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211638" y="1700213"/>
            <a:ext cx="4824412" cy="4897437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double </a:t>
            </a:r>
            <a:r>
              <a:rPr kumimoji="0"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</a:rPr>
              <a:t>funpi</a:t>
            </a:r>
            <a:r>
              <a:rPr kumimoji="0" lang="en-US" altLang="zh-CN" sz="2000" dirty="0">
                <a:solidFill>
                  <a:srgbClr val="CC0066"/>
                </a:solidFill>
                <a:latin typeface="Arial" panose="020B0604020202020204" pitchFamily="34" charset="0"/>
              </a:rPr>
              <a:t> (double e) </a:t>
            </a:r>
            <a:endParaRPr kumimoji="0" lang="en-US" altLang="zh-CN" sz="2000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{	 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int</a:t>
            </a:r>
            <a:r>
              <a:rPr kumimoji="0" lang="en-US" altLang="zh-CN" sz="2000" dirty="0">
                <a:latin typeface="Arial" panose="020B0604020202020204" pitchFamily="34" charset="0"/>
              </a:rPr>
              <a:t> denominator, flag;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double item, sum;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	 flag = 1;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	 denominator = 1;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	 item = 1.0;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	 sum = 0;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while (</a:t>
            </a:r>
            <a:r>
              <a:rPr kumimoji="0" lang="en-US" altLang="zh-CN" sz="2000" dirty="0" err="1">
                <a:latin typeface="Arial" panose="020B0604020202020204" pitchFamily="34" charset="0"/>
              </a:rPr>
              <a:t>fabs</a:t>
            </a:r>
            <a:r>
              <a:rPr kumimoji="0" lang="en-US" altLang="zh-CN" sz="2000" dirty="0">
                <a:latin typeface="Arial" panose="020B0604020202020204" pitchFamily="34" charset="0"/>
              </a:rPr>
              <a:t> (item) &gt;= e){  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  sum = sum + item;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   flag = -flag;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	     denominator = denominator + 2; 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en-US" altLang="zh-CN" sz="2000" dirty="0">
                <a:latin typeface="Arial" panose="020B0604020202020204" pitchFamily="34" charset="0"/>
              </a:rPr>
              <a:t>	     item = flag * 1.0 / denominator;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}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    sum = sum + item;</a:t>
            </a:r>
            <a:endParaRPr kumimoji="0" lang="en-US" altLang="zh-CN" sz="20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   	  </a:t>
            </a:r>
            <a:r>
              <a:rPr kumimoji="0"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return sum * 4;</a:t>
            </a:r>
            <a:endParaRPr kumimoji="0" lang="en-US" altLang="zh-CN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000" dirty="0">
                <a:latin typeface="Arial" panose="020B0604020202020204" pitchFamily="34" charset="0"/>
              </a:rPr>
              <a:t>}</a:t>
            </a:r>
            <a:endParaRPr kumimoji="0"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6877050" y="981075"/>
            <a:ext cx="2016125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panose="020B0604020202020204" pitchFamily="34" charset="0"/>
              </a:rPr>
              <a:t>Enter e: </a:t>
            </a:r>
            <a:r>
              <a:rPr kumimoji="0" lang="en-US" altLang="zh-CN" sz="2000">
                <a:solidFill>
                  <a:srgbClr val="CC0066"/>
                </a:solidFill>
                <a:latin typeface="Arial" panose="020B0604020202020204" pitchFamily="34" charset="0"/>
              </a:rPr>
              <a:t>0.0001</a:t>
            </a:r>
            <a:endParaRPr kumimoji="0" lang="en-US" altLang="zh-CN" sz="200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panose="020B0604020202020204" pitchFamily="34" charset="0"/>
              </a:rPr>
              <a:t>pi = 3.1418</a:t>
            </a:r>
            <a:endParaRPr kumimoji="0"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5.2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数字金字塔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5.2.1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5.2.2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不返回结果的函数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5.2.3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结构化程序设计思想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计算圆柱体积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4205" indent="-624205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5.1.1  程序解析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24205" indent="-624205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5.1.2  函数的定义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24205" indent="-624205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5.1.3  函数的调用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24205" indent="-624205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5.1.4  函数程序设计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5-6  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之内的数字金字塔。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27233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输出数字金字塔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pyramid (int n);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/*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函数声明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int main (void)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pyramid(5);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调用函数，输出数字金字塔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pyramid (int n)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    	/*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函数定义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		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int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 j;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for 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++){	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需要输出的行数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for (j = 1; j &lt;= n-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j++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 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输出每行左边的空格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 ");	   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for (j = 1; j &lt;=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j++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  	/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* 输出每行的数字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("%d ",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);	              /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* 每个数字的后面有一个空格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putchar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('\n');			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804025" y="3213100"/>
            <a:ext cx="1943100" cy="1930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2  2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3  3  3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4  4  4  4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5  5  5  5  5</a:t>
            </a:r>
            <a:r>
              <a:rPr lang="en-US" altLang="zh-CN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5580063" y="188913"/>
            <a:ext cx="3384550" cy="1260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 b="0" dirty="0">
                <a:latin typeface="Arial" panose="020B0604020202020204" pitchFamily="34" charset="0"/>
              </a:rPr>
              <a:t>for (</a:t>
            </a:r>
            <a:r>
              <a:rPr kumimoji="0" lang="en-US" altLang="zh-CN" b="0" dirty="0" err="1"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latin typeface="Arial" panose="020B0604020202020204" pitchFamily="34" charset="0"/>
              </a:rPr>
              <a:t> = 1; </a:t>
            </a:r>
            <a:r>
              <a:rPr kumimoji="0" lang="en-US" altLang="zh-CN" b="0" dirty="0" err="1"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latin typeface="Arial" panose="020B0604020202020204" pitchFamily="34" charset="0"/>
              </a:rPr>
              <a:t> &lt;= n; </a:t>
            </a:r>
            <a:r>
              <a:rPr kumimoji="0" lang="en-US" altLang="zh-CN" b="0" dirty="0" err="1"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latin typeface="Arial" panose="020B0604020202020204" pitchFamily="34" charset="0"/>
              </a:rPr>
              <a:t>++) {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 dirty="0">
                <a:latin typeface="Arial" panose="020B0604020202020204" pitchFamily="34" charset="0"/>
              </a:rPr>
              <a:t>      </a:t>
            </a:r>
            <a:r>
              <a:rPr kumimoji="0" lang="zh-CN" altLang="en-US" b="0" dirty="0">
                <a:latin typeface="Arial" panose="020B0604020202020204" pitchFamily="34" charset="0"/>
              </a:rPr>
              <a:t>一行的处理</a:t>
            </a:r>
            <a:endParaRPr kumimoji="0" lang="zh-CN" altLang="en-US" b="0" dirty="0">
              <a:latin typeface="Arial" panose="020B0604020202020204" pitchFamily="34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 dirty="0">
                <a:latin typeface="Arial" panose="020B0604020202020204" pitchFamily="34" charset="0"/>
              </a:rPr>
              <a:t>}</a:t>
            </a:r>
            <a:endParaRPr kumimoji="0" lang="en-US" altLang="zh-CN" b="0" dirty="0">
              <a:latin typeface="Arial" panose="020B0604020202020204" pitchFamily="34" charset="0"/>
            </a:endParaRP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5580063" y="693738"/>
            <a:ext cx="3370262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 dirty="0">
                <a:latin typeface="Arial" panose="020B0604020202020204" pitchFamily="34" charset="0"/>
              </a:rPr>
              <a:t>    一行中的空格处理；</a:t>
            </a:r>
            <a:endParaRPr kumimoji="0" lang="zh-CN" altLang="en-US" b="0" dirty="0">
              <a:latin typeface="Arial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 dirty="0">
                <a:latin typeface="Arial" panose="020B0604020202020204" pitchFamily="34" charset="0"/>
              </a:rPr>
              <a:t>    一行中的数字显示</a:t>
            </a:r>
            <a:endParaRPr kumimoji="0" lang="zh-CN" altLang="en-US" b="0" dirty="0">
              <a:latin typeface="Arial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0" dirty="0">
                <a:latin typeface="Arial" panose="020B0604020202020204" pitchFamily="34" charset="0"/>
              </a:rPr>
              <a:t>}</a:t>
            </a:r>
            <a:endParaRPr kumimoji="0" lang="en-US" altLang="zh-CN" b="0" dirty="0">
              <a:latin typeface="Arial" panose="020B0604020202020204" pitchFamily="34" charset="0"/>
            </a:endParaRP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1763713" y="188913"/>
            <a:ext cx="3730625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for (</a:t>
            </a:r>
            <a:r>
              <a:rPr kumimoji="0" lang="en-US" altLang="zh-CN" b="0" dirty="0" err="1"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latin typeface="Arial" panose="020B0604020202020204" pitchFamily="34" charset="0"/>
              </a:rPr>
              <a:t> = 1; </a:t>
            </a:r>
            <a:r>
              <a:rPr kumimoji="0" lang="en-US" altLang="zh-CN" b="0" dirty="0" err="1"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latin typeface="Arial" panose="020B0604020202020204" pitchFamily="34" charset="0"/>
              </a:rPr>
              <a:t> &lt;= n; </a:t>
            </a:r>
            <a:r>
              <a:rPr kumimoji="0" lang="en-US" altLang="zh-CN" b="0" dirty="0" err="1"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latin typeface="Arial" panose="020B0604020202020204" pitchFamily="34" charset="0"/>
              </a:rPr>
              <a:t>++) {</a:t>
            </a:r>
            <a:endParaRPr kumimoji="0" lang="zh-CN" altLang="en-US" b="0" dirty="0">
              <a:latin typeface="Arial" panose="020B0604020202020204" pitchFamily="34" charset="0"/>
            </a:endParaRPr>
          </a:p>
          <a:p>
            <a:pPr algn="l"/>
            <a:r>
              <a:rPr kumimoji="0" lang="zh-CN" altLang="en-US" b="0" dirty="0">
                <a:latin typeface="Arial" panose="020B0604020202020204" pitchFamily="34" charset="0"/>
              </a:rPr>
              <a:t>   </a:t>
            </a:r>
            <a:r>
              <a:rPr kumimoji="0"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for (j = 1; j &lt;= n-</a:t>
            </a:r>
            <a:r>
              <a:rPr kumimoji="0" lang="en-US" altLang="zh-CN" b="0" dirty="0" err="1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; </a:t>
            </a:r>
            <a:r>
              <a:rPr kumimoji="0" lang="en-US" altLang="zh-CN" b="0" dirty="0" err="1">
                <a:solidFill>
                  <a:schemeClr val="tx2"/>
                </a:solidFill>
                <a:latin typeface="Arial" panose="020B0604020202020204" pitchFamily="34" charset="0"/>
              </a:rPr>
              <a:t>j++</a:t>
            </a:r>
            <a:r>
              <a:rPr kumimoji="0"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) 	</a:t>
            </a:r>
            <a:r>
              <a:rPr kumimoji="0" lang="en-US" altLang="zh-CN" b="0" dirty="0" err="1">
                <a:solidFill>
                  <a:schemeClr val="tx2"/>
                </a:solidFill>
                <a:latin typeface="Arial" panose="020B0604020202020204" pitchFamily="34" charset="0"/>
              </a:rPr>
              <a:t>printf</a:t>
            </a:r>
            <a:r>
              <a:rPr kumimoji="0"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(" ");</a:t>
            </a:r>
            <a:r>
              <a:rPr kumimoji="0" lang="en-US" altLang="zh-CN" b="0" dirty="0">
                <a:latin typeface="Arial" panose="020B0604020202020204" pitchFamily="34" charset="0"/>
              </a:rPr>
              <a:t>	</a:t>
            </a:r>
            <a:r>
              <a:rPr kumimoji="0" lang="zh-CN" altLang="en-US" b="0" dirty="0">
                <a:latin typeface="Arial" panose="020B0604020202020204" pitchFamily="34" charset="0"/>
              </a:rPr>
              <a:t>          </a:t>
            </a:r>
            <a:endParaRPr kumimoji="0" lang="zh-CN" altLang="en-US" b="0" dirty="0">
              <a:latin typeface="Arial" panose="020B0604020202020204" pitchFamily="34" charset="0"/>
            </a:endParaRPr>
          </a:p>
          <a:p>
            <a:pPr algn="l"/>
            <a:r>
              <a:rPr kumimoji="0" lang="zh-CN" altLang="en-US" b="0" dirty="0">
                <a:latin typeface="Arial" panose="020B0604020202020204" pitchFamily="34" charset="0"/>
              </a:rPr>
              <a:t>    一行中的数字显示</a:t>
            </a:r>
            <a:endParaRPr kumimoji="0" lang="en-US" altLang="zh-CN" b="0" dirty="0">
              <a:latin typeface="Arial" panose="020B0604020202020204" pitchFamily="34" charset="0"/>
            </a:endParaRPr>
          </a:p>
          <a:p>
            <a:pPr algn="l"/>
            <a:r>
              <a:rPr kumimoji="0" lang="en-US" altLang="zh-CN" b="0" dirty="0">
                <a:latin typeface="Arial" panose="020B0604020202020204" pitchFamily="34" charset="0"/>
              </a:rPr>
              <a:t>}</a:t>
            </a:r>
            <a:endParaRPr kumimoji="0"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45063" name="Freeform 8"/>
          <p:cNvSpPr/>
          <p:nvPr/>
        </p:nvSpPr>
        <p:spPr bwMode="auto">
          <a:xfrm>
            <a:off x="6965950" y="3375025"/>
            <a:ext cx="647700" cy="1241425"/>
          </a:xfrm>
          <a:custGeom>
            <a:avLst/>
            <a:gdLst>
              <a:gd name="T0" fmla="*/ 0 w 408"/>
              <a:gd name="T1" fmla="*/ 2147483647 h 816"/>
              <a:gd name="T2" fmla="*/ 0 w 408"/>
              <a:gd name="T3" fmla="*/ 0 h 816"/>
              <a:gd name="T4" fmla="*/ 2147483647 w 408"/>
              <a:gd name="T5" fmla="*/ 0 h 816"/>
              <a:gd name="T6" fmla="*/ 0 w 408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816"/>
              <a:gd name="T14" fmla="*/ 408 w 40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816">
                <a:moveTo>
                  <a:pt x="0" y="816"/>
                </a:moveTo>
                <a:lnTo>
                  <a:pt x="0" y="0"/>
                </a:lnTo>
                <a:lnTo>
                  <a:pt x="408" y="0"/>
                </a:lnTo>
                <a:lnTo>
                  <a:pt x="0" y="816"/>
                </a:lnTo>
                <a:close/>
              </a:path>
            </a:pathLst>
          </a:custGeom>
          <a:noFill/>
          <a:ln w="9525">
            <a:solidFill>
              <a:srgbClr val="CC0066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45064" name="文本框 1"/>
          <p:cNvSpPr txBox="1">
            <a:spLocks noChangeArrowheads="1"/>
          </p:cNvSpPr>
          <p:nvPr/>
        </p:nvSpPr>
        <p:spPr bwMode="auto">
          <a:xfrm>
            <a:off x="9947275" y="1539875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/>
      <p:bldP spid="444421" grpId="0" animBg="1"/>
      <p:bldP spid="444422" grpId="0" animBg="1"/>
      <p:bldP spid="4444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5.2.2  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不返回运算结果的函数定义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8569325" cy="2447925"/>
          </a:xfrm>
        </p:spPr>
        <p:txBody>
          <a:bodyPr/>
          <a:lstStyle/>
          <a:p>
            <a:pPr algn="just" eaLnBrk="1" hangingPunct="1">
              <a:lnSpc>
                <a:spcPct val="104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函数名（参数表）  	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函数首部 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4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{                    			/*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函数体 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4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函数实现过程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4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         		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可以省略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return */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4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779838" y="4581525"/>
            <a:ext cx="4464050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这类函数通常用于屏幕输出等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 flipH="1">
            <a:off x="898525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3025" y="1343025"/>
            <a:ext cx="2684463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表示不返回结果</a:t>
            </a:r>
            <a:endParaRPr kumimoji="0" lang="zh-CN" altLang="en-US" sz="2800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323850" y="5291138"/>
            <a:ext cx="5111750" cy="9556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不能省略</a:t>
            </a:r>
            <a:r>
              <a:rPr kumimoji="0"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, </a:t>
            </a:r>
            <a:r>
              <a:rPr kumimoji="0"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否则</a:t>
            </a:r>
            <a:endParaRPr kumimoji="0" lang="zh-CN" altLang="en-US" sz="2800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函数类型被默认定义为</a:t>
            </a:r>
            <a:r>
              <a:rPr kumimoji="0"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int</a:t>
            </a:r>
            <a:endParaRPr kumimoji="0" lang="zh-CN" altLang="en-US" sz="2800">
              <a:solidFill>
                <a:srgbClr val="CC0066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611188" y="2708275"/>
            <a:ext cx="0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 autoUpdateAnimBg="0"/>
      <p:bldP spid="443397" grpId="0" animBg="1"/>
      <p:bldP spid="443398" grpId="0"/>
      <p:bldP spid="443399" grpId="0" animBg="1"/>
      <p:bldP spid="4434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5.2.2  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不返回运算结果的函数定义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68153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由于函数没有返回结果，函数调用不可能出现在表达式中，通常以独立的调用语句方式，如</a:t>
            </a:r>
            <a:r>
              <a:rPr lang="en-US" altLang="zh-CN" sz="2600">
                <a:latin typeface="Arial" panose="020B0604020202020204" pitchFamily="34" charset="0"/>
                <a:ea typeface="宋体" panose="02010600030101010101" pitchFamily="2" charset="-122"/>
              </a:rPr>
              <a:t>pyramid(5);</a:t>
            </a:r>
            <a:endParaRPr lang="en-US" altLang="zh-CN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不返回结果的函数，在定义、调用、参数传递、函数声明上，思路完全与以前相同，只是函数类型变为</a:t>
            </a:r>
            <a:r>
              <a:rPr lang="en-US" altLang="zh-CN" sz="2600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它适用把一些确定的、相对独立的程序功能包装成函数。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主函数通过调用不同的函数，体现算法步骤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各步骤的实现由相应函数完成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简化主函数结构，以体现结构化程序设计思想。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2929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5.2.3  </a:t>
            </a:r>
            <a:r>
              <a:rPr kumimoji="1" lang="zh-CN" altLang="en-US" sz="4800">
                <a:latin typeface="Arial" panose="020B0604020202020204" pitchFamily="34" charset="0"/>
                <a:ea typeface="宋体" panose="02010600030101010101" pitchFamily="2" charset="-122"/>
              </a:rPr>
              <a:t>结构化程序设计思想</a:t>
            </a:r>
            <a:endParaRPr kumimoji="1" lang="zh-CN" altLang="en-US" sz="4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04250" cy="4895850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结构化程序设计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(Structured Programming)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程序设计技术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语言是结构化程序设计语言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强调程序设计的风格和程序结构的规范化，提倡清晰的结构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基本思路是将一个复杂问题的求解过程划分为若干阶段，每个阶段要处理的问题都容易被理解和处理。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</a:t>
            </a:r>
            <a:r>
              <a:rPr lang="zh-CN" altLang="en-US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自顶向下的方法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对问题进行分析、模块化设计和结构化编码等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个步骤。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364412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自顶向下的分析方法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353425" cy="4895850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把大的复杂的</a:t>
            </a:r>
            <a:r>
              <a:rPr lang="zh-CN" altLang="en-US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问题分解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成小问题后再解决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面对一个复杂的问题，首先进行上层（整体）的分析，按组织或功能将问题分解成</a:t>
            </a:r>
            <a:r>
              <a:rPr lang="zh-CN" altLang="en-US" sz="320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子问题</a:t>
            </a:r>
            <a:endParaRPr lang="zh-CN" altLang="en-US" sz="320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如果子问题仍然十分复杂，再做进一步分解，直到处理对象</a:t>
            </a:r>
            <a:r>
              <a:rPr lang="zh-CN" altLang="en-US" sz="320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相对简单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，容易处理为止。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当所有的子问题都得到了解决，整个问题也就解决了。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每一次分解都是对上一层的问题进行细化和逐步求精，最终形成一种类似</a:t>
            </a:r>
            <a:r>
              <a:rPr lang="zh-CN" altLang="en-US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树形的层次结构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，来描述分析的结果。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 noChangeAspect="1"/>
          </p:cNvGrpSpPr>
          <p:nvPr/>
        </p:nvGrpSpPr>
        <p:grpSpPr bwMode="auto">
          <a:xfrm>
            <a:off x="179388" y="1706563"/>
            <a:ext cx="8712200" cy="3235325"/>
            <a:chOff x="2264" y="2596"/>
            <a:chExt cx="7560" cy="2808"/>
          </a:xfrm>
        </p:grpSpPr>
        <p:sp>
          <p:nvSpPr>
            <p:cNvPr id="50180" name="AutoShape 3"/>
            <p:cNvSpPr>
              <a:spLocks noChangeAspect="1" noChangeArrowheads="1"/>
            </p:cNvSpPr>
            <p:nvPr/>
          </p:nvSpPr>
          <p:spPr bwMode="auto">
            <a:xfrm>
              <a:off x="2264" y="2596"/>
              <a:ext cx="7560" cy="280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4889" y="2752"/>
              <a:ext cx="2311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学生成绩统计程序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58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成绩输入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447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数据计算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6465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数据查找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8460" y="3689"/>
              <a:ext cx="125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输出成绩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289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计算学生平均分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541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000">
                  <a:latin typeface="Times New Roman" panose="02020603050405020304" charset="0"/>
                </a:rPr>
                <a:t>计算课程平均分</a:t>
              </a:r>
              <a:endParaRPr kumimoji="0"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>
              <a:off x="3209" y="3376"/>
              <a:ext cx="5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>
              <a:off x="320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509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7094" y="33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908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6044" y="322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7"/>
            <p:cNvSpPr>
              <a:spLocks noChangeShapeType="1"/>
            </p:cNvSpPr>
            <p:nvPr/>
          </p:nvSpPr>
          <p:spPr bwMode="auto">
            <a:xfrm>
              <a:off x="3734" y="4468"/>
              <a:ext cx="2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>
              <a:off x="373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>
              <a:off x="646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5099" y="415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7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学生成绩统计程序的层次结构图 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2916238" y="5373688"/>
            <a:ext cx="3168650" cy="579437"/>
          </a:xfrm>
          <a:prstGeom prst="rect">
            <a:avLst/>
          </a:prstGeom>
          <a:solidFill>
            <a:srgbClr val="FFFFC3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3200">
                <a:solidFill>
                  <a:srgbClr val="D90F4E"/>
                </a:solidFill>
                <a:latin typeface="Times New Roman" panose="02020603050405020304" charset="0"/>
              </a:rPr>
              <a:t>模块用函数实现</a:t>
            </a:r>
            <a:endParaRPr kumimoji="0" lang="zh-CN" altLang="en-US" sz="3200">
              <a:solidFill>
                <a:srgbClr val="D90F4E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00405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模块化设计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81987" cy="5040312"/>
          </a:xfrm>
        </p:spPr>
        <p:txBody>
          <a:bodyPr/>
          <a:lstStyle/>
          <a:p>
            <a:pPr marL="281305" indent="-281305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将模块组织成良好的层次系统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顶层模块调用其下层模块以实现程序的完整功能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每个下层模块再调用更下层的模块，从而完成程序的一个子功能，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最下层的模块完成最具体的功能。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遵循模块独立性的原则，即模块之间的联系应尽量简单。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模块用函数实现。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一个模块只完成一个指定的功能。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9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模块之间只通过带参数的函数进行调用。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6265863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结构化编码主要原则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marL="281305" indent="-281305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经模块化设计后，每一个模块都可以独立编码。编程时应选用顺序、选择和循环三种控制结构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对变量、函数、常量等命名时，要见名知意，有助于对变量含义或函数功能的理解。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在程序中增加必要的注释，增加程序的可读性。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要有良好的程序视觉组织，利用缩进格式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程序要清晰易懂，语句构造要简单直接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程序有良好的交互性，输入有提示，输出有说明 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569912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复数运算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427912" cy="252095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局部变量和全局变量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"/>
              </a:lnSpc>
              <a:spcBef>
                <a:spcPct val="10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变量生命周期和静态局部变量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80400" cy="102711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5-7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分别输入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个复数的实部与虚部，用函数实现计算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个复数之和与之积。 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3195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个复数分别为：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     c1=x1+y1</a:t>
            </a:r>
            <a:r>
              <a:rPr lang="en-US" altLang="zh-CN" dirty="0">
                <a:solidFill>
                  <a:srgbClr val="CC0066"/>
                </a:solidFill>
                <a:latin typeface="Lucida Calligraphy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Lucida Calligraphy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c2=x2+y2</a:t>
            </a:r>
            <a:r>
              <a:rPr lang="en-US" altLang="zh-CN" dirty="0">
                <a:solidFill>
                  <a:srgbClr val="CC0066"/>
                </a:solidFill>
                <a:latin typeface="Lucida Calligraphy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则：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c1+c2 = (x1+x2) + (y1+y2)</a:t>
            </a:r>
            <a:r>
              <a:rPr lang="en-US" altLang="zh-CN" sz="2800" dirty="0" err="1">
                <a:solidFill>
                  <a:srgbClr val="CC0066"/>
                </a:solidFill>
                <a:latin typeface="Lucida Calligraphy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s-E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	c1*c2 = (x1*x2-y1*y2) + (x1*y2+x2*y1)</a:t>
            </a:r>
            <a:r>
              <a:rPr lang="es-ES" altLang="zh-CN" sz="2800" dirty="0">
                <a:solidFill>
                  <a:srgbClr val="CC0066"/>
                </a:solidFill>
                <a:latin typeface="Lucida Calligraphy" charset="0"/>
                <a:ea typeface="宋体" panose="02010600030101010101" pitchFamily="2" charset="-122"/>
              </a:rPr>
              <a:t>i</a:t>
            </a:r>
            <a:r>
              <a:rPr lang="es-E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程序解析－计算圆柱体积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5-1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输入圆柱体的高和半径，求圆柱体积，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volume=</a:t>
            </a: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*r</a:t>
            </a:r>
            <a:r>
              <a:rPr lang="en-US" altLang="zh-CN" baseline="30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*h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要求定义和调用函数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cylinder (r, h 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计算圆柱体的体积。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69325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include&lt;stdio.h&gt; </a:t>
            </a:r>
            <a:endParaRPr lang="es-E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double result_real, result_imag;  /*  </a:t>
            </a:r>
            <a:r>
              <a:rPr lang="zh-CN" altLang="es-ES" sz="2000" dirty="0">
                <a:latin typeface="Arial" panose="020B0604020202020204" pitchFamily="34" charset="0"/>
                <a:ea typeface="宋体" panose="02010600030101010101" pitchFamily="2" charset="-122"/>
              </a:rPr>
              <a:t>全局变量，用于存放函数结果  *</a:t>
            </a: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s-E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 </a:t>
            </a:r>
            <a:r>
              <a:rPr lang="zh-CN" altLang="es-ES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函数声明  *</a:t>
            </a:r>
            <a:r>
              <a:rPr lang="es-E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s-E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18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complex_prod(double real1, double imag1, double real2, double imag2);</a:t>
            </a:r>
            <a:endParaRPr lang="es-ES" altLang="zh-CN" sz="1800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18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complex_add(double real1, double imag1, double real2, double imag2);</a:t>
            </a:r>
            <a:endParaRPr lang="es-ES" altLang="zh-CN" sz="1800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int main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(void) </a:t>
            </a:r>
            <a:endParaRPr lang="es-E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s-E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double imag1, imag2, real1, real2;    /* </a:t>
            </a:r>
            <a:r>
              <a:rPr lang="zh-CN" altLang="es-ES" sz="2000" dirty="0">
                <a:latin typeface="Arial" panose="020B0604020202020204" pitchFamily="34" charset="0"/>
                <a:ea typeface="宋体" panose="02010600030101010101" pitchFamily="2" charset="-122"/>
              </a:rPr>
              <a:t>两个复数的实、虚部变量 *</a:t>
            </a: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s-E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s-E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("Enter 1st complex number(real and imaginary): ");	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lf%lf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", &amp;real1, &amp;imag1);     	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输入第一个复数 *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("Enter 2nd complex number(real and imaginary): ");	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lf%lf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", &amp;real2, &amp;imag2); 	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输入第两个复数 *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kern="1200" dirty="0" err="1">
                <a:solidFill>
                  <a:srgbClr val="CC0066"/>
                </a:solidFill>
                <a:latin typeface="Arial" panose="020B0604020202020204" pitchFamily="34" charset="0"/>
              </a:rPr>
              <a:t>complex_add</a:t>
            </a:r>
            <a:r>
              <a:rPr lang="zh-CN" altLang="en-US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(real1, imag1, real2, imag2);	/* </a:t>
            </a:r>
            <a:r>
              <a:rPr lang="zh-CN" altLang="en-US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求复数之和 *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/</a:t>
            </a:r>
            <a:endParaRPr lang="en-US" altLang="zh-CN" sz="2000" kern="1200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("addition of complex is %f+%fi\n", </a:t>
            </a:r>
            <a:r>
              <a:rPr lang="en-US" altLang="zh-CN" sz="2000" dirty="0" err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result_real</a:t>
            </a:r>
            <a:r>
              <a:rPr lang="en-U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result_imag</a:t>
            </a:r>
            <a:r>
              <a:rPr lang="en-U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kern="1200" dirty="0" err="1">
                <a:solidFill>
                  <a:srgbClr val="CC0066"/>
                </a:solidFill>
                <a:latin typeface="Arial" panose="020B0604020202020204" pitchFamily="34" charset="0"/>
              </a:rPr>
              <a:t>complex_prod</a:t>
            </a:r>
            <a:r>
              <a:rPr lang="zh-CN" altLang="en-US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(real1, imag1, real2, imag2); /* </a:t>
            </a:r>
            <a:r>
              <a:rPr lang="zh-CN" altLang="en-US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求复数之积 *</a:t>
            </a:r>
            <a:r>
              <a:rPr lang="en-US" altLang="zh-CN" sz="2000" kern="1200" dirty="0">
                <a:solidFill>
                  <a:srgbClr val="CC0066"/>
                </a:solidFill>
                <a:latin typeface="Arial" panose="020B0604020202020204" pitchFamily="34" charset="0"/>
              </a:rPr>
              <a:t>/</a:t>
            </a:r>
            <a:endParaRPr lang="en-US" altLang="zh-CN" sz="2000" kern="1200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("product of complex is %f+%fi\n", </a:t>
            </a:r>
            <a:r>
              <a:rPr lang="en-US" altLang="zh-CN" sz="2000" dirty="0" err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result_real</a:t>
            </a:r>
            <a:r>
              <a:rPr lang="en-U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result_imag</a:t>
            </a:r>
            <a:r>
              <a:rPr lang="en-US" altLang="zh-CN" sz="200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74429" y="188640"/>
            <a:ext cx="8064500" cy="1917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latin typeface="Arial" panose="020B0604020202020204" pitchFamily="34" charset="0"/>
              </a:rPr>
              <a:t>运行结果</a:t>
            </a:r>
            <a:endParaRPr lang="zh-CN" altLang="en-US" i="1" dirty="0">
              <a:latin typeface="Arial" panose="020B0604020202020204" pitchFamily="34" charset="0"/>
            </a:endParaRPr>
          </a:p>
          <a:p>
            <a:pPr algn="l"/>
            <a:r>
              <a:rPr lang="en-US" altLang="zh-CN" i="1" dirty="0">
                <a:latin typeface="Arial" panose="020B0604020202020204" pitchFamily="34" charset="0"/>
              </a:rPr>
              <a:t>Enter 1st complex number(real and imaginary):</a:t>
            </a:r>
            <a:r>
              <a:rPr lang="en-US" altLang="zh-CN" i="1" u="sng" dirty="0">
                <a:solidFill>
                  <a:srgbClr val="FF3300"/>
                </a:solidFill>
                <a:latin typeface="Arial" panose="020B0604020202020204" pitchFamily="34" charset="0"/>
              </a:rPr>
              <a:t>1 1</a:t>
            </a:r>
            <a:endParaRPr lang="en-US" altLang="zh-CN" i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i="1" dirty="0">
                <a:latin typeface="Arial" panose="020B0604020202020204" pitchFamily="34" charset="0"/>
              </a:rPr>
              <a:t>Enter 2nd complex number(real and imaginary):</a:t>
            </a:r>
            <a:r>
              <a:rPr lang="en-US" altLang="zh-CN" i="1" u="sng" dirty="0">
                <a:solidFill>
                  <a:srgbClr val="FF3300"/>
                </a:solidFill>
                <a:latin typeface="Arial" panose="020B0604020202020204" pitchFamily="34" charset="0"/>
              </a:rPr>
              <a:t>-2 3</a:t>
            </a:r>
            <a:endParaRPr lang="en-US" altLang="zh-CN" i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i="1" dirty="0">
                <a:latin typeface="Arial" panose="020B0604020202020204" pitchFamily="34" charset="0"/>
              </a:rPr>
              <a:t>addition of complex is </a:t>
            </a:r>
            <a:r>
              <a:rPr lang="en-US" altLang="zh-CN" i="1" dirty="0">
                <a:solidFill>
                  <a:srgbClr val="003399"/>
                </a:solidFill>
                <a:latin typeface="Arial" panose="020B0604020202020204" pitchFamily="34" charset="0"/>
              </a:rPr>
              <a:t>-1.000000+4.000000i</a:t>
            </a:r>
            <a:endParaRPr lang="en-US" altLang="zh-CN" i="1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i="1" dirty="0">
                <a:latin typeface="Arial" panose="020B0604020202020204" pitchFamily="34" charset="0"/>
              </a:rPr>
              <a:t>product of complex is </a:t>
            </a:r>
            <a:r>
              <a:rPr lang="en-US" altLang="zh-CN" i="1" dirty="0">
                <a:solidFill>
                  <a:srgbClr val="0000FF"/>
                </a:solidFill>
                <a:latin typeface="Arial" panose="020B0604020202020204" pitchFamily="34" charset="0"/>
              </a:rPr>
              <a:t>-5.000000+1.000000i</a:t>
            </a:r>
            <a:endParaRPr lang="zh-CN" altLang="en-US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266382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complex_add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(double real1, double imag1, double real2, double imag2)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	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result_real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real1 + real2;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result_imag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imag1 + imag2;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79388" y="3355975"/>
            <a:ext cx="8281987" cy="3168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void </a:t>
            </a:r>
            <a:r>
              <a:rPr kumimoji="0" lang="en-US" altLang="zh-CN" sz="2800" dirty="0" err="1">
                <a:latin typeface="Arial" panose="020B0604020202020204" pitchFamily="34" charset="0"/>
              </a:rPr>
              <a:t>complex_prod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(double real1, double imag1, double real2, double imag2)</a:t>
            </a:r>
            <a:endParaRPr kumimoji="0" lang="en-US" altLang="zh-CN" sz="2800" dirty="0">
              <a:latin typeface="Arial" panose="020B060402020202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{</a:t>
            </a:r>
            <a:endParaRPr kumimoji="0" lang="en-US" altLang="zh-CN" sz="28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	</a:t>
            </a:r>
            <a:r>
              <a:rPr kumimoji="0" lang="en-US" altLang="zh-CN" sz="2800" dirty="0" err="1">
                <a:latin typeface="Arial" panose="020B0604020202020204" pitchFamily="34" charset="0"/>
              </a:rPr>
              <a:t>result_real</a:t>
            </a:r>
            <a:r>
              <a:rPr kumimoji="0" lang="en-US" altLang="zh-CN" sz="2800" dirty="0">
                <a:latin typeface="Arial" panose="020B0604020202020204" pitchFamily="34" charset="0"/>
              </a:rPr>
              <a:t> = real1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*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real2 - imag1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*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imag2;</a:t>
            </a:r>
            <a:endParaRPr kumimoji="0" lang="en-US" altLang="zh-CN" sz="28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	</a:t>
            </a:r>
            <a:r>
              <a:rPr kumimoji="0" lang="en-US" altLang="zh-CN" sz="2800" dirty="0" err="1">
                <a:latin typeface="Arial" panose="020B0604020202020204" pitchFamily="34" charset="0"/>
              </a:rPr>
              <a:t>result_imag</a:t>
            </a:r>
            <a:r>
              <a:rPr kumimoji="0" lang="en-US" altLang="zh-CN" sz="2800" dirty="0">
                <a:latin typeface="Arial" panose="020B0604020202020204" pitchFamily="34" charset="0"/>
              </a:rPr>
              <a:t> = real1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*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imag2 + real2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*</a:t>
            </a:r>
            <a:r>
              <a:rPr kumimoji="0" lang="zh-CN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zh-CN" sz="2800" dirty="0">
                <a:latin typeface="Arial" panose="020B0604020202020204" pitchFamily="34" charset="0"/>
              </a:rPr>
              <a:t>imag1;</a:t>
            </a:r>
            <a:endParaRPr kumimoji="0" lang="en-US" altLang="zh-CN" sz="2800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sz="2800" dirty="0">
                <a:latin typeface="Arial" panose="020B0604020202020204" pitchFamily="34" charset="0"/>
              </a:rPr>
              <a:t>}</a:t>
            </a:r>
            <a:endParaRPr kumimoji="0"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局部变量和全局变量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局部变量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在函数内定义的变量（包括形参）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本函数内部</a:t>
            </a:r>
            <a:endParaRPr lang="zh-CN" altLang="en-US">
              <a:solidFill>
                <a:srgbClr val="D600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定义在复合语句内的变量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复合语句内部</a:t>
            </a:r>
            <a:endParaRPr lang="zh-CN" altLang="en-US">
              <a:solidFill>
                <a:srgbClr val="D600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全局变量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在函数以外定义的变量，不从属于任一函数。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从定义处到源文件结束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（包括各函数）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在复合语句中定义局部变量。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125538"/>
            <a:ext cx="7561263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#include &lt;stdio.h&gt;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main (void)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	a;</a:t>
            </a:r>
            <a:endParaRPr lang="en-US" altLang="zh-CN" sz="240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a = 1;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      		       /*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复合语句开始 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b = 2;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b = a + b;    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a = a + b;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           		       /*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复合语句结束 *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	printf ("%d " , a 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	return 0;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4427538" y="3789363"/>
            <a:ext cx="345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b:</a:t>
            </a:r>
            <a:r>
              <a:rPr kumimoji="0" lang="zh-CN" altLang="en-US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小范围内的临时变量</a:t>
            </a:r>
            <a:r>
              <a:rPr kumimoji="0" lang="zh-CN" altLang="en-US" b="0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 </a:t>
            </a:r>
            <a:endParaRPr kumimoji="0" lang="zh-CN" altLang="en-US">
              <a:solidFill>
                <a:schemeClr val="hlink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827088" y="2276475"/>
            <a:ext cx="0" cy="37433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>
            <a:off x="1187450" y="3429000"/>
            <a:ext cx="0" cy="14398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6372225" y="1268413"/>
            <a:ext cx="1801813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</a:rPr>
              <a:t>输出：</a:t>
            </a:r>
            <a:endParaRPr kumimoji="0"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  <a:endParaRPr kumimoji="0"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34185" name="AutoShape 9"/>
          <p:cNvSpPr>
            <a:spLocks noChangeArrowheads="1"/>
          </p:cNvSpPr>
          <p:nvPr/>
        </p:nvSpPr>
        <p:spPr bwMode="auto">
          <a:xfrm>
            <a:off x="4211638" y="5805488"/>
            <a:ext cx="4105275" cy="863600"/>
          </a:xfrm>
          <a:prstGeom prst="cloudCallout">
            <a:avLst>
              <a:gd name="adj1" fmla="val -66861"/>
              <a:gd name="adj2" fmla="val -8253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r>
              <a:rPr kumimoji="0" lang="zh-CN" altLang="en-US" sz="2800" b="0">
                <a:latin typeface="Arial" panose="020B0604020202020204" pitchFamily="34" charset="0"/>
              </a:rPr>
              <a:t>改成</a:t>
            </a:r>
            <a:r>
              <a:rPr kumimoji="0" lang="en-US" altLang="zh-CN" sz="2800" b="0">
                <a:latin typeface="Arial" panose="020B0604020202020204" pitchFamily="34" charset="0"/>
              </a:rPr>
              <a:t>b</a:t>
            </a:r>
            <a:r>
              <a:rPr kumimoji="0" lang="zh-CN" altLang="en-US" sz="2800" b="0">
                <a:latin typeface="Arial" panose="020B0604020202020204" pitchFamily="34" charset="0"/>
              </a:rPr>
              <a:t>会如何？</a:t>
            </a:r>
            <a:endParaRPr kumimoji="0" lang="zh-CN" altLang="en-US" sz="2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 autoUpdateAnimBg="0"/>
      <p:bldP spid="434181" grpId="0" animBg="1"/>
      <p:bldP spid="434182" grpId="0" animBg="1"/>
      <p:bldP spid="434183" grpId="0" animBg="1"/>
      <p:bldP spid="4341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60350"/>
            <a:ext cx="3744912" cy="6477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全局变量定义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5903913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#include "stdio.h"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x;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  	/*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定义全局变量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x */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f( 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x = 4;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/* x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为局部变量 *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return x;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 = 1;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;   	     	/*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对全局变量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赋值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a = f( );  	   	/* a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4 */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	    </a:t>
            </a:r>
            <a:r>
              <a:rPr lang="en-US" altLang="zh-CN" sz="2000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b = 2;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	    b = a + b;   	/* b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4 */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+ b;	             /*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全局变量运算 *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printf("%d %d" , a, 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4932363" y="1412875"/>
            <a:ext cx="3814762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800">
                <a:solidFill>
                  <a:schemeClr val="bg2"/>
                </a:solidFill>
                <a:latin typeface="Times New Roman" panose="02020603050405020304" charset="0"/>
                <a:ea typeface="仿宋_GB2312" charset="0"/>
                <a:cs typeface="仿宋_GB2312" charset="0"/>
              </a:rPr>
              <a:t>若局部变量与全局变量同名，局部变量优先</a:t>
            </a:r>
            <a:endParaRPr kumimoji="0" lang="zh-CN" altLang="en-US" sz="2800">
              <a:solidFill>
                <a:schemeClr val="bg2"/>
              </a:solidFill>
              <a:latin typeface="Times New Roman" panose="02020603050405020304" charset="0"/>
              <a:ea typeface="仿宋_GB2312" charset="0"/>
              <a:cs typeface="仿宋_GB2312" charset="0"/>
            </a:endParaRPr>
          </a:p>
        </p:txBody>
      </p:sp>
      <p:sp>
        <p:nvSpPr>
          <p:cNvPr id="424967" name="Line 7"/>
          <p:cNvSpPr>
            <a:spLocks noChangeShapeType="1"/>
          </p:cNvSpPr>
          <p:nvPr/>
        </p:nvSpPr>
        <p:spPr bwMode="auto">
          <a:xfrm>
            <a:off x="468313" y="908050"/>
            <a:ext cx="0" cy="5545138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611188" y="1773238"/>
            <a:ext cx="0" cy="647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971550" y="4508500"/>
            <a:ext cx="0" cy="10080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>
            <a:off x="611188" y="3357563"/>
            <a:ext cx="0" cy="3095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7092950" y="3060700"/>
            <a:ext cx="136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rgbClr val="D60093"/>
                </a:solidFill>
                <a:latin typeface="Arial" panose="020B0604020202020204" pitchFamily="34" charset="0"/>
              </a:rPr>
              <a:t>输出：</a:t>
            </a:r>
            <a:endParaRPr kumimoji="0" lang="zh-CN" altLang="en-US">
              <a:solidFill>
                <a:srgbClr val="D60093"/>
              </a:solidFill>
              <a:latin typeface="Arial" panose="020B0604020202020204" pitchFamily="34" charset="0"/>
            </a:endParaRP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rgbClr val="D60093"/>
                </a:solidFill>
                <a:latin typeface="Arial" panose="020B0604020202020204" pitchFamily="34" charset="0"/>
              </a:rPr>
              <a:t>4, 7</a:t>
            </a:r>
            <a:endParaRPr kumimoji="0" lang="zh-CN" altLang="en-US">
              <a:solidFill>
                <a:srgbClr val="D6009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 autoUpdateAnimBg="0"/>
      <p:bldP spid="424967" grpId="0" animBg="1"/>
      <p:bldP spid="424968" grpId="0" animBg="1"/>
      <p:bldP spid="424969" grpId="0" animBg="1"/>
      <p:bldP spid="424970" grpId="0" animBg="1"/>
      <p:bldP spid="4249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4002088" cy="762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变量作用范围示例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79513"/>
            <a:ext cx="6264275" cy="548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x=1;</a:t>
            </a:r>
            <a:endParaRPr lang="en-US" altLang="zh-CN" sz="20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void main( 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a=2;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……..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int b=3;</a:t>
            </a:r>
            <a:endParaRPr lang="en-US" altLang="zh-CN" sz="2000">
              <a:solidFill>
                <a:srgbClr val="33CC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 …..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 f( 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 ………..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t=4 ;</a:t>
            </a:r>
            <a:endParaRPr lang="en-US" altLang="zh-CN" sz="20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void f( 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x=5, b=6;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…….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a=7;</a:t>
            </a:r>
            <a:endParaRPr lang="en-US" altLang="zh-CN" sz="20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924300" y="2781300"/>
            <a:ext cx="2663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x=?  a=?  b=?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4356100" y="3789363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b=?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charset="0"/>
              </a:rPr>
              <a:t> </a:t>
            </a:r>
            <a:endParaRPr lang="en-US" altLang="zh-CN" b="0">
              <a:latin typeface="Times New Roman" panose="02020603050405020304" charset="0"/>
            </a:endParaRP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924300" y="4724400"/>
            <a:ext cx="40068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x=5  b=6  t=4  a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没定义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charset="0"/>
              </a:rPr>
              <a:t> </a:t>
            </a:r>
            <a:endParaRPr lang="en-US" altLang="zh-CN" b="0">
              <a:solidFill>
                <a:srgbClr val="0033CC"/>
              </a:solidFill>
              <a:latin typeface="Times New Roman" panose="02020603050405020304" charset="0"/>
            </a:endParaRP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827088" y="1268413"/>
            <a:ext cx="0" cy="4953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1187450" y="5949950"/>
            <a:ext cx="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1403350" y="1917700"/>
            <a:ext cx="0" cy="2303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>
            <a:off x="1763713" y="2781300"/>
            <a:ext cx="0" cy="5762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>
            <a:off x="971550" y="4581525"/>
            <a:ext cx="0" cy="16557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1476375" y="5229225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211638" y="5300663"/>
            <a:ext cx="280828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x=?  b=?  t=? a=?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 autoUpdateAnimBg="0"/>
      <p:bldP spid="430085" grpId="0" animBg="1" autoUpdateAnimBg="0"/>
      <p:bldP spid="430086" grpId="0" animBg="1" autoUpdateAnimBg="0"/>
      <p:bldP spid="430087" grpId="0" animBg="1"/>
      <p:bldP spid="430088" grpId="0" animBg="1"/>
      <p:bldP spid="430089" grpId="0" animBg="1"/>
      <p:bldP spid="430090" grpId="0" animBg="1"/>
      <p:bldP spid="430091" grpId="0" animBg="1"/>
      <p:bldP spid="430092" grpId="0" animBg="1"/>
      <p:bldP spid="43009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5-8】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用函数实现财务现金记账。先输入操作类型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收入，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支出，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，再输入操作金额，计算现金剩余额，经多次操作直到输入操作为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结束。要求定义并调用函数，其中现金收入与现金支出分别用不同函数实现。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设变量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cash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保存现金余额值，由于它被主函数、现金收入与现金支出函数共用，任意使用场合其意义与数值都是明确和唯一的，因此令其为全局变量。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include&lt;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cash;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定义全局变量，保存现金余额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void income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(double number), expend(double number);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函数声明 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int main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(void)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 	int choice;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double value;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cash = 0;	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初始金额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=0 */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("Enter operate choice(0--end, 1--income, 2--expend):");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("%d", &amp;choice);	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输入操作类型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while (choice != 0){	/* 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若输入类型为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，循环结束 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 if (choice == 1 || choice == 2) {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("Enter cash value:"); 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输入操作现金额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("%f", &amp;value);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if (choice == 1)     income(value);    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函数调用，计算现金收入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else        	 expend(value);	 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函数调用，计算现金支出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("current cash:%.2f\n", cash);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  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("Enter operate choice(0--end, 1--income, 2--expend):");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("%d", &amp;choice);		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继续输入操作类型 *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return 0;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2301875" y="0"/>
            <a:ext cx="6842125" cy="2530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dirty="0">
                <a:latin typeface="Arial" panose="020B0604020202020204" pitchFamily="34" charset="0"/>
              </a:rPr>
              <a:t>	</a:t>
            </a:r>
            <a:r>
              <a:rPr lang="en-US" altLang="zh-CN" sz="2000" dirty="0">
                <a:latin typeface="Arial" panose="020B0604020202020204" pitchFamily="34" charset="0"/>
              </a:rPr>
              <a:t>/* </a:t>
            </a:r>
            <a:r>
              <a:rPr lang="zh-CN" altLang="en-US" sz="2000" dirty="0">
                <a:latin typeface="Arial" panose="020B0604020202020204" pitchFamily="34" charset="0"/>
              </a:rPr>
              <a:t>定义计算现金收入函数 *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void income(double number)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{   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cash</a:t>
            </a:r>
            <a:r>
              <a:rPr lang="en-US" altLang="zh-CN" sz="2000" dirty="0">
                <a:latin typeface="Arial" panose="020B0604020202020204" pitchFamily="34" charset="0"/>
              </a:rPr>
              <a:t> = cash + number;	/*  </a:t>
            </a:r>
            <a:r>
              <a:rPr lang="zh-CN" altLang="en-US" sz="2000" dirty="0">
                <a:latin typeface="Arial" panose="020B0604020202020204" pitchFamily="34" charset="0"/>
              </a:rPr>
              <a:t>改变全局变量</a:t>
            </a:r>
            <a:r>
              <a:rPr lang="en-US" altLang="zh-CN" sz="2000" dirty="0">
                <a:latin typeface="Arial" panose="020B0604020202020204" pitchFamily="34" charset="0"/>
              </a:rPr>
              <a:t>cash  */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	/* </a:t>
            </a:r>
            <a:r>
              <a:rPr lang="zh-CN" altLang="en-US" sz="2000" dirty="0">
                <a:latin typeface="Arial" panose="020B0604020202020204" pitchFamily="34" charset="0"/>
              </a:rPr>
              <a:t>定义计算现金支出函数 *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void expend(double number)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{   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cash</a:t>
            </a:r>
            <a:r>
              <a:rPr lang="en-US" altLang="zh-CN" sz="2000" dirty="0">
                <a:latin typeface="Arial" panose="020B0604020202020204" pitchFamily="34" charset="0"/>
              </a:rPr>
              <a:t> = cash - number;	/*  </a:t>
            </a:r>
            <a:r>
              <a:rPr lang="zh-CN" altLang="en-US" sz="2000" dirty="0">
                <a:latin typeface="Arial" panose="020B0604020202020204" pitchFamily="34" charset="0"/>
              </a:rPr>
              <a:t>改变全局变量</a:t>
            </a:r>
            <a:r>
              <a:rPr lang="en-US" altLang="zh-CN" sz="2000" dirty="0">
                <a:latin typeface="Arial" panose="020B0604020202020204" pitchFamily="34" charset="0"/>
              </a:rPr>
              <a:t>cash  */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2519363" y="4632325"/>
            <a:ext cx="6624637" cy="2225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>
                <a:latin typeface="Arial" panose="020B0604020202020204" pitchFamily="34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>
                <a:latin typeface="Arial" panose="020B0604020202020204" pitchFamily="34" charset="0"/>
              </a:rPr>
              <a:t>Enter cash value:1000</a:t>
            </a:r>
            <a:endParaRPr lang="en-US" altLang="zh-CN" sz="2000">
              <a:latin typeface="Arial" panose="020B0604020202020204" pitchFamily="34" charset="0"/>
            </a:endParaRP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panose="020B0604020202020204" pitchFamily="34" charset="0"/>
              </a:rPr>
              <a:t>current cash:1000.000000</a:t>
            </a:r>
            <a:endParaRPr lang="en-US" altLang="zh-CN" sz="2000" i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>
                <a:latin typeface="Arial" panose="020B0604020202020204" pitchFamily="34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>
                <a:latin typeface="Arial" panose="020B0604020202020204" pitchFamily="34" charset="0"/>
              </a:rPr>
              <a:t>Enter cash value:456</a:t>
            </a:r>
            <a:endParaRPr lang="en-US" altLang="zh-CN" sz="2000">
              <a:latin typeface="Arial" panose="020B0604020202020204" pitchFamily="34" charset="0"/>
            </a:endParaRP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panose="020B0604020202020204" pitchFamily="34" charset="0"/>
              </a:rPr>
              <a:t>current cash:544.000000</a:t>
            </a:r>
            <a:endParaRPr lang="en-US" altLang="zh-CN" sz="2000" i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>
                <a:latin typeface="Arial" panose="020B0604020202020204" pitchFamily="34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0</a:t>
            </a:r>
            <a:endParaRPr lang="zh-CN" altLang="en-US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nimBg="1"/>
      <p:bldP spid="4577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5.3.2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局部变量和全局变量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讨论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全局变量比局部变量自由度大，更方便 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引起注意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对于规模较大的程序，过多使用全局变量会带来副作用，导致各函数间出现相互干扰。如果整个程序是由多人合作开发，各人都按自己的想法使用全局变量，相互的干扰可能会更严重。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因此在变量使用中，应尽量使用局部变量，从某个角度看使用似乎受到了限制，但从另一个角度看，它避免了不同函数间的相互干扰，提高了程序质量。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895850"/>
          </a:xfrm>
        </p:spPr>
        <p:txBody>
          <a:bodyPr/>
          <a:lstStyle/>
          <a:p>
            <a:pPr marL="92075" indent="-92075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变量生命周期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0255" lvl="1" eaLnBrk="1" hangingPunct="1"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变量从定义开始分配存储单元，到运行结束存储单元被回收的整个过程。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2075" indent="-92075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自动变量（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:  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普通的局部变量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0255" lvl="1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x, y;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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int x, y;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0255" lvl="1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char c1;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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char c1;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0255"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函数调用时，定义变量，分配存储单元。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0255"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函数调用结束，收回存储单元。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2075" indent="-92075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全局变量：从程序执行开始，到程序的结束，存储单元始终保持。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Rectangle 21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75612" cy="5953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5.3.3  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变量生命周期和静态局部变量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2962275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5-1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源程序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497887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计算圆柱体积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h);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函数声明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 void 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height, radius, volume;				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radius and height: ");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lf%lf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&amp;radius, &amp;height);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调用函数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，返回值赋给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volume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cylinder (radius, height 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("Volume = %.3f\n", volume);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return 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921625" cy="762000"/>
          </a:xfrm>
        </p:spPr>
        <p:txBody>
          <a:bodyPr/>
          <a:lstStyle/>
          <a:p>
            <a:pPr eaLnBrk="1" hangingPunct="1"/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程序存储分布示意图（例</a:t>
            </a:r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</a:rPr>
              <a:t>5-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5538" name="Picture 1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353425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7993062" cy="3484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charset="0"/>
              <a:buNone/>
              <a:tabLst>
                <a:tab pos="1245870" algn="l"/>
              </a:tabLst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类型名  变量表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tabLst>
                <a:tab pos="1245870" algn="l"/>
              </a:tabLst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作用范围：局部变量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tabLst>
                <a:tab pos="1245870" algn="l"/>
              </a:tabLst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生命周期：全局变量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4392612" cy="8651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静态局部变量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640763" cy="865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5-9】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输入正整数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，输出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~n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！的值。要求定义并调用含静态变量的函数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fact_s(n)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！。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Text Box 10"/>
          <p:cNvSpPr txBox="1">
            <a:spLocks noChangeArrowheads="1"/>
          </p:cNvSpPr>
          <p:nvPr/>
        </p:nvSpPr>
        <p:spPr bwMode="auto">
          <a:xfrm>
            <a:off x="179388" y="2276475"/>
            <a:ext cx="8713787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include &lt;</a:t>
            </a:r>
            <a:r>
              <a:rPr lang="en-US" altLang="zh-CN" dirty="0" err="1">
                <a:latin typeface="Arial" panose="020B0604020202020204" pitchFamily="34" charset="0"/>
              </a:rPr>
              <a:t>stdio.h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double </a:t>
            </a:r>
            <a:r>
              <a:rPr lang="en-US" altLang="zh-CN" dirty="0" err="1">
                <a:latin typeface="Arial" panose="020B0604020202020204" pitchFamily="34" charset="0"/>
              </a:rPr>
              <a:t>fact_s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(int n);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int main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(void)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    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, n;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printf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("Input n:");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scanf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("%d", &amp;n);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    for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1;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&lt;= n;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++){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printf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("%3d!=%.0f\n",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</a:rPr>
              <a:t>fact_s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));	/* </a:t>
            </a:r>
            <a:r>
              <a:rPr lang="zh-CN" altLang="en-US" dirty="0">
                <a:latin typeface="Arial" panose="020B0604020202020204" pitchFamily="34" charset="0"/>
              </a:rPr>
              <a:t>输出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! */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    }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    return 0;</a:t>
            </a:r>
            <a:endParaRPr lang="en-US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}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042988" y="115888"/>
            <a:ext cx="7994650" cy="2098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double fact_s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(int n)</a:t>
            </a:r>
            <a:endParaRPr lang="en-US" altLang="zh-CN">
              <a:latin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panose="020B0604020202020204" pitchFamily="34" charset="0"/>
              </a:rPr>
              <a:t>    static double f = 1;	</a:t>
            </a:r>
            <a:r>
              <a:rPr lang="en-US" altLang="zh-CN" sz="2000">
                <a:latin typeface="Arial" panose="020B0604020202020204" pitchFamily="34" charset="0"/>
              </a:rPr>
              <a:t>/* </a:t>
            </a:r>
            <a:r>
              <a:rPr lang="zh-CN" altLang="en-US" sz="2000">
                <a:latin typeface="Arial" panose="020B0604020202020204" pitchFamily="34" charset="0"/>
              </a:rPr>
              <a:t>定义静态变量，第一次赋值为</a:t>
            </a:r>
            <a:r>
              <a:rPr lang="en-US" altLang="zh-CN" sz="2000">
                <a:latin typeface="Arial" panose="020B0604020202020204" pitchFamily="34" charset="0"/>
              </a:rPr>
              <a:t>1 */</a:t>
            </a:r>
            <a:endParaRPr lang="en-US" altLang="zh-CN" sz="2000">
              <a:latin typeface="Arial" panose="020B0604020202020204" pitchFamily="34" charset="0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</a:rPr>
              <a:t>    f = f * n;			</a:t>
            </a:r>
            <a:r>
              <a:rPr lang="en-US" altLang="zh-CN" sz="2000">
                <a:latin typeface="Arial" panose="020B0604020202020204" pitchFamily="34" charset="0"/>
              </a:rPr>
              <a:t>/* </a:t>
            </a:r>
            <a:r>
              <a:rPr lang="zh-CN" altLang="en-US" sz="2000">
                <a:latin typeface="Arial" panose="020B0604020202020204" pitchFamily="34" charset="0"/>
              </a:rPr>
              <a:t>在上一次调用时的值上乘</a:t>
            </a:r>
            <a:r>
              <a:rPr lang="en-US" altLang="zh-CN" sz="2000">
                <a:latin typeface="Arial" panose="020B0604020202020204" pitchFamily="34" charset="0"/>
              </a:rPr>
              <a:t>n */</a:t>
            </a:r>
            <a:endParaRPr lang="en-US" altLang="zh-CN" sz="2000">
              <a:latin typeface="Arial" panose="020B0604020202020204" pitchFamily="34" charset="0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</a:rPr>
              <a:t>    return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(f);</a:t>
            </a:r>
            <a:endParaRPr lang="en-US" altLang="zh-CN">
              <a:latin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3851275" y="2708275"/>
            <a:ext cx="4824413" cy="1552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 err="1">
                <a:latin typeface="Arial" panose="020B0604020202020204" pitchFamily="34" charset="0"/>
              </a:rPr>
              <a:t>fact_s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</a:rPr>
              <a:t>函数中并没有循环语句，它是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靠静态变量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保存着上次函数调用时，计算得到的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(n-1)!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值</a:t>
            </a:r>
            <a:r>
              <a:rPr lang="zh-CN" altLang="en-US" dirty="0">
                <a:latin typeface="Arial" panose="020B0604020202020204" pitchFamily="34" charset="0"/>
              </a:rPr>
              <a:t>，再乘上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，实现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！的计算。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5" grpId="0" animBg="1"/>
      <p:bldP spid="4259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静态局部变量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自动变量如果没有赋初值，其存储单元中将是随机值。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就静态变量而言，如果定义时没有赋初值，系统将自动赋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赋初值只在函数第一次调用时起作用，以后调用都按前一次调用保留的值使用。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静态局部变量受变量作用范围限制，不能作用于其他函数（包括主函数）。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静态局部变量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静态变量与全局变量均位于静态存储区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他们的共同点是生命周期贯穿整个程序执行过程。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区别在于作用范围不同，全局变量可作用于所有函数，静态变量只能用于所定义函数，而不能用于其他函数。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本章小结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96728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系统介绍函数的定义和函数调用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学习如何针对具体问题，确定需要使用函数的功能要求，再将功能用函数程序实现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考虑如何调用定义好的函数，实现主调函数与被调函数的连接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确定参数功能，掌握参数的传递实现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函数与变量间的关系，不同形式的变量在函数中起的作用不同。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局部变量、全局变量和静态变量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3251200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5-1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源程序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064500" cy="4392613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定义求圆柱体积的函数 *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double result;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buFont typeface="Wingdings" panose="05000000000000000000" charset="0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result =3.1415926 * r * r * h;      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计算体积 *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40000"/>
              </a:lnSpc>
              <a:buFont typeface="Wingdings" panose="05000000000000000000" charset="0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result;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			  	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返回结果 *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800" i="1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3851275" y="692150"/>
            <a:ext cx="48260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panose="020B0604020202020204" pitchFamily="34" charset="0"/>
              </a:rPr>
              <a:t>3.0  10</a:t>
            </a:r>
            <a:endParaRPr kumimoji="0" lang="en-US" altLang="zh-CN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Volume = 282.743</a:t>
            </a:r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475" y="333375"/>
            <a:ext cx="3505200" cy="801688"/>
          </a:xfrm>
        </p:spPr>
        <p:txBody>
          <a:bodyPr/>
          <a:lstStyle/>
          <a:p>
            <a:pPr eaLnBrk="1" hangingPunct="1"/>
            <a:r>
              <a:rPr lang="zh-CN" altLang="en-US" sz="4000" b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b="0">
                <a:latin typeface="Arial" panose="020B0604020202020204" pitchFamily="34" charset="0"/>
                <a:ea typeface="宋体" panose="02010600030101010101" pitchFamily="2" charset="-122"/>
              </a:rPr>
              <a:t>5-1</a:t>
            </a:r>
            <a:r>
              <a:rPr lang="zh-CN" altLang="en-US" sz="4000" b="0">
                <a:latin typeface="Arial" panose="020B0604020202020204" pitchFamily="34" charset="0"/>
                <a:ea typeface="宋体" panose="02010600030101010101" pitchFamily="2" charset="-122"/>
              </a:rPr>
              <a:t>源程序</a:t>
            </a:r>
            <a:endParaRPr lang="zh-CN" altLang="en-US" sz="4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497887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cylinder (double r, double h);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b="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函数声明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 void 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height, radius, volume;				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radius and height: ");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lf%lf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&amp;radius, &amp;height);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cylinder (radius, height 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("Volume = %.3f\n", volume);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return 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2132" name="Rectangle 4"/>
          <p:cNvSpPr>
            <a:spLocks noRot="1" noChangeArrowheads="1"/>
          </p:cNvSpPr>
          <p:nvPr/>
        </p:nvSpPr>
        <p:spPr bwMode="auto">
          <a:xfrm>
            <a:off x="468313" y="4725988"/>
            <a:ext cx="5616575" cy="201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panose="020B0604020202020204" pitchFamily="34" charset="0"/>
              </a:rPr>
              <a:t>double cylinder (double r, double h)</a:t>
            </a:r>
            <a:r>
              <a:rPr kumimoji="0" lang="en-US" altLang="zh-CN" dirty="0">
                <a:latin typeface="Arial" panose="020B0604020202020204" pitchFamily="34" charset="0"/>
              </a:rPr>
              <a:t> </a:t>
            </a:r>
            <a:endParaRPr kumimoji="0" lang="en-US" altLang="zh-CN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panose="020B0604020202020204" pitchFamily="34" charset="0"/>
              </a:rPr>
              <a:t>{</a:t>
            </a:r>
            <a:endParaRPr kumimoji="0" lang="en-US" altLang="zh-CN" dirty="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marL="342900" indent="-342900" algn="l">
              <a:lnSpc>
                <a:spcPct val="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dirty="0">
                <a:latin typeface="Arial" panose="020B0604020202020204" pitchFamily="34" charset="0"/>
              </a:rPr>
              <a:t>	double result;</a:t>
            </a:r>
            <a:endParaRPr kumimoji="0" lang="en-US" altLang="zh-CN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dirty="0">
                <a:latin typeface="Arial" panose="020B0604020202020204" pitchFamily="34" charset="0"/>
              </a:rPr>
              <a:t>	result =3.1415926 * r * r * h;      </a:t>
            </a:r>
            <a:endParaRPr kumimoji="0" lang="en-US" altLang="zh-CN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dirty="0">
                <a:latin typeface="Arial" panose="020B0604020202020204" pitchFamily="34" charset="0"/>
              </a:rPr>
              <a:t>	</a:t>
            </a:r>
            <a:r>
              <a:rPr kumimoji="0" lang="en-US" altLang="zh-CN" b="0" dirty="0">
                <a:solidFill>
                  <a:schemeClr val="bg2"/>
                </a:solidFill>
                <a:latin typeface="Arial" panose="020B0604020202020204" pitchFamily="34" charset="0"/>
              </a:rPr>
              <a:t>return result</a:t>
            </a:r>
            <a:r>
              <a:rPr kumimoji="0" lang="en-US" altLang="zh-CN" b="0" dirty="0">
                <a:latin typeface="Arial" panose="020B0604020202020204" pitchFamily="34" charset="0"/>
              </a:rPr>
              <a:t>;</a:t>
            </a:r>
            <a:r>
              <a:rPr kumimoji="0" lang="en-US" altLang="zh-CN" dirty="0">
                <a:latin typeface="Arial" panose="020B0604020202020204" pitchFamily="34" charset="0"/>
              </a:rPr>
              <a:t>	</a:t>
            </a:r>
            <a:endParaRPr kumimoji="0" lang="en-US" altLang="zh-CN" dirty="0">
              <a:latin typeface="Arial" panose="020B0604020202020204" pitchFamily="34" charset="0"/>
            </a:endParaRPr>
          </a:p>
          <a:p>
            <a:pPr marL="342900" indent="-342900" algn="l">
              <a:lnSpc>
                <a:spcPct val="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panose="020B0604020202020204" pitchFamily="34" charset="0"/>
              </a:rPr>
              <a:t>}</a:t>
            </a:r>
            <a:endParaRPr kumimoji="0" lang="zh-CN" altLang="en-US" i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 flipH="1">
            <a:off x="2051050" y="3789363"/>
            <a:ext cx="433388" cy="935037"/>
          </a:xfrm>
          <a:prstGeom prst="line">
            <a:avLst/>
          </a:prstGeom>
          <a:noFill/>
          <a:ln w="38100">
            <a:solidFill>
              <a:srgbClr val="008080"/>
            </a:solidFill>
            <a:prstDash val="dashDot"/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067175" y="981075"/>
            <a:ext cx="4826000" cy="94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panose="020B0604020202020204" pitchFamily="34" charset="0"/>
              </a:rPr>
              <a:t>3.0  10</a:t>
            </a:r>
            <a:endParaRPr kumimoji="0" lang="en-US" altLang="zh-CN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Volume = 282.743</a:t>
            </a:r>
            <a:endParaRPr kumimoji="0" lang="zh-CN" altLang="en-US">
              <a:latin typeface="Arial" panose="020B0604020202020204" pitchFamily="34" charset="0"/>
            </a:endParaRPr>
          </a:p>
        </p:txBody>
      </p:sp>
      <p:sp>
        <p:nvSpPr>
          <p:cNvPr id="432135" name="Freeform 7"/>
          <p:cNvSpPr/>
          <p:nvPr/>
        </p:nvSpPr>
        <p:spPr bwMode="auto">
          <a:xfrm>
            <a:off x="71438" y="3644900"/>
            <a:ext cx="755650" cy="2592388"/>
          </a:xfrm>
          <a:custGeom>
            <a:avLst/>
            <a:gdLst>
              <a:gd name="T0" fmla="*/ 2147483647 w 476"/>
              <a:gd name="T1" fmla="*/ 2147483647 h 1633"/>
              <a:gd name="T2" fmla="*/ 2147483647 w 476"/>
              <a:gd name="T3" fmla="*/ 2147483647 h 1633"/>
              <a:gd name="T4" fmla="*/ 2147483647 w 476"/>
              <a:gd name="T5" fmla="*/ 2147483647 h 1633"/>
              <a:gd name="T6" fmla="*/ 2147483647 w 476"/>
              <a:gd name="T7" fmla="*/ 2147483647 h 1633"/>
              <a:gd name="T8" fmla="*/ 2147483647 w 476"/>
              <a:gd name="T9" fmla="*/ 0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"/>
              <a:gd name="T16" fmla="*/ 0 h 1633"/>
              <a:gd name="T17" fmla="*/ 476 w 476"/>
              <a:gd name="T18" fmla="*/ 1633 h 1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" h="1633">
                <a:moveTo>
                  <a:pt x="476" y="1633"/>
                </a:moveTo>
                <a:cubicBezTo>
                  <a:pt x="377" y="1546"/>
                  <a:pt x="279" y="1459"/>
                  <a:pt x="204" y="1316"/>
                </a:cubicBezTo>
                <a:cubicBezTo>
                  <a:pt x="129" y="1173"/>
                  <a:pt x="46" y="937"/>
                  <a:pt x="23" y="771"/>
                </a:cubicBezTo>
                <a:cubicBezTo>
                  <a:pt x="0" y="605"/>
                  <a:pt x="15" y="446"/>
                  <a:pt x="68" y="318"/>
                </a:cubicBezTo>
                <a:cubicBezTo>
                  <a:pt x="121" y="190"/>
                  <a:pt x="230" y="95"/>
                  <a:pt x="340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5867400" y="3429000"/>
            <a:ext cx="3168650" cy="1004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panose="020B0604020202020204" pitchFamily="34" charset="0"/>
              </a:rPr>
              <a:t>问题：</a:t>
            </a:r>
            <a:endParaRPr kumimoji="0" lang="zh-CN" altLang="en-US" b="0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panose="020B0604020202020204" pitchFamily="34" charset="0"/>
              </a:rPr>
              <a:t>  函数是如何运行的？</a:t>
            </a:r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>
            <a:off x="5076825" y="3789363"/>
            <a:ext cx="0" cy="792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>
            <a:off x="3851275" y="3716338"/>
            <a:ext cx="0" cy="935037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nimBg="1"/>
      <p:bldP spid="432133" grpId="0" animBg="1"/>
      <p:bldP spid="432134" grpId="0" animBg="1"/>
      <p:bldP spid="432135" grpId="0" animBg="1"/>
      <p:bldP spid="432136" grpId="0" animBg="1"/>
      <p:bldP spid="432137" grpId="0" animBg="1"/>
      <p:bldP spid="432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5832475" cy="863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5.1.2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函数的定义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5256212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函数是指完成一个特定工作的独立程序模块。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库函数：由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语言系统提供定义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等函数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自定义函数：需要用户自己定义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如计算圆柱体体积函数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cylinder ()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main ()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也是一个函数，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程序由一个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main ()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或多个函数构成。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程序中一旦调用了某个函数，该函数就会完成特定的计算，然后返回到调用它的地方。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函数经过运算，得到一个明确的运算结果，并需要回送该结果。例如，函数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cylinder 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返回圆柱的体积。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55988" cy="10080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5.1.2 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函数定义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3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3140075"/>
            <a:ext cx="8569325" cy="3529013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函数类型 函数名（形参表）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函数首部 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          	                    /*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函数体 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函数实现过程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表达式；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lang="zh-CN" altLang="en-US" sz="2800" b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250825" y="6092825"/>
            <a:ext cx="460851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把函数运算的结果回送给主函数</a:t>
            </a:r>
            <a:endParaRPr lang="zh-CN" altLang="en-US" dirty="0">
              <a:solidFill>
                <a:schemeClr val="bg2"/>
              </a:solidFill>
              <a:latin typeface="Times New Roman" panose="02020603050405020304" charset="0"/>
              <a:ea typeface="仿宋_GB2312" charset="0"/>
              <a:cs typeface="仿宋_GB2312" charset="0"/>
            </a:endParaRP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003800" y="5084763"/>
            <a:ext cx="24479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latin typeface="Times New Roman" panose="02020603050405020304" charset="0"/>
              </a:rPr>
              <a:t>只能返回一个值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 flipH="1">
            <a:off x="1547813" y="2492375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539750" y="1989138"/>
            <a:ext cx="3041650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bg2"/>
                </a:solidFill>
                <a:latin typeface="Arial" panose="020B0604020202020204" pitchFamily="34" charset="0"/>
                <a:ea typeface="仿宋_GB2312" charset="0"/>
                <a:cs typeface="仿宋_GB2312" charset="0"/>
              </a:rPr>
              <a:t>函数返回值的类型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  <a:ea typeface="仿宋_GB2312" charset="0"/>
              <a:cs typeface="仿宋_GB2312" charset="0"/>
            </a:endParaRPr>
          </a:p>
        </p:txBody>
      </p:sp>
      <p:sp>
        <p:nvSpPr>
          <p:cNvPr id="229397" name="AutoShape 21"/>
          <p:cNvSpPr>
            <a:spLocks noChangeArrowheads="1"/>
          </p:cNvSpPr>
          <p:nvPr/>
        </p:nvSpPr>
        <p:spPr bwMode="auto">
          <a:xfrm>
            <a:off x="4859338" y="2276475"/>
            <a:ext cx="1447800" cy="533400"/>
          </a:xfrm>
          <a:prstGeom prst="wedgeRectCallout">
            <a:avLst>
              <a:gd name="adj1" fmla="val -28949"/>
              <a:gd name="adj2" fmla="val 203569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r>
              <a:rPr lang="zh-CN" altLang="en-US">
                <a:latin typeface="Arial" panose="020B0604020202020204" pitchFamily="34" charset="0"/>
              </a:rPr>
              <a:t>没有分号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6634" name="Rectangle 23"/>
          <p:cNvSpPr>
            <a:spLocks noChangeArrowheads="1"/>
          </p:cNvSpPr>
          <p:nvPr/>
        </p:nvSpPr>
        <p:spPr bwMode="auto">
          <a:xfrm>
            <a:off x="468313" y="404813"/>
            <a:ext cx="4608512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panose="020B0604020202020204" pitchFamily="34" charset="0"/>
              </a:rPr>
              <a:t>double cylinder (double r, double h)</a:t>
            </a:r>
            <a:endParaRPr kumimoji="0" lang="en-US" altLang="zh-CN" sz="2000">
              <a:solidFill>
                <a:srgbClr val="CC0066"/>
              </a:solidFill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panose="020B0604020202020204" pitchFamily="34" charset="0"/>
              </a:rPr>
              <a:t>{</a:t>
            </a:r>
            <a:r>
              <a:rPr kumimoji="0" lang="en-US" altLang="zh-CN" sz="2000">
                <a:latin typeface="Arial" panose="020B0604020202020204" pitchFamily="34" charset="0"/>
              </a:rPr>
              <a:t>   double result;</a:t>
            </a:r>
            <a:endParaRPr kumimoji="0" lang="en-US" altLang="zh-CN" sz="2000"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    result = 3.1415926 * r * r * h; </a:t>
            </a:r>
            <a:endParaRPr kumimoji="0" lang="en-US" altLang="zh-CN" sz="2000"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latin typeface="Arial" panose="020B0604020202020204" pitchFamily="34" charset="0"/>
              </a:rPr>
              <a:t>    </a:t>
            </a: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return result;</a:t>
            </a:r>
            <a:endParaRPr kumimoji="0" lang="en-US" altLang="zh-CN" sz="20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panose="020B0604020202020204" pitchFamily="34" charset="0"/>
              </a:rPr>
              <a:t>}</a:t>
            </a:r>
            <a:endParaRPr kumimoji="0" lang="zh-CN" altLang="en-US" sz="200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 flipH="1" flipV="1">
            <a:off x="1908175" y="5516563"/>
            <a:ext cx="0" cy="6492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8" grpId="0" build="p"/>
      <p:bldP spid="229391" grpId="0" animBg="1" autoUpdateAnimBg="0"/>
      <p:bldP spid="229393" grpId="0" animBg="1" autoUpdateAnimBg="0"/>
      <p:bldP spid="229395" grpId="0" animBg="1"/>
      <p:bldP spid="229396" grpId="0"/>
      <p:bldP spid="229397" grpId="0" animBg="1" autoUpdateAnimBg="0"/>
      <p:bldP spid="229400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13758</Words>
  <Application>WPS 演示</Application>
  <PresentationFormat>全屏显示(4:3)</PresentationFormat>
  <Paragraphs>851</Paragraphs>
  <Slides>55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Arial</vt:lpstr>
      <vt:lpstr>宋体</vt:lpstr>
      <vt:lpstr>Wingdings</vt:lpstr>
      <vt:lpstr>Harlow Solid Italic</vt:lpstr>
      <vt:lpstr>Segoe Print</vt:lpstr>
      <vt:lpstr>Arial Black</vt:lpstr>
      <vt:lpstr>Times New Roman</vt:lpstr>
      <vt:lpstr>Wingdings</vt:lpstr>
      <vt:lpstr>仿宋_GB2312</vt:lpstr>
      <vt:lpstr>仿宋</vt:lpstr>
      <vt:lpstr>微软雅黑</vt:lpstr>
      <vt:lpstr>Arial Unicode MS</vt:lpstr>
      <vt:lpstr>楷体_GB2312</vt:lpstr>
      <vt:lpstr>新宋体</vt:lpstr>
      <vt:lpstr>Cambria Math</vt:lpstr>
      <vt:lpstr>Lucida Calligraphy</vt:lpstr>
      <vt:lpstr>Pixel</vt:lpstr>
      <vt:lpstr>Chap 5  函数 </vt:lpstr>
      <vt:lpstr>本章要点</vt:lpstr>
      <vt:lpstr>5.1  计算圆柱体积</vt:lpstr>
      <vt:lpstr>5.1.1  程序解析－计算圆柱体积 </vt:lpstr>
      <vt:lpstr>例5-1源程序</vt:lpstr>
      <vt:lpstr>例5-1源程序</vt:lpstr>
      <vt:lpstr>例5-1源程序</vt:lpstr>
      <vt:lpstr>5.1.2  函数的定义 </vt:lpstr>
      <vt:lpstr>5.1.2 函数定义</vt:lpstr>
      <vt:lpstr>分析函数的定义</vt:lpstr>
      <vt:lpstr>形参</vt:lpstr>
      <vt:lpstr>5.1.3  函数的调用</vt:lpstr>
      <vt:lpstr>1．函数调用的形式</vt:lpstr>
      <vt:lpstr>2. 函数调用的过程</vt:lpstr>
      <vt:lpstr>分析函数调用的过程</vt:lpstr>
      <vt:lpstr>3．参数传递</vt:lpstr>
      <vt:lpstr>4．函数结果返回</vt:lpstr>
      <vt:lpstr>5．函数原型声明</vt:lpstr>
      <vt:lpstr>§5.1.3 函数调用</vt:lpstr>
      <vt:lpstr>5.1.4 函数程序设计</vt:lpstr>
      <vt:lpstr>例5-2 源程序段</vt:lpstr>
      <vt:lpstr>示例 定义判断奇偶数的函数even (n)</vt:lpstr>
      <vt:lpstr>例5-3 使用函数判断完全平方数</vt:lpstr>
      <vt:lpstr>例5-4 使用函数求最大公约数</vt:lpstr>
      <vt:lpstr>例5-5  使用函数判断素数</vt:lpstr>
      <vt:lpstr>例5-4 源程序</vt:lpstr>
      <vt:lpstr>示例 求π的近似值</vt:lpstr>
      <vt:lpstr>求π的源程序</vt:lpstr>
      <vt:lpstr>5.2  数字金字塔</vt:lpstr>
      <vt:lpstr>例5-6  输出5之内的数字金字塔。</vt:lpstr>
      <vt:lpstr>5.2.2  不返回运算结果的函数定义</vt:lpstr>
      <vt:lpstr>5.2.2  不返回运算结果的函数定义</vt:lpstr>
      <vt:lpstr>5.2.3  结构化程序设计思想</vt:lpstr>
      <vt:lpstr>1. 自顶向下的分析方法</vt:lpstr>
      <vt:lpstr>学生成绩统计程序的层次结构图 </vt:lpstr>
      <vt:lpstr>2. 模块化设计</vt:lpstr>
      <vt:lpstr>3. 结构化编码主要原则 </vt:lpstr>
      <vt:lpstr>5.3  复数运算 </vt:lpstr>
      <vt:lpstr>例5-7  分别输入2个复数的实部与虚部，用函数实现计算2个复数之和与之积。 </vt:lpstr>
      <vt:lpstr>PowerPoint 演示文稿</vt:lpstr>
      <vt:lpstr>PowerPoint 演示文稿</vt:lpstr>
      <vt:lpstr>5.3.2 局部变量和全局变量</vt:lpstr>
      <vt:lpstr>在复合语句中定义局部变量。</vt:lpstr>
      <vt:lpstr>全局变量定义</vt:lpstr>
      <vt:lpstr>变量作用范围示例</vt:lpstr>
      <vt:lpstr>PowerPoint 演示文稿</vt:lpstr>
      <vt:lpstr>PowerPoint 演示文稿</vt:lpstr>
      <vt:lpstr>5.3.2 局部变量和全局变量</vt:lpstr>
      <vt:lpstr>5.3.3  变量生命周期和静态局部变量</vt:lpstr>
      <vt:lpstr>C程序存储分布示意图（例5-7）</vt:lpstr>
      <vt:lpstr>静态局部变量</vt:lpstr>
      <vt:lpstr>PowerPoint 演示文稿</vt:lpstr>
      <vt:lpstr>静态局部变量</vt:lpstr>
      <vt:lpstr>静态局部变量</vt:lpstr>
      <vt:lpstr>本章小结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秉暃良人</cp:lastModifiedBy>
  <cp:revision>1209</cp:revision>
  <dcterms:created xsi:type="dcterms:W3CDTF">1998-02-11T08:33:00Z</dcterms:created>
  <dcterms:modified xsi:type="dcterms:W3CDTF">2025-07-25T13:59:27Z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D6BB1B12327444C1A9850C8BFFBD6362_13</vt:lpwstr>
  </property>
  <property fmtid="{D5CDD505-2E9C-101B-9397-08002B2CF9AE}" pid="3" name="KSOProductBuildVer">
    <vt:lpwstr>2052-12.1.0.21915</vt:lpwstr>
  </property>
</Properties>
</file>