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9"/>
  </p:handoutMasterIdLst>
  <p:sldIdLst>
    <p:sldId id="381" r:id="rId3"/>
    <p:sldId id="379" r:id="rId4"/>
    <p:sldId id="383" r:id="rId5"/>
    <p:sldId id="413" r:id="rId7"/>
    <p:sldId id="415" r:id="rId8"/>
    <p:sldId id="414" r:id="rId9"/>
    <p:sldId id="416" r:id="rId10"/>
    <p:sldId id="422" r:id="rId11"/>
    <p:sldId id="423" r:id="rId12"/>
    <p:sldId id="418" r:id="rId13"/>
    <p:sldId id="424" r:id="rId14"/>
    <p:sldId id="425" r:id="rId15"/>
    <p:sldId id="427" r:id="rId16"/>
    <p:sldId id="429" r:id="rId17"/>
    <p:sldId id="432" r:id="rId18"/>
    <p:sldId id="434" r:id="rId19"/>
    <p:sldId id="436" r:id="rId20"/>
    <p:sldId id="437" r:id="rId21"/>
    <p:sldId id="438" r:id="rId22"/>
    <p:sldId id="439" r:id="rId23"/>
    <p:sldId id="494" r:id="rId24"/>
    <p:sldId id="495" r:id="rId25"/>
    <p:sldId id="496" r:id="rId26"/>
    <p:sldId id="497" r:id="rId27"/>
    <p:sldId id="440" r:id="rId28"/>
    <p:sldId id="441" r:id="rId29"/>
    <p:sldId id="442" r:id="rId30"/>
    <p:sldId id="443" r:id="rId31"/>
    <p:sldId id="444" r:id="rId32"/>
    <p:sldId id="445" r:id="rId33"/>
    <p:sldId id="446" r:id="rId34"/>
    <p:sldId id="447" r:id="rId35"/>
    <p:sldId id="448" r:id="rId36"/>
    <p:sldId id="449" r:id="rId37"/>
    <p:sldId id="450" r:id="rId38"/>
    <p:sldId id="451" r:id="rId39"/>
    <p:sldId id="452" r:id="rId40"/>
    <p:sldId id="499" r:id="rId41"/>
    <p:sldId id="454" r:id="rId42"/>
    <p:sldId id="498" r:id="rId43"/>
    <p:sldId id="458" r:id="rId44"/>
    <p:sldId id="459" r:id="rId45"/>
    <p:sldId id="460" r:id="rId46"/>
    <p:sldId id="476" r:id="rId47"/>
    <p:sldId id="500" r:id="rId48"/>
    <p:sldId id="475" r:id="rId49"/>
    <p:sldId id="477" r:id="rId50"/>
    <p:sldId id="478" r:id="rId51"/>
    <p:sldId id="479" r:id="rId52"/>
    <p:sldId id="491" r:id="rId53"/>
    <p:sldId id="461" r:id="rId54"/>
    <p:sldId id="462" r:id="rId55"/>
    <p:sldId id="463" r:id="rId56"/>
    <p:sldId id="464" r:id="rId57"/>
    <p:sldId id="465" r:id="rId58"/>
    <p:sldId id="466" r:id="rId59"/>
    <p:sldId id="467" r:id="rId60"/>
    <p:sldId id="468" r:id="rId61"/>
    <p:sldId id="469" r:id="rId62"/>
    <p:sldId id="470" r:id="rId63"/>
    <p:sldId id="471" r:id="rId64"/>
    <p:sldId id="472" r:id="rId65"/>
    <p:sldId id="473" r:id="rId66"/>
    <p:sldId id="474" r:id="rId67"/>
    <p:sldId id="481" r:id="rId68"/>
    <p:sldId id="482" r:id="rId69"/>
    <p:sldId id="483" r:id="rId70"/>
    <p:sldId id="484" r:id="rId71"/>
    <p:sldId id="485" r:id="rId72"/>
    <p:sldId id="486" r:id="rId73"/>
    <p:sldId id="492" r:id="rId74"/>
    <p:sldId id="488" r:id="rId75"/>
    <p:sldId id="489" r:id="rId76"/>
    <p:sldId id="490" r:id="rId77"/>
    <p:sldId id="493" r:id="rId7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008080"/>
    <a:srgbClr val="FF3300"/>
    <a:srgbClr val="FF9966"/>
    <a:srgbClr val="FF9933"/>
    <a:srgbClr val="FFFF00"/>
    <a:srgbClr val="757E30"/>
    <a:srgbClr val="33CC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82" d="100"/>
          <a:sy n="82" d="100"/>
        </p:scale>
        <p:origin x="498" y="4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5.xml"/><Relationship Id="rId79" Type="http://schemas.openxmlformats.org/officeDocument/2006/relationships/handoutMaster" Target="handoutMasters/handoutMaster1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smtClean="0"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411EB841-E0E0-E847-B05B-59CC466A660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 smtClean="0"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DD7EECC5-CA80-834B-AF23-9E8E2B3F8FA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9477D1-F695-0D4E-B10C-4574BFAC6651}" type="slidenum">
              <a:rPr lang="zh-CN" altLang="en-US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166665-9592-4949-BA5E-EE58B035615D}" type="slidenum">
              <a:rPr lang="zh-CN" altLang="en-US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CADD05-4B37-4D4A-972F-E1902F7D88E0}" type="slidenum">
              <a:rPr lang="zh-CN" altLang="en-US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2D1431-0595-BA49-82EB-7637161EF897}" type="slidenum">
              <a:rPr lang="zh-CN" altLang="en-US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07CE77-4B7B-D84E-BF62-C9ADE14E52D4}" type="slidenum">
              <a:rPr lang="zh-CN" altLang="en-US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FF5842-B4E8-324B-BB0F-404DDBD73FBE}" type="slidenum">
              <a:rPr lang="zh-CN" altLang="en-US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29B03D-4411-4D4B-87E8-D24D19C903D7}" type="slidenum">
              <a:rPr lang="zh-CN" altLang="en-US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D572E2-006C-404A-9F80-9D09E43829E9}" type="slidenum">
              <a:rPr lang="zh-CN" altLang="en-US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5139BF-6EFF-B947-8B58-11EE038D35BC}" type="slidenum">
              <a:rPr lang="zh-CN" altLang="en-US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E0B2C01-6047-934C-8175-1555F8EE0A5A}" type="slidenum">
              <a:rPr lang="zh-CN" altLang="en-US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F017AC-E6CF-B84B-9EF8-ADE9CC5B8CB9}" type="slidenum">
              <a:rPr lang="zh-CN" altLang="en-US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3FE116-C6E2-2E4A-9445-7E72B0D4FFC7}" type="slidenum">
              <a:rPr lang="zh-CN" altLang="en-US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915B26-C505-7049-A8D2-FCF378F55FC9}" type="slidenum">
              <a:rPr lang="zh-CN" altLang="en-US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E3F988-6EA6-6143-8E59-117CFAE679D6}" type="slidenum">
              <a:rPr lang="zh-CN" altLang="en-US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EA4780-14A0-BD48-82A9-2EE59358CE49}" type="slidenum">
              <a:rPr lang="zh-CN" altLang="en-US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B1263E-D1BE-F849-B058-3646E8164EED}" type="slidenum">
              <a:rPr lang="zh-CN" altLang="en-US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060D90-3891-154E-99C6-1F03C9DFFF64}" type="slidenum">
              <a:rPr lang="zh-CN" altLang="en-US" sz="1200">
                <a:latin typeface="Times New Roman" panose="02020603050405020304" charset="0"/>
              </a:rPr>
            </a:fld>
            <a:endParaRPr lang="en-US" altLang="zh-CN" sz="1200">
              <a:latin typeface="Times New Roman" panose="02020603050405020304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kumimoji="0"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95FEB7-760A-BE4F-B4F4-C5B5DF06974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4EC18-6032-6E4F-B61E-AE90500185C2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9AC01-ACB6-414F-81D5-B31BF3944A69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07295-9248-4D40-8500-8C358D6B8056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AEC22-96A1-0D44-A8DB-6F80BB8A9EBE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7C7C8-8CD0-884E-BC93-4DFF35E36DE8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FD26F-41BE-1E4E-B44F-E76D4FE9DF3F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8A1A7-702F-AB47-8B86-8E69420E0545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EAD40-D45F-7349-86E3-BA62F280502A}" type="slidenum">
              <a:rPr lang="zh-CN" altLang="en-US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967F0-175F-204F-B98E-958C12DDB2E0}" type="slidenum">
              <a:rPr lang="zh-CN" altLang="en-US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85F1B-201F-414D-BFE0-5D2ED4CA1B71}" type="slidenum">
              <a:rPr lang="zh-CN" altLang="en-US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6A952-5636-2447-B64F-39EDDE374ABA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4584E-549C-A54F-8747-6FEB2BF49D7A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 Black" panose="020B0A04020102020204" charset="0"/>
              </a:defRPr>
            </a:lvl1pPr>
          </a:lstStyle>
          <a:p>
            <a:pPr>
              <a:defRPr/>
            </a:pPr>
            <a:fld id="{BE069B5E-B2FF-F040-8338-493B3447BD05}" type="slidenum">
              <a:rPr lang="zh-CN" altLang="en-US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charset="0"/>
        <a:buChar char="n"/>
        <a:defRPr sz="3200" b="1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Chap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指针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8.1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密码开锁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8.2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角色互换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8.3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冒泡排序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8.4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电码加密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8.5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任意个整数求和*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4319588" cy="792162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指针变量的定义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755650" y="1341438"/>
            <a:ext cx="7272338" cy="518477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sz="2800" b="1">
                <a:solidFill>
                  <a:srgbClr val="CC0066"/>
                </a:solidFill>
              </a:rPr>
              <a:t>类型名</a:t>
            </a:r>
            <a:r>
              <a:rPr lang="en-US" altLang="zh-CN" sz="2800" b="1">
                <a:solidFill>
                  <a:srgbClr val="CC0066"/>
                </a:solidFill>
              </a:rPr>
              <a:t>  * </a:t>
            </a:r>
            <a:r>
              <a:rPr lang="en-US" sz="2800" b="1">
                <a:solidFill>
                  <a:schemeClr val="bg2"/>
                </a:solidFill>
              </a:rPr>
              <a:t>指针变量名</a:t>
            </a:r>
            <a:endParaRPr lang="en-US" altLang="zh-CN" sz="2800" b="1">
              <a:solidFill>
                <a:schemeClr val="bg2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800" b="1">
                <a:solidFill>
                  <a:srgbClr val="CC0066"/>
                </a:solidFill>
              </a:rPr>
              <a:t>int  *</a:t>
            </a:r>
            <a:r>
              <a:rPr lang="en-US" altLang="zh-CN" sz="2800" b="1"/>
              <a:t> </a:t>
            </a:r>
            <a:r>
              <a:rPr lang="en-US" altLang="zh-CN" sz="2800" b="1">
                <a:solidFill>
                  <a:schemeClr val="bg2"/>
                </a:solidFill>
              </a:rPr>
              <a:t>p</a:t>
            </a:r>
            <a:r>
              <a:rPr lang="en-US" altLang="zh-CN" sz="2800" b="1"/>
              <a:t>;</a:t>
            </a:r>
            <a:endParaRPr lang="en-US" altLang="zh-CN" sz="2800" b="1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Char char="¨"/>
            </a:pPr>
            <a:r>
              <a:rPr lang="en-US" sz="2800" b="1"/>
              <a:t>指针变量名是</a:t>
            </a:r>
            <a:r>
              <a:rPr lang="en-US" altLang="zh-CN" sz="2800" b="1"/>
              <a:t> </a:t>
            </a:r>
            <a:r>
              <a:rPr lang="en-US" altLang="zh-CN" sz="2800" b="1">
                <a:solidFill>
                  <a:schemeClr val="bg2"/>
                </a:solidFill>
              </a:rPr>
              <a:t>p</a:t>
            </a:r>
            <a:r>
              <a:rPr lang="en-US" altLang="zh-CN" sz="2800" b="1"/>
              <a:t>，</a:t>
            </a:r>
            <a:r>
              <a:rPr lang="en-US" sz="2800" b="1"/>
              <a:t>不是</a:t>
            </a:r>
            <a:r>
              <a:rPr lang="en-US" altLang="zh-CN" sz="2800" b="1"/>
              <a:t>*p</a:t>
            </a:r>
            <a:endParaRPr lang="en-US" altLang="zh-CN" sz="2800" b="1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Char char="¨"/>
            </a:pPr>
            <a:r>
              <a:rPr lang="zh-CN" altLang="en-US" sz="2800" b="1">
                <a:solidFill>
                  <a:srgbClr val="CC0066"/>
                </a:solidFill>
              </a:rPr>
              <a:t>*</a:t>
            </a:r>
            <a:r>
              <a:rPr lang="zh-CN" altLang="en-US" sz="2800" b="1"/>
              <a:t> 是指针声明符</a:t>
            </a:r>
            <a:endParaRPr lang="zh-CN" altLang="en-US" sz="28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800" b="1"/>
              <a:t>int  k, *p1, *p2; </a:t>
            </a:r>
            <a:endParaRPr lang="en-US" altLang="zh-CN" sz="2800" b="1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zh-CN" altLang="en-US" sz="2800" b="1"/>
              <a:t>等价于：</a:t>
            </a:r>
            <a:endParaRPr lang="zh-CN" altLang="en-US" sz="2800" b="1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800" b="1"/>
              <a:t>int  k;</a:t>
            </a:r>
            <a:endParaRPr lang="en-US" altLang="zh-CN" sz="2800" b="1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800" b="1"/>
              <a:t>int  *p1;</a:t>
            </a:r>
            <a:endParaRPr lang="en-US" altLang="zh-CN" sz="2800" b="1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800" b="1"/>
              <a:t>int  *p2; </a:t>
            </a:r>
            <a:endParaRPr lang="en-US" altLang="zh-CN" sz="2800" b="1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Char char="¨"/>
            </a:pPr>
            <a:r>
              <a:rPr lang="zh-CN" altLang="en-US" sz="2800" b="1"/>
              <a:t>定义多个指针变量时，每一个指针变量前面都必须加上*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4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34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34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34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34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34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34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34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34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34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9" grpId="0" bldLvl="2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867400" cy="884238"/>
          </a:xfrm>
        </p:spPr>
        <p:txBody>
          <a:bodyPr/>
          <a:lstStyle/>
          <a:p>
            <a:pPr eaLnBrk="1" hangingPunct="1"/>
            <a:r>
              <a:rPr lang="en-US" sz="4000">
                <a:latin typeface="Arial" panose="020B0604020202020204" pitchFamily="34" charset="0"/>
                <a:ea typeface="宋体" panose="02010600030101010101" pitchFamily="2" charset="-122"/>
              </a:rPr>
              <a:t>8.1.4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指针的基本运算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1681" name="Rectangle 17"/>
          <p:cNvSpPr>
            <a:spLocks noChangeArrowheads="1"/>
          </p:cNvSpPr>
          <p:nvPr/>
        </p:nvSpPr>
        <p:spPr bwMode="auto">
          <a:xfrm>
            <a:off x="762000" y="5449888"/>
            <a:ext cx="7181850" cy="955675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 sz="2800" b="1" dirty="0">
                <a:solidFill>
                  <a:srgbClr val="CC0066"/>
                </a:solidFill>
              </a:rPr>
              <a:t>*</a:t>
            </a:r>
            <a:r>
              <a:rPr kumimoji="1" lang="en-US" altLang="zh-CN" sz="2800" b="1" dirty="0"/>
              <a:t>   </a:t>
            </a:r>
            <a:r>
              <a:rPr kumimoji="1" lang="en-US" sz="2800" b="1" dirty="0"/>
              <a:t>间接访问运算符</a:t>
            </a:r>
            <a:r>
              <a:rPr kumimoji="1" lang="en-US" altLang="zh-CN" sz="2800" b="1" dirty="0"/>
              <a:t>，</a:t>
            </a:r>
            <a:r>
              <a:rPr kumimoji="1" lang="zh-CN" altLang="en-US" sz="2800" b="1" dirty="0"/>
              <a:t>访问指针所指向的变量</a:t>
            </a:r>
            <a:endParaRPr lang="en-US" altLang="zh-CN" sz="2800" b="1" dirty="0"/>
          </a:p>
          <a:p>
            <a:r>
              <a:rPr lang="en-US" altLang="zh-CN" sz="2800" b="1" dirty="0" err="1"/>
              <a:t>printf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cs typeface="Arial" panose="020B0604020202020204" pitchFamily="34" charset="0"/>
              </a:rPr>
              <a:t>"</a:t>
            </a:r>
            <a:r>
              <a:rPr lang="en-US" altLang="zh-CN" sz="2800" b="1" dirty="0"/>
              <a:t>%d</a:t>
            </a:r>
            <a:r>
              <a:rPr lang="en-US" altLang="zh-CN" sz="2800" b="1" dirty="0">
                <a:cs typeface="Arial" panose="020B0604020202020204" pitchFamily="34" charset="0"/>
              </a:rPr>
              <a:t>"</a:t>
            </a:r>
            <a:r>
              <a:rPr lang="en-US" altLang="zh-CN" sz="2800" b="1" dirty="0"/>
              <a:t>, </a:t>
            </a:r>
            <a:r>
              <a:rPr lang="en-US" altLang="zh-CN" sz="2800" b="1" dirty="0">
                <a:solidFill>
                  <a:srgbClr val="C00000"/>
                </a:solidFill>
              </a:rPr>
              <a:t>*p</a:t>
            </a:r>
            <a:r>
              <a:rPr lang="en-US" altLang="zh-CN" sz="2800" b="1" dirty="0"/>
              <a:t>);   输出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指向的变量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的值</a:t>
            </a:r>
            <a:endParaRPr lang="en-US" altLang="zh-CN" sz="2800" b="1" dirty="0"/>
          </a:p>
        </p:txBody>
      </p:sp>
      <p:grpSp>
        <p:nvGrpSpPr>
          <p:cNvPr id="2" name="Group 18"/>
          <p:cNvGrpSpPr/>
          <p:nvPr/>
        </p:nvGrpSpPr>
        <p:grpSpPr bwMode="auto">
          <a:xfrm>
            <a:off x="2057400" y="4229100"/>
            <a:ext cx="3200400" cy="1081088"/>
            <a:chOff x="1056" y="2535"/>
            <a:chExt cx="2016" cy="681"/>
          </a:xfrm>
        </p:grpSpPr>
        <p:sp>
          <p:nvSpPr>
            <p:cNvPr id="30727" name="Rectangle 19"/>
            <p:cNvSpPr>
              <a:spLocks noChangeArrowheads="1"/>
            </p:cNvSpPr>
            <p:nvPr/>
          </p:nvSpPr>
          <p:spPr bwMode="auto">
            <a:xfrm>
              <a:off x="2544" y="2583"/>
              <a:ext cx="241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  <a:endParaRPr lang="en-US" altLang="zh-CN" sz="2800" b="1"/>
            </a:p>
          </p:txBody>
        </p:sp>
        <p:sp>
          <p:nvSpPr>
            <p:cNvPr id="30728" name="Rectangle 20"/>
            <p:cNvSpPr>
              <a:spLocks noChangeArrowheads="1"/>
            </p:cNvSpPr>
            <p:nvPr/>
          </p:nvSpPr>
          <p:spPr bwMode="auto">
            <a:xfrm>
              <a:off x="2304" y="292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/>
                <a:t>3</a:t>
              </a:r>
              <a:endParaRPr kumimoji="1" lang="zh-CN" altLang="en-US" sz="2800" b="1" dirty="0"/>
            </a:p>
          </p:txBody>
        </p:sp>
        <p:sp>
          <p:nvSpPr>
            <p:cNvPr id="30729" name="Rectangle 21"/>
            <p:cNvSpPr>
              <a:spLocks noChangeArrowheads="1"/>
            </p:cNvSpPr>
            <p:nvPr/>
          </p:nvSpPr>
          <p:spPr bwMode="auto">
            <a:xfrm>
              <a:off x="1056" y="292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2"/>
                  </a:solidFill>
                </a:rPr>
                <a:t>&amp;a</a:t>
              </a:r>
              <a:endParaRPr kumimoji="1" lang="en-US" altLang="zh-CN" sz="3200" b="1" dirty="0">
                <a:solidFill>
                  <a:schemeClr val="bg2"/>
                </a:solidFill>
              </a:endParaRPr>
            </a:p>
          </p:txBody>
        </p:sp>
        <p:sp>
          <p:nvSpPr>
            <p:cNvPr id="30730" name="Rectangle 22"/>
            <p:cNvSpPr>
              <a:spLocks noChangeArrowheads="1"/>
            </p:cNvSpPr>
            <p:nvPr/>
          </p:nvSpPr>
          <p:spPr bwMode="auto">
            <a:xfrm>
              <a:off x="1344" y="2535"/>
              <a:ext cx="253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p</a:t>
              </a:r>
              <a:endParaRPr lang="en-US" altLang="zh-CN" sz="2800" b="1"/>
            </a:p>
          </p:txBody>
        </p:sp>
        <p:sp>
          <p:nvSpPr>
            <p:cNvPr id="30731" name="Line 23"/>
            <p:cNvSpPr>
              <a:spLocks noChangeShapeType="1"/>
            </p:cNvSpPr>
            <p:nvPr/>
          </p:nvSpPr>
          <p:spPr bwMode="auto">
            <a:xfrm>
              <a:off x="1824" y="307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1688" name="Rectangle 24"/>
          <p:cNvSpPr>
            <a:spLocks noChangeArrowheads="1"/>
          </p:cNvSpPr>
          <p:nvPr/>
        </p:nvSpPr>
        <p:spPr bwMode="auto">
          <a:xfrm>
            <a:off x="5435600" y="4800600"/>
            <a:ext cx="536575" cy="519113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800" b="1">
                <a:solidFill>
                  <a:schemeClr val="bg2"/>
                </a:solidFill>
              </a:rPr>
              <a:t>*p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sp>
        <p:nvSpPr>
          <p:cNvPr id="241689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31242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如果指针的值是某个变量的地址，通过指针就能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间接访问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那个变量。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>
                <a:latin typeface="Arial" panose="020B0604020202020204" pitchFamily="34" charset="0"/>
                <a:ea typeface="宋体" panose="02010600030101010101" pitchFamily="2" charset="-122"/>
              </a:rPr>
              <a:t>.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取地址运算和间接访问运算</a:t>
            </a: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>
                <a:latin typeface="Arial" panose="020B0604020202020204" pitchFamily="34" charset="0"/>
                <a:ea typeface="宋体" panose="02010600030101010101" pitchFamily="2" charset="-122"/>
              </a:rPr>
              <a:t>取地址运算符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 *p, a = 3;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 = </a:t>
            </a:r>
            <a:r>
              <a:rPr lang="en-US" altLang="zh-CN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;    </a:t>
            </a:r>
            <a:r>
              <a:rPr lang="en-US">
                <a:latin typeface="Arial" panose="020B0604020202020204" pitchFamily="34" charset="0"/>
                <a:ea typeface="宋体" panose="02010600030101010101" pitchFamily="2" charset="-122"/>
              </a:rPr>
              <a:t>把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en-US">
                <a:latin typeface="Arial" panose="020B0604020202020204" pitchFamily="34" charset="0"/>
                <a:ea typeface="宋体" panose="02010600030101010101" pitchFamily="2" charset="-122"/>
              </a:rPr>
              <a:t>的地址赋给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p，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即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指向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1690" name="Rectangle 26"/>
          <p:cNvSpPr>
            <a:spLocks noChangeArrowheads="1"/>
          </p:cNvSpPr>
          <p:nvPr/>
        </p:nvSpPr>
        <p:spPr bwMode="auto">
          <a:xfrm>
            <a:off x="3138488" y="3357563"/>
            <a:ext cx="6005512" cy="42068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chemeClr val="bg2"/>
                </a:solidFill>
                <a:latin typeface="Times New Roman" panose="02020603050405020304" charset="0"/>
                <a:ea typeface="仿宋_GB2312" charset="0"/>
                <a:cs typeface="仿宋_GB2312" charset="0"/>
              </a:rPr>
              <a:t>指针变量的类型和它所指向变量的类型相同</a:t>
            </a:r>
            <a:endParaRPr lang="zh-CN" altLang="en-US" sz="2400" b="1">
              <a:solidFill>
                <a:schemeClr val="bg2"/>
              </a:solidFill>
              <a:latin typeface="Times New Roman" panose="02020603050405020304" charset="0"/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4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81" grpId="0" autoUpdateAnimBg="0" build="p"/>
      <p:bldP spid="241688" grpId="0" autoUpdateAnimBg="0"/>
      <p:bldP spid="241689" grpId="0" bldLvl="2" autoUpdateAnimBg="0" build="p"/>
      <p:bldP spid="2416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6"/>
          <p:cNvSpPr>
            <a:spLocks noChangeArrowheads="1"/>
          </p:cNvSpPr>
          <p:nvPr/>
        </p:nvSpPr>
        <p:spPr bwMode="auto">
          <a:xfrm>
            <a:off x="228600" y="1170384"/>
            <a:ext cx="5351512" cy="5282952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/>
              <a:t>   int a = 3, *p;     </a:t>
            </a:r>
            <a:endParaRPr lang="en-US" altLang="zh-CN" sz="2400" b="1" dirty="0"/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/>
              <a:t>       	   </a:t>
            </a:r>
            <a:endParaRPr lang="en-US" altLang="zh-CN" sz="2400" b="1" dirty="0"/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/>
              <a:t>   p = &amp;a;                 	   </a:t>
            </a:r>
            <a:endParaRPr lang="en-US" altLang="zh-CN" sz="2400" b="1" dirty="0"/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(</a:t>
            </a:r>
            <a:r>
              <a:rPr lang="en-US" altLang="zh-CN" sz="2400" b="1" dirty="0">
                <a:cs typeface="Arial" panose="020B0604020202020204" pitchFamily="34" charset="0"/>
              </a:rPr>
              <a:t>"</a:t>
            </a:r>
            <a:r>
              <a:rPr lang="en-US" altLang="zh-CN" sz="2400" b="1" dirty="0"/>
              <a:t>a=%d, *p=%d\n</a:t>
            </a:r>
            <a:r>
              <a:rPr lang="en-US" altLang="zh-CN" sz="2400" b="1" dirty="0">
                <a:cs typeface="Arial" panose="020B0604020202020204" pitchFamily="34" charset="0"/>
              </a:rPr>
              <a:t>"</a:t>
            </a:r>
            <a:r>
              <a:rPr lang="en-US" altLang="zh-CN" sz="2400" b="1" dirty="0"/>
              <a:t>, a, *p);</a:t>
            </a:r>
            <a:endParaRPr lang="en-US" altLang="zh-CN" sz="2400" b="1" dirty="0"/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endParaRPr lang="en-US" altLang="zh-CN" sz="2400" b="1" dirty="0"/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zh-CN" altLang="en-US" sz="2400" b="1" dirty="0"/>
              <a:t>  *</a:t>
            </a:r>
            <a:r>
              <a:rPr lang="en-US" altLang="zh-CN" sz="2400" b="1" dirty="0"/>
              <a:t>p = 10;        </a:t>
            </a:r>
            <a:endParaRPr lang="en-US" altLang="zh-CN" sz="2400" b="1" dirty="0"/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panose="020B0604020202020204" pitchFamily="34" charset="0"/>
              </a:rPr>
              <a:t>"</a:t>
            </a:r>
            <a:r>
              <a:rPr lang="en-US" altLang="zh-CN" sz="2400" b="1" dirty="0"/>
              <a:t>a=%d, *p=%d\n</a:t>
            </a:r>
            <a:r>
              <a:rPr lang="en-US" altLang="zh-CN" sz="2400" b="1" dirty="0">
                <a:cs typeface="Arial" panose="020B0604020202020204" pitchFamily="34" charset="0"/>
              </a:rPr>
              <a:t>"</a:t>
            </a:r>
            <a:r>
              <a:rPr lang="en-US" altLang="zh-CN" sz="2400" b="1" dirty="0"/>
              <a:t>, a, *p);</a:t>
            </a:r>
            <a:endParaRPr lang="en-US" altLang="zh-CN" sz="2400" b="1" dirty="0"/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endParaRPr lang="en-US" altLang="zh-CN" sz="2400" b="1" dirty="0"/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panose="020B0604020202020204" pitchFamily="34" charset="0"/>
              </a:rPr>
              <a:t>"</a:t>
            </a:r>
            <a:r>
              <a:rPr lang="en-US" altLang="zh-CN" sz="2400" b="1" dirty="0"/>
              <a:t>Enter a: </a:t>
            </a:r>
            <a:r>
              <a:rPr lang="en-US" altLang="zh-CN" sz="2400" b="1" dirty="0">
                <a:cs typeface="Arial" panose="020B0604020202020204" pitchFamily="34" charset="0"/>
              </a:rPr>
              <a:t>"</a:t>
            </a:r>
            <a:r>
              <a:rPr lang="en-US" altLang="zh-CN" sz="2400" b="1" dirty="0"/>
              <a:t>);</a:t>
            </a:r>
            <a:endParaRPr lang="en-US" altLang="zh-CN" sz="2400" b="1" dirty="0"/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panose="020B0604020202020204" pitchFamily="34" charset="0"/>
              </a:rPr>
              <a:t>"</a:t>
            </a:r>
            <a:r>
              <a:rPr lang="en-US" altLang="zh-CN" sz="2400" b="1" dirty="0"/>
              <a:t>%d</a:t>
            </a:r>
            <a:r>
              <a:rPr lang="en-US" altLang="zh-CN" sz="2400" b="1" dirty="0">
                <a:cs typeface="Arial" panose="020B0604020202020204" pitchFamily="34" charset="0"/>
              </a:rPr>
              <a:t>"</a:t>
            </a:r>
            <a:r>
              <a:rPr lang="en-US" altLang="zh-CN" sz="2400" b="1" dirty="0"/>
              <a:t>, &amp;a);        	</a:t>
            </a:r>
            <a:endParaRPr lang="en-US" altLang="zh-CN" sz="2400" b="1" dirty="0"/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panose="020B0604020202020204" pitchFamily="34" charset="0"/>
              </a:rPr>
              <a:t>"</a:t>
            </a:r>
            <a:r>
              <a:rPr lang="en-US" altLang="zh-CN" sz="2400" b="1" dirty="0"/>
              <a:t>a=%d, *p=%d\n</a:t>
            </a:r>
            <a:r>
              <a:rPr lang="en-US" altLang="zh-CN" sz="2400" b="1" dirty="0">
                <a:cs typeface="Arial" panose="020B0604020202020204" pitchFamily="34" charset="0"/>
              </a:rPr>
              <a:t>"</a:t>
            </a:r>
            <a:r>
              <a:rPr lang="en-US" altLang="zh-CN" sz="2400" b="1" dirty="0"/>
              <a:t>, a, *p);</a:t>
            </a:r>
            <a:endParaRPr lang="en-US" altLang="zh-CN" sz="2400" b="1" dirty="0"/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endParaRPr lang="en-US" altLang="zh-CN" sz="2400" b="1" dirty="0"/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/>
              <a:t>   (*p)++;	</a:t>
            </a:r>
            <a:endParaRPr lang="en-US" altLang="zh-CN" sz="2400" b="1" dirty="0"/>
          </a:p>
          <a:p>
            <a:pPr marL="342900" indent="-342900" algn="just"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panose="020B0604020202020204" pitchFamily="34" charset="0"/>
              </a:rPr>
              <a:t>"</a:t>
            </a:r>
            <a:r>
              <a:rPr lang="en-US" altLang="zh-CN" sz="2400" b="1" dirty="0"/>
              <a:t>a=%d, *p=%d\n</a:t>
            </a:r>
            <a:r>
              <a:rPr lang="en-US" altLang="zh-CN" sz="2400" b="1" dirty="0">
                <a:cs typeface="Arial" panose="020B0604020202020204" pitchFamily="34" charset="0"/>
              </a:rPr>
              <a:t>"</a:t>
            </a:r>
            <a:r>
              <a:rPr lang="en-US" altLang="zh-CN" sz="2400" b="1" dirty="0"/>
              <a:t>, a, *p);</a:t>
            </a:r>
            <a:endParaRPr lang="en-US" altLang="zh-CN" sz="2400" b="1" dirty="0"/>
          </a:p>
        </p:txBody>
      </p:sp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50" y="180975"/>
            <a:ext cx="9036050" cy="102711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8-2 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指针取地址运算和间接访问运算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4369891" y="980728"/>
            <a:ext cx="3946525" cy="1068388"/>
            <a:chOff x="2976" y="-1"/>
            <a:chExt cx="2486" cy="673"/>
          </a:xfrm>
        </p:grpSpPr>
        <p:grpSp>
          <p:nvGrpSpPr>
            <p:cNvPr id="32774" name="Group 8"/>
            <p:cNvGrpSpPr/>
            <p:nvPr/>
          </p:nvGrpSpPr>
          <p:grpSpPr bwMode="auto">
            <a:xfrm>
              <a:off x="2976" y="-1"/>
              <a:ext cx="2016" cy="673"/>
              <a:chOff x="1056" y="2543"/>
              <a:chExt cx="2016" cy="673"/>
            </a:xfrm>
          </p:grpSpPr>
          <p:sp>
            <p:nvSpPr>
              <p:cNvPr id="32776" name="Rectangle 9"/>
              <p:cNvSpPr>
                <a:spLocks noChangeArrowheads="1"/>
              </p:cNvSpPr>
              <p:nvPr/>
            </p:nvSpPr>
            <p:spPr bwMode="auto">
              <a:xfrm>
                <a:off x="2544" y="2591"/>
                <a:ext cx="241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/>
                  <a:t>a</a:t>
                </a:r>
                <a:endParaRPr lang="en-US" altLang="zh-CN" sz="2800" b="1"/>
              </a:p>
            </p:txBody>
          </p:sp>
          <p:sp>
            <p:nvSpPr>
              <p:cNvPr id="32777" name="Rectangle 10"/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/>
                  <a:t>3</a:t>
                </a:r>
                <a:endParaRPr kumimoji="1" lang="zh-CN" altLang="en-US" sz="3200"/>
              </a:p>
            </p:txBody>
          </p:sp>
          <p:sp>
            <p:nvSpPr>
              <p:cNvPr id="32778" name="Rectangle 11"/>
              <p:cNvSpPr>
                <a:spLocks noChangeArrowheads="1"/>
              </p:cNvSpPr>
              <p:nvPr/>
            </p:nvSpPr>
            <p:spPr bwMode="auto">
              <a:xfrm>
                <a:off x="1056" y="2928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/>
                  <a:t>&amp;a</a:t>
                </a:r>
                <a:endParaRPr kumimoji="1" lang="en-US" altLang="zh-CN" sz="3200" b="1"/>
              </a:p>
            </p:txBody>
          </p:sp>
          <p:sp>
            <p:nvSpPr>
              <p:cNvPr id="32779" name="Rectangle 12"/>
              <p:cNvSpPr>
                <a:spLocks noChangeArrowheads="1"/>
              </p:cNvSpPr>
              <p:nvPr/>
            </p:nvSpPr>
            <p:spPr bwMode="auto">
              <a:xfrm>
                <a:off x="1344" y="2543"/>
                <a:ext cx="241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/>
                  <a:t>p</a:t>
                </a:r>
                <a:endParaRPr lang="en-US" altLang="zh-CN" sz="2800"/>
              </a:p>
            </p:txBody>
          </p:sp>
          <p:sp>
            <p:nvSpPr>
              <p:cNvPr id="32780" name="Line 13"/>
              <p:cNvSpPr>
                <a:spLocks noChangeShapeType="1"/>
              </p:cNvSpPr>
              <p:nvPr/>
            </p:nvSpPr>
            <p:spPr bwMode="auto">
              <a:xfrm>
                <a:off x="1824" y="307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2775" name="Rectangle 14"/>
            <p:cNvSpPr>
              <a:spLocks noChangeArrowheads="1"/>
            </p:cNvSpPr>
            <p:nvPr/>
          </p:nvSpPr>
          <p:spPr bwMode="auto">
            <a:xfrm>
              <a:off x="5136" y="336"/>
              <a:ext cx="32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800"/>
                <a:t>*p</a:t>
              </a:r>
              <a:endParaRPr lang="en-US" altLang="zh-CN" sz="2800"/>
            </a:p>
          </p:txBody>
        </p:sp>
      </p:grpSp>
      <p:sp>
        <p:nvSpPr>
          <p:cNvPr id="243727" name="Line 15"/>
          <p:cNvSpPr>
            <a:spLocks noChangeShapeType="1"/>
          </p:cNvSpPr>
          <p:nvPr/>
        </p:nvSpPr>
        <p:spPr bwMode="auto">
          <a:xfrm>
            <a:off x="467544" y="2348880"/>
            <a:ext cx="1295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43730" name="Rectangle 18"/>
          <p:cNvSpPr>
            <a:spLocks noChangeArrowheads="1"/>
          </p:cNvSpPr>
          <p:nvPr/>
        </p:nvSpPr>
        <p:spPr bwMode="auto">
          <a:xfrm>
            <a:off x="5943600" y="3429000"/>
            <a:ext cx="2590800" cy="23685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</a:pPr>
            <a:r>
              <a:rPr kumimoji="1" lang="en-US" altLang="zh-CN" sz="2400" b="1"/>
              <a:t>a = 3, *p = 3</a:t>
            </a:r>
            <a:endParaRPr kumimoji="1" lang="en-US" altLang="zh-CN" sz="2400" b="1"/>
          </a:p>
          <a:p>
            <a:pPr algn="just">
              <a:spcBef>
                <a:spcPct val="30000"/>
              </a:spcBef>
            </a:pPr>
            <a:r>
              <a:rPr kumimoji="1" lang="en-US" altLang="zh-CN" sz="2400" b="1"/>
              <a:t>a = 10, *p = 10</a:t>
            </a:r>
            <a:endParaRPr kumimoji="1" lang="en-US" altLang="zh-CN" sz="2400" b="1"/>
          </a:p>
          <a:p>
            <a:pPr algn="just">
              <a:spcBef>
                <a:spcPct val="30000"/>
              </a:spcBef>
            </a:pPr>
            <a:r>
              <a:rPr kumimoji="1" lang="en-US" altLang="zh-CN" sz="2400" b="1"/>
              <a:t>Enter a: </a:t>
            </a:r>
            <a:r>
              <a:rPr kumimoji="1" lang="en-US" altLang="zh-CN" sz="2400" b="1">
                <a:solidFill>
                  <a:srgbClr val="CC0066"/>
                </a:solidFill>
              </a:rPr>
              <a:t>5</a:t>
            </a:r>
            <a:r>
              <a:rPr kumimoji="1" lang="en-US" altLang="zh-CN" sz="2400" b="1"/>
              <a:t> </a:t>
            </a:r>
            <a:endParaRPr kumimoji="1" lang="en-US" altLang="zh-CN" sz="2400" b="1"/>
          </a:p>
          <a:p>
            <a:pPr algn="just">
              <a:spcBef>
                <a:spcPct val="30000"/>
              </a:spcBef>
            </a:pPr>
            <a:r>
              <a:rPr kumimoji="1" lang="en-US" altLang="zh-CN" sz="2400" b="1"/>
              <a:t>a = 5, *p = 5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a = 6, *p = 6 </a:t>
            </a:r>
            <a:endParaRPr kumimoji="1"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37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7" grpId="0" animBg="1"/>
      <p:bldP spid="243730" grpId="0" animBg="1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056"/>
          <p:cNvGrpSpPr/>
          <p:nvPr/>
        </p:nvGrpSpPr>
        <p:grpSpPr bwMode="auto">
          <a:xfrm>
            <a:off x="1878013" y="5357813"/>
            <a:ext cx="3975100" cy="1068387"/>
            <a:chOff x="2976" y="-1"/>
            <a:chExt cx="2504" cy="673"/>
          </a:xfrm>
        </p:grpSpPr>
        <p:grpSp>
          <p:nvGrpSpPr>
            <p:cNvPr id="33797" name="Group 2057"/>
            <p:cNvGrpSpPr/>
            <p:nvPr/>
          </p:nvGrpSpPr>
          <p:grpSpPr bwMode="auto">
            <a:xfrm>
              <a:off x="2976" y="-1"/>
              <a:ext cx="2016" cy="673"/>
              <a:chOff x="1056" y="2543"/>
              <a:chExt cx="2016" cy="673"/>
            </a:xfrm>
          </p:grpSpPr>
          <p:sp>
            <p:nvSpPr>
              <p:cNvPr id="33799" name="Rectangle 2058"/>
              <p:cNvSpPr>
                <a:spLocks noChangeArrowheads="1"/>
              </p:cNvSpPr>
              <p:nvPr/>
            </p:nvSpPr>
            <p:spPr bwMode="auto">
              <a:xfrm>
                <a:off x="2544" y="2591"/>
                <a:ext cx="241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a</a:t>
                </a:r>
                <a:endParaRPr lang="en-US" altLang="zh-CN" sz="2800" b="1"/>
              </a:p>
            </p:txBody>
          </p:sp>
          <p:sp>
            <p:nvSpPr>
              <p:cNvPr id="33800" name="Rectangle 2059"/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/>
                  <a:t>3</a:t>
                </a:r>
                <a:endParaRPr kumimoji="1" lang="zh-CN" altLang="en-US" sz="3200" b="1"/>
              </a:p>
            </p:txBody>
          </p:sp>
          <p:sp>
            <p:nvSpPr>
              <p:cNvPr id="33801" name="Rectangle 2060"/>
              <p:cNvSpPr>
                <a:spLocks noChangeArrowheads="1"/>
              </p:cNvSpPr>
              <p:nvPr/>
            </p:nvSpPr>
            <p:spPr bwMode="auto">
              <a:xfrm>
                <a:off x="1056" y="2928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/>
                  <a:t>&amp;a</a:t>
                </a:r>
                <a:endParaRPr kumimoji="1" lang="en-US" altLang="zh-CN" sz="3200" b="1"/>
              </a:p>
            </p:txBody>
          </p:sp>
          <p:sp>
            <p:nvSpPr>
              <p:cNvPr id="33802" name="Rectangle 2061"/>
              <p:cNvSpPr>
                <a:spLocks noChangeArrowheads="1"/>
              </p:cNvSpPr>
              <p:nvPr/>
            </p:nvSpPr>
            <p:spPr bwMode="auto">
              <a:xfrm>
                <a:off x="1344" y="2543"/>
                <a:ext cx="253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p</a:t>
                </a:r>
                <a:endParaRPr lang="en-US" altLang="zh-CN" sz="2800" b="1"/>
              </a:p>
            </p:txBody>
          </p:sp>
          <p:sp>
            <p:nvSpPr>
              <p:cNvPr id="33803" name="Line 2062"/>
              <p:cNvSpPr>
                <a:spLocks noChangeShapeType="1"/>
              </p:cNvSpPr>
              <p:nvPr/>
            </p:nvSpPr>
            <p:spPr bwMode="auto">
              <a:xfrm>
                <a:off x="1824" y="307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3798" name="Rectangle 2063"/>
            <p:cNvSpPr>
              <a:spLocks noChangeArrowheads="1"/>
            </p:cNvSpPr>
            <p:nvPr/>
          </p:nvSpPr>
          <p:spPr bwMode="auto">
            <a:xfrm>
              <a:off x="5142" y="336"/>
              <a:ext cx="33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 b="1"/>
                <a:t>*p</a:t>
              </a:r>
              <a:endParaRPr lang="en-US" altLang="zh-CN" sz="2800" b="1"/>
            </a:p>
          </p:txBody>
        </p:sp>
      </p:grpSp>
      <p:sp>
        <p:nvSpPr>
          <p:cNvPr id="245777" name="Rectangle 2065"/>
          <p:cNvSpPr>
            <a:spLocks noChangeArrowheads="1"/>
          </p:cNvSpPr>
          <p:nvPr/>
        </p:nvSpPr>
        <p:spPr bwMode="auto">
          <a:xfrm>
            <a:off x="152400" y="528638"/>
            <a:ext cx="8153400" cy="4876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(1) </a:t>
            </a:r>
            <a:r>
              <a:rPr lang="en-US" sz="2800" b="1" dirty="0"/>
              <a:t>当</a:t>
            </a:r>
            <a:r>
              <a:rPr lang="en-US" altLang="zh-CN" sz="2800" b="1" dirty="0"/>
              <a:t> p = &amp;a </a:t>
            </a:r>
            <a:r>
              <a:rPr lang="en-US" sz="2800" b="1" dirty="0"/>
              <a:t>后，</a:t>
            </a:r>
            <a:r>
              <a:rPr lang="en-US" altLang="zh-CN" sz="2800" b="1" dirty="0"/>
              <a:t>*p </a:t>
            </a:r>
            <a:r>
              <a:rPr lang="en-US" sz="2800" b="1" dirty="0"/>
              <a:t>与</a:t>
            </a:r>
            <a:r>
              <a:rPr lang="en-US" altLang="zh-CN" sz="2800" b="1" dirty="0"/>
              <a:t> a </a:t>
            </a:r>
            <a:r>
              <a:rPr lang="en-US" sz="2800" b="1" dirty="0" err="1"/>
              <a:t>相同</a:t>
            </a:r>
            <a:endParaRPr lang="en-US" altLang="zh-CN" sz="2800" b="1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(2)  int *</a:t>
            </a:r>
            <a:r>
              <a:rPr lang="en-US" altLang="zh-CN" sz="2800" b="1" dirty="0">
                <a:solidFill>
                  <a:schemeClr val="bg2"/>
                </a:solidFill>
              </a:rPr>
              <a:t>p</a:t>
            </a:r>
            <a:r>
              <a:rPr lang="en-US" altLang="zh-CN" sz="2800" b="1" dirty="0"/>
              <a:t>;    </a:t>
            </a:r>
            <a:r>
              <a:rPr lang="en-US" sz="2800" b="1" dirty="0" err="1"/>
              <a:t>定义</a:t>
            </a:r>
            <a:r>
              <a:rPr lang="en-US" altLang="zh-CN" sz="2800" b="1" dirty="0" err="1"/>
              <a:t>指针</a:t>
            </a:r>
            <a:r>
              <a:rPr lang="zh-CN" altLang="en-US" sz="2800" b="1" dirty="0"/>
              <a:t>变量 </a:t>
            </a:r>
            <a:r>
              <a:rPr lang="en-US" altLang="zh-CN" sz="2800" b="1" dirty="0"/>
              <a:t>p</a:t>
            </a:r>
            <a:endParaRPr lang="en-US" altLang="zh-CN" sz="2800" b="1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>
                <a:solidFill>
                  <a:schemeClr val="bg2"/>
                </a:solidFill>
              </a:rPr>
              <a:t>*p</a:t>
            </a:r>
            <a:r>
              <a:rPr lang="en-US" altLang="zh-CN" sz="2800" b="1" dirty="0"/>
              <a:t> =10;   </a:t>
            </a:r>
            <a:r>
              <a:rPr lang="zh-CN" altLang="en-US" sz="2800" b="1" dirty="0"/>
              <a:t>指针</a:t>
            </a:r>
            <a:r>
              <a:rPr lang="en-US" altLang="zh-CN" sz="2800" b="1" dirty="0" err="1"/>
              <a:t>p</a:t>
            </a:r>
            <a:r>
              <a:rPr lang="en-US" sz="2800" b="1" dirty="0" err="1"/>
              <a:t>所指</a:t>
            </a:r>
            <a:r>
              <a:rPr lang="zh-CN" altLang="en-US" sz="2800" b="1" dirty="0"/>
              <a:t>向</a:t>
            </a:r>
            <a:r>
              <a:rPr lang="en-US" sz="2800" b="1" dirty="0" err="1"/>
              <a:t>的变量</a:t>
            </a:r>
            <a:r>
              <a:rPr lang="en-US" altLang="zh-CN" sz="2800" b="1" dirty="0"/>
              <a:t>，</a:t>
            </a:r>
            <a:r>
              <a:rPr lang="zh-CN" altLang="en-US" sz="2800" b="1" dirty="0"/>
              <a:t>即</a:t>
            </a:r>
            <a:r>
              <a:rPr lang="en-US" altLang="zh-CN" sz="2800" b="1" dirty="0"/>
              <a:t>a</a:t>
            </a:r>
            <a:endParaRPr lang="en-US" altLang="zh-CN" sz="2800" b="1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(3)  </a:t>
            </a:r>
            <a:r>
              <a:rPr lang="en-US" altLang="zh-CN" sz="2800" b="1" dirty="0">
                <a:solidFill>
                  <a:schemeClr val="bg2"/>
                </a:solidFill>
              </a:rPr>
              <a:t>&amp;*</a:t>
            </a:r>
            <a:r>
              <a:rPr lang="en-US" altLang="zh-CN" sz="2800" b="1" dirty="0"/>
              <a:t>p </a:t>
            </a:r>
            <a:r>
              <a:rPr lang="en-US" sz="2800" b="1" dirty="0"/>
              <a:t>与</a:t>
            </a:r>
            <a:r>
              <a:rPr lang="en-US" altLang="zh-CN" sz="2800" b="1" dirty="0"/>
              <a:t> &amp;a </a:t>
            </a:r>
            <a:r>
              <a:rPr lang="en-US" sz="2800" b="1" dirty="0" err="1"/>
              <a:t>相同</a:t>
            </a:r>
            <a:r>
              <a:rPr lang="en-US" sz="2800" b="1" dirty="0"/>
              <a:t>，</a:t>
            </a:r>
            <a:r>
              <a:rPr lang="zh-CN" altLang="en-US" sz="2800" b="1" dirty="0"/>
              <a:t>是</a:t>
            </a:r>
            <a:r>
              <a:rPr lang="en-US" sz="2800" b="1" dirty="0" err="1"/>
              <a:t>地址</a:t>
            </a:r>
            <a:endParaRPr lang="en-US" altLang="zh-CN" sz="2800" b="1" dirty="0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>
                <a:solidFill>
                  <a:schemeClr val="bg2"/>
                </a:solidFill>
              </a:rPr>
              <a:t>*&amp;</a:t>
            </a:r>
            <a:r>
              <a:rPr lang="en-US" altLang="zh-CN" sz="2800" b="1" dirty="0"/>
              <a:t>a </a:t>
            </a:r>
            <a:r>
              <a:rPr lang="en-US" sz="2800" b="1" dirty="0"/>
              <a:t>与</a:t>
            </a:r>
            <a:r>
              <a:rPr lang="en-US" altLang="zh-CN" sz="2800" b="1" dirty="0"/>
              <a:t>   a   </a:t>
            </a:r>
            <a:r>
              <a:rPr lang="en-US" sz="2800" b="1" dirty="0" err="1"/>
              <a:t>相同</a:t>
            </a:r>
            <a:r>
              <a:rPr lang="en-US" sz="2800" b="1" dirty="0"/>
              <a:t>，</a:t>
            </a:r>
            <a:r>
              <a:rPr lang="zh-CN" altLang="en-US" sz="2800" b="1" dirty="0"/>
              <a:t>是</a:t>
            </a:r>
            <a:r>
              <a:rPr lang="en-US" sz="2800" b="1" dirty="0" err="1"/>
              <a:t>变量</a:t>
            </a:r>
            <a:endParaRPr lang="en-US" altLang="zh-CN" sz="2800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sz="2800" b="1" dirty="0"/>
              <a:t>(4)</a:t>
            </a:r>
            <a:r>
              <a:rPr lang="zh-CN" altLang="en-US" sz="2800" b="1" dirty="0"/>
              <a:t>  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p)++  </a:t>
            </a:r>
            <a:r>
              <a:rPr lang="zh-CN" altLang="en-US" sz="2800" b="1" dirty="0"/>
              <a:t>等价于 </a:t>
            </a:r>
            <a:r>
              <a:rPr lang="en-US" altLang="zh-CN" sz="2800" b="1" dirty="0"/>
              <a:t>a++</a:t>
            </a:r>
            <a:endParaRPr lang="en-US" altLang="zh-CN" sz="2800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            </a:t>
            </a:r>
            <a:r>
              <a:rPr lang="en-US" sz="2800" b="1" dirty="0"/>
              <a:t>将</a:t>
            </a:r>
            <a:r>
              <a:rPr lang="en-US" altLang="zh-CN" sz="2800" b="1" dirty="0"/>
              <a:t> p </a:t>
            </a:r>
            <a:r>
              <a:rPr lang="en-US" sz="2800" b="1" dirty="0" err="1"/>
              <a:t>所指</a:t>
            </a:r>
            <a:r>
              <a:rPr lang="zh-CN" altLang="en-US" sz="2800" b="1" dirty="0"/>
              <a:t>向</a:t>
            </a:r>
            <a:r>
              <a:rPr lang="en-US" sz="2800" b="1" dirty="0"/>
              <a:t>的变量值加</a:t>
            </a:r>
            <a:r>
              <a:rPr lang="en-US" altLang="zh-CN" sz="2800" b="1" dirty="0"/>
              <a:t>1</a:t>
            </a:r>
            <a:endParaRPr lang="en-US" altLang="zh-CN" sz="2800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       *p++   </a:t>
            </a:r>
            <a:r>
              <a:rPr lang="zh-CN" altLang="en-US" sz="2800" b="1" dirty="0"/>
              <a:t>等价于 </a:t>
            </a:r>
            <a:r>
              <a:rPr lang="en-US" altLang="zh-CN" sz="2800" b="1" dirty="0"/>
              <a:t>*(p++)</a:t>
            </a:r>
            <a:endParaRPr lang="en-US" altLang="zh-CN" sz="2800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            </a:t>
            </a:r>
            <a:r>
              <a:rPr lang="zh-CN" altLang="en-US" sz="2800" b="1" dirty="0"/>
              <a:t>先取</a:t>
            </a:r>
            <a:r>
              <a:rPr lang="zh-CN" sz="2800" b="1" dirty="0"/>
              <a:t> </a:t>
            </a:r>
            <a:r>
              <a:rPr lang="zh-CN" altLang="en-US" sz="2800" b="1" dirty="0"/>
              <a:t>*</a:t>
            </a:r>
            <a:r>
              <a:rPr lang="en-US" altLang="zh-CN" sz="2800" b="1" dirty="0"/>
              <a:t>p，</a:t>
            </a:r>
            <a:r>
              <a:rPr lang="zh-CN" altLang="en-US" sz="2800" b="1" dirty="0"/>
              <a:t>然后 </a:t>
            </a:r>
            <a:r>
              <a:rPr lang="en-US" altLang="zh-CN" sz="2800" b="1" dirty="0"/>
              <a:t>p </a:t>
            </a:r>
            <a:r>
              <a:rPr lang="en-US" sz="2800" b="1" dirty="0" err="1"/>
              <a:t>自加</a:t>
            </a:r>
            <a:r>
              <a:rPr lang="en-US" sz="2800" b="1" dirty="0"/>
              <a:t>，</a:t>
            </a:r>
            <a:r>
              <a:rPr lang="zh-CN" altLang="en-US" sz="2800" b="1" dirty="0"/>
              <a:t>此时</a:t>
            </a:r>
            <a:r>
              <a:rPr lang="en-US" altLang="zh-CN" sz="2800" b="1" dirty="0" err="1"/>
              <a:t>p</a:t>
            </a:r>
            <a:r>
              <a:rPr lang="en-US" sz="2800" b="1" dirty="0" err="1"/>
              <a:t>不再指向</a:t>
            </a:r>
            <a:r>
              <a:rPr lang="en-US" altLang="zh-CN" sz="2800" b="1" dirty="0" err="1"/>
              <a:t>a</a:t>
            </a:r>
            <a:endParaRPr lang="zh-CN" altLang="en-US" sz="2800" b="1" dirty="0"/>
          </a:p>
        </p:txBody>
      </p:sp>
      <p:sp>
        <p:nvSpPr>
          <p:cNvPr id="33795" name="Rectangle 2066"/>
          <p:cNvSpPr>
            <a:spLocks noGrp="1" noChangeArrowheads="1"/>
          </p:cNvSpPr>
          <p:nvPr>
            <p:ph type="title"/>
          </p:nvPr>
        </p:nvSpPr>
        <p:spPr>
          <a:xfrm>
            <a:off x="7010400" y="200025"/>
            <a:ext cx="1600200" cy="1027113"/>
          </a:xfrm>
          <a:noFill/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说明 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79" name="Rectangle 2067"/>
          <p:cNvSpPr>
            <a:spLocks noChangeArrowheads="1"/>
          </p:cNvSpPr>
          <p:nvPr/>
        </p:nvSpPr>
        <p:spPr bwMode="auto">
          <a:xfrm>
            <a:off x="5584825" y="2204864"/>
            <a:ext cx="3311525" cy="2456699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 dirty="0"/>
              <a:t>int a = 1, x, *p;</a:t>
            </a:r>
            <a:endParaRPr lang="en-US" altLang="zh-CN" sz="2400" b="1" dirty="0"/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endParaRPr lang="en-US" altLang="zh-CN" sz="2400" b="1" dirty="0"/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 dirty="0"/>
              <a:t>p = &amp;a;</a:t>
            </a:r>
            <a:endParaRPr lang="en-US" altLang="zh-CN" sz="2400" b="1" dirty="0"/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panose="020B0604020202020204" pitchFamily="34" charset="0"/>
              </a:rPr>
              <a:t>"%x\n", p</a:t>
            </a:r>
            <a:r>
              <a:rPr lang="en-US" altLang="zh-CN" sz="2400" b="1" dirty="0"/>
              <a:t>);</a:t>
            </a:r>
            <a:endParaRPr lang="en-US" altLang="zh-CN" sz="2400" b="1" dirty="0"/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 dirty="0"/>
              <a:t>x = *p++;</a:t>
            </a:r>
            <a:endParaRPr lang="en-US" altLang="zh-CN" sz="2400" b="1" dirty="0"/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panose="020B0604020202020204" pitchFamily="34" charset="0"/>
              </a:rPr>
              <a:t>"%</a:t>
            </a:r>
            <a:r>
              <a:rPr lang="en-US" altLang="zh-CN" sz="2400" b="1" dirty="0" err="1">
                <a:cs typeface="Arial" panose="020B0604020202020204" pitchFamily="34" charset="0"/>
              </a:rPr>
              <a:t>d,%x</a:t>
            </a:r>
            <a:r>
              <a:rPr lang="en-US" altLang="zh-CN" sz="2400" b="1" dirty="0">
                <a:cs typeface="Arial" panose="020B0604020202020204" pitchFamily="34" charset="0"/>
              </a:rPr>
              <a:t>", x, p</a:t>
            </a:r>
            <a:r>
              <a:rPr lang="en-US" altLang="zh-CN" sz="2400" b="1" dirty="0"/>
              <a:t>);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7" grpId="0" autoUpdateAnimBg="0" build="p"/>
      <p:bldP spid="24577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3"/>
          <p:cNvSpPr>
            <a:spLocks noGrp="1" noChangeArrowheads="1"/>
          </p:cNvSpPr>
          <p:nvPr>
            <p:ph type="title"/>
          </p:nvPr>
        </p:nvSpPr>
        <p:spPr>
          <a:xfrm>
            <a:off x="304800" y="414338"/>
            <a:ext cx="4419600" cy="6858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2.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 赋值运算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4818" name="Group 14"/>
          <p:cNvGrpSpPr/>
          <p:nvPr/>
        </p:nvGrpSpPr>
        <p:grpSpPr bwMode="auto">
          <a:xfrm>
            <a:off x="4114800" y="3733800"/>
            <a:ext cx="3200400" cy="1068388"/>
            <a:chOff x="1056" y="2543"/>
            <a:chExt cx="2016" cy="673"/>
          </a:xfrm>
        </p:grpSpPr>
        <p:sp>
          <p:nvSpPr>
            <p:cNvPr id="34826" name="Rectangle 15"/>
            <p:cNvSpPr>
              <a:spLocks noChangeArrowheads="1"/>
            </p:cNvSpPr>
            <p:nvPr/>
          </p:nvSpPr>
          <p:spPr bwMode="auto">
            <a:xfrm>
              <a:off x="2544" y="2591"/>
              <a:ext cx="241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a typeface="楷体_GB2312" charset="0"/>
                  <a:cs typeface="楷体_GB2312" charset="0"/>
                </a:rPr>
                <a:t>a</a:t>
              </a:r>
              <a:endParaRPr lang="en-US" altLang="zh-CN" sz="2800" b="1"/>
            </a:p>
          </p:txBody>
        </p:sp>
        <p:sp>
          <p:nvSpPr>
            <p:cNvPr id="34827" name="Rectangle 16"/>
            <p:cNvSpPr>
              <a:spLocks noChangeArrowheads="1"/>
            </p:cNvSpPr>
            <p:nvPr/>
          </p:nvSpPr>
          <p:spPr bwMode="auto">
            <a:xfrm>
              <a:off x="2304" y="292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ea typeface="楷体_GB2312" charset="0"/>
                  <a:cs typeface="楷体_GB2312" charset="0"/>
                </a:rPr>
                <a:t>3</a:t>
              </a:r>
              <a:endParaRPr kumimoji="1" lang="zh-CN" altLang="en-US" sz="3200" b="1"/>
            </a:p>
          </p:txBody>
        </p:sp>
        <p:sp>
          <p:nvSpPr>
            <p:cNvPr id="34828" name="Rectangle 17"/>
            <p:cNvSpPr>
              <a:spLocks noChangeArrowheads="1"/>
            </p:cNvSpPr>
            <p:nvPr/>
          </p:nvSpPr>
          <p:spPr bwMode="auto">
            <a:xfrm>
              <a:off x="1056" y="292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ea typeface="楷体_GB2312" charset="0"/>
                  <a:cs typeface="楷体_GB2312" charset="0"/>
                </a:rPr>
                <a:t>&amp;</a:t>
              </a:r>
              <a:r>
                <a:rPr kumimoji="1" lang="en-US" altLang="zh-CN" sz="2800" b="1">
                  <a:ea typeface="楷体_GB2312" charset="0"/>
                  <a:cs typeface="楷体_GB2312" charset="0"/>
                </a:rPr>
                <a:t>a</a:t>
              </a:r>
              <a:endParaRPr kumimoji="1" lang="en-US" altLang="zh-CN" sz="2800" b="1">
                <a:ea typeface="楷体_GB2312" charset="0"/>
                <a:cs typeface="楷体_GB2312" charset="0"/>
              </a:endParaRPr>
            </a:p>
          </p:txBody>
        </p:sp>
        <p:sp>
          <p:nvSpPr>
            <p:cNvPr id="34829" name="Rectangle 18"/>
            <p:cNvSpPr>
              <a:spLocks noChangeArrowheads="1"/>
            </p:cNvSpPr>
            <p:nvPr/>
          </p:nvSpPr>
          <p:spPr bwMode="auto">
            <a:xfrm>
              <a:off x="1200" y="2543"/>
              <a:ext cx="37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a typeface="楷体_GB2312" charset="0"/>
                  <a:cs typeface="楷体_GB2312" charset="0"/>
                </a:rPr>
                <a:t>p1</a:t>
              </a:r>
              <a:endParaRPr lang="en-US" altLang="zh-CN" sz="3200" b="1"/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>
              <a:off x="1824" y="307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4819" name="Group 21"/>
          <p:cNvGrpSpPr/>
          <p:nvPr/>
        </p:nvGrpSpPr>
        <p:grpSpPr bwMode="auto">
          <a:xfrm>
            <a:off x="3962400" y="4802188"/>
            <a:ext cx="2057400" cy="1371600"/>
            <a:chOff x="960" y="3216"/>
            <a:chExt cx="1296" cy="864"/>
          </a:xfrm>
        </p:grpSpPr>
        <p:sp>
          <p:nvSpPr>
            <p:cNvPr id="34823" name="Rectangle 22"/>
            <p:cNvSpPr>
              <a:spLocks noChangeArrowheads="1"/>
            </p:cNvSpPr>
            <p:nvPr/>
          </p:nvSpPr>
          <p:spPr bwMode="auto">
            <a:xfrm>
              <a:off x="960" y="3792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ea typeface="楷体_GB2312" charset="0"/>
                  <a:cs typeface="楷体_GB2312" charset="0"/>
                </a:rPr>
                <a:t>&amp;</a:t>
              </a:r>
              <a:r>
                <a:rPr kumimoji="1" lang="en-US" altLang="zh-CN" sz="2800" b="1">
                  <a:ea typeface="楷体_GB2312" charset="0"/>
                  <a:cs typeface="楷体_GB2312" charset="0"/>
                </a:rPr>
                <a:t>a</a:t>
              </a:r>
              <a:endParaRPr lang="en-US" altLang="zh-CN" sz="3200" b="1"/>
            </a:p>
          </p:txBody>
        </p:sp>
        <p:sp>
          <p:nvSpPr>
            <p:cNvPr id="34824" name="Rectangle 23"/>
            <p:cNvSpPr>
              <a:spLocks noChangeArrowheads="1"/>
            </p:cNvSpPr>
            <p:nvPr/>
          </p:nvSpPr>
          <p:spPr bwMode="auto">
            <a:xfrm>
              <a:off x="1104" y="3407"/>
              <a:ext cx="378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a typeface="楷体_GB2312" charset="0"/>
                  <a:cs typeface="楷体_GB2312" charset="0"/>
                </a:rPr>
                <a:t>p2</a:t>
              </a:r>
              <a:endParaRPr lang="en-US" altLang="zh-CN" sz="3200" b="1"/>
            </a:p>
          </p:txBody>
        </p:sp>
        <p:sp>
          <p:nvSpPr>
            <p:cNvPr id="34825" name="Line 24"/>
            <p:cNvSpPr>
              <a:spLocks noChangeShapeType="1"/>
            </p:cNvSpPr>
            <p:nvPr/>
          </p:nvSpPr>
          <p:spPr bwMode="auto">
            <a:xfrm flipV="1">
              <a:off x="1776" y="3216"/>
              <a:ext cx="48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7639050" y="3932238"/>
            <a:ext cx="847725" cy="1220787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ea typeface="楷体_GB2312" charset="0"/>
                <a:cs typeface="楷体_GB2312" charset="0"/>
              </a:rPr>
              <a:t>*</a:t>
            </a:r>
            <a:r>
              <a:rPr lang="en-US" altLang="zh-CN" sz="2800" b="1">
                <a:ea typeface="楷体_GB2312" charset="0"/>
                <a:cs typeface="楷体_GB2312" charset="0"/>
              </a:rPr>
              <a:t>p1</a:t>
            </a:r>
            <a:r>
              <a:rPr kumimoji="0" lang="en-US" altLang="zh-CN" sz="3200" b="1"/>
              <a:t> </a:t>
            </a:r>
            <a:endParaRPr kumimoji="0" lang="en-US" altLang="zh-CN" sz="3200" b="1"/>
          </a:p>
          <a:p>
            <a:pPr algn="ctr">
              <a:spcBef>
                <a:spcPct val="50000"/>
              </a:spcBef>
            </a:pPr>
            <a:r>
              <a:rPr lang="en-US" altLang="zh-CN" sz="2800" b="1">
                <a:ea typeface="楷体_GB2312" charset="0"/>
                <a:cs typeface="楷体_GB2312" charset="0"/>
              </a:rPr>
              <a:t>*p2</a:t>
            </a:r>
            <a:endParaRPr lang="en-US" altLang="zh-CN" sz="2800" b="1">
              <a:ea typeface="楷体_GB2312" charset="0"/>
              <a:cs typeface="楷体_GB2312" charset="0"/>
            </a:endParaRPr>
          </a:p>
        </p:txBody>
      </p:sp>
      <p:sp>
        <p:nvSpPr>
          <p:cNvPr id="24885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07313" cy="28575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 a = 3, *p1, *p2;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p1 = &amp;a; 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>
                <a:latin typeface="Arial" panose="020B0604020202020204" pitchFamily="34" charset="0"/>
                <a:ea typeface="宋体" panose="02010600030101010101" pitchFamily="2" charset="-122"/>
              </a:rPr>
              <a:t>把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a </a:t>
            </a:r>
            <a:r>
              <a:rPr lang="en-US">
                <a:latin typeface="Arial" panose="020B0604020202020204" pitchFamily="34" charset="0"/>
                <a:ea typeface="宋体" panose="02010600030101010101" pitchFamily="2" charset="-122"/>
              </a:rPr>
              <a:t>的地址赋给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p1，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即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p1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指向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p2 = p1;   </a:t>
            </a:r>
            <a:endParaRPr kumimoji="1"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p2 </a:t>
            </a:r>
            <a:r>
              <a:rPr kumimoji="1"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也指向 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859" name="Rectangle 27"/>
          <p:cNvSpPr>
            <a:spLocks noChangeArrowheads="1"/>
          </p:cNvSpPr>
          <p:nvPr/>
        </p:nvSpPr>
        <p:spPr bwMode="auto">
          <a:xfrm>
            <a:off x="3352800" y="3124200"/>
            <a:ext cx="4827588" cy="4762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800" b="1">
                <a:solidFill>
                  <a:schemeClr val="bg2"/>
                </a:solidFill>
                <a:ea typeface="仿宋_GB2312" charset="0"/>
                <a:cs typeface="仿宋_GB2312" charset="0"/>
              </a:rPr>
              <a:t>相同类型的指针才能相互赋值</a:t>
            </a:r>
            <a:endParaRPr kumimoji="1" lang="zh-CN" altLang="en-US" sz="28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8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57" grpId="0" autoUpdateAnimBg="0"/>
      <p:bldP spid="248858" grpId="0" build="p"/>
      <p:bldP spid="2488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ChangeArrowheads="1"/>
          </p:cNvSpPr>
          <p:nvPr/>
        </p:nvSpPr>
        <p:spPr bwMode="auto">
          <a:xfrm>
            <a:off x="611188" y="1268413"/>
            <a:ext cx="8281987" cy="5040312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/>
              <a:t>1) </a:t>
            </a:r>
            <a:r>
              <a:rPr lang="zh-CN" altLang="en-US" sz="2800" b="1"/>
              <a:t>指针变量在定义后也要先赋值再引用</a:t>
            </a:r>
            <a:r>
              <a:rPr lang="zh-CN" altLang="en-US"/>
              <a:t> </a:t>
            </a:r>
            <a:endParaRPr lang="en-US" altLang="zh-CN" b="1"/>
          </a:p>
          <a:p>
            <a:pPr marL="342900" indent="-342900" algn="just">
              <a:lnSpc>
                <a:spcPct val="110000"/>
              </a:lnSpc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/>
              <a:t>2) </a:t>
            </a:r>
            <a:r>
              <a:rPr lang="zh-CN" altLang="en-US" sz="2800" b="1"/>
              <a:t>在定义指针变量时，可以同时对它赋初值</a:t>
            </a:r>
            <a:endParaRPr lang="zh-CN" altLang="en-US" sz="2800" b="1"/>
          </a:p>
          <a:p>
            <a:pPr marL="342900" indent="-342900"/>
            <a:r>
              <a:rPr lang="en-US" altLang="zh-CN" sz="2800" b="1"/>
              <a:t>     int a;</a:t>
            </a:r>
            <a:endParaRPr lang="en-US" altLang="zh-CN" sz="2800" b="1"/>
          </a:p>
          <a:p>
            <a:pPr marL="342900" indent="-342900"/>
            <a:r>
              <a:rPr lang="en-US" altLang="zh-CN" sz="2800" b="1"/>
              <a:t>     int *p1 = &amp;a; </a:t>
            </a:r>
            <a:endParaRPr lang="fr-FR" altLang="zh-CN" sz="2800" b="1"/>
          </a:p>
          <a:p>
            <a:pPr marL="342900" indent="-342900"/>
            <a:r>
              <a:rPr lang="fr-FR" altLang="zh-CN" sz="2800" b="1"/>
              <a:t>     int *p2 = p1; </a:t>
            </a:r>
            <a:endParaRPr lang="fr-FR" altLang="zh-CN" sz="2800" b="1"/>
          </a:p>
          <a:p>
            <a:pPr marL="342900" indent="-342900"/>
            <a:r>
              <a:rPr lang="fr-FR" altLang="zh-CN" sz="2800" b="1"/>
              <a:t>3) </a:t>
            </a:r>
            <a:r>
              <a:rPr lang="zh-CN" altLang="en-US" sz="2800" b="1"/>
              <a:t>不能用数值作为指针变量的初值，但可以将一  个指针变量初始化为一个空指针 </a:t>
            </a:r>
            <a:endParaRPr lang="zh-CN" altLang="en-US" sz="2800" b="1"/>
          </a:p>
          <a:p>
            <a:pPr marL="342900" indent="-342900"/>
            <a:r>
              <a:rPr lang="en-US" altLang="zh-CN" sz="2800" b="1"/>
              <a:t>     int *p=1000;</a:t>
            </a:r>
            <a:endParaRPr lang="zh-CN" altLang="en-US" sz="2800" b="1"/>
          </a:p>
          <a:p>
            <a:pPr marL="342900" indent="-342900"/>
            <a:r>
              <a:rPr lang="en-US" altLang="zh-CN" sz="2800" b="1"/>
              <a:t>     p = 0;</a:t>
            </a:r>
            <a:endParaRPr lang="en-US" altLang="zh-CN" sz="2800" b="1"/>
          </a:p>
          <a:p>
            <a:pPr marL="342900" indent="-342900"/>
            <a:r>
              <a:rPr lang="en-US" altLang="zh-CN" sz="2800" b="1"/>
              <a:t>     p = NULL;</a:t>
            </a:r>
            <a:endParaRPr lang="en-US" altLang="zh-CN" sz="2800" b="1"/>
          </a:p>
          <a:p>
            <a:pPr marL="342900" indent="-342900"/>
            <a:r>
              <a:rPr lang="en-US" altLang="zh-CN" sz="2800" b="1"/>
              <a:t>     p = (int*)1732; </a:t>
            </a:r>
            <a:endParaRPr lang="en-US" altLang="zh-CN" b="1"/>
          </a:p>
        </p:txBody>
      </p:sp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488238" cy="792162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8.1.5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sz="4000">
                <a:latin typeface="Arial" panose="020B0604020202020204" pitchFamily="34" charset="0"/>
                <a:ea typeface="宋体" panose="02010600030101010101" pitchFamily="2" charset="-122"/>
              </a:rPr>
              <a:t>指针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变量</a:t>
            </a:r>
            <a:r>
              <a:rPr lang="en-US" sz="400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初始化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0251" name="Rectangle 43"/>
          <p:cNvSpPr>
            <a:spLocks noChangeArrowheads="1"/>
          </p:cNvSpPr>
          <p:nvPr/>
        </p:nvSpPr>
        <p:spPr bwMode="auto">
          <a:xfrm>
            <a:off x="4067175" y="5373688"/>
            <a:ext cx="3703638" cy="75723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chemeClr val="bg2"/>
                </a:solidFill>
              </a:rPr>
              <a:t>使用强制类型转换 </a:t>
            </a:r>
            <a:r>
              <a:rPr lang="en-US" altLang="zh-CN" sz="2400" b="1">
                <a:solidFill>
                  <a:schemeClr val="bg2"/>
                </a:solidFill>
              </a:rPr>
              <a:t>(int*) </a:t>
            </a:r>
            <a:r>
              <a:rPr lang="zh-CN" altLang="en-US" sz="2400" b="1">
                <a:solidFill>
                  <a:schemeClr val="bg2"/>
                </a:solidFill>
              </a:rPr>
              <a:t>来避免编译错误，不提倡</a:t>
            </a:r>
            <a:endParaRPr lang="zh-CN" altLang="en-US" sz="24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705725" cy="1012825"/>
          </a:xfrm>
        </p:spPr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  <a:ea typeface="宋体" panose="02010600030101010101" pitchFamily="2" charset="-122"/>
              </a:rPr>
              <a:t>8.2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角色互换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32765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如何通过函数调用实现代表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个角色的变量互相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三套方案</a:t>
            </a:r>
            <a:endParaRPr lang="zh-CN" altLang="en-US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swap1()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swap2()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swap3()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哪个方案能成功？</a:t>
            </a:r>
            <a:endParaRPr lang="zh-CN" altLang="en-US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sz="3600">
                <a:latin typeface="Arial" panose="020B0604020202020204" pitchFamily="34" charset="0"/>
                <a:ea typeface="宋体" panose="02010600030101010101" pitchFamily="2" charset="-122"/>
              </a:rPr>
              <a:t>8-</a:t>
            </a:r>
            <a:r>
              <a:rPr lang="en-US" altLang="zh-CN" sz="3600"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r>
              <a:rPr lang="zh-CN" altLang="en-US" sz="3600">
                <a:latin typeface="Arial" panose="020B0604020202020204" pitchFamily="34" charset="0"/>
                <a:ea typeface="宋体" panose="02010600030101010101" pitchFamily="2" charset="-122"/>
              </a:rPr>
              <a:t>指针作为函数参数模拟角色互换</a:t>
            </a:r>
            <a:endParaRPr lang="zh-CN" altLang="en-US" sz="3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7386" name="Rectangle 10"/>
          <p:cNvSpPr>
            <a:spLocks noChangeArrowheads="1"/>
          </p:cNvSpPr>
          <p:nvPr/>
        </p:nvSpPr>
        <p:spPr bwMode="auto">
          <a:xfrm>
            <a:off x="323851" y="1052736"/>
            <a:ext cx="8496622" cy="539993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main (void) </a:t>
            </a:r>
            <a:endParaRPr kumimoji="1" lang="en-US" altLang="zh-CN" sz="2400" b="1" dirty="0"/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{     </a:t>
            </a: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a = 1, b = 2;</a:t>
            </a:r>
            <a:endParaRPr kumimoji="1" lang="en-US" altLang="zh-CN" sz="2400" b="1" dirty="0"/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*pa = &amp;a, *</a:t>
            </a:r>
            <a:r>
              <a:rPr kumimoji="1" lang="en-US" altLang="zh-CN" sz="2400" b="1" dirty="0" err="1"/>
              <a:t>pb</a:t>
            </a:r>
            <a:r>
              <a:rPr kumimoji="1" lang="en-US" altLang="zh-CN" sz="2400" b="1" dirty="0"/>
              <a:t> = &amp;b;</a:t>
            </a:r>
            <a:endParaRPr kumimoji="1" lang="en-US" altLang="zh-CN" sz="2400" b="1" dirty="0"/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b="1" dirty="0">
                <a:solidFill>
                  <a:srgbClr val="CC0066"/>
                </a:solidFill>
              </a:rPr>
              <a:t>void swap1(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x, 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y), swap2( 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*</a:t>
            </a:r>
            <a:r>
              <a:rPr kumimoji="1" lang="en-US" altLang="zh-CN" b="1" dirty="0" err="1">
                <a:solidFill>
                  <a:srgbClr val="CC0066"/>
                </a:solidFill>
              </a:rPr>
              <a:t>px</a:t>
            </a:r>
            <a:r>
              <a:rPr kumimoji="1" lang="en-US" altLang="zh-CN" b="1" dirty="0">
                <a:solidFill>
                  <a:srgbClr val="CC0066"/>
                </a:solidFill>
              </a:rPr>
              <a:t>, 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*</a:t>
            </a:r>
            <a:r>
              <a:rPr kumimoji="1" lang="en-US" altLang="zh-CN" b="1" dirty="0" err="1">
                <a:solidFill>
                  <a:srgbClr val="CC0066"/>
                </a:solidFill>
              </a:rPr>
              <a:t>py</a:t>
            </a:r>
            <a:r>
              <a:rPr kumimoji="1" lang="en-US" altLang="zh-CN" b="1" dirty="0">
                <a:solidFill>
                  <a:srgbClr val="CC0066"/>
                </a:solidFill>
              </a:rPr>
              <a:t> ), swap3 (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*</a:t>
            </a:r>
            <a:r>
              <a:rPr kumimoji="1" lang="en-US" altLang="zh-CN" b="1" dirty="0" err="1">
                <a:solidFill>
                  <a:srgbClr val="CC0066"/>
                </a:solidFill>
              </a:rPr>
              <a:t>px</a:t>
            </a:r>
            <a:r>
              <a:rPr kumimoji="1" lang="en-US" altLang="zh-CN" b="1" dirty="0">
                <a:solidFill>
                  <a:srgbClr val="CC0066"/>
                </a:solidFill>
              </a:rPr>
              <a:t>, 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*</a:t>
            </a:r>
            <a:r>
              <a:rPr kumimoji="1" lang="en-US" altLang="zh-CN" b="1" dirty="0" err="1">
                <a:solidFill>
                  <a:srgbClr val="CC0066"/>
                </a:solidFill>
              </a:rPr>
              <a:t>py</a:t>
            </a:r>
            <a:r>
              <a:rPr kumimoji="1" lang="en-US" altLang="zh-CN" b="1" dirty="0">
                <a:solidFill>
                  <a:srgbClr val="CC0066"/>
                </a:solidFill>
              </a:rPr>
              <a:t>);</a:t>
            </a:r>
            <a:endParaRPr kumimoji="1" lang="en-US" altLang="zh-CN" b="1" dirty="0">
              <a:solidFill>
                <a:srgbClr val="CC0066"/>
              </a:solidFill>
            </a:endParaRP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swap1 (a, b)</a:t>
            </a:r>
            <a:r>
              <a:rPr kumimoji="1" lang="en-US" altLang="zh-CN" sz="2400" b="1" dirty="0"/>
              <a:t>;</a:t>
            </a:r>
            <a:endParaRPr kumimoji="1" lang="en-US" altLang="zh-CN" sz="2400" b="1" dirty="0"/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(“After calling swap1: a=%d b=%d\n”, a, b);</a:t>
            </a:r>
            <a:endParaRPr kumimoji="1" lang="en-US" altLang="zh-CN" sz="2400" b="1" dirty="0"/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   a = 1;   b = 2;</a:t>
            </a:r>
            <a:endParaRPr kumimoji="1" lang="en-US" altLang="zh-CN" sz="2400" b="1" dirty="0"/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swap2</a:t>
            </a:r>
            <a:r>
              <a:rPr kumimoji="1" lang="zh-CN" altLang="en-US" sz="2400" b="1" dirty="0">
                <a:solidFill>
                  <a:schemeClr val="bg2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(pa, </a:t>
            </a:r>
            <a:r>
              <a:rPr kumimoji="1" lang="en-US" altLang="zh-CN" sz="2400" b="1" dirty="0" err="1">
                <a:solidFill>
                  <a:schemeClr val="bg2"/>
                </a:solidFill>
              </a:rPr>
              <a:t>pb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)</a:t>
            </a:r>
            <a:r>
              <a:rPr kumimoji="1" lang="en-US" altLang="zh-CN" sz="2400" b="1" dirty="0"/>
              <a:t>;</a:t>
            </a:r>
            <a:endParaRPr kumimoji="1" lang="en-US" altLang="zh-CN" sz="2400" b="1" dirty="0"/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(“After calling swap2: a=%d b=%d\n”, a, b);</a:t>
            </a:r>
            <a:endParaRPr kumimoji="1" lang="en-US" altLang="zh-CN" sz="2400" b="1" dirty="0"/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  a = 1;   b = 2;</a:t>
            </a:r>
            <a:endParaRPr kumimoji="1" lang="en-US" altLang="zh-CN" sz="2400" b="1" dirty="0"/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swap3</a:t>
            </a:r>
            <a:r>
              <a:rPr kumimoji="1" lang="zh-CN" altLang="en-US" sz="2400" b="1" dirty="0">
                <a:solidFill>
                  <a:schemeClr val="bg2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(pa, </a:t>
            </a:r>
            <a:r>
              <a:rPr kumimoji="1" lang="en-US" altLang="zh-CN" sz="2400" b="1" dirty="0" err="1">
                <a:solidFill>
                  <a:schemeClr val="bg2"/>
                </a:solidFill>
              </a:rPr>
              <a:t>pb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)</a:t>
            </a:r>
            <a:r>
              <a:rPr kumimoji="1" lang="en-US" altLang="zh-CN" sz="2400" b="1" dirty="0"/>
              <a:t>;</a:t>
            </a:r>
            <a:endParaRPr kumimoji="1" lang="en-US" altLang="zh-CN" sz="2400" b="1" dirty="0"/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(“After calling swap3: a=%d b=%d\n”, a, b);</a:t>
            </a:r>
            <a:endParaRPr kumimoji="1" lang="en-US" altLang="zh-CN" sz="2400" b="1" dirty="0"/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  return 0;</a:t>
            </a:r>
            <a:endParaRPr kumimoji="1" lang="en-US" altLang="zh-CN" sz="2400" b="1" dirty="0"/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}</a:t>
            </a:r>
            <a:endParaRPr kumimoji="1" lang="en-US" altLang="zh-CN" sz="2400" b="1" dirty="0"/>
          </a:p>
        </p:txBody>
      </p:sp>
      <p:sp>
        <p:nvSpPr>
          <p:cNvPr id="357387" name="Rectangle 11"/>
          <p:cNvSpPr>
            <a:spLocks noChangeArrowheads="1"/>
          </p:cNvSpPr>
          <p:nvPr/>
        </p:nvSpPr>
        <p:spPr bwMode="auto">
          <a:xfrm>
            <a:off x="4108648" y="1124744"/>
            <a:ext cx="4495800" cy="7493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调用哪个函数，可以交换</a:t>
            </a:r>
            <a:r>
              <a:rPr kumimoji="1" lang="en-US" altLang="zh-CN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main ()</a:t>
            </a:r>
            <a:r>
              <a:rPr kumimoji="1" lang="zh-CN" altLang="en-US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中变量</a:t>
            </a:r>
            <a:r>
              <a:rPr kumimoji="1" lang="en-US" altLang="zh-CN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a</a:t>
            </a:r>
            <a:r>
              <a:rPr kumimoji="1" lang="zh-CN" altLang="en-US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和</a:t>
            </a:r>
            <a:r>
              <a:rPr kumimoji="1" lang="en-US" altLang="zh-CN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b</a:t>
            </a:r>
            <a:r>
              <a:rPr kumimoji="1" lang="zh-CN" altLang="en-US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的值? </a:t>
            </a:r>
            <a:endParaRPr kumimoji="1" lang="zh-CN" altLang="en-US" sz="2400" b="1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6" grpId="0" autoUpdateAnimBg="0"/>
      <p:bldP spid="3573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114800" cy="9144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8-3 swap1()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2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4495800" cy="45720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swap1 (a, b);</a:t>
            </a:r>
            <a:endParaRPr lang="en-US" altLang="zh-CN" sz="28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void swap1 (int x, int y)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{   int t;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t = x;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x = y;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y = t;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3 swap2()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6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5991225" cy="45720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swap2 (&amp;a, &amp;b)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void swap2 (int *px, int *py)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{    int t;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t = *px;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*px = *py;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*py = t;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本章要点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362950" cy="4327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变量、内存单元和地址之间是什么关系？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如何定义指针变量，怎样才能使用指针变量？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什么是指针变量的初始化？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指针变量的基本运算有哪些？如何使用指针操作所指向的变量？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指针作为函数参数的作用是什么？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如何使用指针实现函数调用返回多个值？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如何利用指针实现内存的动态分配？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457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swap3()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14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6130925" cy="44196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swap3 (&amp;a, &amp;b)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void swap3 (int *px, int *py)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{    int *pt;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pt = px;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px = py;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py = pt;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1498" name="Rectangle 26"/>
          <p:cNvSpPr>
            <a:spLocks noChangeArrowheads="1"/>
          </p:cNvSpPr>
          <p:nvPr/>
        </p:nvSpPr>
        <p:spPr bwMode="auto">
          <a:xfrm>
            <a:off x="3708400" y="4221163"/>
            <a:ext cx="4679950" cy="10191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2000" b="1"/>
              <a:t>After calling swap1: a=1, b=2</a:t>
            </a:r>
            <a:endParaRPr kumimoji="1" lang="en-US" altLang="zh-CN" sz="2000" b="1"/>
          </a:p>
          <a:p>
            <a:r>
              <a:rPr kumimoji="1" lang="en-US" altLang="zh-CN" sz="2000" b="1"/>
              <a:t>After calling swap2: a=2, b=1</a:t>
            </a:r>
            <a:endParaRPr kumimoji="1" lang="en-US" altLang="zh-CN" sz="2000" b="1"/>
          </a:p>
          <a:p>
            <a:r>
              <a:rPr kumimoji="1" lang="en-US" altLang="zh-CN" sz="2000" b="1"/>
              <a:t>After calling swap3: a=1, b=2</a:t>
            </a:r>
            <a:endParaRPr kumimoji="1"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0" grpId="0"/>
      <p:bldP spid="3614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8.2.2 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指针作为函数参数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函数参数包括</a:t>
            </a:r>
            <a:r>
              <a:rPr lang="zh-CN" altLang="en-US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实参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形参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，两者的类型要一致,可以是指针类型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如果实参是某个变量的地址，相应的形参就是指针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语言中实参和形参之间的数据传递是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单向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zh-CN" altLang="en-US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值传递</a:t>
            </a:r>
            <a:r>
              <a:rPr lang="zh-CN" altLang="en-US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方式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114800" cy="9144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 swap1()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257800" y="1127125"/>
            <a:ext cx="2743200" cy="1082675"/>
            <a:chOff x="3696" y="1142"/>
            <a:chExt cx="1728" cy="682"/>
          </a:xfrm>
        </p:grpSpPr>
        <p:sp>
          <p:nvSpPr>
            <p:cNvPr id="47119" name="Rectangle 6"/>
            <p:cNvSpPr>
              <a:spLocks noChangeArrowheads="1"/>
            </p:cNvSpPr>
            <p:nvPr/>
          </p:nvSpPr>
          <p:spPr bwMode="auto">
            <a:xfrm>
              <a:off x="3936" y="1190"/>
              <a:ext cx="241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  <a:endParaRPr lang="en-US" altLang="zh-CN" sz="2800" b="1"/>
            </a:p>
          </p:txBody>
        </p:sp>
        <p:sp>
          <p:nvSpPr>
            <p:cNvPr id="47120" name="Rectangle 7"/>
            <p:cNvSpPr>
              <a:spLocks noChangeArrowheads="1"/>
            </p:cNvSpPr>
            <p:nvPr/>
          </p:nvSpPr>
          <p:spPr bwMode="auto">
            <a:xfrm>
              <a:off x="3696" y="15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  <a:endParaRPr kumimoji="1" lang="zh-CN" altLang="en-US" sz="2800" b="1"/>
            </a:p>
          </p:txBody>
        </p:sp>
        <p:sp>
          <p:nvSpPr>
            <p:cNvPr id="47121" name="Rectangle 8"/>
            <p:cNvSpPr>
              <a:spLocks noChangeArrowheads="1"/>
            </p:cNvSpPr>
            <p:nvPr/>
          </p:nvSpPr>
          <p:spPr bwMode="auto">
            <a:xfrm>
              <a:off x="4656" y="15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  <a:endParaRPr kumimoji="1" lang="zh-CN" altLang="en-US" sz="2800" b="1"/>
            </a:p>
          </p:txBody>
        </p:sp>
        <p:sp>
          <p:nvSpPr>
            <p:cNvPr id="47122" name="Rectangle 9"/>
            <p:cNvSpPr>
              <a:spLocks noChangeArrowheads="1"/>
            </p:cNvSpPr>
            <p:nvPr/>
          </p:nvSpPr>
          <p:spPr bwMode="auto">
            <a:xfrm>
              <a:off x="4944" y="1142"/>
              <a:ext cx="253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b</a:t>
              </a:r>
              <a:endParaRPr lang="en-US" altLang="zh-CN" sz="2800" b="1"/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5334000" y="2879725"/>
            <a:ext cx="2743200" cy="1082675"/>
            <a:chOff x="3696" y="1142"/>
            <a:chExt cx="1728" cy="682"/>
          </a:xfrm>
        </p:grpSpPr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3936" y="1190"/>
              <a:ext cx="241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x</a:t>
              </a:r>
              <a:endParaRPr lang="en-US" altLang="zh-CN" sz="2800" b="1"/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3696" y="15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  <a:endParaRPr kumimoji="1" lang="zh-CN" altLang="en-US" sz="2800" b="1"/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4656" y="15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  <a:endParaRPr kumimoji="1" lang="zh-CN" altLang="en-US" sz="2800" b="1"/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4944" y="1142"/>
              <a:ext cx="241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y</a:t>
              </a:r>
              <a:endParaRPr lang="en-US" altLang="zh-CN" sz="2800" b="1"/>
            </a:p>
          </p:txBody>
        </p:sp>
      </p:grpSp>
      <p:grpSp>
        <p:nvGrpSpPr>
          <p:cNvPr id="4" name="Group 15"/>
          <p:cNvGrpSpPr/>
          <p:nvPr/>
        </p:nvGrpSpPr>
        <p:grpSpPr bwMode="auto">
          <a:xfrm>
            <a:off x="5715000" y="3505200"/>
            <a:ext cx="2057400" cy="457200"/>
            <a:chOff x="3552" y="2208"/>
            <a:chExt cx="1296" cy="288"/>
          </a:xfrm>
        </p:grpSpPr>
        <p:sp>
          <p:nvSpPr>
            <p:cNvPr id="47113" name="Rectangle 16"/>
            <p:cNvSpPr>
              <a:spLocks noChangeArrowheads="1"/>
            </p:cNvSpPr>
            <p:nvPr/>
          </p:nvSpPr>
          <p:spPr bwMode="auto">
            <a:xfrm>
              <a:off x="355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  <a:endParaRPr kumimoji="1" lang="zh-CN" altLang="en-US" sz="2800" b="1"/>
            </a:p>
          </p:txBody>
        </p:sp>
        <p:sp>
          <p:nvSpPr>
            <p:cNvPr id="47114" name="Rectangle 17"/>
            <p:cNvSpPr>
              <a:spLocks noChangeArrowheads="1"/>
            </p:cNvSpPr>
            <p:nvPr/>
          </p:nvSpPr>
          <p:spPr bwMode="auto">
            <a:xfrm>
              <a:off x="451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  <a:endParaRPr kumimoji="1" lang="zh-CN" altLang="en-US" sz="2800" b="1"/>
            </a:p>
          </p:txBody>
        </p:sp>
      </p:grpSp>
      <p:sp>
        <p:nvSpPr>
          <p:cNvPr id="47109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4495800" cy="4572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swap1 (a, b);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void swap1 (int x, int y)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{   int t;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t = x;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x = y;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y = t;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10" name="Rectangle 20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35221" name="Rectangle 21"/>
          <p:cNvSpPr>
            <a:spLocks noChangeArrowheads="1"/>
          </p:cNvSpPr>
          <p:nvPr/>
        </p:nvSpPr>
        <p:spPr bwMode="auto">
          <a:xfrm>
            <a:off x="2771775" y="4508500"/>
            <a:ext cx="5761038" cy="8223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rgbClr val="0000CC"/>
                </a:solidFill>
              </a:rPr>
              <a:t>在</a:t>
            </a:r>
            <a:r>
              <a:rPr lang="en-US" altLang="zh-CN" sz="2400" b="1">
                <a:solidFill>
                  <a:srgbClr val="0000CC"/>
                </a:solidFill>
              </a:rPr>
              <a:t>swap1()</a:t>
            </a:r>
            <a:r>
              <a:rPr lang="zh-CN" altLang="en-US" sz="2400" b="1">
                <a:solidFill>
                  <a:srgbClr val="0000CC"/>
                </a:solidFill>
              </a:rPr>
              <a:t>函数中改变了形参</a:t>
            </a:r>
            <a:r>
              <a:rPr lang="en-US" altLang="zh-CN" sz="2400" b="1">
                <a:solidFill>
                  <a:srgbClr val="0000CC"/>
                </a:solidFill>
              </a:rPr>
              <a:t>x,y</a:t>
            </a:r>
            <a:r>
              <a:rPr lang="zh-CN" altLang="en-US" sz="2400" b="1">
                <a:solidFill>
                  <a:srgbClr val="0000CC"/>
                </a:solidFill>
              </a:rPr>
              <a:t>的值</a:t>
            </a:r>
            <a:endParaRPr lang="zh-CN" altLang="en-US" sz="2400" b="1">
              <a:solidFill>
                <a:srgbClr val="0000CC"/>
              </a:solidFill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rgbClr val="0000CC"/>
                </a:solidFill>
              </a:rPr>
              <a:t>但不会反过来影响到实参的值</a:t>
            </a:r>
            <a:r>
              <a:rPr lang="zh-CN" altLang="en-US" sz="2400">
                <a:solidFill>
                  <a:srgbClr val="0000CC"/>
                </a:solidFill>
              </a:rPr>
              <a:t> </a:t>
            </a:r>
            <a:endParaRPr lang="zh-CN" altLang="en-US" sz="2400">
              <a:solidFill>
                <a:srgbClr val="0000CC"/>
              </a:solidFill>
            </a:endParaRPr>
          </a:p>
        </p:txBody>
      </p:sp>
      <p:sp>
        <p:nvSpPr>
          <p:cNvPr id="435222" name="Rectangle 22"/>
          <p:cNvSpPr>
            <a:spLocks noChangeArrowheads="1"/>
          </p:cNvSpPr>
          <p:nvPr/>
        </p:nvSpPr>
        <p:spPr bwMode="auto">
          <a:xfrm>
            <a:off x="2843213" y="5589588"/>
            <a:ext cx="5761037" cy="42545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>
                <a:solidFill>
                  <a:srgbClr val="0000CC"/>
                </a:solidFill>
              </a:rPr>
              <a:t>swap1()</a:t>
            </a:r>
            <a:r>
              <a:rPr lang="zh-CN" altLang="en-US" sz="2400" b="1">
                <a:solidFill>
                  <a:srgbClr val="0000CC"/>
                </a:solidFill>
              </a:rPr>
              <a:t>不能改变</a:t>
            </a:r>
            <a:r>
              <a:rPr lang="en-US" altLang="zh-CN" sz="2400" b="1">
                <a:solidFill>
                  <a:srgbClr val="0000CC"/>
                </a:solidFill>
              </a:rPr>
              <a:t>main()</a:t>
            </a:r>
            <a:r>
              <a:rPr lang="zh-CN" altLang="en-US" sz="2400" b="1">
                <a:solidFill>
                  <a:srgbClr val="0000CC"/>
                </a:solidFill>
              </a:rPr>
              <a:t>中实参</a:t>
            </a:r>
            <a:r>
              <a:rPr lang="en-US" altLang="zh-CN" sz="2400" b="1">
                <a:solidFill>
                  <a:srgbClr val="0000CC"/>
                </a:solidFill>
              </a:rPr>
              <a:t>a</a:t>
            </a:r>
            <a:r>
              <a:rPr lang="zh-CN" altLang="en-US" sz="2400" b="1">
                <a:solidFill>
                  <a:srgbClr val="0000CC"/>
                </a:solidFill>
              </a:rPr>
              <a:t>和</a:t>
            </a:r>
            <a:r>
              <a:rPr lang="en-US" altLang="zh-CN" sz="2400" b="1">
                <a:solidFill>
                  <a:srgbClr val="0000CC"/>
                </a:solidFill>
              </a:rPr>
              <a:t>b</a:t>
            </a:r>
            <a:r>
              <a:rPr lang="zh-CN" altLang="en-US" sz="2400" b="1">
                <a:solidFill>
                  <a:srgbClr val="0000CC"/>
                </a:solidFill>
              </a:rPr>
              <a:t>的值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21" grpId="0"/>
      <p:bldP spid="4352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 swap2()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5991225" cy="45720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swap2 (&amp;a, &amp;b);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void swap2 (int *px, int *py)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{    int t;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t = *px;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*px = *py;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*py = t;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8131" name="Group 6"/>
          <p:cNvGrpSpPr/>
          <p:nvPr/>
        </p:nvGrpSpPr>
        <p:grpSpPr bwMode="auto">
          <a:xfrm>
            <a:off x="5867400" y="1812925"/>
            <a:ext cx="2743200" cy="2301875"/>
            <a:chOff x="3696" y="1142"/>
            <a:chExt cx="1728" cy="1450"/>
          </a:xfrm>
        </p:grpSpPr>
        <p:grpSp>
          <p:nvGrpSpPr>
            <p:cNvPr id="48137" name="Group 7"/>
            <p:cNvGrpSpPr/>
            <p:nvPr/>
          </p:nvGrpSpPr>
          <p:grpSpPr bwMode="auto">
            <a:xfrm>
              <a:off x="3936" y="1142"/>
              <a:ext cx="1261" cy="375"/>
              <a:chOff x="3936" y="1142"/>
              <a:chExt cx="1261" cy="375"/>
            </a:xfrm>
          </p:grpSpPr>
          <p:sp>
            <p:nvSpPr>
              <p:cNvPr id="48145" name="Rectangle 8"/>
              <p:cNvSpPr>
                <a:spLocks noChangeArrowheads="1"/>
              </p:cNvSpPr>
              <p:nvPr/>
            </p:nvSpPr>
            <p:spPr bwMode="auto">
              <a:xfrm>
                <a:off x="3936" y="1190"/>
                <a:ext cx="241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a</a:t>
                </a:r>
                <a:endParaRPr lang="en-US" altLang="zh-CN" sz="2800" b="1"/>
              </a:p>
            </p:txBody>
          </p:sp>
          <p:sp>
            <p:nvSpPr>
              <p:cNvPr id="48146" name="Rectangle 9"/>
              <p:cNvSpPr>
                <a:spLocks noChangeArrowheads="1"/>
              </p:cNvSpPr>
              <p:nvPr/>
            </p:nvSpPr>
            <p:spPr bwMode="auto">
              <a:xfrm>
                <a:off x="4944" y="1142"/>
                <a:ext cx="253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b</a:t>
                </a:r>
                <a:endParaRPr lang="en-US" altLang="zh-CN" sz="2800" b="1"/>
              </a:p>
            </p:txBody>
          </p:sp>
        </p:grp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 flipV="1">
              <a:off x="4032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 flipV="1">
              <a:off x="5088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8140" name="Text Box 12"/>
            <p:cNvSpPr txBox="1">
              <a:spLocks noChangeArrowheads="1"/>
            </p:cNvSpPr>
            <p:nvPr/>
          </p:nvSpPr>
          <p:spPr bwMode="auto">
            <a:xfrm>
              <a:off x="3840" y="2265"/>
              <a:ext cx="48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px</a:t>
              </a:r>
              <a:endParaRPr lang="en-US" altLang="zh-CN" sz="3200" b="1"/>
            </a:p>
          </p:txBody>
        </p:sp>
        <p:sp>
          <p:nvSpPr>
            <p:cNvPr id="48141" name="Text Box 13"/>
            <p:cNvSpPr txBox="1">
              <a:spLocks noChangeArrowheads="1"/>
            </p:cNvSpPr>
            <p:nvPr/>
          </p:nvSpPr>
          <p:spPr bwMode="auto">
            <a:xfrm>
              <a:off x="4896" y="2256"/>
              <a:ext cx="48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py</a:t>
              </a:r>
              <a:endParaRPr lang="en-US" altLang="zh-CN" sz="3200" b="1"/>
            </a:p>
          </p:txBody>
        </p:sp>
        <p:grpSp>
          <p:nvGrpSpPr>
            <p:cNvPr id="48142" name="Group 14"/>
            <p:cNvGrpSpPr/>
            <p:nvPr/>
          </p:nvGrpSpPr>
          <p:grpSpPr bwMode="auto">
            <a:xfrm>
              <a:off x="3696" y="1536"/>
              <a:ext cx="1728" cy="288"/>
              <a:chOff x="3696" y="1536"/>
              <a:chExt cx="1728" cy="288"/>
            </a:xfrm>
          </p:grpSpPr>
          <p:sp>
            <p:nvSpPr>
              <p:cNvPr id="48143" name="Rectangle 15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1</a:t>
                </a:r>
                <a:endParaRPr kumimoji="1" lang="zh-CN" altLang="en-US" sz="3200" b="1"/>
              </a:p>
            </p:txBody>
          </p:sp>
          <p:sp>
            <p:nvSpPr>
              <p:cNvPr id="48144" name="Rectangle 16"/>
              <p:cNvSpPr>
                <a:spLocks noChangeArrowheads="1"/>
              </p:cNvSpPr>
              <p:nvPr/>
            </p:nvSpPr>
            <p:spPr bwMode="auto">
              <a:xfrm>
                <a:off x="465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2</a:t>
                </a:r>
                <a:endParaRPr kumimoji="1" lang="zh-CN" altLang="en-US" sz="3200" b="1"/>
              </a:p>
            </p:txBody>
          </p:sp>
        </p:grpSp>
      </p:grpSp>
      <p:sp>
        <p:nvSpPr>
          <p:cNvPr id="436241" name="Text Box 17"/>
          <p:cNvSpPr txBox="1">
            <a:spLocks noChangeArrowheads="1"/>
          </p:cNvSpPr>
          <p:nvPr/>
        </p:nvSpPr>
        <p:spPr bwMode="auto">
          <a:xfrm>
            <a:off x="3419475" y="5373688"/>
            <a:ext cx="5029200" cy="10795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值传递，地</a:t>
            </a:r>
            <a:r>
              <a:rPr kumimoji="0" lang="zh-CN" altLang="en-US" sz="32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址未变，</a:t>
            </a:r>
            <a:endParaRPr kumimoji="0" lang="zh-CN" altLang="en-US" sz="32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  <a:p>
            <a:r>
              <a:rPr kumimoji="0" lang="zh-CN" altLang="en-US" sz="32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但存放的变量值改变了</a:t>
            </a:r>
            <a:endParaRPr kumimoji="0" lang="zh-CN" altLang="en-US" sz="32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grpSp>
        <p:nvGrpSpPr>
          <p:cNvPr id="5" name="Group 18"/>
          <p:cNvGrpSpPr/>
          <p:nvPr/>
        </p:nvGrpSpPr>
        <p:grpSpPr bwMode="auto">
          <a:xfrm>
            <a:off x="6172200" y="2438400"/>
            <a:ext cx="2057400" cy="457200"/>
            <a:chOff x="3552" y="2208"/>
            <a:chExt cx="1296" cy="288"/>
          </a:xfrm>
        </p:grpSpPr>
        <p:sp>
          <p:nvSpPr>
            <p:cNvPr id="48135" name="Rectangle 19"/>
            <p:cNvSpPr>
              <a:spLocks noChangeArrowheads="1"/>
            </p:cNvSpPr>
            <p:nvPr/>
          </p:nvSpPr>
          <p:spPr bwMode="auto">
            <a:xfrm>
              <a:off x="355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  <a:endParaRPr kumimoji="1" lang="zh-CN" altLang="en-US" sz="2800" b="1"/>
            </a:p>
          </p:txBody>
        </p:sp>
        <p:sp>
          <p:nvSpPr>
            <p:cNvPr id="48136" name="Rectangle 20"/>
            <p:cNvSpPr>
              <a:spLocks noChangeArrowheads="1"/>
            </p:cNvSpPr>
            <p:nvPr/>
          </p:nvSpPr>
          <p:spPr bwMode="auto">
            <a:xfrm>
              <a:off x="451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  <a:endParaRPr kumimoji="1" lang="zh-CN" altLang="en-US" sz="2800" b="1"/>
            </a:p>
          </p:txBody>
        </p:sp>
      </p:grpSp>
      <p:sp>
        <p:nvSpPr>
          <p:cNvPr id="436245" name="Rectangle 21"/>
          <p:cNvSpPr>
            <a:spLocks noChangeArrowheads="1"/>
          </p:cNvSpPr>
          <p:nvPr/>
        </p:nvSpPr>
        <p:spPr bwMode="auto">
          <a:xfrm>
            <a:off x="3203575" y="4292600"/>
            <a:ext cx="5761038" cy="7493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rgbClr val="0000CC"/>
                </a:solidFill>
              </a:rPr>
              <a:t>在</a:t>
            </a:r>
            <a:r>
              <a:rPr lang="en-US" altLang="zh-CN" sz="2400" b="1">
                <a:solidFill>
                  <a:srgbClr val="0000CC"/>
                </a:solidFill>
              </a:rPr>
              <a:t>swap2()</a:t>
            </a:r>
            <a:r>
              <a:rPr lang="zh-CN" altLang="en-US" sz="2400" b="1">
                <a:solidFill>
                  <a:srgbClr val="0000CC"/>
                </a:solidFill>
              </a:rPr>
              <a:t>函数中交换*</a:t>
            </a:r>
            <a:r>
              <a:rPr lang="en-US" altLang="zh-CN" sz="2400" b="1">
                <a:solidFill>
                  <a:srgbClr val="0000CC"/>
                </a:solidFill>
              </a:rPr>
              <a:t>px</a:t>
            </a:r>
            <a:r>
              <a:rPr lang="zh-CN" altLang="en-US" sz="2400" b="1">
                <a:solidFill>
                  <a:srgbClr val="0000CC"/>
                </a:solidFill>
              </a:rPr>
              <a:t>和*</a:t>
            </a:r>
            <a:r>
              <a:rPr lang="en-US" altLang="zh-CN" sz="2400" b="1">
                <a:solidFill>
                  <a:srgbClr val="0000CC"/>
                </a:solidFill>
              </a:rPr>
              <a:t>py</a:t>
            </a:r>
            <a:r>
              <a:rPr lang="zh-CN" altLang="en-US" sz="2400" b="1">
                <a:solidFill>
                  <a:srgbClr val="0000CC"/>
                </a:solidFill>
              </a:rPr>
              <a:t>的值，主调函数中</a:t>
            </a:r>
            <a:r>
              <a:rPr lang="en-US" altLang="zh-CN" sz="2400" b="1">
                <a:solidFill>
                  <a:srgbClr val="0000CC"/>
                </a:solidFill>
              </a:rPr>
              <a:t>a</a:t>
            </a:r>
            <a:r>
              <a:rPr lang="zh-CN" altLang="en-US" sz="2400" b="1">
                <a:solidFill>
                  <a:srgbClr val="0000CC"/>
                </a:solidFill>
              </a:rPr>
              <a:t>和</a:t>
            </a:r>
            <a:r>
              <a:rPr lang="en-US" altLang="zh-CN" sz="2400" b="1">
                <a:solidFill>
                  <a:srgbClr val="0000CC"/>
                </a:solidFill>
              </a:rPr>
              <a:t>b</a:t>
            </a:r>
            <a:r>
              <a:rPr lang="zh-CN" altLang="en-US" sz="2400" b="1">
                <a:solidFill>
                  <a:srgbClr val="0000CC"/>
                </a:solidFill>
              </a:rPr>
              <a:t>的值也相应交换了</a:t>
            </a:r>
            <a:r>
              <a:rPr lang="zh-CN" altLang="en-US"/>
              <a:t> </a:t>
            </a:r>
            <a:r>
              <a:rPr lang="en-US" altLang="zh-CN" sz="2400">
                <a:solidFill>
                  <a:srgbClr val="0000CC"/>
                </a:solidFill>
              </a:rPr>
              <a:t> </a:t>
            </a:r>
            <a:endParaRPr lang="en-US" altLang="zh-CN" sz="240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41" grpId="0" autoUpdateAnimBg="0"/>
      <p:bldP spid="4362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457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 swap3()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5699125" cy="44196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swap3 (&amp;a, &amp;b);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void swap3 (int *px, int *py)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{    int *pt;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pt = px;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px = py;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py = pt;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6400800" y="2895600"/>
            <a:ext cx="1676400" cy="762000"/>
            <a:chOff x="4032" y="1824"/>
            <a:chExt cx="1056" cy="480"/>
          </a:xfrm>
        </p:grpSpPr>
        <p:sp>
          <p:nvSpPr>
            <p:cNvPr id="49170" name="Line 7"/>
            <p:cNvSpPr>
              <a:spLocks noChangeShapeType="1"/>
            </p:cNvSpPr>
            <p:nvPr/>
          </p:nvSpPr>
          <p:spPr bwMode="auto">
            <a:xfrm flipV="1">
              <a:off x="4032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1" name="Line 8"/>
            <p:cNvSpPr>
              <a:spLocks noChangeShapeType="1"/>
            </p:cNvSpPr>
            <p:nvPr/>
          </p:nvSpPr>
          <p:spPr bwMode="auto">
            <a:xfrm flipV="1">
              <a:off x="5088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9156" name="Group 9"/>
          <p:cNvGrpSpPr/>
          <p:nvPr/>
        </p:nvGrpSpPr>
        <p:grpSpPr bwMode="auto">
          <a:xfrm>
            <a:off x="5867400" y="1812925"/>
            <a:ext cx="2743200" cy="2301875"/>
            <a:chOff x="3696" y="1142"/>
            <a:chExt cx="1728" cy="1450"/>
          </a:xfrm>
        </p:grpSpPr>
        <p:grpSp>
          <p:nvGrpSpPr>
            <p:cNvPr id="49162" name="Group 10"/>
            <p:cNvGrpSpPr/>
            <p:nvPr/>
          </p:nvGrpSpPr>
          <p:grpSpPr bwMode="auto">
            <a:xfrm>
              <a:off x="3936" y="1142"/>
              <a:ext cx="1261" cy="375"/>
              <a:chOff x="3936" y="1142"/>
              <a:chExt cx="1261" cy="375"/>
            </a:xfrm>
          </p:grpSpPr>
          <p:sp>
            <p:nvSpPr>
              <p:cNvPr id="49168" name="Rectangle 11"/>
              <p:cNvSpPr>
                <a:spLocks noChangeArrowheads="1"/>
              </p:cNvSpPr>
              <p:nvPr/>
            </p:nvSpPr>
            <p:spPr bwMode="auto">
              <a:xfrm>
                <a:off x="3936" y="1190"/>
                <a:ext cx="241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a</a:t>
                </a:r>
                <a:endParaRPr lang="en-US" altLang="zh-CN" sz="2800" b="1"/>
              </a:p>
            </p:txBody>
          </p:sp>
          <p:sp>
            <p:nvSpPr>
              <p:cNvPr id="49169" name="Rectangle 12"/>
              <p:cNvSpPr>
                <a:spLocks noChangeArrowheads="1"/>
              </p:cNvSpPr>
              <p:nvPr/>
            </p:nvSpPr>
            <p:spPr bwMode="auto">
              <a:xfrm>
                <a:off x="4944" y="1142"/>
                <a:ext cx="253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b</a:t>
                </a:r>
                <a:endParaRPr lang="en-US" altLang="zh-CN" sz="2800" b="1"/>
              </a:p>
            </p:txBody>
          </p:sp>
        </p:grpSp>
        <p:sp>
          <p:nvSpPr>
            <p:cNvPr id="49163" name="Text Box 13"/>
            <p:cNvSpPr txBox="1">
              <a:spLocks noChangeArrowheads="1"/>
            </p:cNvSpPr>
            <p:nvPr/>
          </p:nvSpPr>
          <p:spPr bwMode="auto">
            <a:xfrm>
              <a:off x="3840" y="2265"/>
              <a:ext cx="48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px</a:t>
              </a:r>
              <a:endParaRPr lang="en-US" altLang="zh-CN" sz="3200" b="1"/>
            </a:p>
          </p:txBody>
        </p:sp>
        <p:sp>
          <p:nvSpPr>
            <p:cNvPr id="49164" name="Text Box 14"/>
            <p:cNvSpPr txBox="1">
              <a:spLocks noChangeArrowheads="1"/>
            </p:cNvSpPr>
            <p:nvPr/>
          </p:nvSpPr>
          <p:spPr bwMode="auto">
            <a:xfrm>
              <a:off x="4896" y="2256"/>
              <a:ext cx="48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py</a:t>
              </a:r>
              <a:endParaRPr lang="en-US" altLang="zh-CN" sz="3200" b="1"/>
            </a:p>
          </p:txBody>
        </p:sp>
        <p:grpSp>
          <p:nvGrpSpPr>
            <p:cNvPr id="49165" name="Group 15"/>
            <p:cNvGrpSpPr/>
            <p:nvPr/>
          </p:nvGrpSpPr>
          <p:grpSpPr bwMode="auto">
            <a:xfrm>
              <a:off x="3696" y="1536"/>
              <a:ext cx="1728" cy="288"/>
              <a:chOff x="3696" y="1536"/>
              <a:chExt cx="1728" cy="288"/>
            </a:xfrm>
          </p:grpSpPr>
          <p:sp>
            <p:nvSpPr>
              <p:cNvPr id="49166" name="Rectangle 16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1</a:t>
                </a:r>
                <a:endParaRPr kumimoji="1" lang="zh-CN" altLang="en-US" sz="3200" b="1"/>
              </a:p>
            </p:txBody>
          </p:sp>
          <p:sp>
            <p:nvSpPr>
              <p:cNvPr id="49167" name="Rectangle 17"/>
              <p:cNvSpPr>
                <a:spLocks noChangeArrowheads="1"/>
              </p:cNvSpPr>
              <p:nvPr/>
            </p:nvSpPr>
            <p:spPr bwMode="auto">
              <a:xfrm>
                <a:off x="465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2</a:t>
                </a:r>
                <a:endParaRPr kumimoji="1" lang="zh-CN" altLang="en-US" sz="3200" b="1"/>
              </a:p>
            </p:txBody>
          </p:sp>
        </p:grpSp>
      </p:grpSp>
      <p:sp>
        <p:nvSpPr>
          <p:cNvPr id="437266" name="Text Box 18"/>
          <p:cNvSpPr txBox="1">
            <a:spLocks noChangeArrowheads="1"/>
          </p:cNvSpPr>
          <p:nvPr/>
        </p:nvSpPr>
        <p:spPr bwMode="auto">
          <a:xfrm>
            <a:off x="3581400" y="5181600"/>
            <a:ext cx="5029200" cy="10668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chemeClr val="bg2"/>
                </a:solidFill>
                <a:latin typeface="Courier New" panose="02070309020205020404" charset="0"/>
                <a:ea typeface="仿宋_GB2312" charset="0"/>
                <a:cs typeface="仿宋_GB2312" charset="0"/>
              </a:rPr>
              <a:t>值传递，形参指针的改变不会影响实参</a:t>
            </a:r>
            <a:endParaRPr kumimoji="0" lang="zh-CN" altLang="en-US" sz="32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grpSp>
        <p:nvGrpSpPr>
          <p:cNvPr id="6" name="Group 19"/>
          <p:cNvGrpSpPr/>
          <p:nvPr/>
        </p:nvGrpSpPr>
        <p:grpSpPr bwMode="auto">
          <a:xfrm>
            <a:off x="6629400" y="2895600"/>
            <a:ext cx="1219200" cy="838200"/>
            <a:chOff x="4224" y="1872"/>
            <a:chExt cx="768" cy="528"/>
          </a:xfrm>
        </p:grpSpPr>
        <p:sp>
          <p:nvSpPr>
            <p:cNvPr id="49160" name="Line 20"/>
            <p:cNvSpPr>
              <a:spLocks noChangeShapeType="1"/>
            </p:cNvSpPr>
            <p:nvPr/>
          </p:nvSpPr>
          <p:spPr bwMode="auto">
            <a:xfrm flipV="1">
              <a:off x="4224" y="1872"/>
              <a:ext cx="624" cy="5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61" name="Line 21"/>
            <p:cNvSpPr>
              <a:spLocks noChangeShapeType="1"/>
            </p:cNvSpPr>
            <p:nvPr/>
          </p:nvSpPr>
          <p:spPr bwMode="auto">
            <a:xfrm flipH="1" flipV="1">
              <a:off x="4320" y="1872"/>
              <a:ext cx="672" cy="5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37270" name="Rectangle 22"/>
          <p:cNvSpPr>
            <a:spLocks noChangeArrowheads="1"/>
          </p:cNvSpPr>
          <p:nvPr/>
        </p:nvSpPr>
        <p:spPr bwMode="auto">
          <a:xfrm>
            <a:off x="2843213" y="4437063"/>
            <a:ext cx="6121400" cy="42068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>
                <a:solidFill>
                  <a:srgbClr val="0000CC"/>
                </a:solidFill>
              </a:rPr>
              <a:t>swap3()</a:t>
            </a:r>
            <a:r>
              <a:rPr lang="zh-CN" altLang="en-US" sz="2400" b="1">
                <a:solidFill>
                  <a:srgbClr val="0000CC"/>
                </a:solidFill>
              </a:rPr>
              <a:t>中直接交换了形参指针</a:t>
            </a:r>
            <a:r>
              <a:rPr lang="en-US" altLang="zh-CN" sz="2400" b="1">
                <a:solidFill>
                  <a:srgbClr val="0000CC"/>
                </a:solidFill>
              </a:rPr>
              <a:t>px</a:t>
            </a:r>
            <a:r>
              <a:rPr lang="zh-CN" altLang="en-US" sz="2400" b="1">
                <a:solidFill>
                  <a:srgbClr val="0000CC"/>
                </a:solidFill>
              </a:rPr>
              <a:t>和</a:t>
            </a:r>
            <a:r>
              <a:rPr lang="en-US" altLang="zh-CN" sz="2400" b="1">
                <a:solidFill>
                  <a:srgbClr val="0000CC"/>
                </a:solidFill>
              </a:rPr>
              <a:t>py</a:t>
            </a:r>
            <a:r>
              <a:rPr lang="zh-CN" altLang="en-US" sz="2400" b="1">
                <a:solidFill>
                  <a:srgbClr val="0000CC"/>
                </a:solidFill>
              </a:rPr>
              <a:t>的值</a:t>
            </a:r>
            <a:r>
              <a:rPr lang="zh-CN" altLang="en-US"/>
              <a:t>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66" grpId="0" autoUpdateAnimBg="0"/>
      <p:bldP spid="4372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8"/>
          <p:cNvSpPr>
            <a:spLocks noGrp="1" noChangeArrowheads="1"/>
          </p:cNvSpPr>
          <p:nvPr>
            <p:ph type="title"/>
          </p:nvPr>
        </p:nvSpPr>
        <p:spPr>
          <a:xfrm>
            <a:off x="3276600" y="523875"/>
            <a:ext cx="5791200" cy="533400"/>
          </a:xfrm>
          <a:noFill/>
        </p:spPr>
        <p:txBody>
          <a:bodyPr lIns="92075" tIns="46038" rIns="92075" bIns="46038" anchor="b"/>
          <a:lstStyle/>
          <a:p>
            <a:pPr algn="r" eaLnBrk="1" hangingPunct="1"/>
            <a:r>
              <a:rPr lang="en-US" sz="4000">
                <a:latin typeface="Arial" panose="020B0604020202020204" pitchFamily="34" charset="0"/>
                <a:ea typeface="宋体" panose="02010600030101010101" pitchFamily="2" charset="-122"/>
              </a:rPr>
              <a:t>指针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作为函数参数的应用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352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604838"/>
            <a:ext cx="4953000" cy="35052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sz="28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swap2 (&amp;a, &amp;b)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void swap2 (int *px, int *py)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{    int t;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t = *px;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*px = *py;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 *py = t;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228600" y="3943350"/>
            <a:ext cx="8659813" cy="231262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要通过函数调用来改变主调函数中某个变量的值：</a:t>
            </a:r>
            <a:endParaRPr lang="zh-CN" altLang="en-US" b="1" dirty="0"/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1</a:t>
            </a:r>
            <a:r>
              <a:rPr lang="zh-CN" altLang="en-US" b="1" dirty="0"/>
              <a:t>）在主调函数中，</a:t>
            </a:r>
            <a:r>
              <a:rPr lang="zh-CN" altLang="en-US" b="1" dirty="0">
                <a:latin typeface="宋体" panose="02010600030101010101" pitchFamily="2" charset="-122"/>
              </a:rPr>
              <a:t>将该变量的地址或者指向该变量的指针作为实参</a:t>
            </a:r>
            <a:endParaRPr lang="zh-CN" altLang="en-US" b="1" dirty="0"/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2</a:t>
            </a:r>
            <a:r>
              <a:rPr lang="zh-CN" altLang="en-US" b="1" dirty="0"/>
              <a:t>）在被调函数中，</a:t>
            </a:r>
            <a:r>
              <a:rPr lang="zh-CN" altLang="en-US" b="1" dirty="0">
                <a:latin typeface="宋体" panose="02010600030101010101" pitchFamily="2" charset="-122"/>
              </a:rPr>
              <a:t>用指针类型形参接受该变量的地址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）在被调函数中，改变形参所指向变量的值</a:t>
            </a:r>
            <a:endParaRPr lang="zh-CN" altLang="en-US" b="1" dirty="0"/>
          </a:p>
        </p:txBody>
      </p:sp>
      <p:grpSp>
        <p:nvGrpSpPr>
          <p:cNvPr id="2" name="Group 11"/>
          <p:cNvGrpSpPr/>
          <p:nvPr/>
        </p:nvGrpSpPr>
        <p:grpSpPr bwMode="auto">
          <a:xfrm>
            <a:off x="6221413" y="909638"/>
            <a:ext cx="2743200" cy="2301875"/>
            <a:chOff x="3696" y="1142"/>
            <a:chExt cx="1728" cy="1450"/>
          </a:xfrm>
        </p:grpSpPr>
        <p:grpSp>
          <p:nvGrpSpPr>
            <p:cNvPr id="50184" name="Group 12"/>
            <p:cNvGrpSpPr/>
            <p:nvPr/>
          </p:nvGrpSpPr>
          <p:grpSpPr bwMode="auto">
            <a:xfrm>
              <a:off x="3936" y="1142"/>
              <a:ext cx="1261" cy="375"/>
              <a:chOff x="3936" y="1142"/>
              <a:chExt cx="1261" cy="375"/>
            </a:xfrm>
          </p:grpSpPr>
          <p:sp>
            <p:nvSpPr>
              <p:cNvPr id="50192" name="Rectangle 13"/>
              <p:cNvSpPr>
                <a:spLocks noChangeArrowheads="1"/>
              </p:cNvSpPr>
              <p:nvPr/>
            </p:nvSpPr>
            <p:spPr bwMode="auto">
              <a:xfrm>
                <a:off x="3936" y="1190"/>
                <a:ext cx="241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a</a:t>
                </a:r>
                <a:endParaRPr lang="en-US" altLang="zh-CN" sz="2800" b="1"/>
              </a:p>
            </p:txBody>
          </p:sp>
          <p:sp>
            <p:nvSpPr>
              <p:cNvPr id="50193" name="Rectangle 14"/>
              <p:cNvSpPr>
                <a:spLocks noChangeArrowheads="1"/>
              </p:cNvSpPr>
              <p:nvPr/>
            </p:nvSpPr>
            <p:spPr bwMode="auto">
              <a:xfrm>
                <a:off x="4944" y="1142"/>
                <a:ext cx="253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b</a:t>
                </a:r>
                <a:endParaRPr lang="en-US" altLang="zh-CN" sz="2800" b="1"/>
              </a:p>
            </p:txBody>
          </p:sp>
        </p:grpSp>
        <p:sp>
          <p:nvSpPr>
            <p:cNvPr id="50185" name="Line 15"/>
            <p:cNvSpPr>
              <a:spLocks noChangeShapeType="1"/>
            </p:cNvSpPr>
            <p:nvPr/>
          </p:nvSpPr>
          <p:spPr bwMode="auto">
            <a:xfrm flipV="1">
              <a:off x="4032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186" name="Line 16"/>
            <p:cNvSpPr>
              <a:spLocks noChangeShapeType="1"/>
            </p:cNvSpPr>
            <p:nvPr/>
          </p:nvSpPr>
          <p:spPr bwMode="auto">
            <a:xfrm flipV="1">
              <a:off x="5088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187" name="Text Box 17"/>
            <p:cNvSpPr txBox="1">
              <a:spLocks noChangeArrowheads="1"/>
            </p:cNvSpPr>
            <p:nvPr/>
          </p:nvSpPr>
          <p:spPr bwMode="auto">
            <a:xfrm>
              <a:off x="3840" y="2265"/>
              <a:ext cx="48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px</a:t>
              </a:r>
              <a:endParaRPr lang="en-US" altLang="zh-CN" sz="3200" b="1"/>
            </a:p>
          </p:txBody>
        </p:sp>
        <p:sp>
          <p:nvSpPr>
            <p:cNvPr id="50188" name="Text Box 18"/>
            <p:cNvSpPr txBox="1">
              <a:spLocks noChangeArrowheads="1"/>
            </p:cNvSpPr>
            <p:nvPr/>
          </p:nvSpPr>
          <p:spPr bwMode="auto">
            <a:xfrm>
              <a:off x="4896" y="2256"/>
              <a:ext cx="480" cy="327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py</a:t>
              </a:r>
              <a:endParaRPr lang="en-US" altLang="zh-CN" sz="3200" b="1"/>
            </a:p>
          </p:txBody>
        </p:sp>
        <p:grpSp>
          <p:nvGrpSpPr>
            <p:cNvPr id="50189" name="Group 19"/>
            <p:cNvGrpSpPr/>
            <p:nvPr/>
          </p:nvGrpSpPr>
          <p:grpSpPr bwMode="auto">
            <a:xfrm>
              <a:off x="3696" y="1536"/>
              <a:ext cx="1728" cy="288"/>
              <a:chOff x="3696" y="1536"/>
              <a:chExt cx="1728" cy="288"/>
            </a:xfrm>
          </p:grpSpPr>
          <p:sp>
            <p:nvSpPr>
              <p:cNvPr id="50190" name="Rectangle 20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1</a:t>
                </a:r>
                <a:endParaRPr kumimoji="1" lang="zh-CN" altLang="en-US" sz="3200" b="1"/>
              </a:p>
            </p:txBody>
          </p:sp>
          <p:sp>
            <p:nvSpPr>
              <p:cNvPr id="50191" name="Rectangle 21"/>
              <p:cNvSpPr>
                <a:spLocks noChangeArrowheads="1"/>
              </p:cNvSpPr>
              <p:nvPr/>
            </p:nvSpPr>
            <p:spPr bwMode="auto">
              <a:xfrm>
                <a:off x="465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2</a:t>
                </a:r>
                <a:endParaRPr kumimoji="1" lang="zh-CN" altLang="en-US" sz="3200" b="1"/>
              </a:p>
            </p:txBody>
          </p:sp>
        </p:grpSp>
      </p:grpSp>
      <p:grpSp>
        <p:nvGrpSpPr>
          <p:cNvPr id="5" name="Group 22"/>
          <p:cNvGrpSpPr/>
          <p:nvPr/>
        </p:nvGrpSpPr>
        <p:grpSpPr bwMode="auto">
          <a:xfrm>
            <a:off x="6613525" y="1547813"/>
            <a:ext cx="2057400" cy="457200"/>
            <a:chOff x="3552" y="2208"/>
            <a:chExt cx="1296" cy="288"/>
          </a:xfrm>
        </p:grpSpPr>
        <p:sp>
          <p:nvSpPr>
            <p:cNvPr id="50182" name="Rectangle 23"/>
            <p:cNvSpPr>
              <a:spLocks noChangeArrowheads="1"/>
            </p:cNvSpPr>
            <p:nvPr/>
          </p:nvSpPr>
          <p:spPr bwMode="auto">
            <a:xfrm>
              <a:off x="355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  <a:endParaRPr kumimoji="1" lang="zh-CN" altLang="en-US" sz="2800" b="1"/>
            </a:p>
          </p:txBody>
        </p:sp>
        <p:sp>
          <p:nvSpPr>
            <p:cNvPr id="50183" name="Rectangle 24"/>
            <p:cNvSpPr>
              <a:spLocks noChangeArrowheads="1"/>
            </p:cNvSpPr>
            <p:nvPr/>
          </p:nvSpPr>
          <p:spPr bwMode="auto">
            <a:xfrm>
              <a:off x="451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  <a:endParaRPr kumimoji="1" lang="zh-CN" altLang="en-US" sz="28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3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3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3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3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3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3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3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3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9" grpId="0" autoUpdateAnimBg="0"/>
      <p:bldP spid="363530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409575"/>
            <a:ext cx="8991600" cy="685800"/>
          </a:xfrm>
          <a:noFill/>
        </p:spPr>
        <p:txBody>
          <a:bodyPr lIns="92075" tIns="46038" rIns="92075" bIns="46038" anchor="b"/>
          <a:lstStyle/>
          <a:p>
            <a:pPr algn="r"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通过指针实现函数调用返回多个值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6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7150" y="1095375"/>
            <a:ext cx="9086850" cy="5762625"/>
          </a:xfrm>
          <a:noFill/>
        </p:spPr>
        <p:txBody>
          <a:bodyPr lIns="92075" tIns="46038" rIns="92075" bIns="46038"/>
          <a:lstStyle/>
          <a:p>
            <a:pPr algn="just" eaLnBrk="1" hangingPunct="1">
              <a:buFont typeface="Wingdings" panose="05000000000000000000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4 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输入年和天数，输出对应的年、月、日。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例如：输入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2000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61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，输出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2000-3-1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定义函数</a:t>
            </a:r>
            <a:r>
              <a:rPr lang="en-US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month_day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(year, </a:t>
            </a:r>
            <a:r>
              <a:rPr lang="en-US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yearday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*</a:t>
            </a:r>
            <a:r>
              <a:rPr lang="en-US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pmonth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*</a:t>
            </a:r>
            <a:r>
              <a:rPr lang="en-US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pday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0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个指针作为函数的参数，带回2个结果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main (void)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day, month, year, 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yearday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void 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month_day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(int year, int 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yearday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int *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pmonth,int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*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pday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(“input year and 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yearday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: ”);			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kumimoji="1"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("%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d%d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", &amp;year, &amp;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yearday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);		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month_day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(year, 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yearday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&amp;month, &amp;day );	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("%d-%d-%d \n", year, month, day );	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return 0;	</a:t>
            </a:r>
            <a:endParaRPr kumimoji="1"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kumimoji="1"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} 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Grp="1" noChangeArrowheads="1"/>
          </p:cNvSpPr>
          <p:nvPr>
            <p:ph type="title"/>
          </p:nvPr>
        </p:nvSpPr>
        <p:spPr>
          <a:xfrm>
            <a:off x="7452320" y="44624"/>
            <a:ext cx="1600200" cy="6096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例8-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64575" cy="4691063"/>
          </a:xfrm>
          <a:noFill/>
        </p:spPr>
        <p:txBody>
          <a:bodyPr lIns="92075" tIns="46038" rIns="92075" bIns="46038"/>
          <a:lstStyle/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void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month_day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 int year, int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yearday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int *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pmonth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, int *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pday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{   int k, leap;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int tab [2][13] = {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{0, 31, 28, 31, 30, 31, 30, 31, 31, 30, 31, 30, 31 },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{0, 31, 29, 31, 30, 31, 30, 31, 31, 30, 31, 30, 31 },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};  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    /*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建立闰年判别条件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leap */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leap = (year%4 == 0 &amp;&amp; year%100 != 0) || year%400 == 0;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for ( k = 1;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yearday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&gt; tab[leap][k]; k++){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yearday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=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yearday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-tab [leap][k];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*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pmonth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= k;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*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pday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yearday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}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179388" y="5661025"/>
            <a:ext cx="5486400" cy="7143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/>
            <a:r>
              <a:rPr lang="en-US" altLang="zh-CN" sz="2000" b="1"/>
              <a:t>input year and yearday: </a:t>
            </a:r>
            <a:r>
              <a:rPr lang="en-US" altLang="zh-CN" sz="2000" b="1">
                <a:solidFill>
                  <a:srgbClr val="CC0066"/>
                </a:solidFill>
              </a:rPr>
              <a:t>2000  61</a:t>
            </a:r>
            <a:r>
              <a:rPr lang="en-US" altLang="zh-CN" sz="2000" b="1"/>
              <a:t> </a:t>
            </a:r>
            <a:endParaRPr lang="en-US" altLang="zh-CN" sz="2000" b="1"/>
          </a:p>
          <a:p>
            <a:r>
              <a:rPr lang="en-US" altLang="zh-CN" sz="2000" b="1"/>
              <a:t>2000-3-1 </a:t>
            </a:r>
            <a:endParaRPr lang="en-US" altLang="zh-CN" sz="2000" b="1"/>
          </a:p>
        </p:txBody>
      </p:sp>
      <p:grpSp>
        <p:nvGrpSpPr>
          <p:cNvPr id="54276" name="Group 13"/>
          <p:cNvGrpSpPr/>
          <p:nvPr/>
        </p:nvGrpSpPr>
        <p:grpSpPr bwMode="auto">
          <a:xfrm>
            <a:off x="5791200" y="4302125"/>
            <a:ext cx="2895600" cy="2265363"/>
            <a:chOff x="3648" y="2710"/>
            <a:chExt cx="1824" cy="1427"/>
          </a:xfrm>
        </p:grpSpPr>
        <p:grpSp>
          <p:nvGrpSpPr>
            <p:cNvPr id="54280" name="Group 14"/>
            <p:cNvGrpSpPr/>
            <p:nvPr/>
          </p:nvGrpSpPr>
          <p:grpSpPr bwMode="auto">
            <a:xfrm>
              <a:off x="3792" y="2710"/>
              <a:ext cx="1455" cy="336"/>
              <a:chOff x="3936" y="1174"/>
              <a:chExt cx="1455" cy="336"/>
            </a:xfrm>
          </p:grpSpPr>
          <p:sp>
            <p:nvSpPr>
              <p:cNvPr id="54288" name="Rectangle 15"/>
              <p:cNvSpPr>
                <a:spLocks noChangeArrowheads="1"/>
              </p:cNvSpPr>
              <p:nvPr/>
            </p:nvSpPr>
            <p:spPr bwMode="auto">
              <a:xfrm>
                <a:off x="3936" y="1222"/>
                <a:ext cx="70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month</a:t>
                </a:r>
                <a:endParaRPr lang="en-US" altLang="zh-CN" sz="2400" b="1"/>
              </a:p>
            </p:txBody>
          </p:sp>
          <p:sp>
            <p:nvSpPr>
              <p:cNvPr id="54289" name="Rectangle 16"/>
              <p:cNvSpPr>
                <a:spLocks noChangeArrowheads="1"/>
              </p:cNvSpPr>
              <p:nvPr/>
            </p:nvSpPr>
            <p:spPr bwMode="auto">
              <a:xfrm>
                <a:off x="4944" y="1174"/>
                <a:ext cx="44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day</a:t>
                </a:r>
                <a:endParaRPr lang="en-US" altLang="zh-CN" sz="2400" b="1"/>
              </a:p>
            </p:txBody>
          </p:sp>
        </p:grpSp>
        <p:sp>
          <p:nvSpPr>
            <p:cNvPr id="54281" name="Line 17"/>
            <p:cNvSpPr>
              <a:spLocks noChangeShapeType="1"/>
            </p:cNvSpPr>
            <p:nvPr/>
          </p:nvSpPr>
          <p:spPr bwMode="auto">
            <a:xfrm flipV="1">
              <a:off x="4080" y="336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282" name="Line 18"/>
            <p:cNvSpPr>
              <a:spLocks noChangeShapeType="1"/>
            </p:cNvSpPr>
            <p:nvPr/>
          </p:nvSpPr>
          <p:spPr bwMode="auto">
            <a:xfrm flipV="1">
              <a:off x="5088" y="336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283" name="Text Box 19"/>
            <p:cNvSpPr txBox="1">
              <a:spLocks noChangeArrowheads="1"/>
            </p:cNvSpPr>
            <p:nvPr/>
          </p:nvSpPr>
          <p:spPr bwMode="auto">
            <a:xfrm>
              <a:off x="3648" y="3849"/>
              <a:ext cx="86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pmonth</a:t>
              </a:r>
              <a:endParaRPr lang="en-US" altLang="zh-CN" b="1"/>
            </a:p>
          </p:txBody>
        </p:sp>
        <p:sp>
          <p:nvSpPr>
            <p:cNvPr id="54284" name="Text Box 20"/>
            <p:cNvSpPr txBox="1">
              <a:spLocks noChangeArrowheads="1"/>
            </p:cNvSpPr>
            <p:nvPr/>
          </p:nvSpPr>
          <p:spPr bwMode="auto">
            <a:xfrm>
              <a:off x="4848" y="3840"/>
              <a:ext cx="624" cy="288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pday</a:t>
              </a:r>
              <a:endParaRPr lang="en-US" altLang="zh-CN" b="1"/>
            </a:p>
          </p:txBody>
        </p:sp>
        <p:grpSp>
          <p:nvGrpSpPr>
            <p:cNvPr id="54285" name="Group 21"/>
            <p:cNvGrpSpPr/>
            <p:nvPr/>
          </p:nvGrpSpPr>
          <p:grpSpPr bwMode="auto">
            <a:xfrm>
              <a:off x="3744" y="3072"/>
              <a:ext cx="1728" cy="288"/>
              <a:chOff x="3696" y="1536"/>
              <a:chExt cx="1728" cy="288"/>
            </a:xfrm>
          </p:grpSpPr>
          <p:sp>
            <p:nvSpPr>
              <p:cNvPr id="54286" name="Rectangle 22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kumimoji="1" lang="zh-CN" altLang="en-US" sz="3200" b="1"/>
              </a:p>
            </p:txBody>
          </p:sp>
          <p:sp>
            <p:nvSpPr>
              <p:cNvPr id="54287" name="Rectangle 23"/>
              <p:cNvSpPr>
                <a:spLocks noChangeArrowheads="1"/>
              </p:cNvSpPr>
              <p:nvPr/>
            </p:nvSpPr>
            <p:spPr bwMode="auto">
              <a:xfrm>
                <a:off x="465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/>
                <a:endParaRPr kumimoji="1" lang="zh-CN" altLang="en-US" sz="3200" b="1"/>
              </a:p>
            </p:txBody>
          </p:sp>
        </p:grpSp>
      </p:grpSp>
      <p:grpSp>
        <p:nvGrpSpPr>
          <p:cNvPr id="5" name="Group 24"/>
          <p:cNvGrpSpPr/>
          <p:nvPr/>
        </p:nvGrpSpPr>
        <p:grpSpPr bwMode="auto">
          <a:xfrm>
            <a:off x="6248400" y="4876800"/>
            <a:ext cx="2057400" cy="457200"/>
            <a:chOff x="3552" y="2208"/>
            <a:chExt cx="1296" cy="288"/>
          </a:xfrm>
        </p:grpSpPr>
        <p:sp>
          <p:nvSpPr>
            <p:cNvPr id="54278" name="Rectangle 25"/>
            <p:cNvSpPr>
              <a:spLocks noChangeArrowheads="1"/>
            </p:cNvSpPr>
            <p:nvPr/>
          </p:nvSpPr>
          <p:spPr bwMode="auto">
            <a:xfrm>
              <a:off x="355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3</a:t>
              </a:r>
              <a:endParaRPr kumimoji="1" lang="zh-CN" altLang="en-US" sz="2800" b="1"/>
            </a:p>
          </p:txBody>
        </p:sp>
        <p:sp>
          <p:nvSpPr>
            <p:cNvPr id="54279" name="Rectangle 26"/>
            <p:cNvSpPr>
              <a:spLocks noChangeArrowheads="1"/>
            </p:cNvSpPr>
            <p:nvPr/>
          </p:nvSpPr>
          <p:spPr bwMode="auto">
            <a:xfrm>
              <a:off x="451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  <a:endParaRPr kumimoji="1"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3600450" cy="115252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8.3 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冒泡排序</a:t>
            </a:r>
            <a:r>
              <a:rPr lang="en-US" altLang="zh-CN" sz="400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程序解析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8" name="Text Box 9"/>
          <p:cNvSpPr txBox="1">
            <a:spLocks noChangeArrowheads="1"/>
          </p:cNvSpPr>
          <p:nvPr/>
        </p:nvSpPr>
        <p:spPr bwMode="auto">
          <a:xfrm>
            <a:off x="179388" y="1628775"/>
            <a:ext cx="4495800" cy="5137304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0" hangingPunct="0">
              <a:spcBef>
                <a:spcPct val="1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>
                <a:solidFill>
                  <a:srgbClr val="CC0066"/>
                </a:solidFill>
              </a:rPr>
              <a:t>bubble</a:t>
            </a:r>
            <a:r>
              <a:rPr lang="en-US" altLang="zh-CN" sz="2000" b="1" dirty="0"/>
              <a:t> (int a[ ], int n);</a:t>
            </a:r>
            <a:endParaRPr lang="en-US" altLang="zh-CN" sz="2000" b="1" dirty="0"/>
          </a:p>
          <a:p>
            <a:pPr algn="just" eaLnBrk="0" hangingPunct="0">
              <a:spcBef>
                <a:spcPct val="1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000" b="1" dirty="0"/>
              <a:t>int main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(void)</a:t>
            </a:r>
            <a:endParaRPr lang="en-US" altLang="zh-CN" sz="2000" b="1" dirty="0"/>
          </a:p>
          <a:p>
            <a:pPr algn="just" eaLnBrk="0" hangingPunct="0">
              <a:spcBef>
                <a:spcPct val="1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000" b="1" dirty="0"/>
              <a:t>{  int n, a[10]; int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; </a:t>
            </a:r>
            <a:endParaRPr lang="en-US" altLang="zh-CN" sz="2000" b="1" dirty="0"/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  </a:t>
            </a:r>
            <a:r>
              <a:rPr lang="en-US" altLang="zh-CN" sz="2000" b="1" dirty="0" err="1"/>
              <a:t>printf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("Enter n (n&lt;=10): ");</a:t>
            </a:r>
            <a:endParaRPr lang="en-US" altLang="zh-CN" sz="2000" b="1" dirty="0"/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  </a:t>
            </a:r>
            <a:r>
              <a:rPr lang="en-US" altLang="zh-CN" sz="2000" b="1" dirty="0" err="1"/>
              <a:t>scanf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("%d", &amp;n);</a:t>
            </a:r>
            <a:endParaRPr lang="en-US" altLang="zh-CN" sz="2000" b="1" dirty="0"/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  </a:t>
            </a:r>
            <a:r>
              <a:rPr lang="en-US" altLang="zh-CN" sz="2000" b="1" dirty="0" err="1"/>
              <a:t>printf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("Enter %d integers: ", n);</a:t>
            </a:r>
            <a:endParaRPr lang="en-US" altLang="zh-CN" sz="2000" b="1" dirty="0"/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  for 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0; </a:t>
            </a:r>
            <a:r>
              <a:rPr lang="en-US" altLang="zh-CN" sz="2000" b="1" dirty="0" err="1"/>
              <a:t>i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&lt;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n;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++){</a:t>
            </a:r>
            <a:endParaRPr lang="en-US" altLang="zh-CN" sz="2000" b="1" dirty="0"/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      </a:t>
            </a:r>
            <a:r>
              <a:rPr lang="en-US" altLang="zh-CN" sz="2000" b="1" dirty="0" err="1"/>
              <a:t>scanf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("%d", &amp;a[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]);</a:t>
            </a:r>
            <a:endParaRPr lang="en-US" altLang="zh-CN" sz="2000" b="1" dirty="0"/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   }</a:t>
            </a:r>
            <a:endParaRPr lang="en-US" altLang="zh-CN" sz="2000" b="1" dirty="0"/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  </a:t>
            </a:r>
            <a:r>
              <a:rPr lang="en-US" altLang="zh-CN" sz="2000" b="1" dirty="0">
                <a:solidFill>
                  <a:srgbClr val="CC0066"/>
                </a:solidFill>
              </a:rPr>
              <a:t>bubble</a:t>
            </a:r>
            <a:r>
              <a:rPr lang="en-US" altLang="zh-CN" sz="2000" b="1" dirty="0"/>
              <a:t>(a, n);</a:t>
            </a:r>
            <a:endParaRPr lang="en-US" altLang="zh-CN" sz="2000" b="1" dirty="0"/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 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("After sorted: ");</a:t>
            </a:r>
            <a:endParaRPr lang="en-US" altLang="zh-CN" sz="2000" b="1" dirty="0"/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  for 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0;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&lt; n;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++){</a:t>
            </a:r>
            <a:endParaRPr lang="en-US" altLang="zh-CN" sz="2000" b="1" dirty="0"/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("%3d", 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]);}</a:t>
            </a:r>
            <a:endParaRPr lang="en-US" altLang="zh-CN" sz="2000" b="1" dirty="0"/>
          </a:p>
          <a:p>
            <a:pPr algn="just">
              <a:spcBef>
                <a:spcPct val="10000"/>
              </a:spcBef>
            </a:pPr>
            <a:r>
              <a:rPr lang="en-US" altLang="zh-CN" sz="2000" b="1" dirty="0"/>
              <a:t> return 0;</a:t>
            </a:r>
            <a:endParaRPr lang="en-US" altLang="zh-CN" sz="2000" b="1" dirty="0"/>
          </a:p>
          <a:p>
            <a:pPr>
              <a:spcBef>
                <a:spcPct val="10000"/>
              </a:spcBef>
            </a:pPr>
            <a:r>
              <a:rPr lang="en-US" altLang="zh-CN" sz="2000" b="1" dirty="0"/>
              <a:t>} </a:t>
            </a:r>
            <a:endParaRPr lang="en-US" altLang="zh-CN" sz="2000" b="1" dirty="0"/>
          </a:p>
        </p:txBody>
      </p:sp>
      <p:sp>
        <p:nvSpPr>
          <p:cNvPr id="368650" name="Rectangle 10"/>
          <p:cNvSpPr>
            <a:spLocks noChangeArrowheads="1"/>
          </p:cNvSpPr>
          <p:nvPr/>
        </p:nvSpPr>
        <p:spPr bwMode="auto">
          <a:xfrm>
            <a:off x="4413250" y="533400"/>
            <a:ext cx="4623246" cy="3831704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>
                <a:solidFill>
                  <a:srgbClr val="CC0066"/>
                </a:solidFill>
              </a:rPr>
              <a:t>bubble</a:t>
            </a:r>
            <a:r>
              <a:rPr lang="en-US" altLang="zh-CN" sz="2000" b="1" dirty="0"/>
              <a:t> (int a[ ], int n) </a:t>
            </a:r>
            <a:endParaRPr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000" b="1" dirty="0"/>
              <a:t>{</a:t>
            </a:r>
            <a:r>
              <a:rPr lang="zh-CN" altLang="en-US" sz="2000" b="1" dirty="0"/>
              <a:t>   </a:t>
            </a:r>
            <a:r>
              <a:rPr lang="en-US" altLang="zh-CN" sz="2000" b="1" dirty="0"/>
              <a:t>int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, j;</a:t>
            </a:r>
            <a:endParaRPr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endParaRPr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000" b="1" dirty="0"/>
              <a:t>    for(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1;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&lt; n;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 ){</a:t>
            </a:r>
            <a:endParaRPr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000" b="1" dirty="0"/>
              <a:t>        for (j = 0; j &lt; n-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; </a:t>
            </a:r>
            <a:r>
              <a:rPr lang="en-US" altLang="zh-CN" sz="2000" b="1" dirty="0" err="1"/>
              <a:t>j++</a:t>
            </a:r>
            <a:r>
              <a:rPr lang="en-US" altLang="zh-CN" sz="2000" b="1" dirty="0"/>
              <a:t> ){</a:t>
            </a:r>
            <a:endParaRPr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000" b="1" dirty="0"/>
              <a:t>             if (a[j] &gt; a[j+1]){</a:t>
            </a:r>
            <a:endParaRPr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000" b="1" dirty="0"/>
              <a:t>		    t=a[j]; a[j]=a[j+1]; a[j+1]=t; </a:t>
            </a:r>
            <a:endParaRPr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000" b="1" dirty="0"/>
              <a:t>              }</a:t>
            </a:r>
            <a:endParaRPr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000" b="1" dirty="0"/>
              <a:t>         }</a:t>
            </a:r>
            <a:endParaRPr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000" b="1" dirty="0"/>
              <a:t>     }</a:t>
            </a:r>
            <a:endParaRPr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000" b="1" dirty="0"/>
              <a:t>}</a:t>
            </a:r>
            <a:r>
              <a:rPr lang="zh-CN" altLang="en-US" sz="2000" b="1" dirty="0"/>
              <a:t> </a:t>
            </a:r>
            <a:endParaRPr lang="en-US" altLang="zh-CN" sz="2000" b="1" dirty="0"/>
          </a:p>
        </p:txBody>
      </p:sp>
      <p:sp>
        <p:nvSpPr>
          <p:cNvPr id="368653" name="Rectangle 13"/>
          <p:cNvSpPr>
            <a:spLocks noChangeArrowheads="1"/>
          </p:cNvSpPr>
          <p:nvPr/>
        </p:nvSpPr>
        <p:spPr bwMode="auto">
          <a:xfrm>
            <a:off x="3779838" y="5157788"/>
            <a:ext cx="5018087" cy="1219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000" b="1" dirty="0">
                <a:cs typeface="Courier New" panose="02070309020205020404" charset="0"/>
              </a:rPr>
              <a:t>Enter n (n&lt;=10): </a:t>
            </a:r>
            <a:r>
              <a:rPr lang="en-US" altLang="zh-CN" sz="2000" b="1" dirty="0">
                <a:solidFill>
                  <a:srgbClr val="CC0066"/>
                </a:solidFill>
                <a:cs typeface="Courier New" panose="02070309020205020404" charset="0"/>
              </a:rPr>
              <a:t>8</a:t>
            </a:r>
            <a:endParaRPr lang="en-US" altLang="zh-CN" sz="2000" b="1" dirty="0">
              <a:solidFill>
                <a:srgbClr val="CC0066"/>
              </a:solidFill>
              <a:cs typeface="Courier New" panose="02070309020205020404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000" b="1" dirty="0">
                <a:cs typeface="Courier New" panose="02070309020205020404" charset="0"/>
              </a:rPr>
              <a:t>Enter 8 integers: </a:t>
            </a:r>
            <a:r>
              <a:rPr lang="en-US" altLang="zh-CN" sz="2000" b="1" dirty="0">
                <a:solidFill>
                  <a:srgbClr val="CC0066"/>
                </a:solidFill>
                <a:cs typeface="Courier New" panose="02070309020205020404" charset="0"/>
              </a:rPr>
              <a:t>7 3 66 3 -5 22 -77 2</a:t>
            </a:r>
            <a:endParaRPr lang="en-US" altLang="zh-CN" sz="2000" b="1" dirty="0">
              <a:solidFill>
                <a:srgbClr val="CC0066"/>
              </a:solidFill>
              <a:cs typeface="Courier New" panose="02070309020205020404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000" b="1" dirty="0"/>
              <a:t>After sorted: -77 -5 2 3 3 7 22 66 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 animBg="1" autoUpdateAnimBg="0"/>
      <p:bldP spid="36865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435975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8.3.2 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数组和地址间的关系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96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62208" y="1116805"/>
            <a:ext cx="3530311" cy="3824359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int a[100], *p;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数组名代表一个地址，它的值是数组首元素的地址（基地址）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a+i</a:t>
            </a:r>
            <a:r>
              <a:rPr kumimoji="1" lang="en-US" altLang="zh-CN" sz="28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是数组</a:t>
            </a:r>
            <a:r>
              <a:rPr kumimoji="1"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kumimoji="1"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的基地址的第</a:t>
            </a:r>
            <a:r>
              <a:rPr kumimoji="1"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1"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个偏移量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30"/>
          <p:cNvSpPr>
            <a:spLocks noChangeArrowheads="1"/>
          </p:cNvSpPr>
          <p:nvPr/>
        </p:nvSpPr>
        <p:spPr bwMode="auto">
          <a:xfrm>
            <a:off x="381000" y="3657600"/>
            <a:ext cx="3276600" cy="13716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742950" lvl="1" indent="-285750"/>
            <a:endParaRPr kumimoji="1" lang="zh-CN" altLang="en-US" sz="2800" b="1"/>
          </a:p>
        </p:txBody>
      </p:sp>
      <p:grpSp>
        <p:nvGrpSpPr>
          <p:cNvPr id="2" name="Group 46"/>
          <p:cNvGrpSpPr/>
          <p:nvPr/>
        </p:nvGrpSpPr>
        <p:grpSpPr bwMode="auto">
          <a:xfrm>
            <a:off x="3886200" y="1524000"/>
            <a:ext cx="5029200" cy="3886200"/>
            <a:chOff x="2448" y="960"/>
            <a:chExt cx="3168" cy="2448"/>
          </a:xfrm>
        </p:grpSpPr>
        <p:grpSp>
          <p:nvGrpSpPr>
            <p:cNvPr id="56328" name="Group 12"/>
            <p:cNvGrpSpPr/>
            <p:nvPr/>
          </p:nvGrpSpPr>
          <p:grpSpPr bwMode="auto">
            <a:xfrm>
              <a:off x="3840" y="1296"/>
              <a:ext cx="710" cy="1488"/>
              <a:chOff x="912" y="1008"/>
              <a:chExt cx="864" cy="1488"/>
            </a:xfrm>
          </p:grpSpPr>
          <p:sp>
            <p:nvSpPr>
              <p:cNvPr id="56350" name="Rectangle 13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864" cy="14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56351" name="Line 14"/>
              <p:cNvSpPr>
                <a:spLocks noChangeShapeType="1"/>
              </p:cNvSpPr>
              <p:nvPr/>
            </p:nvSpPr>
            <p:spPr bwMode="auto">
              <a:xfrm>
                <a:off x="912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52" name="Line 15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53" name="Line 16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54" name="Line 17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55" name="Line 18"/>
              <p:cNvSpPr>
                <a:spLocks noChangeShapeType="1"/>
              </p:cNvSpPr>
              <p:nvPr/>
            </p:nvSpPr>
            <p:spPr bwMode="auto">
              <a:xfrm>
                <a:off x="912" y="225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56329" name="Rectangle 19"/>
            <p:cNvSpPr>
              <a:spLocks noChangeArrowheads="1"/>
            </p:cNvSpPr>
            <p:nvPr/>
          </p:nvSpPr>
          <p:spPr bwMode="auto">
            <a:xfrm>
              <a:off x="3216" y="1296"/>
              <a:ext cx="2208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/>
                <a:t>3000                        a[0]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6330" name="Rectangle 20"/>
            <p:cNvSpPr>
              <a:spLocks noChangeArrowheads="1"/>
            </p:cNvSpPr>
            <p:nvPr/>
          </p:nvSpPr>
          <p:spPr bwMode="auto">
            <a:xfrm>
              <a:off x="3264" y="960"/>
              <a:ext cx="235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zh-CN" altLang="en-US" sz="2400" b="1" dirty="0">
                  <a:latin typeface="Times New Roman" panose="02020603050405020304" charset="0"/>
                </a:rPr>
                <a:t>地址  内容     数组元素</a:t>
              </a:r>
              <a:endParaRPr kumimoji="1" lang="en-US" altLang="zh-CN" sz="2400" b="1" dirty="0">
                <a:latin typeface="Times New Roman" panose="02020603050405020304" charset="0"/>
              </a:endParaRPr>
            </a:p>
          </p:txBody>
        </p:sp>
        <p:sp>
          <p:nvSpPr>
            <p:cNvPr id="56331" name="Rectangle 21"/>
            <p:cNvSpPr>
              <a:spLocks noChangeArrowheads="1"/>
            </p:cNvSpPr>
            <p:nvPr/>
          </p:nvSpPr>
          <p:spPr bwMode="auto">
            <a:xfrm>
              <a:off x="3216" y="1584"/>
              <a:ext cx="2208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/>
                <a:t>3002                        a[1]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6332" name="Rectangle 22"/>
            <p:cNvSpPr>
              <a:spLocks noChangeArrowheads="1"/>
            </p:cNvSpPr>
            <p:nvPr/>
          </p:nvSpPr>
          <p:spPr bwMode="auto">
            <a:xfrm>
              <a:off x="3264" y="2544"/>
              <a:ext cx="2208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/>
                <a:t>3198                      a[99]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6333" name="Rectangle 23"/>
            <p:cNvSpPr>
              <a:spLocks noChangeArrowheads="1"/>
            </p:cNvSpPr>
            <p:nvPr/>
          </p:nvSpPr>
          <p:spPr bwMode="auto">
            <a:xfrm>
              <a:off x="3216" y="2064"/>
              <a:ext cx="2208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/>
                <a:t>                                 a[i]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grpSp>
          <p:nvGrpSpPr>
            <p:cNvPr id="56334" name="Group 25"/>
            <p:cNvGrpSpPr/>
            <p:nvPr/>
          </p:nvGrpSpPr>
          <p:grpSpPr bwMode="auto">
            <a:xfrm>
              <a:off x="2496" y="1296"/>
              <a:ext cx="576" cy="1488"/>
              <a:chOff x="2496" y="1296"/>
              <a:chExt cx="576" cy="1488"/>
            </a:xfrm>
          </p:grpSpPr>
          <p:sp>
            <p:nvSpPr>
              <p:cNvPr id="56346" name="Rectangle 26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576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 a</a:t>
                </a:r>
                <a:endParaRPr kumimoji="1" lang="en-US" altLang="zh-CN" sz="24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56347" name="Rectangle 27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576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a+1</a:t>
                </a:r>
                <a:endParaRPr kumimoji="1" lang="en-US" altLang="zh-CN" sz="24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56348" name="Rectangle 28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576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a+99</a:t>
                </a:r>
                <a:endParaRPr kumimoji="1" lang="en-US" altLang="zh-CN" sz="24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56349" name="Rectangle 29"/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576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a+i</a:t>
                </a:r>
                <a:endParaRPr kumimoji="1" lang="en-US" altLang="zh-CN" sz="2400" b="1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56335" name="Group 31"/>
            <p:cNvGrpSpPr/>
            <p:nvPr/>
          </p:nvGrpSpPr>
          <p:grpSpPr bwMode="auto">
            <a:xfrm>
              <a:off x="2448" y="2160"/>
              <a:ext cx="976" cy="1200"/>
              <a:chOff x="2448" y="2160"/>
              <a:chExt cx="976" cy="1200"/>
            </a:xfrm>
          </p:grpSpPr>
          <p:sp>
            <p:nvSpPr>
              <p:cNvPr id="56341" name="Rectangle 32"/>
              <p:cNvSpPr>
                <a:spLocks noChangeArrowheads="1"/>
              </p:cNvSpPr>
              <p:nvPr/>
            </p:nvSpPr>
            <p:spPr bwMode="auto">
              <a:xfrm>
                <a:off x="2640" y="3024"/>
                <a:ext cx="784" cy="3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488" tIns="44450" rIns="90488" bIns="44450"/>
              <a:lstStyle/>
              <a:p>
                <a:pPr marL="342900"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charset="0"/>
                  <a:buNone/>
                </a:pPr>
                <a:r>
                  <a:rPr lang="en-US" altLang="zh-CN" sz="2400" b="1">
                    <a:solidFill>
                      <a:srgbClr val="CC0066"/>
                    </a:solidFill>
                  </a:rPr>
                  <a:t>&amp;a[i]</a:t>
                </a:r>
                <a:endParaRPr lang="en-US" altLang="zh-CN" sz="2400" b="1">
                  <a:solidFill>
                    <a:srgbClr val="CC0066"/>
                  </a:solidFill>
                </a:endParaRPr>
              </a:p>
            </p:txBody>
          </p:sp>
          <p:grpSp>
            <p:nvGrpSpPr>
              <p:cNvPr id="56342" name="Group 33"/>
              <p:cNvGrpSpPr/>
              <p:nvPr/>
            </p:nvGrpSpPr>
            <p:grpSpPr bwMode="auto">
              <a:xfrm>
                <a:off x="2448" y="2160"/>
                <a:ext cx="144" cy="1008"/>
                <a:chOff x="768" y="1344"/>
                <a:chExt cx="144" cy="1392"/>
              </a:xfrm>
            </p:grpSpPr>
            <p:sp>
              <p:nvSpPr>
                <p:cNvPr id="56343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768" y="273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CC0066"/>
                  </a:solidFill>
                  <a:round/>
                </a:ln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56344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768" y="1344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rgbClr val="CC0066"/>
                  </a:solidFill>
                  <a:round/>
                </a:ln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56345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768" y="134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CC0066"/>
                  </a:solidFill>
                  <a:round/>
                </a:ln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6336" name="Rectangle 38"/>
            <p:cNvSpPr>
              <a:spLocks noChangeArrowheads="1"/>
            </p:cNvSpPr>
            <p:nvPr/>
          </p:nvSpPr>
          <p:spPr bwMode="auto">
            <a:xfrm>
              <a:off x="4800" y="3072"/>
              <a:ext cx="756" cy="336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/>
            <a:lstStyle/>
            <a:p>
              <a: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charset="0"/>
                <a:buNone/>
              </a:pPr>
              <a:r>
                <a:rPr lang="en-US" altLang="zh-CN" sz="2400" b="1">
                  <a:solidFill>
                    <a:srgbClr val="CC0066"/>
                  </a:solidFill>
                </a:rPr>
                <a:t>*(a+i) </a:t>
              </a:r>
              <a:endParaRPr lang="en-US" altLang="zh-CN" sz="2400" b="1">
                <a:solidFill>
                  <a:srgbClr val="CC0066"/>
                </a:solidFill>
              </a:endParaRPr>
            </a:p>
          </p:txBody>
        </p:sp>
        <p:grpSp>
          <p:nvGrpSpPr>
            <p:cNvPr id="56337" name="Group 39"/>
            <p:cNvGrpSpPr/>
            <p:nvPr/>
          </p:nvGrpSpPr>
          <p:grpSpPr bwMode="auto">
            <a:xfrm flipH="1">
              <a:off x="5376" y="2208"/>
              <a:ext cx="192" cy="1008"/>
              <a:chOff x="768" y="1344"/>
              <a:chExt cx="144" cy="1392"/>
            </a:xfrm>
          </p:grpSpPr>
          <p:sp>
            <p:nvSpPr>
              <p:cNvPr id="56338" name="Line 40"/>
              <p:cNvSpPr>
                <a:spLocks noChangeShapeType="1"/>
              </p:cNvSpPr>
              <p:nvPr/>
            </p:nvSpPr>
            <p:spPr bwMode="auto">
              <a:xfrm flipH="1">
                <a:off x="768" y="2736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CC0066"/>
                </a:solidFill>
                <a:round/>
              </a:ln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39" name="Line 41"/>
              <p:cNvSpPr>
                <a:spLocks noChangeShapeType="1"/>
              </p:cNvSpPr>
              <p:nvPr/>
            </p:nvSpPr>
            <p:spPr bwMode="auto">
              <a:xfrm flipV="1">
                <a:off x="768" y="1344"/>
                <a:ext cx="0" cy="1392"/>
              </a:xfrm>
              <a:prstGeom prst="line">
                <a:avLst/>
              </a:prstGeom>
              <a:noFill/>
              <a:ln w="9525">
                <a:solidFill>
                  <a:srgbClr val="CC0066"/>
                </a:solidFill>
                <a:round/>
              </a:ln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40" name="Line 42"/>
              <p:cNvSpPr>
                <a:spLocks noChangeShapeType="1"/>
              </p:cNvSpPr>
              <p:nvPr/>
            </p:nvSpPr>
            <p:spPr bwMode="auto">
              <a:xfrm flipH="1">
                <a:off x="768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CC0066"/>
                </a:solidFill>
                <a:round/>
              </a:ln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</p:grpSp>
      <p:sp>
        <p:nvSpPr>
          <p:cNvPr id="369707" name="Rectangle 43"/>
          <p:cNvSpPr>
            <a:spLocks noChangeArrowheads="1"/>
          </p:cNvSpPr>
          <p:nvPr/>
        </p:nvSpPr>
        <p:spPr bwMode="auto">
          <a:xfrm>
            <a:off x="381000" y="5157788"/>
            <a:ext cx="4191000" cy="1295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</a:ln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400" b="1" dirty="0"/>
              <a:t>sum = 0;</a:t>
            </a:r>
            <a:endParaRPr lang="en-US" altLang="zh-CN" sz="2400" b="1" dirty="0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400" b="1" dirty="0"/>
              <a:t>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 100;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  <a:endParaRPr lang="en-US" altLang="zh-CN" sz="2400" b="1" dirty="0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400" b="1" dirty="0"/>
              <a:t>     sum = sum + 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      ;}</a:t>
            </a:r>
            <a:endParaRPr lang="en-US" altLang="zh-CN" sz="2400" b="1" dirty="0"/>
          </a:p>
        </p:txBody>
      </p:sp>
      <p:sp>
        <p:nvSpPr>
          <p:cNvPr id="369708" name="Rectangle 44"/>
          <p:cNvSpPr>
            <a:spLocks noChangeArrowheads="1"/>
          </p:cNvSpPr>
          <p:nvPr/>
        </p:nvSpPr>
        <p:spPr bwMode="auto">
          <a:xfrm>
            <a:off x="3263900" y="6096000"/>
            <a:ext cx="938213" cy="420688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/>
              <a:t>*(</a:t>
            </a:r>
            <a:r>
              <a:rPr kumimoji="1" lang="en-US" altLang="zh-CN" sz="2400" b="1"/>
              <a:t>a+i)</a:t>
            </a:r>
            <a:endParaRPr kumimoji="1" lang="zh-CN" altLang="en-US" sz="2400" b="1"/>
          </a:p>
        </p:txBody>
      </p:sp>
      <p:sp>
        <p:nvSpPr>
          <p:cNvPr id="369709" name="Rectangle 45"/>
          <p:cNvSpPr>
            <a:spLocks noChangeArrowheads="1"/>
          </p:cNvSpPr>
          <p:nvPr/>
        </p:nvSpPr>
        <p:spPr bwMode="auto">
          <a:xfrm>
            <a:off x="5486400" y="5638800"/>
            <a:ext cx="3189288" cy="42068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下标运算符[ ]的含义</a:t>
            </a:r>
            <a:endParaRPr kumimoji="1" lang="zh-CN" altLang="en-US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4" grpId="0" autoUpdateAnimBg="0" build="p"/>
      <p:bldP spid="369707" grpId="0" animBg="1" autoUpdateAnimBg="0"/>
      <p:bldP spid="369708" grpId="0" animBg="1" autoUpdateAnimBg="0"/>
      <p:bldP spid="3697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  <a:ea typeface="宋体" panose="02010600030101010101" pitchFamily="2" charset="-122"/>
              </a:rPr>
              <a:t>8.1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密码开锁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6386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362950" cy="4167187"/>
          </a:xfrm>
        </p:spPr>
        <p:txBody>
          <a:bodyPr/>
          <a:lstStyle/>
          <a:p>
            <a:pPr marL="0" indent="0" eaLnBrk="1" hangingPunct="1">
              <a:buFont typeface="Wingdings" panose="05000000000000000000" charset="0"/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一个密室逃脱游戏中的密码开锁：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26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个寄存箱，每个寄存箱上按顺序都有一个英文字母和一个编号，字母从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Z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，编号从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01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26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charset="0"/>
              <a:buNone/>
            </a:pP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关键点分析</a:t>
            </a:r>
            <a:endParaRPr lang="zh-CN" altLang="en-US" sz="24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得到线索：找到一把钥匙，打开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寄存箱（编号为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） 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提示地址：里面是一把刻着数字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24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的钥匙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找到目标：打开编号为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24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寄存箱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 eaLnBrk="1" hangingPunct="1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取出内容：“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5342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6"/>
          <p:cNvSpPr>
            <a:spLocks noGrp="1" noChangeArrowheads="1"/>
          </p:cNvSpPr>
          <p:nvPr>
            <p:ph type="title"/>
          </p:nvPr>
        </p:nvSpPr>
        <p:spPr>
          <a:xfrm>
            <a:off x="4283075" y="333375"/>
            <a:ext cx="4860925" cy="723900"/>
          </a:xfrm>
          <a:noFill/>
        </p:spPr>
        <p:txBody>
          <a:bodyPr lIns="92075" tIns="46038" rIns="92075" bIns="46038" anchor="b"/>
          <a:lstStyle/>
          <a:p>
            <a:pPr algn="r"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指针和数组的关系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17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977900"/>
            <a:ext cx="8235950" cy="3530600"/>
          </a:xfrm>
          <a:noFill/>
        </p:spPr>
        <p:txBody>
          <a:bodyPr lIns="90488" tIns="44450" rIns="90488" bIns="44450"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任何由数组下标来实现的操作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都能用指针来完成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int a[100], *p;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 = a;</a:t>
            </a:r>
            <a:endParaRPr kumimoji="1"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kumimoji="1"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endParaRPr kumimoji="1"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p = &amp;a[0];</a:t>
            </a:r>
            <a:endParaRPr kumimoji="1"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Clr>
                <a:schemeClr val="tx2"/>
              </a:buClr>
              <a:buFontTx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3048000" y="2057400"/>
            <a:ext cx="914400" cy="2362200"/>
            <a:chOff x="1920" y="1296"/>
            <a:chExt cx="576" cy="1488"/>
          </a:xfrm>
        </p:grpSpPr>
        <p:sp>
          <p:nvSpPr>
            <p:cNvPr id="58395" name="Rectangle 10"/>
            <p:cNvSpPr>
              <a:spLocks noChangeArrowheads="1"/>
            </p:cNvSpPr>
            <p:nvPr/>
          </p:nvSpPr>
          <p:spPr bwMode="auto">
            <a:xfrm>
              <a:off x="1920" y="1296"/>
              <a:ext cx="576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400" b="1">
                  <a:solidFill>
                    <a:srgbClr val="CC0066"/>
                  </a:solidFill>
                </a:rPr>
                <a:t>p</a:t>
              </a:r>
              <a:endParaRPr kumimoji="1" lang="en-US" altLang="zh-CN" sz="2400" b="1">
                <a:solidFill>
                  <a:srgbClr val="CC0066"/>
                </a:solidFill>
              </a:endParaRPr>
            </a:p>
          </p:txBody>
        </p:sp>
        <p:sp>
          <p:nvSpPr>
            <p:cNvPr id="58396" name="Rectangle 11"/>
            <p:cNvSpPr>
              <a:spLocks noChangeArrowheads="1"/>
            </p:cNvSpPr>
            <p:nvPr/>
          </p:nvSpPr>
          <p:spPr bwMode="auto">
            <a:xfrm>
              <a:off x="1920" y="1584"/>
              <a:ext cx="576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rgbClr val="CC0066"/>
                  </a:solidFill>
                </a:rPr>
                <a:t>p</a:t>
              </a:r>
              <a:r>
                <a:rPr kumimoji="1" lang="en-US" altLang="zh-CN" sz="2400" b="1">
                  <a:solidFill>
                    <a:schemeClr val="bg2"/>
                  </a:solidFill>
                </a:rPr>
                <a:t>+1</a:t>
              </a:r>
              <a:endParaRPr kumimoji="1" lang="en-US" altLang="zh-CN" sz="2400" b="1">
                <a:solidFill>
                  <a:schemeClr val="bg2"/>
                </a:solidFill>
              </a:endParaRPr>
            </a:p>
          </p:txBody>
        </p:sp>
        <p:sp>
          <p:nvSpPr>
            <p:cNvPr id="58397" name="Rectangle 12"/>
            <p:cNvSpPr>
              <a:spLocks noChangeArrowheads="1"/>
            </p:cNvSpPr>
            <p:nvPr/>
          </p:nvSpPr>
          <p:spPr bwMode="auto">
            <a:xfrm>
              <a:off x="1920" y="2544"/>
              <a:ext cx="576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rgbClr val="CC0066"/>
                  </a:solidFill>
                </a:rPr>
                <a:t>p</a:t>
              </a:r>
              <a:r>
                <a:rPr kumimoji="1" lang="en-US" altLang="zh-CN" sz="2400" b="1">
                  <a:solidFill>
                    <a:schemeClr val="bg2"/>
                  </a:solidFill>
                </a:rPr>
                <a:t>+99</a:t>
              </a:r>
              <a:endParaRPr kumimoji="1" lang="en-US" altLang="zh-CN" sz="2400" b="1">
                <a:solidFill>
                  <a:schemeClr val="bg2"/>
                </a:solidFill>
              </a:endParaRPr>
            </a:p>
          </p:txBody>
        </p:sp>
        <p:sp>
          <p:nvSpPr>
            <p:cNvPr id="58398" name="Rectangle 13"/>
            <p:cNvSpPr>
              <a:spLocks noChangeArrowheads="1"/>
            </p:cNvSpPr>
            <p:nvPr/>
          </p:nvSpPr>
          <p:spPr bwMode="auto">
            <a:xfrm>
              <a:off x="1920" y="2064"/>
              <a:ext cx="576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rgbClr val="CC0066"/>
                  </a:solidFill>
                </a:rPr>
                <a:t>p</a:t>
              </a:r>
              <a:r>
                <a:rPr kumimoji="1" lang="en-US" altLang="zh-CN" sz="2400" b="1">
                  <a:solidFill>
                    <a:schemeClr val="bg2"/>
                  </a:solidFill>
                </a:rPr>
                <a:t>+i</a:t>
              </a:r>
              <a:endParaRPr kumimoji="1" lang="en-US" altLang="zh-CN" sz="2400" b="1">
                <a:solidFill>
                  <a:schemeClr val="bg2"/>
                </a:solidFill>
              </a:endParaRPr>
            </a:p>
          </p:txBody>
        </p:sp>
      </p:grpSp>
      <p:grpSp>
        <p:nvGrpSpPr>
          <p:cNvPr id="58372" name="Group 14"/>
          <p:cNvGrpSpPr/>
          <p:nvPr/>
        </p:nvGrpSpPr>
        <p:grpSpPr bwMode="auto">
          <a:xfrm>
            <a:off x="5105400" y="1524000"/>
            <a:ext cx="3810000" cy="2895600"/>
            <a:chOff x="2928" y="960"/>
            <a:chExt cx="2400" cy="1824"/>
          </a:xfrm>
        </p:grpSpPr>
        <p:grpSp>
          <p:nvGrpSpPr>
            <p:cNvPr id="58383" name="Group 15"/>
            <p:cNvGrpSpPr/>
            <p:nvPr/>
          </p:nvGrpSpPr>
          <p:grpSpPr bwMode="auto">
            <a:xfrm>
              <a:off x="3552" y="1296"/>
              <a:ext cx="710" cy="1488"/>
              <a:chOff x="912" y="1008"/>
              <a:chExt cx="864" cy="1488"/>
            </a:xfrm>
          </p:grpSpPr>
          <p:sp>
            <p:nvSpPr>
              <p:cNvPr id="58389" name="Rectangle 16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864" cy="14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58390" name="Line 17"/>
              <p:cNvSpPr>
                <a:spLocks noChangeShapeType="1"/>
              </p:cNvSpPr>
              <p:nvPr/>
            </p:nvSpPr>
            <p:spPr bwMode="auto">
              <a:xfrm>
                <a:off x="912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8391" name="Line 18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8392" name="Line 19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8393" name="Line 20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8394" name="Line 21"/>
              <p:cNvSpPr>
                <a:spLocks noChangeShapeType="1"/>
              </p:cNvSpPr>
              <p:nvPr/>
            </p:nvSpPr>
            <p:spPr bwMode="auto">
              <a:xfrm>
                <a:off x="912" y="225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58384" name="Rectangle 22"/>
            <p:cNvSpPr>
              <a:spLocks noChangeArrowheads="1"/>
            </p:cNvSpPr>
            <p:nvPr/>
          </p:nvSpPr>
          <p:spPr bwMode="auto">
            <a:xfrm>
              <a:off x="2928" y="1296"/>
              <a:ext cx="2208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/>
                <a:t>3000                        a[0]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8385" name="Rectangle 23"/>
            <p:cNvSpPr>
              <a:spLocks noChangeArrowheads="1"/>
            </p:cNvSpPr>
            <p:nvPr/>
          </p:nvSpPr>
          <p:spPr bwMode="auto">
            <a:xfrm>
              <a:off x="2976" y="960"/>
              <a:ext cx="235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zh-CN" altLang="en-US" sz="2400" b="1" dirty="0">
                  <a:latin typeface="Times New Roman" panose="02020603050405020304" charset="0"/>
                </a:rPr>
                <a:t>地址   内容    数组元素</a:t>
              </a:r>
              <a:endParaRPr kumimoji="1" lang="en-US" altLang="zh-CN" sz="2400" b="1" dirty="0">
                <a:latin typeface="Times New Roman" panose="02020603050405020304" charset="0"/>
              </a:endParaRPr>
            </a:p>
          </p:txBody>
        </p:sp>
        <p:sp>
          <p:nvSpPr>
            <p:cNvPr id="58386" name="Rectangle 24"/>
            <p:cNvSpPr>
              <a:spLocks noChangeArrowheads="1"/>
            </p:cNvSpPr>
            <p:nvPr/>
          </p:nvSpPr>
          <p:spPr bwMode="auto">
            <a:xfrm>
              <a:off x="2928" y="1584"/>
              <a:ext cx="2208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/>
                <a:t>3002                        a[1]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8387" name="Rectangle 25"/>
            <p:cNvSpPr>
              <a:spLocks noChangeArrowheads="1"/>
            </p:cNvSpPr>
            <p:nvPr/>
          </p:nvSpPr>
          <p:spPr bwMode="auto">
            <a:xfrm>
              <a:off x="2976" y="2544"/>
              <a:ext cx="2208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/>
                <a:t>3198                      a[99]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8388" name="Rectangle 26"/>
            <p:cNvSpPr>
              <a:spLocks noChangeArrowheads="1"/>
            </p:cNvSpPr>
            <p:nvPr/>
          </p:nvSpPr>
          <p:spPr bwMode="auto">
            <a:xfrm>
              <a:off x="2928" y="2064"/>
              <a:ext cx="2208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/>
                <a:t>                                 a[i]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58373" name="Group 27"/>
          <p:cNvGrpSpPr/>
          <p:nvPr/>
        </p:nvGrpSpPr>
        <p:grpSpPr bwMode="auto">
          <a:xfrm>
            <a:off x="3962400" y="2057400"/>
            <a:ext cx="914400" cy="2362200"/>
            <a:chOff x="2496" y="1296"/>
            <a:chExt cx="576" cy="1488"/>
          </a:xfrm>
        </p:grpSpPr>
        <p:sp>
          <p:nvSpPr>
            <p:cNvPr id="58379" name="Rectangle 28"/>
            <p:cNvSpPr>
              <a:spLocks noChangeArrowheads="1"/>
            </p:cNvSpPr>
            <p:nvPr/>
          </p:nvSpPr>
          <p:spPr bwMode="auto">
            <a:xfrm>
              <a:off x="2496" y="1296"/>
              <a:ext cx="576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bg2"/>
                  </a:solidFill>
                </a:rPr>
                <a:t>a</a:t>
              </a:r>
              <a:endParaRPr kumimoji="1" lang="en-US" altLang="zh-CN" sz="2400" b="1">
                <a:solidFill>
                  <a:schemeClr val="bg2"/>
                </a:solidFill>
              </a:endParaRPr>
            </a:p>
          </p:txBody>
        </p:sp>
        <p:sp>
          <p:nvSpPr>
            <p:cNvPr id="58380" name="Rectangle 29"/>
            <p:cNvSpPr>
              <a:spLocks noChangeArrowheads="1"/>
            </p:cNvSpPr>
            <p:nvPr/>
          </p:nvSpPr>
          <p:spPr bwMode="auto">
            <a:xfrm>
              <a:off x="2496" y="1584"/>
              <a:ext cx="576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a+1</a:t>
              </a:r>
              <a:endParaRPr kumimoji="1" lang="en-US" altLang="zh-CN" sz="2400" b="1">
                <a:solidFill>
                  <a:schemeClr val="bg2"/>
                </a:solidFill>
              </a:endParaRPr>
            </a:p>
          </p:txBody>
        </p:sp>
        <p:sp>
          <p:nvSpPr>
            <p:cNvPr id="58381" name="Rectangle 30"/>
            <p:cNvSpPr>
              <a:spLocks noChangeArrowheads="1"/>
            </p:cNvSpPr>
            <p:nvPr/>
          </p:nvSpPr>
          <p:spPr bwMode="auto">
            <a:xfrm>
              <a:off x="2496" y="2544"/>
              <a:ext cx="576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a+99</a:t>
              </a:r>
              <a:endParaRPr kumimoji="1" lang="en-US" altLang="zh-CN" sz="2400" b="1">
                <a:solidFill>
                  <a:schemeClr val="bg2"/>
                </a:solidFill>
              </a:endParaRPr>
            </a:p>
          </p:txBody>
        </p:sp>
        <p:sp>
          <p:nvSpPr>
            <p:cNvPr id="58382" name="Rectangle 31"/>
            <p:cNvSpPr>
              <a:spLocks noChangeArrowheads="1"/>
            </p:cNvSpPr>
            <p:nvPr/>
          </p:nvSpPr>
          <p:spPr bwMode="auto">
            <a:xfrm>
              <a:off x="2496" y="2064"/>
              <a:ext cx="576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a+i</a:t>
              </a:r>
              <a:endParaRPr kumimoji="1" lang="en-US" altLang="zh-CN" sz="2400" b="1">
                <a:solidFill>
                  <a:schemeClr val="bg2"/>
                </a:solidFill>
              </a:endParaRPr>
            </a:p>
          </p:txBody>
        </p:sp>
      </p:grpSp>
      <p:sp>
        <p:nvSpPr>
          <p:cNvPr id="371744" name="Rectangle 32"/>
          <p:cNvSpPr>
            <a:spLocks noChangeArrowheads="1"/>
          </p:cNvSpPr>
          <p:nvPr/>
        </p:nvSpPr>
        <p:spPr bwMode="auto">
          <a:xfrm>
            <a:off x="5181600" y="4648200"/>
            <a:ext cx="3733800" cy="11430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&amp;a[i]</a:t>
            </a:r>
            <a:r>
              <a:rPr lang="en-US" altLang="zh-CN" sz="2400" b="1">
                <a:solidFill>
                  <a:schemeClr val="accent1"/>
                </a:solidFill>
              </a:rPr>
              <a:t>                        </a:t>
            </a:r>
            <a:r>
              <a:rPr lang="en-US" altLang="zh-CN" sz="2400" b="1"/>
              <a:t>a[i]</a:t>
            </a:r>
            <a:endParaRPr lang="en-US" altLang="zh-CN" sz="2400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a+i</a:t>
            </a:r>
            <a:r>
              <a:rPr lang="en-US" altLang="zh-CN" sz="2400" b="1">
                <a:solidFill>
                  <a:schemeClr val="accent1"/>
                </a:solidFill>
              </a:rPr>
              <a:t>                          </a:t>
            </a:r>
            <a:r>
              <a:rPr lang="en-US" altLang="zh-CN" sz="2400" b="1"/>
              <a:t>*(a+i)</a:t>
            </a:r>
            <a:endParaRPr lang="en-US" altLang="zh-CN" sz="2400" b="1"/>
          </a:p>
        </p:txBody>
      </p:sp>
      <p:sp>
        <p:nvSpPr>
          <p:cNvPr id="371745" name="Rectangle 33"/>
          <p:cNvSpPr>
            <a:spLocks noChangeArrowheads="1"/>
          </p:cNvSpPr>
          <p:nvPr/>
        </p:nvSpPr>
        <p:spPr bwMode="auto">
          <a:xfrm>
            <a:off x="5181600" y="5562600"/>
            <a:ext cx="3733800" cy="11430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p+i </a:t>
            </a:r>
            <a:r>
              <a:rPr lang="en-US" altLang="zh-CN" sz="2400" b="1">
                <a:solidFill>
                  <a:schemeClr val="accent1"/>
                </a:solidFill>
              </a:rPr>
              <a:t>                         </a:t>
            </a:r>
            <a:r>
              <a:rPr lang="en-US" altLang="zh-CN" sz="2400" b="1"/>
              <a:t>*(p+i)</a:t>
            </a:r>
            <a:endParaRPr lang="en-US" altLang="zh-CN" sz="2400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&amp;p[i]</a:t>
            </a:r>
            <a:r>
              <a:rPr lang="en-US" altLang="zh-CN" sz="2400" b="1">
                <a:solidFill>
                  <a:schemeClr val="accent1"/>
                </a:solidFill>
              </a:rPr>
              <a:t>                        </a:t>
            </a:r>
            <a:r>
              <a:rPr lang="en-US" altLang="zh-CN" sz="2400" b="1"/>
              <a:t>p[i]</a:t>
            </a:r>
            <a:endParaRPr lang="en-US" altLang="zh-CN" sz="2400" b="1"/>
          </a:p>
        </p:txBody>
      </p:sp>
      <p:sp>
        <p:nvSpPr>
          <p:cNvPr id="371746" name="Rectangle 34"/>
          <p:cNvSpPr>
            <a:spLocks noChangeArrowheads="1"/>
          </p:cNvSpPr>
          <p:nvPr/>
        </p:nvSpPr>
        <p:spPr bwMode="auto">
          <a:xfrm>
            <a:off x="381000" y="4724400"/>
            <a:ext cx="4191000" cy="19050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</a:ln>
        </p:spPr>
        <p:txBody>
          <a:bodyPr lIns="90488" tIns="44450" rIns="90488" bIns="44450"/>
          <a:lstStyle/>
          <a:p>
            <a:pPr marL="742950" lvl="1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400" b="1" dirty="0"/>
              <a:t>p = a;</a:t>
            </a:r>
            <a:endParaRPr lang="en-US" altLang="zh-CN" sz="2400" b="1" dirty="0"/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400" b="1" dirty="0"/>
              <a:t>sum = 0;</a:t>
            </a:r>
            <a:endParaRPr lang="en-US" altLang="zh-CN" sz="2400" b="1" dirty="0"/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 100;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  <a:endParaRPr lang="en-US" altLang="zh-CN" sz="2400" b="1" dirty="0"/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400" b="1" dirty="0"/>
              <a:t>     sum = sum + p[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];</a:t>
            </a:r>
            <a:endParaRPr lang="en-US" altLang="zh-CN" sz="2400" b="1" dirty="0"/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  <p:sp>
        <p:nvSpPr>
          <p:cNvPr id="371747" name="Rectangle 35"/>
          <p:cNvSpPr>
            <a:spLocks noChangeArrowheads="1"/>
          </p:cNvSpPr>
          <p:nvPr/>
        </p:nvSpPr>
        <p:spPr bwMode="auto">
          <a:xfrm>
            <a:off x="7010400" y="4953000"/>
            <a:ext cx="874713" cy="42068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等价</a:t>
            </a:r>
            <a:endParaRPr kumimoji="1" lang="zh-CN" altLang="en-US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371748" name="Rectangle 36"/>
          <p:cNvSpPr>
            <a:spLocks noChangeArrowheads="1"/>
          </p:cNvSpPr>
          <p:nvPr/>
        </p:nvSpPr>
        <p:spPr bwMode="auto">
          <a:xfrm>
            <a:off x="6934200" y="5827713"/>
            <a:ext cx="950913" cy="42068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等价</a:t>
            </a:r>
            <a:endParaRPr kumimoji="1" lang="zh-CN" altLang="en-US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1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1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1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1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1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9" grpId="0" autoUpdateAnimBg="0" build="p"/>
      <p:bldP spid="371744" grpId="0" autoUpdateAnimBg="0"/>
      <p:bldP spid="371745" grpId="0" autoUpdateAnimBg="0" build="p"/>
      <p:bldP spid="371746" grpId="0" animBg="1" autoUpdateAnimBg="0"/>
      <p:bldP spid="371747" grpId="0"/>
      <p:bldP spid="3717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6"/>
          <p:cNvSpPr>
            <a:spLocks noGrp="1" noChangeArrowheads="1"/>
          </p:cNvSpPr>
          <p:nvPr>
            <p:ph type="title"/>
          </p:nvPr>
        </p:nvSpPr>
        <p:spPr>
          <a:xfrm>
            <a:off x="2771775" y="476250"/>
            <a:ext cx="6084888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用指针完成对数组的操作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3276600" cy="1143000"/>
          </a:xfrm>
          <a:noFill/>
        </p:spPr>
        <p:txBody>
          <a:bodyPr lIns="90488" tIns="44450" rIns="90488" bIns="44450"/>
          <a:lstStyle/>
          <a:p>
            <a:pPr lvl="1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 a[100], *p;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移动指针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2744" name="Rectangle 8"/>
          <p:cNvSpPr>
            <a:spLocks noChangeArrowheads="1"/>
          </p:cNvSpPr>
          <p:nvPr/>
        </p:nvSpPr>
        <p:spPr bwMode="auto">
          <a:xfrm>
            <a:off x="3429000" y="2057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  <a:endParaRPr kumimoji="1" lang="en-US" altLang="zh-CN" sz="2400" b="1">
              <a:solidFill>
                <a:srgbClr val="CC0066"/>
              </a:solidFill>
            </a:endParaRPr>
          </a:p>
        </p:txBody>
      </p:sp>
      <p:grpSp>
        <p:nvGrpSpPr>
          <p:cNvPr id="59396" name="Group 9"/>
          <p:cNvGrpSpPr/>
          <p:nvPr/>
        </p:nvGrpSpPr>
        <p:grpSpPr bwMode="auto">
          <a:xfrm>
            <a:off x="5105400" y="1524000"/>
            <a:ext cx="3810000" cy="2895600"/>
            <a:chOff x="2928" y="960"/>
            <a:chExt cx="2400" cy="1824"/>
          </a:xfrm>
        </p:grpSpPr>
        <p:grpSp>
          <p:nvGrpSpPr>
            <p:cNvPr id="59406" name="Group 10"/>
            <p:cNvGrpSpPr/>
            <p:nvPr/>
          </p:nvGrpSpPr>
          <p:grpSpPr bwMode="auto">
            <a:xfrm>
              <a:off x="3552" y="1296"/>
              <a:ext cx="710" cy="1488"/>
              <a:chOff x="912" y="1008"/>
              <a:chExt cx="864" cy="1488"/>
            </a:xfrm>
          </p:grpSpPr>
          <p:sp>
            <p:nvSpPr>
              <p:cNvPr id="59412" name="Rectangle 11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864" cy="14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59413" name="Line 12"/>
              <p:cNvSpPr>
                <a:spLocks noChangeShapeType="1"/>
              </p:cNvSpPr>
              <p:nvPr/>
            </p:nvSpPr>
            <p:spPr bwMode="auto">
              <a:xfrm>
                <a:off x="912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9414" name="Line 13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9415" name="Line 14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9416" name="Line 15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9417" name="Line 16"/>
              <p:cNvSpPr>
                <a:spLocks noChangeShapeType="1"/>
              </p:cNvSpPr>
              <p:nvPr/>
            </p:nvSpPr>
            <p:spPr bwMode="auto">
              <a:xfrm>
                <a:off x="912" y="225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59407" name="Rectangle 17"/>
            <p:cNvSpPr>
              <a:spLocks noChangeArrowheads="1"/>
            </p:cNvSpPr>
            <p:nvPr/>
          </p:nvSpPr>
          <p:spPr bwMode="auto">
            <a:xfrm>
              <a:off x="2928" y="1296"/>
              <a:ext cx="2208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/>
                <a:t>3000                        a[0]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9408" name="Rectangle 18"/>
            <p:cNvSpPr>
              <a:spLocks noChangeArrowheads="1"/>
            </p:cNvSpPr>
            <p:nvPr/>
          </p:nvSpPr>
          <p:spPr bwMode="auto">
            <a:xfrm>
              <a:off x="2976" y="960"/>
              <a:ext cx="235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zh-CN" altLang="en-US" sz="2400" b="1" dirty="0">
                  <a:latin typeface="Times New Roman" panose="02020603050405020304" charset="0"/>
                </a:rPr>
                <a:t>地址  内容     数组元素</a:t>
              </a:r>
              <a:endParaRPr kumimoji="1" lang="en-US" altLang="zh-CN" sz="2400" b="1" dirty="0">
                <a:latin typeface="Times New Roman" panose="02020603050405020304" charset="0"/>
              </a:endParaRPr>
            </a:p>
          </p:txBody>
        </p:sp>
        <p:sp>
          <p:nvSpPr>
            <p:cNvPr id="59409" name="Rectangle 19"/>
            <p:cNvSpPr>
              <a:spLocks noChangeArrowheads="1"/>
            </p:cNvSpPr>
            <p:nvPr/>
          </p:nvSpPr>
          <p:spPr bwMode="auto">
            <a:xfrm>
              <a:off x="2928" y="1584"/>
              <a:ext cx="2208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/>
                <a:t>3002                        a[1]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9410" name="Rectangle 20"/>
            <p:cNvSpPr>
              <a:spLocks noChangeArrowheads="1"/>
            </p:cNvSpPr>
            <p:nvPr/>
          </p:nvSpPr>
          <p:spPr bwMode="auto">
            <a:xfrm>
              <a:off x="2976" y="2544"/>
              <a:ext cx="2208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/>
                <a:t>3198                      a[99]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9411" name="Rectangle 21"/>
            <p:cNvSpPr>
              <a:spLocks noChangeArrowheads="1"/>
            </p:cNvSpPr>
            <p:nvPr/>
          </p:nvSpPr>
          <p:spPr bwMode="auto">
            <a:xfrm>
              <a:off x="2928" y="2064"/>
              <a:ext cx="2208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/>
                <a:t>                                 a[i]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59397" name="Group 22"/>
          <p:cNvGrpSpPr/>
          <p:nvPr/>
        </p:nvGrpSpPr>
        <p:grpSpPr bwMode="auto">
          <a:xfrm>
            <a:off x="3962400" y="2057400"/>
            <a:ext cx="914400" cy="2362200"/>
            <a:chOff x="2496" y="1296"/>
            <a:chExt cx="576" cy="1488"/>
          </a:xfrm>
        </p:grpSpPr>
        <p:sp>
          <p:nvSpPr>
            <p:cNvPr id="59402" name="Rectangle 23"/>
            <p:cNvSpPr>
              <a:spLocks noChangeArrowheads="1"/>
            </p:cNvSpPr>
            <p:nvPr/>
          </p:nvSpPr>
          <p:spPr bwMode="auto">
            <a:xfrm>
              <a:off x="2496" y="1296"/>
              <a:ext cx="576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 a</a:t>
              </a:r>
              <a:endParaRPr kumimoji="1" lang="en-US" altLang="zh-CN" sz="2400" b="1">
                <a:solidFill>
                  <a:schemeClr val="bg2"/>
                </a:solidFill>
              </a:endParaRPr>
            </a:p>
          </p:txBody>
        </p:sp>
        <p:sp>
          <p:nvSpPr>
            <p:cNvPr id="59403" name="Rectangle 24"/>
            <p:cNvSpPr>
              <a:spLocks noChangeArrowheads="1"/>
            </p:cNvSpPr>
            <p:nvPr/>
          </p:nvSpPr>
          <p:spPr bwMode="auto">
            <a:xfrm>
              <a:off x="2496" y="1584"/>
              <a:ext cx="576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a+1</a:t>
              </a:r>
              <a:endParaRPr kumimoji="1" lang="en-US" altLang="zh-CN" sz="2400" b="1">
                <a:solidFill>
                  <a:schemeClr val="bg2"/>
                </a:solidFill>
              </a:endParaRPr>
            </a:p>
          </p:txBody>
        </p:sp>
        <p:sp>
          <p:nvSpPr>
            <p:cNvPr id="59404" name="Rectangle 25"/>
            <p:cNvSpPr>
              <a:spLocks noChangeArrowheads="1"/>
            </p:cNvSpPr>
            <p:nvPr/>
          </p:nvSpPr>
          <p:spPr bwMode="auto">
            <a:xfrm>
              <a:off x="2496" y="2544"/>
              <a:ext cx="576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a+99</a:t>
              </a:r>
              <a:endParaRPr kumimoji="1" lang="en-US" altLang="zh-CN" sz="2400" b="1">
                <a:solidFill>
                  <a:schemeClr val="bg2"/>
                </a:solidFill>
              </a:endParaRPr>
            </a:p>
          </p:txBody>
        </p:sp>
        <p:sp>
          <p:nvSpPr>
            <p:cNvPr id="59405" name="Rectangle 26"/>
            <p:cNvSpPr>
              <a:spLocks noChangeArrowheads="1"/>
            </p:cNvSpPr>
            <p:nvPr/>
          </p:nvSpPr>
          <p:spPr bwMode="auto">
            <a:xfrm>
              <a:off x="2496" y="2064"/>
              <a:ext cx="576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a+i</a:t>
              </a:r>
              <a:endParaRPr kumimoji="1" lang="en-US" altLang="zh-CN" sz="2400" b="1">
                <a:solidFill>
                  <a:schemeClr val="bg2"/>
                </a:solidFill>
              </a:endParaRPr>
            </a:p>
          </p:txBody>
        </p:sp>
      </p:grpSp>
      <p:sp>
        <p:nvSpPr>
          <p:cNvPr id="372763" name="Rectangle 27"/>
          <p:cNvSpPr>
            <a:spLocks noChangeArrowheads="1"/>
          </p:cNvSpPr>
          <p:nvPr/>
        </p:nvSpPr>
        <p:spPr bwMode="auto">
          <a:xfrm>
            <a:off x="304800" y="4724400"/>
            <a:ext cx="5707360" cy="17526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</a:ln>
        </p:spPr>
        <p:txBody>
          <a:bodyPr lIns="90488" tIns="44450" rIns="90488" bIns="44450"/>
          <a:lstStyle/>
          <a:p>
            <a:pPr marL="742950" lvl="1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800" b="1" dirty="0"/>
              <a:t>sum = 0;</a:t>
            </a:r>
            <a:endParaRPr lang="en-US" altLang="zh-CN" sz="2800" b="1" dirty="0"/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800" b="1" dirty="0"/>
              <a:t>for (p = a; p &lt;=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&amp;a[99]; p++){</a:t>
            </a:r>
            <a:endParaRPr lang="en-US" altLang="zh-CN" sz="2800" b="1" dirty="0"/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800" b="1" dirty="0"/>
              <a:t>     sum = sum + *p;</a:t>
            </a:r>
            <a:endParaRPr lang="en-US" altLang="zh-CN" sz="2800" b="1" dirty="0"/>
          </a:p>
          <a:p>
            <a:pPr marL="742950" lvl="1" indent="-285750"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800" b="1" dirty="0"/>
              <a:t>}</a:t>
            </a:r>
            <a:endParaRPr lang="en-US" altLang="zh-CN" sz="2800" b="1" dirty="0"/>
          </a:p>
        </p:txBody>
      </p:sp>
      <p:sp>
        <p:nvSpPr>
          <p:cNvPr id="372764" name="Rectangle 28"/>
          <p:cNvSpPr>
            <a:spLocks noChangeArrowheads="1"/>
          </p:cNvSpPr>
          <p:nvPr/>
        </p:nvSpPr>
        <p:spPr bwMode="auto">
          <a:xfrm>
            <a:off x="3429000" y="243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  <a:endParaRPr kumimoji="1" lang="en-US" altLang="zh-CN" sz="2400" b="1">
              <a:solidFill>
                <a:srgbClr val="CC0066"/>
              </a:solidFill>
            </a:endParaRPr>
          </a:p>
        </p:txBody>
      </p:sp>
      <p:sp>
        <p:nvSpPr>
          <p:cNvPr id="372765" name="Rectangle 29"/>
          <p:cNvSpPr>
            <a:spLocks noChangeArrowheads="1"/>
          </p:cNvSpPr>
          <p:nvPr/>
        </p:nvSpPr>
        <p:spPr bwMode="auto">
          <a:xfrm>
            <a:off x="3429000" y="3200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  <a:endParaRPr kumimoji="1" lang="en-US" altLang="zh-CN" sz="2400" b="1">
              <a:solidFill>
                <a:srgbClr val="CC0066"/>
              </a:solidFill>
            </a:endParaRPr>
          </a:p>
        </p:txBody>
      </p:sp>
      <p:sp>
        <p:nvSpPr>
          <p:cNvPr id="372766" name="Rectangle 30"/>
          <p:cNvSpPr>
            <a:spLocks noChangeArrowheads="1"/>
          </p:cNvSpPr>
          <p:nvPr/>
        </p:nvSpPr>
        <p:spPr bwMode="auto">
          <a:xfrm>
            <a:off x="3429000" y="40386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  <a:endParaRPr kumimoji="1" lang="en-US" altLang="zh-CN" sz="24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4" grpId="0" autoUpdateAnimBg="0"/>
      <p:bldP spid="372763" grpId="0" animBg="1" autoUpdateAnimBg="0"/>
      <p:bldP spid="372764" grpId="0" autoUpdateAnimBg="0"/>
      <p:bldP spid="372765" grpId="0" autoUpdateAnimBg="0"/>
      <p:bldP spid="3727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ChangeArrowheads="1"/>
          </p:cNvSpPr>
          <p:nvPr/>
        </p:nvSpPr>
        <p:spPr bwMode="auto">
          <a:xfrm>
            <a:off x="0" y="2133600"/>
            <a:ext cx="5003800" cy="403225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# include &lt;stdio.h&gt;</a:t>
            </a:r>
            <a:endParaRPr lang="en-US" altLang="zh-CN" sz="2400" b="1"/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int main (void)</a:t>
            </a:r>
            <a:endParaRPr lang="en-US" altLang="zh-CN" sz="2400" b="1"/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{    double a[2], *p, *q;</a:t>
            </a:r>
            <a:endParaRPr lang="en-US" altLang="zh-CN" sz="2400" b="1"/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     p = &amp;a[0];</a:t>
            </a:r>
            <a:endParaRPr lang="en-US" altLang="zh-CN" sz="2400" b="1"/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zh-CN" altLang="en-US" sz="2400" b="1"/>
              <a:t>     </a:t>
            </a:r>
            <a:r>
              <a:rPr lang="en-US" altLang="zh-CN" sz="2400" b="1"/>
              <a:t>q = p + 1; </a:t>
            </a:r>
            <a:endParaRPr lang="en-US" altLang="zh-CN" sz="2400" b="1"/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     printf ("%d\n", </a:t>
            </a:r>
            <a:r>
              <a:rPr lang="en-US" altLang="zh-CN" sz="2400" b="1">
                <a:solidFill>
                  <a:srgbClr val="CC0066"/>
                </a:solidFill>
              </a:rPr>
              <a:t>q - p</a:t>
            </a:r>
            <a:r>
              <a:rPr lang="en-US" altLang="zh-CN" sz="2400" b="1"/>
              <a:t>); </a:t>
            </a:r>
            <a:endParaRPr lang="en-US" altLang="zh-CN" sz="2400" b="1"/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     printf ("%d\n", </a:t>
            </a:r>
            <a:r>
              <a:rPr lang="en-US" altLang="zh-CN" sz="2400" b="1">
                <a:solidFill>
                  <a:srgbClr val="CC0066"/>
                </a:solidFill>
              </a:rPr>
              <a:t>(int) q - (int) p</a:t>
            </a:r>
            <a:r>
              <a:rPr lang="en-US" altLang="zh-CN" sz="2400" b="1"/>
              <a:t>); </a:t>
            </a:r>
            <a:endParaRPr lang="en-US" altLang="zh-CN" sz="2400" b="1"/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     return 0; </a:t>
            </a:r>
            <a:endParaRPr lang="en-US" altLang="zh-CN" sz="2400" b="1"/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zh-CN" altLang="en-US" sz="2400" b="1"/>
              <a:t>}</a:t>
            </a:r>
            <a:endParaRPr lang="zh-CN" altLang="en-US" sz="2400" b="1"/>
          </a:p>
        </p:txBody>
      </p:sp>
      <p:sp>
        <p:nvSpPr>
          <p:cNvPr id="60418" name="Rectangle 8"/>
          <p:cNvSpPr>
            <a:spLocks noChangeArrowheads="1"/>
          </p:cNvSpPr>
          <p:nvPr/>
        </p:nvSpPr>
        <p:spPr bwMode="auto">
          <a:xfrm>
            <a:off x="323850" y="549275"/>
            <a:ext cx="8534400" cy="12192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/>
          <a:lstStyle/>
          <a:p>
            <a:r>
              <a:rPr lang="zh-CN" altLang="en-US" sz="4000" b="1" dirty="0">
                <a:solidFill>
                  <a:schemeClr val="hlink"/>
                </a:solidFill>
              </a:rPr>
              <a:t>例</a:t>
            </a:r>
            <a:r>
              <a:rPr lang="en-US" altLang="zh-CN" sz="4000" b="1" dirty="0">
                <a:solidFill>
                  <a:schemeClr val="hlink"/>
                </a:solidFill>
              </a:rPr>
              <a:t>8-7 </a:t>
            </a:r>
            <a:r>
              <a:rPr lang="zh-CN" altLang="en-US" sz="4000" b="1" dirty="0">
                <a:solidFill>
                  <a:schemeClr val="hlink"/>
                </a:solidFill>
              </a:rPr>
              <a:t>使用指针计算数组元素个数和数组元素的存储单元数</a:t>
            </a:r>
            <a:r>
              <a:rPr lang="zh-CN" altLang="en-US" sz="4400" b="1" dirty="0">
                <a:solidFill>
                  <a:schemeClr val="hlink"/>
                </a:solidFill>
              </a:rPr>
              <a:t> </a:t>
            </a:r>
            <a:endParaRPr lang="zh-CN" altLang="en-US" sz="4400" b="1" dirty="0">
              <a:solidFill>
                <a:schemeClr val="hlink"/>
              </a:solidFill>
            </a:endParaRPr>
          </a:p>
        </p:txBody>
      </p:sp>
      <p:sp>
        <p:nvSpPr>
          <p:cNvPr id="373769" name="Rectangle 9"/>
          <p:cNvSpPr>
            <a:spLocks noChangeArrowheads="1"/>
          </p:cNvSpPr>
          <p:nvPr/>
        </p:nvSpPr>
        <p:spPr bwMode="auto">
          <a:xfrm>
            <a:off x="8243888" y="3716338"/>
            <a:ext cx="457200" cy="9445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1</a:t>
            </a:r>
            <a:endParaRPr kumimoji="1" lang="en-US" altLang="zh-CN" sz="2400" b="1"/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8</a:t>
            </a:r>
            <a:endParaRPr kumimoji="1" lang="en-US" altLang="zh-CN" sz="2400" b="1"/>
          </a:p>
        </p:txBody>
      </p:sp>
      <p:sp>
        <p:nvSpPr>
          <p:cNvPr id="373770" name="Rectangle 10"/>
          <p:cNvSpPr>
            <a:spLocks noChangeArrowheads="1"/>
          </p:cNvSpPr>
          <p:nvPr/>
        </p:nvSpPr>
        <p:spPr bwMode="auto">
          <a:xfrm>
            <a:off x="3924300" y="4292600"/>
            <a:ext cx="3556000" cy="4206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指针</a:t>
            </a:r>
            <a:r>
              <a:rPr kumimoji="1" lang="en-US" altLang="zh-CN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p</a:t>
            </a: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和</a:t>
            </a:r>
            <a:r>
              <a:rPr kumimoji="1" lang="en-US" altLang="zh-CN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q</a:t>
            </a: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之间元素的个数</a:t>
            </a:r>
            <a:endParaRPr kumimoji="1" lang="zh-CN" altLang="en-US" sz="2400" b="1">
              <a:solidFill>
                <a:schemeClr val="bg2"/>
              </a:solidFill>
              <a:latin typeface="仿宋_GB2312" charset="0"/>
              <a:ea typeface="仿宋_GB2312" charset="0"/>
              <a:cs typeface="仿宋_GB2312" charset="0"/>
            </a:endParaRPr>
          </a:p>
        </p:txBody>
      </p:sp>
      <p:sp>
        <p:nvSpPr>
          <p:cNvPr id="373771" name="Rectangle 11"/>
          <p:cNvSpPr>
            <a:spLocks noChangeArrowheads="1"/>
          </p:cNvSpPr>
          <p:nvPr/>
        </p:nvSpPr>
        <p:spPr bwMode="auto">
          <a:xfrm>
            <a:off x="5148263" y="4941888"/>
            <a:ext cx="3249612" cy="42068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指针</a:t>
            </a:r>
            <a:r>
              <a:rPr kumimoji="1" lang="en-US" altLang="zh-CN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p</a:t>
            </a: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和</a:t>
            </a:r>
            <a:r>
              <a:rPr kumimoji="1" lang="en-US" altLang="zh-CN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q</a:t>
            </a: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之间的字节数</a:t>
            </a:r>
            <a:endParaRPr kumimoji="1" lang="zh-CN" altLang="en-US" sz="2400" b="1">
              <a:solidFill>
                <a:schemeClr val="bg2"/>
              </a:solidFill>
              <a:latin typeface="仿宋_GB2312" charset="0"/>
              <a:ea typeface="仿宋_GB2312" charset="0"/>
              <a:cs typeface="仿宋_GB2312" charset="0"/>
            </a:endParaRPr>
          </a:p>
        </p:txBody>
      </p:sp>
      <p:sp>
        <p:nvSpPr>
          <p:cNvPr id="373772" name="Line 12"/>
          <p:cNvSpPr>
            <a:spLocks noChangeShapeType="1"/>
          </p:cNvSpPr>
          <p:nvPr/>
        </p:nvSpPr>
        <p:spPr bwMode="auto">
          <a:xfrm>
            <a:off x="2555875" y="5229225"/>
            <a:ext cx="762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73773" name="Rectangle 13"/>
          <p:cNvSpPr>
            <a:spLocks noChangeArrowheads="1"/>
          </p:cNvSpPr>
          <p:nvPr/>
        </p:nvSpPr>
        <p:spPr bwMode="auto">
          <a:xfrm>
            <a:off x="2339975" y="5373688"/>
            <a:ext cx="1103313" cy="42068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地址值</a:t>
            </a:r>
            <a:endParaRPr kumimoji="1" lang="zh-CN" altLang="en-US" sz="2400" b="1">
              <a:solidFill>
                <a:schemeClr val="bg2"/>
              </a:solidFill>
              <a:latin typeface="仿宋_GB2312" charset="0"/>
              <a:ea typeface="仿宋_GB2312" charset="0"/>
              <a:cs typeface="仿宋_GB2312" charset="0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3581400" y="1854200"/>
            <a:ext cx="5334000" cy="1447800"/>
            <a:chOff x="2256" y="960"/>
            <a:chExt cx="3360" cy="912"/>
          </a:xfrm>
        </p:grpSpPr>
        <p:sp>
          <p:nvSpPr>
            <p:cNvPr id="60425" name="Line 15"/>
            <p:cNvSpPr>
              <a:spLocks noChangeShapeType="1"/>
            </p:cNvSpPr>
            <p:nvPr/>
          </p:nvSpPr>
          <p:spPr bwMode="auto">
            <a:xfrm>
              <a:off x="3840" y="1584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grpSp>
          <p:nvGrpSpPr>
            <p:cNvPr id="60426" name="Group 16"/>
            <p:cNvGrpSpPr/>
            <p:nvPr/>
          </p:nvGrpSpPr>
          <p:grpSpPr bwMode="auto">
            <a:xfrm>
              <a:off x="2256" y="960"/>
              <a:ext cx="3360" cy="912"/>
              <a:chOff x="2256" y="960"/>
              <a:chExt cx="3360" cy="912"/>
            </a:xfrm>
          </p:grpSpPr>
          <p:sp>
            <p:nvSpPr>
              <p:cNvPr id="60427" name="Rectangle 17"/>
              <p:cNvSpPr>
                <a:spLocks noChangeArrowheads="1"/>
              </p:cNvSpPr>
              <p:nvPr/>
            </p:nvSpPr>
            <p:spPr bwMode="auto">
              <a:xfrm>
                <a:off x="2256" y="1296"/>
                <a:ext cx="240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rgbClr val="CC0066"/>
                    </a:solidFill>
                  </a:rPr>
                  <a:t> p</a:t>
                </a:r>
                <a:endParaRPr kumimoji="1" lang="en-US" altLang="zh-CN" sz="2400" b="1">
                  <a:solidFill>
                    <a:srgbClr val="CC0066"/>
                  </a:solidFill>
                </a:endParaRPr>
              </a:p>
            </p:txBody>
          </p:sp>
          <p:sp>
            <p:nvSpPr>
              <p:cNvPr id="60428" name="Rectangle 18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192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rgbClr val="CC0066"/>
                    </a:solidFill>
                  </a:rPr>
                  <a:t>q</a:t>
                </a:r>
                <a:endParaRPr kumimoji="1" lang="en-US" altLang="zh-CN" sz="2400" b="1">
                  <a:solidFill>
                    <a:srgbClr val="CC0066"/>
                  </a:solidFill>
                </a:endParaRPr>
              </a:p>
            </p:txBody>
          </p:sp>
          <p:sp>
            <p:nvSpPr>
              <p:cNvPr id="60429" name="Rectangle 19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60430" name="Rectangle 20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2208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r>
                  <a:rPr kumimoji="1" lang="en-US" altLang="zh-CN" sz="2400" b="1"/>
                  <a:t>3000                        a[0]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431" name="Rectangle 21"/>
              <p:cNvSpPr>
                <a:spLocks noChangeArrowheads="1"/>
              </p:cNvSpPr>
              <p:nvPr/>
            </p:nvSpPr>
            <p:spPr bwMode="auto">
              <a:xfrm>
                <a:off x="3264" y="960"/>
                <a:ext cx="235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r>
                  <a:rPr kumimoji="1" lang="zh-CN" altLang="en-US" sz="2400" b="1" dirty="0">
                    <a:latin typeface="Times New Roman" panose="02020603050405020304" charset="0"/>
                  </a:rPr>
                  <a:t>地址   内容    数组元素</a:t>
                </a:r>
                <a:endParaRPr kumimoji="1" lang="en-US" altLang="zh-CN" sz="2400" b="1" dirty="0">
                  <a:latin typeface="Times New Roman" panose="02020603050405020304" charset="0"/>
                </a:endParaRPr>
              </a:p>
            </p:txBody>
          </p:sp>
          <p:sp>
            <p:nvSpPr>
              <p:cNvPr id="60432" name="Rectangle 22"/>
              <p:cNvSpPr>
                <a:spLocks noChangeArrowheads="1"/>
              </p:cNvSpPr>
              <p:nvPr/>
            </p:nvSpPr>
            <p:spPr bwMode="auto">
              <a:xfrm>
                <a:off x="3216" y="1632"/>
                <a:ext cx="2208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r>
                  <a:rPr kumimoji="1" lang="en-US" altLang="zh-CN" sz="2400" b="1"/>
                  <a:t>3008                        a[1]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433" name="Rectangle 23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576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 a</a:t>
                </a:r>
                <a:endParaRPr kumimoji="1" lang="en-US" altLang="zh-CN" sz="24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60434" name="Rectangle 24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576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a+1</a:t>
                </a:r>
                <a:endParaRPr kumimoji="1" lang="en-US" altLang="zh-CN" sz="2400" b="1">
                  <a:solidFill>
                    <a:schemeClr val="bg2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3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3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9" grpId="0" animBg="1" autoUpdateAnimBg="0"/>
      <p:bldP spid="373770" grpId="0"/>
      <p:bldP spid="373771" grpId="0"/>
      <p:bldP spid="373772" grpId="0" animBg="1"/>
      <p:bldP spid="3737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5" name="Rectangle 7"/>
          <p:cNvSpPr>
            <a:spLocks noChangeArrowheads="1"/>
          </p:cNvSpPr>
          <p:nvPr/>
        </p:nvSpPr>
        <p:spPr bwMode="auto">
          <a:xfrm>
            <a:off x="250825" y="2205038"/>
            <a:ext cx="8569325" cy="446405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/>
              <a:t>double  *p, *q;</a:t>
            </a:r>
            <a:endParaRPr lang="en-US" altLang="zh-CN" sz="2800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800" b="1"/>
              <a:t>q - p</a:t>
            </a:r>
            <a:endParaRPr lang="en-US" altLang="zh-CN" sz="2800" b="1"/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zh-CN" altLang="en-US" sz="2400" b="1"/>
              <a:t>两个相同类型的指针相减，表示它们之间相隔的存储单元的数目</a:t>
            </a:r>
            <a:endParaRPr lang="zh-CN" altLang="en-US" sz="2400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800" b="1"/>
              <a:t>p + 1 / p-1</a:t>
            </a:r>
            <a:endParaRPr lang="en-US" altLang="zh-CN" sz="2800" b="1"/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zh-CN" altLang="en-US" sz="2400" b="1"/>
              <a:t>指向下一个存储单元 </a:t>
            </a:r>
            <a:r>
              <a:rPr lang="en-US" altLang="zh-CN" sz="2400" b="1"/>
              <a:t>/ </a:t>
            </a:r>
            <a:r>
              <a:rPr lang="zh-CN" altLang="en-US" sz="2400" b="1"/>
              <a:t>指向上一个存储单元</a:t>
            </a:r>
            <a:endParaRPr lang="zh-CN" altLang="en-US" sz="2400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800" b="1"/>
              <a:t>其他操作都是非法的</a:t>
            </a:r>
            <a:endParaRPr lang="zh-CN" altLang="en-US" sz="2800" b="1"/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zh-CN" altLang="en-US" sz="2400" b="1"/>
              <a:t>指针相加、相乘和相除，或指针加上和减去一个浮点数</a:t>
            </a:r>
            <a:endParaRPr lang="zh-CN" altLang="en-US" sz="2400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800" b="1"/>
              <a:t>p &lt; q</a:t>
            </a:r>
            <a:endParaRPr lang="en-US" altLang="zh-CN" sz="2800" b="1"/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zh-CN" altLang="en-US" sz="2400" b="1"/>
              <a:t>两个相同类型指针可以用关系运算符比较大小</a:t>
            </a:r>
            <a:endParaRPr lang="zh-CN" altLang="en-US" sz="2400" b="1"/>
          </a:p>
        </p:txBody>
      </p:sp>
      <p:sp>
        <p:nvSpPr>
          <p:cNvPr id="62466" name="Rectangle 8"/>
          <p:cNvSpPr>
            <a:spLocks noChangeArrowheads="1"/>
          </p:cNvSpPr>
          <p:nvPr/>
        </p:nvSpPr>
        <p:spPr bwMode="auto">
          <a:xfrm>
            <a:off x="539750" y="476250"/>
            <a:ext cx="6335713" cy="6429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/>
          <a:lstStyle/>
          <a:p>
            <a:pPr algn="r"/>
            <a:r>
              <a:rPr lang="zh-CN" altLang="en-US" sz="4000" b="1">
                <a:solidFill>
                  <a:schemeClr val="hlink"/>
                </a:solidFill>
              </a:rPr>
              <a:t>指针的算术运算和比较运算</a:t>
            </a:r>
            <a:endParaRPr lang="zh-CN" altLang="en-US" sz="4000" b="1">
              <a:solidFill>
                <a:schemeClr val="hlink"/>
              </a:solidFill>
            </a:endParaRPr>
          </a:p>
        </p:txBody>
      </p:sp>
      <p:grpSp>
        <p:nvGrpSpPr>
          <p:cNvPr id="62467" name="Group 9"/>
          <p:cNvGrpSpPr/>
          <p:nvPr/>
        </p:nvGrpSpPr>
        <p:grpSpPr bwMode="auto">
          <a:xfrm>
            <a:off x="3492500" y="1268413"/>
            <a:ext cx="5334000" cy="1447800"/>
            <a:chOff x="2256" y="960"/>
            <a:chExt cx="3360" cy="912"/>
          </a:xfrm>
        </p:grpSpPr>
        <p:sp>
          <p:nvSpPr>
            <p:cNvPr id="62468" name="Line 10"/>
            <p:cNvSpPr>
              <a:spLocks noChangeShapeType="1"/>
            </p:cNvSpPr>
            <p:nvPr/>
          </p:nvSpPr>
          <p:spPr bwMode="auto">
            <a:xfrm>
              <a:off x="3840" y="1584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grpSp>
          <p:nvGrpSpPr>
            <p:cNvPr id="62469" name="Group 11"/>
            <p:cNvGrpSpPr/>
            <p:nvPr/>
          </p:nvGrpSpPr>
          <p:grpSpPr bwMode="auto">
            <a:xfrm>
              <a:off x="2256" y="960"/>
              <a:ext cx="3360" cy="912"/>
              <a:chOff x="2256" y="960"/>
              <a:chExt cx="3360" cy="912"/>
            </a:xfrm>
          </p:grpSpPr>
          <p:sp>
            <p:nvSpPr>
              <p:cNvPr id="62470" name="Rectangle 12"/>
              <p:cNvSpPr>
                <a:spLocks noChangeArrowheads="1"/>
              </p:cNvSpPr>
              <p:nvPr/>
            </p:nvSpPr>
            <p:spPr bwMode="auto">
              <a:xfrm>
                <a:off x="2256" y="1296"/>
                <a:ext cx="240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rgbClr val="CC0066"/>
                    </a:solidFill>
                  </a:rPr>
                  <a:t> p</a:t>
                </a:r>
                <a:endParaRPr kumimoji="1" lang="en-US" altLang="zh-CN" sz="2400" b="1">
                  <a:solidFill>
                    <a:srgbClr val="CC0066"/>
                  </a:solidFill>
                </a:endParaRPr>
              </a:p>
            </p:txBody>
          </p:sp>
          <p:sp>
            <p:nvSpPr>
              <p:cNvPr id="62471" name="Rectangle 13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192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rgbClr val="CC0066"/>
                    </a:solidFill>
                  </a:rPr>
                  <a:t>q</a:t>
                </a:r>
                <a:endParaRPr kumimoji="1" lang="en-US" altLang="zh-CN" sz="2400" b="1">
                  <a:solidFill>
                    <a:srgbClr val="CC0066"/>
                  </a:solidFill>
                </a:endParaRPr>
              </a:p>
            </p:txBody>
          </p:sp>
          <p:sp>
            <p:nvSpPr>
              <p:cNvPr id="62472" name="Rectangle 14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62473" name="Rectangle 15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2208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r>
                  <a:rPr kumimoji="1" lang="en-US" altLang="zh-CN" sz="2400" b="1"/>
                  <a:t>3000                        a[0]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2474" name="Rectangle 16"/>
              <p:cNvSpPr>
                <a:spLocks noChangeArrowheads="1"/>
              </p:cNvSpPr>
              <p:nvPr/>
            </p:nvSpPr>
            <p:spPr bwMode="auto">
              <a:xfrm>
                <a:off x="3264" y="960"/>
                <a:ext cx="235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r>
                  <a:rPr kumimoji="1" lang="zh-CN" altLang="en-US" sz="2400" b="1">
                    <a:latin typeface="Times New Roman" panose="02020603050405020304" charset="0"/>
                  </a:rPr>
                  <a:t>地址  内容     数组元素</a:t>
                </a:r>
                <a:endParaRPr kumimoji="1" lang="en-US" altLang="zh-CN" sz="2400" b="1">
                  <a:latin typeface="Times New Roman" panose="02020603050405020304" charset="0"/>
                </a:endParaRPr>
              </a:p>
            </p:txBody>
          </p:sp>
          <p:sp>
            <p:nvSpPr>
              <p:cNvPr id="62475" name="Rectangle 17"/>
              <p:cNvSpPr>
                <a:spLocks noChangeArrowheads="1"/>
              </p:cNvSpPr>
              <p:nvPr/>
            </p:nvSpPr>
            <p:spPr bwMode="auto">
              <a:xfrm>
                <a:off x="3216" y="1632"/>
                <a:ext cx="2208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r>
                  <a:rPr kumimoji="1" lang="en-US" altLang="zh-CN" sz="2400" b="1"/>
                  <a:t>3008                        a[1]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2476" name="Rectangle 18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576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 a</a:t>
                </a:r>
                <a:endParaRPr kumimoji="1" lang="en-US" altLang="zh-CN" sz="24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62477" name="Rectangle 19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576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a+1</a:t>
                </a:r>
                <a:endParaRPr kumimoji="1" lang="en-US" altLang="zh-CN" sz="2400" b="1">
                  <a:solidFill>
                    <a:schemeClr val="bg2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5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5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5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5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5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5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5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5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5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5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5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5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5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5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5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5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5" grpId="0" bldLvl="2" autoUpdateAnimBg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8"/>
          <p:cNvSpPr>
            <a:spLocks noChangeArrowheads="1"/>
          </p:cNvSpPr>
          <p:nvPr/>
        </p:nvSpPr>
        <p:spPr bwMode="auto">
          <a:xfrm>
            <a:off x="0" y="1125538"/>
            <a:ext cx="3708400" cy="504507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b="1"/>
              <a:t>int main(void)</a:t>
            </a:r>
            <a:endParaRPr lang="en-US" altLang="zh-CN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b="1"/>
              <a:t>{   int i, a[10], *p;</a:t>
            </a:r>
            <a:endParaRPr lang="en-US" altLang="zh-CN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b="1"/>
              <a:t>    long sum = 0;</a:t>
            </a:r>
            <a:endParaRPr lang="en-US" altLang="zh-CN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b="1"/>
              <a:t>    printf ("Enter 10 integers: ");</a:t>
            </a:r>
            <a:endParaRPr lang="en-US" altLang="zh-CN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b="1"/>
              <a:t>    for (i = 0; i &lt; 10; i++) </a:t>
            </a:r>
            <a:endParaRPr lang="en-US" altLang="zh-CN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b="1"/>
              <a:t>         scanf ("%d", &amp;a[i]);</a:t>
            </a:r>
            <a:endParaRPr lang="en-US" altLang="zh-CN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b="1"/>
              <a:t>    for ( i = 0; i &lt; 10; i++)</a:t>
            </a:r>
            <a:endParaRPr lang="en-US" altLang="zh-CN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b="1"/>
              <a:t>         sum = sum + a[i];</a:t>
            </a:r>
            <a:endParaRPr lang="en-US" altLang="zh-CN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b="1"/>
              <a:t>   printf ("calculated by array, sum=%ld \n", sum); </a:t>
            </a:r>
            <a:endParaRPr lang="en-US" altLang="zh-CN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   </a:t>
            </a:r>
            <a:r>
              <a:rPr lang="en-US" altLang="zh-CN" b="1"/>
              <a:t>sum=0;</a:t>
            </a:r>
            <a:r>
              <a:rPr lang="en-US" altLang="zh-CN" sz="2400" b="1"/>
              <a:t> </a:t>
            </a:r>
            <a:endParaRPr lang="en-US" altLang="zh-CN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b="1"/>
              <a:t>    for (p = a; p &lt;= a+9; p++)</a:t>
            </a:r>
            <a:endParaRPr lang="zh-CN" altLang="en-US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zh-CN" altLang="en-US" b="1"/>
              <a:t>        </a:t>
            </a:r>
            <a:r>
              <a:rPr lang="en-US" altLang="zh-CN" b="1"/>
              <a:t>sum = sum + *p;</a:t>
            </a:r>
            <a:endParaRPr lang="en-US" altLang="zh-CN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b="1"/>
              <a:t>    printf ("calculated by pointer, sum=%ld \n", sum); </a:t>
            </a:r>
            <a:endParaRPr lang="en-US" altLang="zh-CN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b="1"/>
              <a:t>    return 0;</a:t>
            </a:r>
            <a:endParaRPr lang="en-US" altLang="zh-CN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b="1"/>
              <a:t>}</a:t>
            </a:r>
            <a:r>
              <a:rPr lang="en-US" altLang="zh-CN" sz="2400" b="1"/>
              <a:t>    </a:t>
            </a:r>
            <a:endParaRPr lang="en-US" altLang="zh-CN" sz="2400" b="1"/>
          </a:p>
        </p:txBody>
      </p:sp>
      <p:sp>
        <p:nvSpPr>
          <p:cNvPr id="64514" name="Rectangle 9"/>
          <p:cNvSpPr>
            <a:spLocks noChangeArrowheads="1"/>
          </p:cNvSpPr>
          <p:nvPr/>
        </p:nvSpPr>
        <p:spPr bwMode="auto">
          <a:xfrm>
            <a:off x="0" y="317500"/>
            <a:ext cx="8763000" cy="7620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b"/>
          <a:lstStyle/>
          <a:p>
            <a:pPr algn="r"/>
            <a:r>
              <a:rPr lang="zh-CN" altLang="en-US" sz="3200" b="1">
                <a:solidFill>
                  <a:schemeClr val="hlink"/>
                </a:solidFill>
              </a:rPr>
              <a:t>例</a:t>
            </a:r>
            <a:r>
              <a:rPr lang="en-US" altLang="zh-CN" sz="3200" b="1">
                <a:solidFill>
                  <a:schemeClr val="hlink"/>
                </a:solidFill>
              </a:rPr>
              <a:t>8-7 </a:t>
            </a:r>
            <a:r>
              <a:rPr lang="zh-CN" altLang="en-US" sz="3200" b="1">
                <a:solidFill>
                  <a:schemeClr val="hlink"/>
                </a:solidFill>
              </a:rPr>
              <a:t>分别使用数组和指针计算数组元素之和</a:t>
            </a:r>
            <a:r>
              <a:rPr lang="zh-CN" altLang="en-US" sz="4400" b="1">
                <a:solidFill>
                  <a:schemeClr val="hlink"/>
                </a:solidFill>
              </a:rPr>
              <a:t> </a:t>
            </a:r>
            <a:endParaRPr lang="zh-CN" altLang="en-US" sz="4400" b="1">
              <a:solidFill>
                <a:schemeClr val="hlink"/>
              </a:solidFill>
            </a:endParaRPr>
          </a:p>
        </p:txBody>
      </p:sp>
      <p:sp>
        <p:nvSpPr>
          <p:cNvPr id="377866" name="Rectangle 10"/>
          <p:cNvSpPr>
            <a:spLocks noChangeArrowheads="1"/>
          </p:cNvSpPr>
          <p:nvPr/>
        </p:nvSpPr>
        <p:spPr bwMode="auto">
          <a:xfrm>
            <a:off x="4067175" y="4622800"/>
            <a:ext cx="4716463" cy="15652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10 integers:</a:t>
            </a:r>
            <a:r>
              <a:rPr kumimoji="1" lang="en-US" altLang="zh-CN" b="1"/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10 9 8 7 6 5 4 3 2 1 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r>
              <a:rPr kumimoji="1" lang="en-US" altLang="zh-CN" sz="2400" b="1"/>
              <a:t>calculated by array, sum=</a:t>
            </a:r>
            <a:r>
              <a:rPr kumimoji="1" lang="en-US" altLang="zh-CN" sz="2400" b="1">
                <a:solidFill>
                  <a:srgbClr val="CC0066"/>
                </a:solidFill>
              </a:rPr>
              <a:t>55</a:t>
            </a:r>
            <a:r>
              <a:rPr kumimoji="1" lang="en-US" altLang="zh-CN" sz="2400" b="1"/>
              <a:t> </a:t>
            </a:r>
            <a:endParaRPr kumimoji="1" lang="en-US" altLang="zh-CN" sz="2400" b="1"/>
          </a:p>
          <a:p>
            <a:r>
              <a:rPr kumimoji="1" lang="en-US" altLang="zh-CN" sz="2400" b="1"/>
              <a:t>calculated by pointer, sum=</a:t>
            </a:r>
            <a:r>
              <a:rPr kumimoji="1" lang="en-US" altLang="zh-CN" sz="2400" b="1">
                <a:solidFill>
                  <a:srgbClr val="CC0066"/>
                </a:solidFill>
              </a:rPr>
              <a:t>55</a:t>
            </a:r>
            <a:endParaRPr kumimoji="1" lang="en-US" altLang="zh-CN" sz="2400" b="1">
              <a:solidFill>
                <a:srgbClr val="CC0066"/>
              </a:solidFill>
            </a:endParaRPr>
          </a:p>
        </p:txBody>
      </p:sp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3619500" y="17018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  <a:endParaRPr kumimoji="1" lang="en-US" altLang="zh-CN" sz="2400" b="1">
              <a:solidFill>
                <a:srgbClr val="CC0066"/>
              </a:solidFill>
            </a:endParaRP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4114800" y="1181100"/>
            <a:ext cx="4953000" cy="2895600"/>
            <a:chOff x="2592" y="480"/>
            <a:chExt cx="3120" cy="1824"/>
          </a:xfrm>
        </p:grpSpPr>
        <p:grpSp>
          <p:nvGrpSpPr>
            <p:cNvPr id="64521" name="Group 13"/>
            <p:cNvGrpSpPr/>
            <p:nvPr/>
          </p:nvGrpSpPr>
          <p:grpSpPr bwMode="auto">
            <a:xfrm>
              <a:off x="3312" y="480"/>
              <a:ext cx="2400" cy="1824"/>
              <a:chOff x="2928" y="960"/>
              <a:chExt cx="2400" cy="1824"/>
            </a:xfrm>
          </p:grpSpPr>
          <p:grpSp>
            <p:nvGrpSpPr>
              <p:cNvPr id="64527" name="Group 14"/>
              <p:cNvGrpSpPr/>
              <p:nvPr/>
            </p:nvGrpSpPr>
            <p:grpSpPr bwMode="auto">
              <a:xfrm>
                <a:off x="3552" y="1296"/>
                <a:ext cx="710" cy="1488"/>
                <a:chOff x="912" y="1008"/>
                <a:chExt cx="864" cy="1488"/>
              </a:xfrm>
            </p:grpSpPr>
            <p:sp>
              <p:nvSpPr>
                <p:cNvPr id="64533" name="Rectangle 15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864" cy="14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64534" name="Line 16"/>
                <p:cNvSpPr>
                  <a:spLocks noChangeShapeType="1"/>
                </p:cNvSpPr>
                <p:nvPr/>
              </p:nvSpPr>
              <p:spPr bwMode="auto">
                <a:xfrm>
                  <a:off x="912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64535" name="Line 17"/>
                <p:cNvSpPr>
                  <a:spLocks noChangeShapeType="1"/>
                </p:cNvSpPr>
                <p:nvPr/>
              </p:nvSpPr>
              <p:spPr bwMode="auto">
                <a:xfrm>
                  <a:off x="912" y="148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64536" name="Line 18"/>
                <p:cNvSpPr>
                  <a:spLocks noChangeShapeType="1"/>
                </p:cNvSpPr>
                <p:nvPr/>
              </p:nvSpPr>
              <p:spPr bwMode="auto">
                <a:xfrm>
                  <a:off x="912" y="172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64537" name="Line 19"/>
                <p:cNvSpPr>
                  <a:spLocks noChangeShapeType="1"/>
                </p:cNvSpPr>
                <p:nvPr/>
              </p:nvSpPr>
              <p:spPr bwMode="auto">
                <a:xfrm>
                  <a:off x="912" y="2016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64538" name="Line 20"/>
                <p:cNvSpPr>
                  <a:spLocks noChangeShapeType="1"/>
                </p:cNvSpPr>
                <p:nvPr/>
              </p:nvSpPr>
              <p:spPr bwMode="auto">
                <a:xfrm>
                  <a:off x="912" y="2256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  <p:sp>
            <p:nvSpPr>
              <p:cNvPr id="64528" name="Rectangle 21"/>
              <p:cNvSpPr>
                <a:spLocks noChangeArrowheads="1"/>
              </p:cNvSpPr>
              <p:nvPr/>
            </p:nvSpPr>
            <p:spPr bwMode="auto">
              <a:xfrm>
                <a:off x="2928" y="1296"/>
                <a:ext cx="2208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r>
                  <a:rPr kumimoji="1" lang="en-US" altLang="zh-CN" sz="2400" b="1"/>
                  <a:t>3000                        a[0]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529" name="Rectangle 22"/>
              <p:cNvSpPr>
                <a:spLocks noChangeArrowheads="1"/>
              </p:cNvSpPr>
              <p:nvPr/>
            </p:nvSpPr>
            <p:spPr bwMode="auto">
              <a:xfrm>
                <a:off x="2976" y="960"/>
                <a:ext cx="2352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r>
                  <a:rPr kumimoji="1" lang="zh-CN" altLang="en-US" sz="2400" b="1">
                    <a:latin typeface="Times New Roman" panose="02020603050405020304" charset="0"/>
                  </a:rPr>
                  <a:t>地址  内容    数组元素</a:t>
                </a:r>
                <a:endParaRPr kumimoji="1" lang="en-US" altLang="zh-CN" sz="2400" b="1">
                  <a:latin typeface="Times New Roman" panose="02020603050405020304" charset="0"/>
                </a:endParaRPr>
              </a:p>
            </p:txBody>
          </p:sp>
          <p:sp>
            <p:nvSpPr>
              <p:cNvPr id="64530" name="Rectangle 23"/>
              <p:cNvSpPr>
                <a:spLocks noChangeArrowheads="1"/>
              </p:cNvSpPr>
              <p:nvPr/>
            </p:nvSpPr>
            <p:spPr bwMode="auto">
              <a:xfrm>
                <a:off x="2928" y="1584"/>
                <a:ext cx="2208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r>
                  <a:rPr kumimoji="1" lang="en-US" altLang="zh-CN" sz="2400" b="1"/>
                  <a:t>3002                        a[1]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531" name="Rectangle 24"/>
              <p:cNvSpPr>
                <a:spLocks noChangeArrowheads="1"/>
              </p:cNvSpPr>
              <p:nvPr/>
            </p:nvSpPr>
            <p:spPr bwMode="auto">
              <a:xfrm>
                <a:off x="2976" y="2544"/>
                <a:ext cx="2208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r>
                  <a:rPr kumimoji="1" lang="en-US" altLang="zh-CN" sz="2400" b="1"/>
                  <a:t>3018                       a[9]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532" name="Rectangle 25"/>
              <p:cNvSpPr>
                <a:spLocks noChangeArrowheads="1"/>
              </p:cNvSpPr>
              <p:nvPr/>
            </p:nvSpPr>
            <p:spPr bwMode="auto">
              <a:xfrm>
                <a:off x="2928" y="2064"/>
                <a:ext cx="2208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r>
                  <a:rPr kumimoji="1" lang="en-US" altLang="zh-CN" sz="2400" b="1"/>
                  <a:t>                                 a[i]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4522" name="Group 26"/>
            <p:cNvGrpSpPr/>
            <p:nvPr/>
          </p:nvGrpSpPr>
          <p:grpSpPr bwMode="auto">
            <a:xfrm>
              <a:off x="2592" y="816"/>
              <a:ext cx="576" cy="1488"/>
              <a:chOff x="2496" y="1296"/>
              <a:chExt cx="576" cy="1488"/>
            </a:xfrm>
          </p:grpSpPr>
          <p:sp>
            <p:nvSpPr>
              <p:cNvPr id="64523" name="Rectangle 27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576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 a</a:t>
                </a:r>
                <a:endParaRPr kumimoji="1" lang="en-US" altLang="zh-CN" sz="24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64524" name="Rectangle 28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576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a+1</a:t>
                </a:r>
                <a:endParaRPr kumimoji="1" lang="en-US" altLang="zh-CN" sz="24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64525" name="Rectangle 29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576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a+9</a:t>
                </a:r>
                <a:endParaRPr kumimoji="1" lang="en-US" altLang="zh-CN" sz="24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64526" name="Rectangle 30"/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576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a+i</a:t>
                </a:r>
                <a:endParaRPr kumimoji="1" lang="en-US" altLang="zh-CN" sz="2400" b="1">
                  <a:solidFill>
                    <a:schemeClr val="bg2"/>
                  </a:solidFill>
                </a:endParaRPr>
              </a:p>
            </p:txBody>
          </p:sp>
        </p:grpSp>
      </p:grpSp>
      <p:sp>
        <p:nvSpPr>
          <p:cNvPr id="377887" name="Rectangle 31"/>
          <p:cNvSpPr>
            <a:spLocks noChangeArrowheads="1"/>
          </p:cNvSpPr>
          <p:nvPr/>
        </p:nvSpPr>
        <p:spPr bwMode="auto">
          <a:xfrm>
            <a:off x="3619500" y="20955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  <a:endParaRPr kumimoji="1" lang="en-US" altLang="zh-CN" sz="2400" b="1">
              <a:solidFill>
                <a:srgbClr val="CC0066"/>
              </a:solidFill>
            </a:endParaRPr>
          </a:p>
        </p:txBody>
      </p:sp>
      <p:sp>
        <p:nvSpPr>
          <p:cNvPr id="377888" name="Rectangle 32"/>
          <p:cNvSpPr>
            <a:spLocks noChangeArrowheads="1"/>
          </p:cNvSpPr>
          <p:nvPr/>
        </p:nvSpPr>
        <p:spPr bwMode="auto">
          <a:xfrm>
            <a:off x="3619500" y="28575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  <a:endParaRPr kumimoji="1" lang="en-US" altLang="zh-CN" sz="2400" b="1">
              <a:solidFill>
                <a:srgbClr val="CC0066"/>
              </a:solidFill>
            </a:endParaRPr>
          </a:p>
        </p:txBody>
      </p:sp>
      <p:sp>
        <p:nvSpPr>
          <p:cNvPr id="377889" name="Rectangle 33"/>
          <p:cNvSpPr>
            <a:spLocks noChangeArrowheads="1"/>
          </p:cNvSpPr>
          <p:nvPr/>
        </p:nvSpPr>
        <p:spPr bwMode="auto">
          <a:xfrm>
            <a:off x="3619500" y="36957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  <a:endParaRPr kumimoji="1" lang="en-US" altLang="zh-CN" sz="24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7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7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7786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6" grpId="0" animBg="1" autoUpdateAnimBg="0"/>
      <p:bldP spid="377867" grpId="0" autoUpdateAnimBg="0"/>
      <p:bldP spid="377887" grpId="0" autoUpdateAnimBg="0"/>
      <p:bldP spid="377888" grpId="0" autoUpdateAnimBg="0"/>
      <p:bldP spid="37788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11430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数组元素作为函数实参时，函数形参为变量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与变量作为函数实参相同，值传递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2" name="Rectangle 8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848600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8.3.3 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数组名作为函数的参数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913" name="Rectangle 9"/>
          <p:cNvSpPr>
            <a:spLocks noChangeArrowheads="1"/>
          </p:cNvSpPr>
          <p:nvPr/>
        </p:nvSpPr>
        <p:spPr bwMode="auto">
          <a:xfrm>
            <a:off x="228600" y="2362200"/>
            <a:ext cx="6553200" cy="4038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/>
              <a:t>double fact (int n); </a:t>
            </a:r>
            <a:endParaRPr kumimoji="1" lang="en-US" altLang="zh-CN" sz="2400"/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/>
              <a:t>int main(void )</a:t>
            </a:r>
            <a:endParaRPr kumimoji="1" lang="en-US" altLang="zh-CN" sz="2400"/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/>
              <a:t>{   </a:t>
            </a:r>
            <a:endParaRPr kumimoji="1" lang="en-US" altLang="zh-CN" sz="2400"/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endParaRPr kumimoji="1" lang="en-US" altLang="zh-CN" sz="2400"/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/>
              <a:t>       int i, n = 5;</a:t>
            </a:r>
            <a:endParaRPr kumimoji="1" lang="en-US" altLang="zh-CN" sz="2400"/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/>
              <a:t>       double sum;</a:t>
            </a:r>
            <a:endParaRPr kumimoji="1" lang="en-US" altLang="zh-CN" sz="2400"/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/>
              <a:t>	   sum = 0;</a:t>
            </a:r>
            <a:endParaRPr kumimoji="1" lang="en-US" altLang="zh-CN" sz="2400"/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/>
              <a:t>       for(i = 1; i &lt;= n; i++ )</a:t>
            </a:r>
            <a:endParaRPr kumimoji="1" lang="en-US" altLang="zh-CN" sz="2400"/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/>
              <a:t>		    sum = sum + </a:t>
            </a:r>
            <a:r>
              <a:rPr kumimoji="1" lang="en-US" altLang="zh-CN" sz="2400">
                <a:solidFill>
                  <a:schemeClr val="bg2"/>
                </a:solidFill>
              </a:rPr>
              <a:t>fact (i);</a:t>
            </a:r>
            <a:endParaRPr kumimoji="1" lang="zh-CN" altLang="en-US" sz="2400">
              <a:solidFill>
                <a:schemeClr val="bg2"/>
              </a:solidFill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400"/>
              <a:t>       </a:t>
            </a:r>
            <a:r>
              <a:rPr kumimoji="1" lang="en-US" altLang="zh-CN" sz="2400"/>
              <a:t>printf("sum = %e\n", sum);</a:t>
            </a:r>
            <a:endParaRPr kumimoji="1" lang="en-US" altLang="zh-CN" sz="2400"/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/>
              <a:t>       return 0;</a:t>
            </a:r>
            <a:endParaRPr kumimoji="1" lang="en-US" altLang="zh-CN" sz="2400"/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400"/>
              <a:t>}</a:t>
            </a:r>
            <a:endParaRPr kumimoji="1" lang="zh-CN" altLang="en-US" sz="2400"/>
          </a:p>
        </p:txBody>
      </p:sp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4787900" y="2349500"/>
            <a:ext cx="3938588" cy="2819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/>
              <a:t>double fact (int n)</a:t>
            </a:r>
            <a:endParaRPr kumimoji="1" lang="zh-CN" altLang="en-US" sz="240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/>
              <a:t>{</a:t>
            </a:r>
            <a:r>
              <a:rPr kumimoji="1" lang="zh-CN" altLang="en-US" sz="2400"/>
              <a:t>   </a:t>
            </a:r>
            <a:r>
              <a:rPr kumimoji="1" lang="en-US" altLang="zh-CN" sz="2400"/>
              <a:t>int i;			 </a:t>
            </a:r>
            <a:endParaRPr kumimoji="1" lang="en-US" altLang="zh-CN" sz="240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/>
              <a:t>    double result = 1; </a:t>
            </a:r>
            <a:endParaRPr kumimoji="1" lang="zh-CN" altLang="en-US" sz="240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400"/>
              <a:t>    </a:t>
            </a:r>
            <a:r>
              <a:rPr kumimoji="1" lang="en-US" altLang="zh-CN" sz="2400"/>
              <a:t>for (i = 1; i &lt;= n; i++)</a:t>
            </a:r>
            <a:endParaRPr kumimoji="1" lang="en-US" altLang="zh-CN" sz="240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/>
              <a:t>	    result = result * i ;</a:t>
            </a:r>
            <a:endParaRPr kumimoji="1" lang="en-US" altLang="zh-CN" sz="240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/>
              <a:t>    return  result ; </a:t>
            </a:r>
            <a:endParaRPr kumimoji="1" lang="en-US" altLang="zh-CN" sz="240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/>
              <a:t>}</a:t>
            </a:r>
            <a:endParaRPr kumimoji="1" lang="zh-CN" altLang="en-US" sz="2400"/>
          </a:p>
        </p:txBody>
      </p:sp>
      <p:sp>
        <p:nvSpPr>
          <p:cNvPr id="379915" name="Rectangle 11"/>
          <p:cNvSpPr>
            <a:spLocks noChangeArrowheads="1"/>
          </p:cNvSpPr>
          <p:nvPr/>
        </p:nvSpPr>
        <p:spPr bwMode="auto">
          <a:xfrm>
            <a:off x="838200" y="34290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a[5]={1, 4, 5, 7, 9};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79916" name="Rectangle 12"/>
          <p:cNvSpPr>
            <a:spLocks noChangeArrowheads="1"/>
          </p:cNvSpPr>
          <p:nvPr/>
        </p:nvSpPr>
        <p:spPr bwMode="auto">
          <a:xfrm>
            <a:off x="3348038" y="5280025"/>
            <a:ext cx="1800225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/>
              <a:t>fact(a[i-1]);</a:t>
            </a:r>
            <a:endParaRPr kumimoji="1" lang="en-US" altLang="zh-CN" sz="2400"/>
          </a:p>
        </p:txBody>
      </p:sp>
      <p:sp>
        <p:nvSpPr>
          <p:cNvPr id="379917" name="Rectangle 13"/>
          <p:cNvSpPr>
            <a:spLocks noChangeArrowheads="1"/>
          </p:cNvSpPr>
          <p:nvPr/>
        </p:nvSpPr>
        <p:spPr bwMode="auto">
          <a:xfrm>
            <a:off x="5795963" y="5661025"/>
            <a:ext cx="2252662" cy="4206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1!+4!+5!+7!+9!</a:t>
            </a:r>
            <a:endParaRPr kumimoji="1" lang="zh-CN" altLang="en-US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3" grpId="0" autoUpdateAnimBg="0"/>
      <p:bldP spid="379914" grpId="0" animBg="1" autoUpdateAnimBg="0"/>
      <p:bldP spid="379915" grpId="0" autoUpdateAnimBg="0"/>
      <p:bldP spid="379916" grpId="0" animBg="1" autoUpdateAnimBg="0"/>
      <p:bldP spid="3799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6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977900"/>
            <a:ext cx="8763000" cy="1524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数组名是指针常量，相当于指针作为函数的参数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数组名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做为实参，形参是</a:t>
            </a:r>
            <a:r>
              <a:rPr lang="zh-CN" altLang="en-US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指针变量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（数组）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0" name="Rectangle 10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数组名作为函数的参数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1963" name="Rectangle 11"/>
          <p:cNvSpPr>
            <a:spLocks noChangeArrowheads="1"/>
          </p:cNvSpPr>
          <p:nvPr/>
        </p:nvSpPr>
        <p:spPr bwMode="auto">
          <a:xfrm>
            <a:off x="228600" y="3429000"/>
            <a:ext cx="4038600" cy="31242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/>
              <a:t>int sum (int *</a:t>
            </a:r>
            <a:r>
              <a:rPr kumimoji="1" lang="en-US" altLang="zh-CN" sz="2400" b="1">
                <a:solidFill>
                  <a:schemeClr val="bg2"/>
                </a:solidFill>
              </a:rPr>
              <a:t>a</a:t>
            </a:r>
            <a:r>
              <a:rPr kumimoji="1" lang="en-US" altLang="zh-CN" sz="2400" b="1"/>
              <a:t>, int n)</a:t>
            </a:r>
            <a:endParaRPr kumimoji="1" lang="en-US" altLang="zh-CN" sz="2400" b="1"/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/>
              <a:t>{   int i, s = 0;</a:t>
            </a:r>
            <a:endParaRPr kumimoji="1" lang="en-US" altLang="zh-CN" sz="2400" b="1"/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/>
              <a:t>    for(i=0; i&lt;n; i++)</a:t>
            </a:r>
            <a:endParaRPr kumimoji="1" lang="en-US" altLang="zh-CN" sz="2400" b="1"/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/>
              <a:t>       s += a[i]; </a:t>
            </a:r>
            <a:endParaRPr kumimoji="1" lang="en-US" altLang="zh-CN" sz="2400" b="1"/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endParaRPr kumimoji="1" lang="en-US" altLang="zh-CN" sz="2400" b="1"/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/>
              <a:t>   return(s);</a:t>
            </a:r>
            <a:endParaRPr kumimoji="1" lang="en-US" altLang="zh-CN" sz="2400" b="1"/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/>
              <a:t>}      </a:t>
            </a:r>
            <a:endParaRPr kumimoji="1" lang="en-US" altLang="zh-CN" sz="2400" b="1"/>
          </a:p>
        </p:txBody>
      </p:sp>
      <p:sp>
        <p:nvSpPr>
          <p:cNvPr id="381964" name="Rectangle 12"/>
          <p:cNvSpPr>
            <a:spLocks noChangeArrowheads="1"/>
          </p:cNvSpPr>
          <p:nvPr/>
        </p:nvSpPr>
        <p:spPr bwMode="auto">
          <a:xfrm>
            <a:off x="4560888" y="3505200"/>
            <a:ext cx="4332287" cy="309245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400" b="1"/>
              <a:t>例</a:t>
            </a:r>
            <a:endParaRPr kumimoji="1" lang="en-US" altLang="zh-CN" sz="2400" b="1"/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/>
              <a:t>int main(void )</a:t>
            </a:r>
            <a:endParaRPr kumimoji="1" lang="en-US" altLang="zh-CN" sz="2400" b="1"/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/>
              <a:t>{   int i;</a:t>
            </a:r>
            <a:endParaRPr kumimoji="1" lang="en-US" altLang="zh-CN" sz="2400" b="1"/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/>
              <a:t>    int b[5] = {1, 4, 5, 7, 9};</a:t>
            </a:r>
            <a:endParaRPr kumimoji="1" lang="en-US" altLang="zh-CN" sz="2400" b="1"/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/>
              <a:t>    printf("%d\n", sum(</a:t>
            </a:r>
            <a:r>
              <a:rPr kumimoji="1" lang="en-US" altLang="zh-CN" sz="2400" b="1">
                <a:solidFill>
                  <a:srgbClr val="CC0066"/>
                </a:solidFill>
              </a:rPr>
              <a:t>b</a:t>
            </a:r>
            <a:r>
              <a:rPr kumimoji="1" lang="en-US" altLang="zh-CN" sz="2400" b="1"/>
              <a:t>, 5));</a:t>
            </a:r>
            <a:endParaRPr kumimoji="1" lang="en-US" altLang="zh-CN" sz="2400" b="1"/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/>
              <a:t>    return 0; }</a:t>
            </a:r>
            <a:endParaRPr kumimoji="1" lang="en-US" altLang="zh-CN" sz="2400" b="1"/>
          </a:p>
        </p:txBody>
      </p:sp>
      <p:sp>
        <p:nvSpPr>
          <p:cNvPr id="381965" name="Text Box 13"/>
          <p:cNvSpPr txBox="1">
            <a:spLocks noChangeArrowheads="1"/>
          </p:cNvSpPr>
          <p:nvPr/>
        </p:nvSpPr>
        <p:spPr bwMode="auto">
          <a:xfrm>
            <a:off x="4953000" y="2133600"/>
            <a:ext cx="3795713" cy="1184275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latin typeface="宋体" panose="02010600030101010101" pitchFamily="2" charset="-122"/>
              </a:rPr>
              <a:t>(1) 实参是数组名</a:t>
            </a:r>
            <a:endParaRPr lang="zh-CN" altLang="en-US" b="1" dirty="0">
              <a:latin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</a:rPr>
              <a:t>(2) 形参是指针变量</a:t>
            </a:r>
            <a:endParaRPr lang="zh-CN" altLang="en-US" b="1" dirty="0">
              <a:latin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</a:rPr>
              <a:t>     可以写成数组形式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81966" name="Rectangle 14"/>
          <p:cNvSpPr>
            <a:spLocks noChangeArrowheads="1"/>
          </p:cNvSpPr>
          <p:nvPr/>
        </p:nvSpPr>
        <p:spPr bwMode="auto">
          <a:xfrm>
            <a:off x="1619250" y="2852738"/>
            <a:ext cx="1096963" cy="42068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int</a:t>
            </a:r>
            <a:r>
              <a:rPr kumimoji="1" lang="en-US" altLang="zh-CN" sz="2400" b="1">
                <a:solidFill>
                  <a:schemeClr val="bg2"/>
                </a:solidFill>
              </a:rPr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a[ ]</a:t>
            </a:r>
            <a:endParaRPr kumimoji="1" lang="zh-CN" altLang="en-US" sz="2400" b="1">
              <a:solidFill>
                <a:srgbClr val="CC0066"/>
              </a:solidFill>
            </a:endParaRP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1547813" y="5157788"/>
            <a:ext cx="935037" cy="457200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CC0066"/>
                </a:solidFill>
              </a:rPr>
              <a:t>*(</a:t>
            </a:r>
            <a:r>
              <a:rPr lang="en-US" altLang="zh-CN" b="1">
                <a:solidFill>
                  <a:srgbClr val="CC0066"/>
                </a:solidFill>
              </a:rPr>
              <a:t>a+i)</a:t>
            </a:r>
            <a:endParaRPr lang="en-US" altLang="zh-CN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1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1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1" grpId="0" autoUpdateAnimBg="0" build="p"/>
      <p:bldP spid="381963" grpId="0" animBg="1" autoUpdateAnimBg="0"/>
      <p:bldP spid="381964" grpId="0" autoUpdateAnimBg="0"/>
      <p:bldP spid="381965" grpId="0" autoUpdateAnimBg="0"/>
      <p:bldP spid="381966" grpId="0" autoUpdateAnimBg="0"/>
      <p:bldP spid="38196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3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508000"/>
            <a:ext cx="4132263" cy="3065463"/>
          </a:xfrm>
          <a:noFill/>
          <a:ln w="12700" cap="rnd">
            <a:solidFill>
              <a:schemeClr val="tx1"/>
            </a:solidFill>
            <a:prstDash val="sysDot"/>
            <a:miter lim="800000"/>
          </a:ln>
        </p:spPr>
        <p:txBody>
          <a:bodyPr lIns="90488" tIns="44450" rIns="90488" bIns="44450"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sum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*a,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n)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s =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s += a[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return (s);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8" name="Rectangle 37"/>
          <p:cNvSpPr>
            <a:spLocks noChangeArrowheads="1"/>
          </p:cNvSpPr>
          <p:nvPr/>
        </p:nvSpPr>
        <p:spPr bwMode="auto">
          <a:xfrm>
            <a:off x="4572000" y="549275"/>
            <a:ext cx="4329113" cy="26670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 (void )</a:t>
            </a:r>
            <a:endParaRPr lang="en-US" altLang="zh-CN" sz="2400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/>
              <a:t>{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b[5] = {1, 4, 5, 7, 9};</a:t>
            </a:r>
            <a:endParaRPr lang="en-US" altLang="zh-CN" sz="2400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("%d\n", sum(</a:t>
            </a:r>
            <a:r>
              <a:rPr lang="en-US" altLang="zh-CN" sz="2400" b="1" dirty="0">
                <a:solidFill>
                  <a:srgbClr val="CC0066"/>
                </a:solidFill>
              </a:rPr>
              <a:t>b</a:t>
            </a:r>
            <a:r>
              <a:rPr lang="en-US" altLang="zh-CN" sz="2400" b="1" dirty="0"/>
              <a:t>, 5));</a:t>
            </a:r>
            <a:endParaRPr lang="en-US" altLang="zh-CN" sz="2400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/>
              <a:t>    return 0;</a:t>
            </a:r>
            <a:endParaRPr lang="en-US" altLang="zh-CN" sz="2400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  <p:grpSp>
        <p:nvGrpSpPr>
          <p:cNvPr id="70659" name="Group 38"/>
          <p:cNvGrpSpPr/>
          <p:nvPr/>
        </p:nvGrpSpPr>
        <p:grpSpPr bwMode="auto">
          <a:xfrm>
            <a:off x="539750" y="3789363"/>
            <a:ext cx="3019425" cy="2713037"/>
            <a:chOff x="356" y="2131"/>
            <a:chExt cx="1902" cy="1709"/>
          </a:xfrm>
        </p:grpSpPr>
        <p:sp>
          <p:nvSpPr>
            <p:cNvPr id="70671" name="Text Box 39"/>
            <p:cNvSpPr txBox="1">
              <a:spLocks noChangeArrowheads="1"/>
            </p:cNvSpPr>
            <p:nvPr/>
          </p:nvSpPr>
          <p:spPr bwMode="auto">
            <a:xfrm>
              <a:off x="356" y="2131"/>
              <a:ext cx="322" cy="3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 b="1"/>
                <a:t>b</a:t>
              </a:r>
              <a:r>
                <a:rPr lang="en-US" altLang="zh-CN" sz="3200" b="1"/>
                <a:t> </a:t>
              </a:r>
              <a:endParaRPr lang="en-US" altLang="zh-CN" sz="3200" b="1"/>
            </a:p>
          </p:txBody>
        </p:sp>
        <p:sp>
          <p:nvSpPr>
            <p:cNvPr id="70672" name="Rectangle 40"/>
            <p:cNvSpPr>
              <a:spLocks noChangeArrowheads="1"/>
            </p:cNvSpPr>
            <p:nvPr/>
          </p:nvSpPr>
          <p:spPr bwMode="auto">
            <a:xfrm>
              <a:off x="1110" y="2304"/>
              <a:ext cx="672" cy="1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673" name="Line 41"/>
            <p:cNvSpPr>
              <a:spLocks noChangeShapeType="1"/>
            </p:cNvSpPr>
            <p:nvPr/>
          </p:nvSpPr>
          <p:spPr bwMode="auto">
            <a:xfrm>
              <a:off x="1110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674" name="Line 42"/>
            <p:cNvSpPr>
              <a:spLocks noChangeShapeType="1"/>
            </p:cNvSpPr>
            <p:nvPr/>
          </p:nvSpPr>
          <p:spPr bwMode="auto">
            <a:xfrm>
              <a:off x="1110" y="35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675" name="Rectangle 43"/>
            <p:cNvSpPr>
              <a:spLocks noChangeArrowheads="1"/>
            </p:cNvSpPr>
            <p:nvPr/>
          </p:nvSpPr>
          <p:spPr bwMode="auto">
            <a:xfrm>
              <a:off x="1787" y="2323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400" b="1"/>
                <a:t>b[0]</a:t>
              </a:r>
              <a:endParaRPr kumimoji="1" lang="en-US" altLang="zh-CN" sz="2400" b="1"/>
            </a:p>
          </p:txBody>
        </p:sp>
        <p:sp>
          <p:nvSpPr>
            <p:cNvPr id="70676" name="Rectangle 44"/>
            <p:cNvSpPr>
              <a:spLocks noChangeArrowheads="1"/>
            </p:cNvSpPr>
            <p:nvPr/>
          </p:nvSpPr>
          <p:spPr bwMode="auto">
            <a:xfrm>
              <a:off x="1781" y="3504"/>
              <a:ext cx="477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400" b="1"/>
                <a:t>b[5</a:t>
              </a:r>
              <a:r>
                <a:rPr kumimoji="1" lang="en-US" altLang="zh-CN" sz="2800" b="1"/>
                <a:t>]</a:t>
              </a:r>
              <a:endParaRPr kumimoji="1" lang="en-US" altLang="zh-CN" sz="2400" b="1"/>
            </a:p>
          </p:txBody>
        </p:sp>
        <p:sp>
          <p:nvSpPr>
            <p:cNvPr id="70677" name="Line 45"/>
            <p:cNvSpPr>
              <a:spLocks noChangeShapeType="1"/>
            </p:cNvSpPr>
            <p:nvPr/>
          </p:nvSpPr>
          <p:spPr bwMode="auto">
            <a:xfrm>
              <a:off x="628" y="2333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" name="Group 46"/>
          <p:cNvGrpSpPr/>
          <p:nvPr/>
        </p:nvGrpSpPr>
        <p:grpSpPr bwMode="auto">
          <a:xfrm>
            <a:off x="349250" y="4254500"/>
            <a:ext cx="1412875" cy="671513"/>
            <a:chOff x="454" y="2400"/>
            <a:chExt cx="890" cy="423"/>
          </a:xfrm>
        </p:grpSpPr>
        <p:sp>
          <p:nvSpPr>
            <p:cNvPr id="70669" name="Rectangle 47"/>
            <p:cNvSpPr>
              <a:spLocks noChangeArrowheads="1"/>
            </p:cNvSpPr>
            <p:nvPr/>
          </p:nvSpPr>
          <p:spPr bwMode="auto">
            <a:xfrm>
              <a:off x="454" y="2496"/>
              <a:ext cx="239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800" b="1"/>
                <a:t>a</a:t>
              </a:r>
              <a:endParaRPr kumimoji="1" lang="en-US" altLang="zh-CN" sz="2800" b="1"/>
            </a:p>
          </p:txBody>
        </p:sp>
        <p:sp>
          <p:nvSpPr>
            <p:cNvPr id="70670" name="Line 48"/>
            <p:cNvSpPr>
              <a:spLocks noChangeShapeType="1"/>
            </p:cNvSpPr>
            <p:nvPr/>
          </p:nvSpPr>
          <p:spPr bwMode="auto">
            <a:xfrm flipV="1">
              <a:off x="864" y="2400"/>
              <a:ext cx="48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84049" name="Rectangle 49"/>
          <p:cNvSpPr>
            <a:spLocks noChangeArrowheads="1"/>
          </p:cNvSpPr>
          <p:nvPr/>
        </p:nvSpPr>
        <p:spPr bwMode="auto">
          <a:xfrm>
            <a:off x="3810000" y="3906838"/>
            <a:ext cx="1538288" cy="42068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sum(</a:t>
            </a:r>
            <a:r>
              <a:rPr lang="en-US" altLang="zh-CN" sz="2400" b="1">
                <a:solidFill>
                  <a:srgbClr val="CC0066"/>
                </a:solidFill>
              </a:rPr>
              <a:t>b</a:t>
            </a:r>
            <a:r>
              <a:rPr kumimoji="1" lang="en-US" altLang="zh-CN" sz="2400" b="1"/>
              <a:t>, 5)</a:t>
            </a:r>
            <a:endParaRPr kumimoji="1" lang="zh-CN" altLang="en-US" sz="2400" b="1"/>
          </a:p>
        </p:txBody>
      </p:sp>
      <p:sp>
        <p:nvSpPr>
          <p:cNvPr id="384050" name="Rectangle 50"/>
          <p:cNvSpPr>
            <a:spLocks noChangeArrowheads="1"/>
          </p:cNvSpPr>
          <p:nvPr/>
        </p:nvSpPr>
        <p:spPr bwMode="auto">
          <a:xfrm>
            <a:off x="6183313" y="3906838"/>
            <a:ext cx="2646362" cy="42068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b[0]+b[1]+...+b[4]</a:t>
            </a:r>
            <a:endParaRPr kumimoji="1" lang="zh-CN" altLang="en-US" sz="2400" b="1"/>
          </a:p>
        </p:txBody>
      </p:sp>
      <p:sp>
        <p:nvSpPr>
          <p:cNvPr id="384051" name="Rectangle 51"/>
          <p:cNvSpPr>
            <a:spLocks noChangeArrowheads="1"/>
          </p:cNvSpPr>
          <p:nvPr/>
        </p:nvSpPr>
        <p:spPr bwMode="auto">
          <a:xfrm>
            <a:off x="3810000" y="4592638"/>
            <a:ext cx="1538288" cy="42068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sum(</a:t>
            </a:r>
            <a:r>
              <a:rPr lang="en-US" altLang="zh-CN" sz="2400" b="1">
                <a:solidFill>
                  <a:srgbClr val="CC0066"/>
                </a:solidFill>
              </a:rPr>
              <a:t>b</a:t>
            </a:r>
            <a:r>
              <a:rPr kumimoji="1" lang="en-US" altLang="zh-CN" sz="2400" b="1"/>
              <a:t>, 3)</a:t>
            </a:r>
            <a:endParaRPr kumimoji="1" lang="zh-CN" altLang="en-US" sz="2400" b="1"/>
          </a:p>
        </p:txBody>
      </p:sp>
      <p:sp>
        <p:nvSpPr>
          <p:cNvPr id="384052" name="Rectangle 52"/>
          <p:cNvSpPr>
            <a:spLocks noChangeArrowheads="1"/>
          </p:cNvSpPr>
          <p:nvPr/>
        </p:nvSpPr>
        <p:spPr bwMode="auto">
          <a:xfrm>
            <a:off x="6183313" y="4592638"/>
            <a:ext cx="2216150" cy="42068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b[0]+b[1]+b[2]</a:t>
            </a:r>
            <a:endParaRPr kumimoji="1" lang="zh-CN" altLang="en-US" sz="2400" b="1"/>
          </a:p>
        </p:txBody>
      </p:sp>
      <p:sp>
        <p:nvSpPr>
          <p:cNvPr id="384053" name="Rectangle 53"/>
          <p:cNvSpPr>
            <a:spLocks noChangeArrowheads="1"/>
          </p:cNvSpPr>
          <p:nvPr/>
        </p:nvSpPr>
        <p:spPr bwMode="auto">
          <a:xfrm>
            <a:off x="3810000" y="5278438"/>
            <a:ext cx="1885950" cy="42068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sum(</a:t>
            </a:r>
            <a:r>
              <a:rPr lang="en-US" altLang="zh-CN" sz="2400" b="1">
                <a:solidFill>
                  <a:srgbClr val="CC0066"/>
                </a:solidFill>
              </a:rPr>
              <a:t>b+1</a:t>
            </a:r>
            <a:r>
              <a:rPr kumimoji="1" lang="en-US" altLang="zh-CN" sz="2400" b="1"/>
              <a:t>, 3)</a:t>
            </a:r>
            <a:endParaRPr kumimoji="1" lang="zh-CN" altLang="en-US" sz="2400" b="1"/>
          </a:p>
        </p:txBody>
      </p:sp>
      <p:sp>
        <p:nvSpPr>
          <p:cNvPr id="384054" name="Rectangle 54"/>
          <p:cNvSpPr>
            <a:spLocks noChangeArrowheads="1"/>
          </p:cNvSpPr>
          <p:nvPr/>
        </p:nvSpPr>
        <p:spPr bwMode="auto">
          <a:xfrm>
            <a:off x="6172200" y="5278438"/>
            <a:ext cx="2216150" cy="42068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b[1]+b[2]+b[3]</a:t>
            </a:r>
            <a:endParaRPr kumimoji="1" lang="zh-CN" altLang="en-US" sz="2400" b="1"/>
          </a:p>
        </p:txBody>
      </p:sp>
      <p:sp>
        <p:nvSpPr>
          <p:cNvPr id="384055" name="Rectangle 55"/>
          <p:cNvSpPr>
            <a:spLocks noChangeArrowheads="1"/>
          </p:cNvSpPr>
          <p:nvPr/>
        </p:nvSpPr>
        <p:spPr bwMode="auto">
          <a:xfrm>
            <a:off x="3810000" y="5868988"/>
            <a:ext cx="2132013" cy="42068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sum(</a:t>
            </a:r>
            <a:r>
              <a:rPr kumimoji="1" lang="en-US" altLang="zh-CN" sz="2400" b="1">
                <a:solidFill>
                  <a:srgbClr val="CC0066"/>
                </a:solidFill>
              </a:rPr>
              <a:t>&amp;</a:t>
            </a:r>
            <a:r>
              <a:rPr lang="en-US" altLang="zh-CN" sz="2400" b="1">
                <a:solidFill>
                  <a:srgbClr val="CC0066"/>
                </a:solidFill>
              </a:rPr>
              <a:t>b[2],</a:t>
            </a:r>
            <a:r>
              <a:rPr kumimoji="1" lang="en-US" altLang="zh-CN" sz="2400" b="1"/>
              <a:t> 3)</a:t>
            </a:r>
            <a:endParaRPr kumimoji="1" lang="zh-CN" altLang="en-US" sz="2400" b="1"/>
          </a:p>
        </p:txBody>
      </p:sp>
      <p:sp>
        <p:nvSpPr>
          <p:cNvPr id="384056" name="Rectangle 56"/>
          <p:cNvSpPr>
            <a:spLocks noChangeArrowheads="1"/>
          </p:cNvSpPr>
          <p:nvPr/>
        </p:nvSpPr>
        <p:spPr bwMode="auto">
          <a:xfrm>
            <a:off x="6172200" y="5868988"/>
            <a:ext cx="2216150" cy="42068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b[2]+b[3]+b[4]</a:t>
            </a:r>
            <a:endParaRPr kumimoji="1"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4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4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4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4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49" grpId="0" autoUpdateAnimBg="0"/>
      <p:bldP spid="384050" grpId="0" autoUpdateAnimBg="0"/>
      <p:bldP spid="384051" grpId="0" autoUpdateAnimBg="0"/>
      <p:bldP spid="384052" grpId="0" autoUpdateAnimBg="0"/>
      <p:bldP spid="384053" grpId="0" autoUpdateAnimBg="0"/>
      <p:bldP spid="384054" grpId="0" autoUpdateAnimBg="0"/>
      <p:bldP spid="384055" grpId="0" autoUpdateAnimBg="0"/>
      <p:bldP spid="38405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41300" y="1079500"/>
            <a:ext cx="8723313" cy="5229225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int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Bsearch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(int *p, int n, int x)   /*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二分查找函数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{   int low, high, mid;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low = 0; high = n - 1;       /*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开始时查找区间为整个数组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while (low &lt;= high)  {          /*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循环条件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 mid = (low + high) / 2;     /*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中间位置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 if (x == p[mid])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     break;                  /*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查找成功，中止循环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 else if (x &lt; p[mid])       high = mid - 1;         /*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前半段，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high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前移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*/ 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 else   low = mid + 1;          /*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后半段，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low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后移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}    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if(low &lt;= high)   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 return mid;                 /*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找到返回下标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else 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   return -1;                  /*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找不到返回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-1 */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3730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317500"/>
            <a:ext cx="6915150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示例 二分查找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533400"/>
            <a:ext cx="8915400" cy="334803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数组名做为函数的参数，在函数调用时，将实参数组首元素的地址传给形参（指针变量），因此，形参也指向实参数组的首元素。如果改变形参所指向单元的值，就是改变实参数组首元素的值。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或：形参数组和实参数组共用同一段存储空间，如果形参数组中元素的值发生变化，实参数组中元素的值也同时发生变化。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5778" name="Group 16"/>
          <p:cNvGrpSpPr/>
          <p:nvPr/>
        </p:nvGrpSpPr>
        <p:grpSpPr bwMode="auto">
          <a:xfrm>
            <a:off x="4257675" y="3840163"/>
            <a:ext cx="3078163" cy="2713037"/>
            <a:chOff x="2682" y="2419"/>
            <a:chExt cx="1939" cy="1709"/>
          </a:xfrm>
        </p:grpSpPr>
        <p:sp>
          <p:nvSpPr>
            <p:cNvPr id="75779" name="Text Box 6"/>
            <p:cNvSpPr txBox="1">
              <a:spLocks noChangeArrowheads="1"/>
            </p:cNvSpPr>
            <p:nvPr/>
          </p:nvSpPr>
          <p:spPr bwMode="auto">
            <a:xfrm>
              <a:off x="2706" y="2419"/>
              <a:ext cx="310" cy="3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 b="1"/>
                <a:t>a</a:t>
              </a:r>
              <a:r>
                <a:rPr lang="en-US" altLang="zh-CN" sz="3200" b="1"/>
                <a:t> </a:t>
              </a:r>
              <a:endParaRPr lang="en-US" altLang="zh-CN" sz="3200" b="1"/>
            </a:p>
          </p:txBody>
        </p:sp>
        <p:sp>
          <p:nvSpPr>
            <p:cNvPr id="75780" name="Rectangle 7"/>
            <p:cNvSpPr>
              <a:spLocks noChangeArrowheads="1"/>
            </p:cNvSpPr>
            <p:nvPr/>
          </p:nvSpPr>
          <p:spPr bwMode="auto">
            <a:xfrm>
              <a:off x="3454" y="2592"/>
              <a:ext cx="672" cy="1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781" name="Line 8"/>
            <p:cNvSpPr>
              <a:spLocks noChangeShapeType="1"/>
            </p:cNvSpPr>
            <p:nvPr/>
          </p:nvSpPr>
          <p:spPr bwMode="auto">
            <a:xfrm>
              <a:off x="3454" y="292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782" name="Line 9"/>
            <p:cNvSpPr>
              <a:spLocks noChangeShapeType="1"/>
            </p:cNvSpPr>
            <p:nvPr/>
          </p:nvSpPr>
          <p:spPr bwMode="auto">
            <a:xfrm>
              <a:off x="3454" y="38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783" name="Rectangle 10"/>
            <p:cNvSpPr>
              <a:spLocks noChangeArrowheads="1"/>
            </p:cNvSpPr>
            <p:nvPr/>
          </p:nvSpPr>
          <p:spPr bwMode="auto">
            <a:xfrm>
              <a:off x="4107" y="2592"/>
              <a:ext cx="51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800" b="1"/>
                <a:t>a[0]</a:t>
              </a:r>
              <a:endParaRPr kumimoji="1" lang="en-US" altLang="zh-CN" sz="2400" b="1"/>
            </a:p>
          </p:txBody>
        </p:sp>
        <p:sp>
          <p:nvSpPr>
            <p:cNvPr id="75784" name="Rectangle 11"/>
            <p:cNvSpPr>
              <a:spLocks noChangeArrowheads="1"/>
            </p:cNvSpPr>
            <p:nvPr/>
          </p:nvSpPr>
          <p:spPr bwMode="auto">
            <a:xfrm>
              <a:off x="4107" y="3792"/>
              <a:ext cx="514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800" b="1"/>
                <a:t>a[5]</a:t>
              </a:r>
              <a:endParaRPr kumimoji="1" lang="en-US" altLang="zh-CN" sz="2400" b="1"/>
            </a:p>
          </p:txBody>
        </p:sp>
        <p:sp>
          <p:nvSpPr>
            <p:cNvPr id="75785" name="Line 12"/>
            <p:cNvSpPr>
              <a:spLocks noChangeShapeType="1"/>
            </p:cNvSpPr>
            <p:nvPr/>
          </p:nvSpPr>
          <p:spPr bwMode="auto">
            <a:xfrm>
              <a:off x="2972" y="2621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786" name="Rectangle 14"/>
            <p:cNvSpPr>
              <a:spLocks noChangeArrowheads="1"/>
            </p:cNvSpPr>
            <p:nvPr/>
          </p:nvSpPr>
          <p:spPr bwMode="auto">
            <a:xfrm>
              <a:off x="2682" y="2784"/>
              <a:ext cx="251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800" b="1"/>
                <a:t>p</a:t>
              </a:r>
              <a:endParaRPr kumimoji="1" lang="en-US" altLang="zh-CN" sz="2800" b="1"/>
            </a:p>
          </p:txBody>
        </p:sp>
        <p:sp>
          <p:nvSpPr>
            <p:cNvPr id="75787" name="Line 15"/>
            <p:cNvSpPr>
              <a:spLocks noChangeShapeType="1"/>
            </p:cNvSpPr>
            <p:nvPr/>
          </p:nvSpPr>
          <p:spPr bwMode="auto">
            <a:xfrm flipV="1">
              <a:off x="3006" y="2688"/>
              <a:ext cx="48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panose="020B0604020202020204" pitchFamily="34" charset="0"/>
                <a:ea typeface="宋体" panose="02010600030101010101" pitchFamily="2" charset="-122"/>
              </a:rPr>
              <a:t>8.1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.1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程序解析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299" name="Rectangle 19"/>
          <p:cNvSpPr>
            <a:spLocks noChangeArrowheads="1"/>
          </p:cNvSpPr>
          <p:nvPr/>
        </p:nvSpPr>
        <p:spPr bwMode="auto">
          <a:xfrm>
            <a:off x="457200" y="1628775"/>
            <a:ext cx="8291513" cy="460851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zh-CN" altLang="en-US" sz="2800" b="1" dirty="0"/>
              <a:t>寻找密码的途径分析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Char char="n"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密码存放需要一定的存储空间作为存放地，每个存放地都会有地址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Char char="n"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如果知道了存放地的名字，当然能够找到密码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Char char="n"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如果不知道存放地的名字，知道该存放地的地址也能够取出密码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Char char="n"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如果有另外一个地方存放了该密码存放地的地址，那么就能顺藤摸瓜，间接找到密码</a:t>
            </a:r>
            <a:endParaRPr lang="zh-CN" alt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8.3.4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冒泡排序算法分析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77938"/>
            <a:ext cx="7210425" cy="566737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相邻两个数比较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小的调到前面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大的调到后面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179388" y="1989138"/>
            <a:ext cx="8964612" cy="4275137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 panose="02020603050405020304"/>
                <a:cs typeface="Times New Roman" panose="02020603050405020304"/>
              </a:rPr>
              <a:t>9 8 8 8  8  8     5   </a:t>
            </a:r>
            <a:r>
              <a:rPr lang="en-US" altLang="zh-CN" sz="3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3200" b="1" dirty="0">
                <a:latin typeface="Times New Roman" panose="02020603050405020304"/>
                <a:cs typeface="Times New Roman" panose="02020603050405020304"/>
              </a:rPr>
              <a:t>4   </a:t>
            </a:r>
            <a:r>
              <a:rPr lang="en-US" altLang="zh-CN" sz="3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3200" b="1" dirty="0">
                <a:latin typeface="Times New Roman" panose="02020603050405020304"/>
                <a:cs typeface="Times New Roman" panose="02020603050405020304"/>
              </a:rPr>
              <a:t>4     0          </a:t>
            </a:r>
            <a:endParaRPr lang="zh-CN" altLang="en-US" sz="3200" b="1" dirty="0">
              <a:latin typeface="Times New Roman" panose="02020603050405020304"/>
              <a:cs typeface="Times New Roman" panose="02020603050405020304"/>
            </a:endParaRP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 panose="02020603050405020304"/>
                <a:cs typeface="Times New Roman" panose="02020603050405020304"/>
              </a:rPr>
              <a:t>8 9 5 5  5 </a:t>
            </a:r>
            <a:r>
              <a:rPr lang="en-US" altLang="zh-CN" sz="3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3200" b="1" dirty="0">
                <a:latin typeface="Times New Roman" panose="02020603050405020304"/>
                <a:cs typeface="Times New Roman" panose="02020603050405020304"/>
              </a:rPr>
              <a:t>5     4   </a:t>
            </a:r>
            <a:r>
              <a:rPr lang="en-US" altLang="zh-CN" sz="3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3200" b="1" dirty="0">
                <a:latin typeface="Times New Roman" panose="02020603050405020304"/>
                <a:cs typeface="Times New Roman" panose="02020603050405020304"/>
              </a:rPr>
              <a:t>5   </a:t>
            </a:r>
            <a:r>
              <a:rPr lang="en-US" altLang="zh-CN" sz="3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3200" b="1" dirty="0">
                <a:latin typeface="Times New Roman" panose="02020603050405020304"/>
                <a:cs typeface="Times New Roman" panose="02020603050405020304"/>
              </a:rPr>
              <a:t>0     4</a:t>
            </a:r>
            <a:endParaRPr lang="zh-CN" altLang="en-US" sz="3200" b="1" dirty="0">
              <a:latin typeface="Times New Roman" panose="02020603050405020304"/>
              <a:cs typeface="Times New Roman" panose="02020603050405020304"/>
            </a:endParaRP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 panose="02020603050405020304"/>
                <a:cs typeface="Times New Roman" panose="02020603050405020304"/>
              </a:rPr>
              <a:t>5 5 9 4  4  4     6   </a:t>
            </a:r>
            <a:r>
              <a:rPr lang="en-US" altLang="zh-CN" sz="3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3200" b="1" dirty="0">
                <a:latin typeface="Times New Roman" panose="02020603050405020304"/>
                <a:cs typeface="Times New Roman" panose="02020603050405020304"/>
              </a:rPr>
              <a:t>0   </a:t>
            </a:r>
            <a:r>
              <a:rPr lang="en-US" altLang="zh-CN" sz="3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3200" b="1" dirty="0">
                <a:latin typeface="Times New Roman" panose="02020603050405020304"/>
                <a:cs typeface="Times New Roman" panose="02020603050405020304"/>
              </a:rPr>
              <a:t>5</a:t>
            </a:r>
            <a:endParaRPr lang="zh-CN" altLang="en-US" sz="3200" b="1" dirty="0">
              <a:latin typeface="Times New Roman" panose="02020603050405020304"/>
              <a:cs typeface="Times New Roman" panose="02020603050405020304"/>
            </a:endParaRP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 panose="02020603050405020304"/>
                <a:cs typeface="Times New Roman" panose="02020603050405020304"/>
              </a:rPr>
              <a:t>4 4</a:t>
            </a:r>
            <a:r>
              <a:rPr lang="en-US" altLang="zh-CN" sz="3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3200" b="1" dirty="0">
                <a:latin typeface="Times New Roman" panose="02020603050405020304"/>
                <a:cs typeface="Times New Roman" panose="02020603050405020304"/>
              </a:rPr>
              <a:t>4 9  6  6     0   </a:t>
            </a:r>
            <a:r>
              <a:rPr lang="en-US" altLang="zh-CN" sz="32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altLang="en-US" sz="3200" b="1" dirty="0">
                <a:latin typeface="Times New Roman" panose="02020603050405020304"/>
                <a:cs typeface="Times New Roman" panose="02020603050405020304"/>
              </a:rPr>
              <a:t>6</a:t>
            </a:r>
            <a:endParaRPr lang="zh-CN" altLang="en-US" sz="3200" b="1" dirty="0">
              <a:latin typeface="Times New Roman" panose="02020603050405020304"/>
              <a:cs typeface="Times New Roman" panose="02020603050405020304"/>
            </a:endParaRP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 panose="02020603050405020304"/>
                <a:cs typeface="Times New Roman" panose="02020603050405020304"/>
              </a:rPr>
              <a:t>6 6 6 6  9  0     8</a:t>
            </a:r>
            <a:endParaRPr lang="zh-CN" altLang="en-US" sz="3200" b="1" dirty="0">
              <a:latin typeface="Times New Roman" panose="02020603050405020304"/>
              <a:cs typeface="Times New Roman" panose="02020603050405020304"/>
            </a:endParaRP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 panose="02020603050405020304"/>
                <a:cs typeface="Times New Roman" panose="02020603050405020304"/>
              </a:rPr>
              <a:t>0 0 0 0  0  9   </a:t>
            </a:r>
            <a:endParaRPr lang="zh-CN" altLang="en-US" sz="3200" b="1" dirty="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6804" name="Group 5"/>
          <p:cNvGrpSpPr/>
          <p:nvPr/>
        </p:nvGrpSpPr>
        <p:grpSpPr bwMode="auto">
          <a:xfrm>
            <a:off x="179388" y="2065338"/>
            <a:ext cx="2133600" cy="4114800"/>
            <a:chOff x="720" y="1268"/>
            <a:chExt cx="1344" cy="2592"/>
          </a:xfrm>
        </p:grpSpPr>
        <p:sp>
          <p:nvSpPr>
            <p:cNvPr id="76810" name="Rectangle 6"/>
            <p:cNvSpPr>
              <a:spLocks noChangeArrowheads="1"/>
            </p:cNvSpPr>
            <p:nvPr/>
          </p:nvSpPr>
          <p:spPr bwMode="auto">
            <a:xfrm>
              <a:off x="720" y="1268"/>
              <a:ext cx="192" cy="720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6811" name="Rectangle 7"/>
            <p:cNvSpPr>
              <a:spLocks noChangeArrowheads="1"/>
            </p:cNvSpPr>
            <p:nvPr/>
          </p:nvSpPr>
          <p:spPr bwMode="auto">
            <a:xfrm>
              <a:off x="960" y="1700"/>
              <a:ext cx="240" cy="816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6812" name="Rectangle 8"/>
            <p:cNvSpPr>
              <a:spLocks noChangeArrowheads="1"/>
            </p:cNvSpPr>
            <p:nvPr/>
          </p:nvSpPr>
          <p:spPr bwMode="auto">
            <a:xfrm>
              <a:off x="1248" y="2132"/>
              <a:ext cx="240" cy="816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6813" name="Rectangle 9"/>
            <p:cNvSpPr>
              <a:spLocks noChangeArrowheads="1"/>
            </p:cNvSpPr>
            <p:nvPr/>
          </p:nvSpPr>
          <p:spPr bwMode="auto">
            <a:xfrm>
              <a:off x="1536" y="2612"/>
              <a:ext cx="240" cy="816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6814" name="Rectangle 10"/>
            <p:cNvSpPr>
              <a:spLocks noChangeArrowheads="1"/>
            </p:cNvSpPr>
            <p:nvPr/>
          </p:nvSpPr>
          <p:spPr bwMode="auto">
            <a:xfrm>
              <a:off x="1824" y="3044"/>
              <a:ext cx="240" cy="816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1979613" y="6224588"/>
            <a:ext cx="914400" cy="588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i=1</a:t>
            </a:r>
            <a:endParaRPr lang="en-US" altLang="zh-CN" sz="3200"/>
          </a:p>
        </p:txBody>
      </p:sp>
      <p:sp>
        <p:nvSpPr>
          <p:cNvPr id="76806" name="Text Box 5"/>
          <p:cNvSpPr txBox="1">
            <a:spLocks noChangeArrowheads="1"/>
          </p:cNvSpPr>
          <p:nvPr/>
        </p:nvSpPr>
        <p:spPr bwMode="auto">
          <a:xfrm>
            <a:off x="3563938" y="5516563"/>
            <a:ext cx="914400" cy="588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i=2</a:t>
            </a:r>
            <a:endParaRPr lang="en-US" altLang="zh-CN" sz="3200"/>
          </a:p>
        </p:txBody>
      </p:sp>
      <p:sp>
        <p:nvSpPr>
          <p:cNvPr id="76807" name="Text Box 5"/>
          <p:cNvSpPr txBox="1">
            <a:spLocks noChangeArrowheads="1"/>
          </p:cNvSpPr>
          <p:nvPr/>
        </p:nvSpPr>
        <p:spPr bwMode="auto">
          <a:xfrm>
            <a:off x="4643438" y="4868863"/>
            <a:ext cx="914400" cy="588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i=3</a:t>
            </a:r>
            <a:endParaRPr lang="en-US" altLang="zh-CN" sz="3200"/>
          </a:p>
        </p:txBody>
      </p:sp>
      <p:sp>
        <p:nvSpPr>
          <p:cNvPr id="76808" name="Text Box 5"/>
          <p:cNvSpPr txBox="1">
            <a:spLocks noChangeArrowheads="1"/>
          </p:cNvSpPr>
          <p:nvPr/>
        </p:nvSpPr>
        <p:spPr bwMode="auto">
          <a:xfrm>
            <a:off x="5651500" y="4135438"/>
            <a:ext cx="914400" cy="588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i=4 </a:t>
            </a:r>
            <a:endParaRPr lang="en-US" altLang="zh-CN" sz="3200"/>
          </a:p>
        </p:txBody>
      </p:sp>
      <p:sp>
        <p:nvSpPr>
          <p:cNvPr id="76809" name="Text Box 5"/>
          <p:cNvSpPr txBox="1">
            <a:spLocks noChangeArrowheads="1"/>
          </p:cNvSpPr>
          <p:nvPr/>
        </p:nvSpPr>
        <p:spPr bwMode="auto">
          <a:xfrm>
            <a:off x="6804025" y="3429000"/>
            <a:ext cx="914400" cy="588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i=5</a:t>
            </a:r>
            <a:endParaRPr lang="en-US" altLang="zh-CN" sz="3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5003800" y="981075"/>
            <a:ext cx="3352800" cy="4398963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>
                <a:latin typeface="Book Antiqua" charset="0"/>
              </a:rPr>
              <a:t>    </a:t>
            </a:r>
            <a:r>
              <a:rPr lang="en-US" altLang="zh-CN" sz="2800" b="1"/>
              <a:t>9 8 5 4 6 0</a:t>
            </a:r>
            <a:endParaRPr lang="zh-CN" altLang="en-US" sz="2800" b="1"/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i=1</a:t>
            </a:r>
            <a:endParaRPr lang="en-US" altLang="zh-CN" sz="2800" b="1"/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j=0: 8 9 5 4 6 0</a:t>
            </a:r>
            <a:endParaRPr lang="en-US" altLang="zh-CN" sz="2800" b="1"/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j=1: 8 5 9 4 6 0</a:t>
            </a:r>
            <a:endParaRPr lang="en-US" altLang="zh-CN" sz="2800" b="1"/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j=2: 8 5 4 9 6 0</a:t>
            </a:r>
            <a:endParaRPr lang="en-US" altLang="zh-CN" sz="2800" b="1"/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j=3: 8 5 4 6 9 0</a:t>
            </a:r>
            <a:endParaRPr lang="en-US" altLang="zh-CN" sz="2800" b="1"/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j=4: 8 5 4 6 0 9</a:t>
            </a:r>
            <a:endParaRPr lang="en-US" altLang="zh-CN" sz="2800" b="1"/>
          </a:p>
        </p:txBody>
      </p:sp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323850" y="908050"/>
            <a:ext cx="5105400" cy="555625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int main(void )</a:t>
            </a: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{   int i, j, n, t, a[10]; </a:t>
            </a: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     n = 6;</a:t>
            </a: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    for(i = 0; i &lt; n; i++)</a:t>
            </a: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       scanf("%d", &amp;a[i]);</a:t>
            </a: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    for(i = 1; i &lt; n; i++)</a:t>
            </a: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       for(j = 0; j &lt; n-i; j++)</a:t>
            </a: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	      if(a[j] &gt; a[j+1]) {</a:t>
            </a: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	         t = a[j];</a:t>
            </a: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	         a[j] = a[j+1];</a:t>
            </a: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	         a[j+1] = t;</a:t>
            </a: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	      }</a:t>
            </a: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    return 0;</a:t>
            </a:r>
            <a:endParaRPr lang="en-US" altLang="zh-CN" sz="2400" b="1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/>
              <a:t>}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3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3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3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3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autoUpdateAnimBg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4"/>
          <p:cNvSpPr txBox="1">
            <a:spLocks noChangeArrowheads="1"/>
          </p:cNvSpPr>
          <p:nvPr/>
        </p:nvSpPr>
        <p:spPr bwMode="auto">
          <a:xfrm>
            <a:off x="4859338" y="947738"/>
            <a:ext cx="4141787" cy="4786312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int main(void ) </a:t>
            </a:r>
            <a:endParaRPr lang="en-US" altLang="zh-CN" sz="2800" b="1"/>
          </a:p>
          <a:p>
            <a:r>
              <a:rPr lang="en-US" altLang="zh-CN" sz="2800" b="1"/>
              <a:t>{  int i, a[10]; </a:t>
            </a:r>
            <a:endParaRPr lang="en-US" altLang="zh-CN" sz="2800" b="1"/>
          </a:p>
          <a:p>
            <a:endParaRPr lang="en-US" altLang="zh-CN" sz="2800" b="1"/>
          </a:p>
          <a:p>
            <a:r>
              <a:rPr lang="en-US" altLang="zh-CN" sz="2800" b="1"/>
              <a:t>    for(i=0; i&lt;10; i++)</a:t>
            </a:r>
            <a:endParaRPr lang="en-US" altLang="zh-CN" sz="2800" b="1"/>
          </a:p>
          <a:p>
            <a:r>
              <a:rPr lang="en-US" altLang="zh-CN" sz="2800" b="1"/>
              <a:t>        scanf("%d", &amp;a[i]);</a:t>
            </a:r>
            <a:endParaRPr lang="en-US" altLang="zh-CN" sz="2800" b="1"/>
          </a:p>
          <a:p>
            <a:r>
              <a:rPr lang="en-US" altLang="zh-CN" sz="2800" b="1"/>
              <a:t>    </a:t>
            </a:r>
            <a:r>
              <a:rPr kumimoji="0" lang="en-US" altLang="zh-CN" sz="2800" b="1">
                <a:solidFill>
                  <a:schemeClr val="bg2"/>
                </a:solidFill>
              </a:rPr>
              <a:t>sort(</a:t>
            </a:r>
            <a:r>
              <a:rPr kumimoji="0" lang="en-US" altLang="zh-CN" sz="2800" b="1">
                <a:solidFill>
                  <a:srgbClr val="CC0066"/>
                </a:solidFill>
              </a:rPr>
              <a:t>a</a:t>
            </a:r>
            <a:r>
              <a:rPr kumimoji="0" lang="en-US" altLang="zh-CN" sz="2800" b="1">
                <a:solidFill>
                  <a:schemeClr val="bg2"/>
                </a:solidFill>
              </a:rPr>
              <a:t>, 10);</a:t>
            </a:r>
            <a:endParaRPr kumimoji="0" lang="en-US" altLang="zh-CN" sz="2800" b="1">
              <a:solidFill>
                <a:schemeClr val="bg2"/>
              </a:solidFill>
            </a:endParaRPr>
          </a:p>
          <a:p>
            <a:r>
              <a:rPr lang="en-US" altLang="zh-CN" sz="2800" b="1"/>
              <a:t>    for(i=0; i&lt;10; i++)</a:t>
            </a:r>
            <a:endParaRPr lang="en-US" altLang="zh-CN" sz="2800" b="1"/>
          </a:p>
          <a:p>
            <a:r>
              <a:rPr lang="en-US" altLang="zh-CN" sz="2800" b="1"/>
              <a:t>        printf("%d ", a[i]);</a:t>
            </a:r>
            <a:endParaRPr lang="en-US" altLang="zh-CN" sz="2800" b="1"/>
          </a:p>
          <a:p>
            <a:r>
              <a:rPr lang="en-US" altLang="zh-CN" sz="2800" b="1"/>
              <a:t>    printf("\n");</a:t>
            </a:r>
            <a:endParaRPr lang="en-US" altLang="zh-CN" sz="2800" b="1"/>
          </a:p>
          <a:p>
            <a:r>
              <a:rPr lang="en-US" altLang="zh-CN" sz="2800" b="1"/>
              <a:t>    return 0;</a:t>
            </a:r>
            <a:endParaRPr lang="en-US" altLang="zh-CN" sz="2800" b="1"/>
          </a:p>
          <a:p>
            <a:r>
              <a:rPr lang="en-US" altLang="zh-CN" sz="2800" b="1"/>
              <a:t>}</a:t>
            </a:r>
            <a:endParaRPr lang="en-US" altLang="zh-CN" sz="2800" b="1"/>
          </a:p>
        </p:txBody>
      </p:sp>
      <p:sp>
        <p:nvSpPr>
          <p:cNvPr id="394245" name="Rectangle 5"/>
          <p:cNvSpPr>
            <a:spLocks noChangeArrowheads="1"/>
          </p:cNvSpPr>
          <p:nvPr/>
        </p:nvSpPr>
        <p:spPr bwMode="auto">
          <a:xfrm>
            <a:off x="0" y="836613"/>
            <a:ext cx="4859338" cy="5181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void sort(</a:t>
            </a:r>
            <a:r>
              <a:rPr lang="en-US" altLang="zh-CN" sz="2800" b="1" dirty="0" err="1">
                <a:solidFill>
                  <a:schemeClr val="bg2"/>
                </a:solidFill>
              </a:rPr>
              <a:t>int</a:t>
            </a:r>
            <a:r>
              <a:rPr lang="en-US" altLang="zh-CN" sz="2800" b="1" dirty="0">
                <a:solidFill>
                  <a:schemeClr val="bg2"/>
                </a:solidFill>
              </a:rPr>
              <a:t> *</a:t>
            </a:r>
            <a:r>
              <a:rPr lang="en-US" altLang="zh-CN" sz="2800" b="1" dirty="0">
                <a:solidFill>
                  <a:srgbClr val="CC0066"/>
                </a:solidFill>
              </a:rPr>
              <a:t>array</a:t>
            </a:r>
            <a:r>
              <a:rPr lang="en-US" altLang="zh-CN" sz="2800" b="1" dirty="0">
                <a:solidFill>
                  <a:schemeClr val="bg2"/>
                </a:solidFill>
              </a:rPr>
              <a:t>, </a:t>
            </a:r>
            <a:r>
              <a:rPr lang="en-US" altLang="zh-CN" sz="2800" b="1" dirty="0" err="1">
                <a:solidFill>
                  <a:schemeClr val="bg2"/>
                </a:solidFill>
              </a:rPr>
              <a:t>int</a:t>
            </a:r>
            <a:r>
              <a:rPr lang="en-US" altLang="zh-CN" sz="2800" b="1" dirty="0">
                <a:solidFill>
                  <a:schemeClr val="bg2"/>
                </a:solidFill>
              </a:rPr>
              <a:t> n)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{</a:t>
            </a:r>
            <a:endParaRPr lang="en-US" altLang="zh-CN" sz="28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  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, j, t;</a:t>
            </a:r>
            <a:endParaRPr lang="en-US" altLang="zh-CN" sz="28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    for(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=1;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&lt;n;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++)</a:t>
            </a:r>
            <a:endParaRPr lang="en-US" altLang="zh-CN" sz="28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       for(j=0; j&lt;n-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; j++)</a:t>
            </a:r>
            <a:endParaRPr lang="en-US" altLang="zh-CN" sz="28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	       if(array[j]&gt;array[j+1]){</a:t>
            </a:r>
            <a:endParaRPr lang="en-US" altLang="zh-CN" sz="28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	          t = array[j];</a:t>
            </a:r>
            <a:endParaRPr lang="en-US" altLang="zh-CN" sz="28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	          array[j] = array[j+1];</a:t>
            </a:r>
            <a:endParaRPr lang="en-US" altLang="zh-CN" sz="28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	          array[j+1] = t;</a:t>
            </a:r>
            <a:endParaRPr lang="en-US" altLang="zh-CN" sz="28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	       }</a:t>
            </a:r>
            <a:endParaRPr lang="en-US" altLang="zh-CN" sz="28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}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5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04913" y="1624013"/>
            <a:ext cx="6934200" cy="43434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字符串：字符数组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       字符指针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8.4.1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程序解析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8.4.2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字符串和字符指针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8.4.3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常用的字符串处理函数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4" name="Rectangle 5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010400" cy="7620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8.4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字符串压缩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7128916" cy="884238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</a:rPr>
              <a:t>8.4.1 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程序解析－字符串压缩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8" name="Text Box 4"/>
          <p:cNvSpPr txBox="1">
            <a:spLocks noChangeArrowheads="1"/>
          </p:cNvSpPr>
          <p:nvPr/>
        </p:nvSpPr>
        <p:spPr bwMode="auto">
          <a:xfrm>
            <a:off x="323850" y="1196975"/>
            <a:ext cx="8712646" cy="5209055"/>
          </a:xfrm>
          <a:prstGeom prst="rect">
            <a:avLst/>
          </a:prstGeom>
          <a:noFill/>
          <a:ln>
            <a:noFill/>
          </a:ln>
        </p:spPr>
        <p:txBody>
          <a:bodyPr wrap="squar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2800" b="1" dirty="0"/>
              <a:t>例</a:t>
            </a:r>
            <a:r>
              <a:rPr lang="en-US" altLang="zh-CN" sz="2800" b="1" dirty="0"/>
              <a:t>8-8 </a:t>
            </a:r>
            <a:r>
              <a:rPr lang="zh-CN" altLang="zh-CN" sz="2800" b="1" dirty="0"/>
              <a:t>输入一个长度小于</a:t>
            </a:r>
            <a:r>
              <a:rPr lang="en-US" altLang="zh-CN" sz="2800" b="1" dirty="0"/>
              <a:t>80</a:t>
            </a:r>
            <a:r>
              <a:rPr lang="zh-CN" altLang="zh-CN" sz="2800" b="1" dirty="0"/>
              <a:t>的字符串，按规则对字符串进行压缩，输出压缩后的字符串。</a:t>
            </a:r>
            <a:endParaRPr lang="en-US" altLang="zh-CN" sz="2800" b="1" dirty="0"/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/>
              <a:t>如果某个字符</a:t>
            </a:r>
            <a:r>
              <a:rPr lang="en-US" altLang="zh-CN" sz="2800" b="1" dirty="0"/>
              <a:t>x</a:t>
            </a:r>
            <a:r>
              <a:rPr lang="zh-CN" altLang="zh-CN" sz="2800" b="1" dirty="0"/>
              <a:t>连续出现</a:t>
            </a:r>
            <a:r>
              <a:rPr lang="en-US" altLang="zh-CN" sz="2800" b="1" dirty="0"/>
              <a:t>n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n&gt;1</a:t>
            </a:r>
            <a:r>
              <a:rPr lang="zh-CN" altLang="zh-CN" sz="2800" b="1" dirty="0"/>
              <a:t>）个，则将这</a:t>
            </a:r>
            <a:r>
              <a:rPr lang="en-US" altLang="zh-CN" sz="2800" b="1" dirty="0"/>
              <a:t>n</a:t>
            </a:r>
            <a:r>
              <a:rPr lang="zh-CN" altLang="zh-CN" sz="2800" b="1" dirty="0"/>
              <a:t>个字符替换为</a:t>
            </a:r>
            <a:r>
              <a:rPr lang="en-US" altLang="zh-CN" sz="2800" b="1" dirty="0"/>
              <a:t>"</a:t>
            </a:r>
            <a:r>
              <a:rPr lang="en-US" altLang="zh-CN" sz="2800" b="1" dirty="0" err="1"/>
              <a:t>nx</a:t>
            </a:r>
            <a:r>
              <a:rPr lang="en-US" altLang="zh-CN" sz="2800" b="1" dirty="0"/>
              <a:t>"</a:t>
            </a:r>
            <a:r>
              <a:rPr lang="zh-CN" altLang="zh-CN" sz="2800" b="1" dirty="0"/>
              <a:t>的形式；否则保持不变。</a:t>
            </a:r>
            <a:endParaRPr lang="en-US" altLang="zh-CN" sz="2800" b="1" dirty="0"/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/>
              <a:t>Mississippi  ==&gt; Mi2si2si2pi</a:t>
            </a:r>
            <a:endParaRPr lang="en-US" altLang="zh-CN" sz="2800" b="1" dirty="0"/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统计连续重复字符个数</a:t>
            </a:r>
            <a:r>
              <a:rPr lang="en-US" altLang="zh-CN" sz="2800" b="1" dirty="0"/>
              <a:t>n</a:t>
            </a:r>
            <a:endParaRPr lang="en-US" altLang="zh-CN" sz="2800" b="1" dirty="0"/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若</a:t>
            </a:r>
            <a:r>
              <a:rPr lang="en-US" altLang="zh-CN" sz="2800" b="1" dirty="0"/>
              <a:t>n&gt;1</a:t>
            </a:r>
            <a:r>
              <a:rPr lang="zh-CN" altLang="en-US" sz="2800" b="1" dirty="0"/>
              <a:t>，则将</a:t>
            </a:r>
            <a:r>
              <a:rPr lang="en-US" altLang="zh-CN" sz="2800" b="1" dirty="0"/>
              <a:t>n</a:t>
            </a:r>
            <a:r>
              <a:rPr lang="zh-CN" altLang="en-US" sz="2800" b="1" dirty="0"/>
              <a:t>转换为字符后复制至新字符串</a:t>
            </a:r>
            <a:endParaRPr lang="en-US" altLang="zh-CN" sz="2800" b="1" dirty="0"/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复制该字符至新字符串</a:t>
            </a:r>
            <a:endParaRPr lang="en-US" altLang="zh-CN" sz="2800" b="1" dirty="0"/>
          </a:p>
          <a:p>
            <a:pPr marL="914400" lvl="1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/>
              <a:t>指针移到下一个待处理字符</a:t>
            </a:r>
            <a:endParaRPr lang="zh-CN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7128916" cy="884238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字符串压缩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8" name="Text Box 4"/>
          <p:cNvSpPr txBox="1">
            <a:spLocks noChangeArrowheads="1"/>
          </p:cNvSpPr>
          <p:nvPr/>
        </p:nvSpPr>
        <p:spPr bwMode="auto">
          <a:xfrm>
            <a:off x="323850" y="1052736"/>
            <a:ext cx="4464174" cy="4680297"/>
          </a:xfrm>
          <a:prstGeom prst="rect">
            <a:avLst/>
          </a:prstGeom>
          <a:noFill/>
          <a:ln>
            <a:noFill/>
          </a:ln>
        </p:spPr>
        <p:txBody>
          <a:bodyPr wrap="square"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#include &lt;</a:t>
            </a:r>
            <a:r>
              <a:rPr lang="en-US" altLang="zh-CN" b="1" dirty="0" err="1"/>
              <a:t>stdio.h</a:t>
            </a:r>
            <a:r>
              <a:rPr lang="en-US" altLang="zh-CN" b="1" dirty="0"/>
              <a:t>&gt;</a:t>
            </a:r>
            <a:endParaRPr lang="en-US" altLang="zh-CN" b="1" dirty="0"/>
          </a:p>
          <a:p>
            <a:r>
              <a:rPr lang="en-US" altLang="zh-CN" b="1" dirty="0"/>
              <a:t>#define MAXLINE 80</a:t>
            </a:r>
            <a:endParaRPr lang="en-US" altLang="zh-CN" b="1" dirty="0"/>
          </a:p>
          <a:p>
            <a:r>
              <a:rPr lang="en-US" altLang="zh-CN" b="1" dirty="0"/>
              <a:t>void zip(char *p);</a:t>
            </a:r>
            <a:endParaRPr lang="en-US" altLang="zh-CN" b="1" dirty="0"/>
          </a:p>
          <a:p>
            <a:r>
              <a:rPr lang="en-US" altLang="zh-CN" b="1" dirty="0"/>
              <a:t>int main(void)</a:t>
            </a:r>
            <a:endParaRPr lang="en-US" altLang="zh-CN" b="1" dirty="0"/>
          </a:p>
          <a:p>
            <a:r>
              <a:rPr lang="en-US" altLang="zh-CN" b="1" dirty="0"/>
              <a:t>{</a:t>
            </a:r>
            <a:endParaRPr lang="en-US" altLang="zh-CN" b="1" dirty="0"/>
          </a:p>
          <a:p>
            <a:pPr lvl="1"/>
            <a:r>
              <a:rPr lang="en-US" altLang="zh-CN" b="1" dirty="0"/>
              <a:t>char line[MAXLINE];</a:t>
            </a:r>
            <a:endParaRPr lang="en-US" altLang="zh-CN" b="1" dirty="0"/>
          </a:p>
          <a:p>
            <a:pPr lvl="1"/>
            <a:r>
              <a:rPr lang="en-US" altLang="zh-CN" b="1" dirty="0" err="1"/>
              <a:t>printf</a:t>
            </a:r>
            <a:r>
              <a:rPr lang="en-US" altLang="zh-CN" b="1" dirty="0"/>
              <a:t>("Input the string: ");</a:t>
            </a:r>
            <a:endParaRPr lang="en-US" altLang="zh-CN" b="1" dirty="0"/>
          </a:p>
          <a:p>
            <a:pPr lvl="1"/>
            <a:r>
              <a:rPr lang="en-US" altLang="zh-CN" b="1" dirty="0"/>
              <a:t>gets(line);</a:t>
            </a:r>
            <a:endParaRPr lang="en-US" altLang="zh-CN" b="1" dirty="0"/>
          </a:p>
          <a:p>
            <a:pPr lvl="1"/>
            <a:r>
              <a:rPr lang="en-US" altLang="zh-CN" b="1" dirty="0"/>
              <a:t>zip(line);</a:t>
            </a:r>
            <a:endParaRPr lang="en-US" altLang="zh-CN" b="1" dirty="0"/>
          </a:p>
          <a:p>
            <a:pPr lvl="1"/>
            <a:r>
              <a:rPr lang="en-US" altLang="zh-CN" b="1" dirty="0"/>
              <a:t>puts(line);</a:t>
            </a:r>
            <a:endParaRPr lang="en-US" altLang="zh-CN" b="1" dirty="0"/>
          </a:p>
          <a:p>
            <a:pPr lvl="1"/>
            <a:r>
              <a:rPr lang="en-US" altLang="zh-CN" b="1" dirty="0"/>
              <a:t>return 0;</a:t>
            </a:r>
            <a:endParaRPr lang="en-US" altLang="zh-CN" b="1" dirty="0"/>
          </a:p>
          <a:p>
            <a:r>
              <a:rPr lang="en-US" altLang="zh-CN" b="1" dirty="0"/>
              <a:t>}</a:t>
            </a:r>
            <a:endParaRPr lang="zh-CN" altLang="zh-CN" b="1" dirty="0"/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5255655" y="548679"/>
            <a:ext cx="3715321" cy="6192689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/>
          <a:lstStyle/>
          <a:p>
            <a:r>
              <a:rPr lang="en-US" altLang="zh-CN" b="1" dirty="0"/>
              <a:t>void zip(char *p)</a:t>
            </a:r>
            <a:endParaRPr lang="zh-CN" altLang="zh-CN" b="1" dirty="0"/>
          </a:p>
          <a:p>
            <a:r>
              <a:rPr lang="en-US" altLang="zh-CN" b="1" dirty="0"/>
              <a:t>{</a:t>
            </a:r>
            <a:endParaRPr lang="zh-CN" altLang="zh-CN" b="1" dirty="0"/>
          </a:p>
          <a:p>
            <a:r>
              <a:rPr lang="en-US" altLang="zh-CN" b="1" dirty="0"/>
              <a:t>   char </a:t>
            </a:r>
            <a:r>
              <a:rPr lang="en-US" altLang="zh-CN" b="1" dirty="0">
                <a:solidFill>
                  <a:srgbClr val="CC0066"/>
                </a:solidFill>
              </a:rPr>
              <a:t>*q = p</a:t>
            </a:r>
            <a:r>
              <a:rPr lang="en-US" altLang="zh-CN" b="1" dirty="0"/>
              <a:t>;</a:t>
            </a:r>
            <a:endParaRPr lang="zh-CN" altLang="zh-CN" b="1" dirty="0"/>
          </a:p>
          <a:p>
            <a:r>
              <a:rPr lang="en-US" altLang="zh-CN" b="1" dirty="0"/>
              <a:t>   int n;</a:t>
            </a:r>
            <a:endParaRPr lang="en-US" altLang="zh-CN" b="1" dirty="0"/>
          </a:p>
          <a:p>
            <a:endParaRPr lang="zh-CN" altLang="zh-CN" b="1" dirty="0"/>
          </a:p>
          <a:p>
            <a:r>
              <a:rPr lang="en-US" altLang="zh-CN" b="1" dirty="0"/>
              <a:t>   while(*p != '\0'){</a:t>
            </a:r>
            <a:endParaRPr lang="zh-CN" altLang="zh-CN" b="1" dirty="0"/>
          </a:p>
          <a:p>
            <a:r>
              <a:rPr lang="en-US" altLang="zh-CN" b="1" dirty="0"/>
              <a:t>       </a:t>
            </a:r>
            <a:r>
              <a:rPr lang="en-US" altLang="zh-CN" b="1" dirty="0">
                <a:solidFill>
                  <a:schemeClr val="bg2"/>
                </a:solidFill>
              </a:rPr>
              <a:t>n = 1;</a:t>
            </a:r>
            <a:endParaRPr lang="zh-CN" altLang="zh-CN" b="1" dirty="0">
              <a:solidFill>
                <a:schemeClr val="bg2"/>
              </a:solidFill>
            </a:endParaRPr>
          </a:p>
          <a:p>
            <a:r>
              <a:rPr lang="en-US" altLang="zh-CN" b="1" dirty="0">
                <a:solidFill>
                  <a:schemeClr val="bg2"/>
                </a:solidFill>
              </a:rPr>
              <a:t>       while( *p == *(</a:t>
            </a:r>
            <a:r>
              <a:rPr lang="en-US" altLang="zh-CN" b="1" dirty="0" err="1">
                <a:solidFill>
                  <a:schemeClr val="bg2"/>
                </a:solidFill>
              </a:rPr>
              <a:t>p+n</a:t>
            </a:r>
            <a:r>
              <a:rPr lang="en-US" altLang="zh-CN" b="1" dirty="0">
                <a:solidFill>
                  <a:schemeClr val="bg2"/>
                </a:solidFill>
              </a:rPr>
              <a:t>)) {</a:t>
            </a:r>
            <a:endParaRPr lang="zh-CN" altLang="zh-CN" b="1" dirty="0">
              <a:solidFill>
                <a:schemeClr val="bg2"/>
              </a:solidFill>
            </a:endParaRPr>
          </a:p>
          <a:p>
            <a:r>
              <a:rPr lang="en-US" altLang="zh-CN" b="1" dirty="0">
                <a:solidFill>
                  <a:schemeClr val="bg2"/>
                </a:solidFill>
              </a:rPr>
              <a:t>           n++; </a:t>
            </a:r>
            <a:endParaRPr lang="zh-CN" altLang="zh-CN" b="1" dirty="0">
              <a:solidFill>
                <a:schemeClr val="bg2"/>
              </a:solidFill>
            </a:endParaRPr>
          </a:p>
          <a:p>
            <a:r>
              <a:rPr lang="en-US" altLang="zh-CN" b="1" dirty="0">
                <a:solidFill>
                  <a:schemeClr val="bg2"/>
                </a:solidFill>
              </a:rPr>
              <a:t>       }</a:t>
            </a:r>
            <a:endParaRPr lang="zh-CN" altLang="zh-CN" b="1" dirty="0">
              <a:solidFill>
                <a:schemeClr val="bg2"/>
              </a:solidFill>
            </a:endParaRPr>
          </a:p>
          <a:p>
            <a:r>
              <a:rPr lang="en-US" altLang="zh-CN" b="1" dirty="0"/>
              <a:t>       if(n &gt;= 10){ </a:t>
            </a:r>
            <a:endParaRPr lang="zh-CN" altLang="zh-CN" b="1" dirty="0"/>
          </a:p>
          <a:p>
            <a:r>
              <a:rPr lang="en-US" altLang="zh-CN" b="1" dirty="0"/>
              <a:t>           *q++ = (n / 10) + '0';</a:t>
            </a:r>
            <a:endParaRPr lang="zh-CN" altLang="zh-CN" b="1" dirty="0"/>
          </a:p>
          <a:p>
            <a:r>
              <a:rPr lang="en-US" altLang="zh-CN" b="1" dirty="0"/>
              <a:t>            *q++ = (n % 10) + '0';   	    </a:t>
            </a:r>
            <a:endParaRPr lang="en-US" altLang="zh-CN" b="1" dirty="0"/>
          </a:p>
          <a:p>
            <a:r>
              <a:rPr lang="en-US" altLang="zh-CN" b="1" dirty="0"/>
              <a:t>       } else if(n &gt;= 2){</a:t>
            </a:r>
            <a:endParaRPr lang="zh-CN" altLang="zh-CN" b="1" dirty="0"/>
          </a:p>
          <a:p>
            <a:r>
              <a:rPr lang="en-US" altLang="zh-CN" b="1" dirty="0"/>
              <a:t>            *q++ = n + '0';</a:t>
            </a:r>
            <a:endParaRPr lang="en-US" altLang="zh-CN" b="1" dirty="0"/>
          </a:p>
          <a:p>
            <a:r>
              <a:rPr lang="en-US" altLang="zh-CN" b="1" dirty="0"/>
              <a:t>       }</a:t>
            </a:r>
            <a:endParaRPr lang="zh-CN" altLang="zh-CN" b="1" dirty="0"/>
          </a:p>
          <a:p>
            <a:r>
              <a:rPr lang="en-US" altLang="zh-CN" b="1" dirty="0"/>
              <a:t>       </a:t>
            </a:r>
            <a:r>
              <a:rPr lang="en-US" altLang="zh-CN" b="1" dirty="0">
                <a:solidFill>
                  <a:srgbClr val="CC0066"/>
                </a:solidFill>
              </a:rPr>
              <a:t>*q++ = *(p + n - 1); </a:t>
            </a:r>
            <a:r>
              <a:rPr lang="en-US" altLang="zh-CN" b="1" dirty="0"/>
              <a:t>  </a:t>
            </a:r>
            <a:endParaRPr lang="zh-CN" altLang="zh-CN" b="1" dirty="0"/>
          </a:p>
          <a:p>
            <a:r>
              <a:rPr lang="en-US" altLang="zh-CN" b="1" dirty="0"/>
              <a:t>       </a:t>
            </a:r>
            <a:r>
              <a:rPr lang="en-US" altLang="zh-CN" b="1" dirty="0">
                <a:solidFill>
                  <a:schemeClr val="bg2"/>
                </a:solidFill>
              </a:rPr>
              <a:t>p = p + n; </a:t>
            </a:r>
            <a:endParaRPr lang="zh-CN" altLang="zh-CN" b="1" dirty="0">
              <a:solidFill>
                <a:schemeClr val="bg2"/>
              </a:solidFill>
            </a:endParaRPr>
          </a:p>
          <a:p>
            <a:r>
              <a:rPr lang="en-US" altLang="zh-CN" b="1" dirty="0"/>
              <a:t>   }</a:t>
            </a:r>
            <a:endParaRPr lang="zh-CN" altLang="zh-CN" b="1" dirty="0"/>
          </a:p>
          <a:p>
            <a:r>
              <a:rPr lang="en-US" altLang="zh-CN" b="1" dirty="0"/>
              <a:t>   *q = '\0';     </a:t>
            </a:r>
            <a:endParaRPr lang="zh-CN" altLang="zh-CN" b="1" dirty="0"/>
          </a:p>
          <a:p>
            <a:r>
              <a:rPr lang="en-US" altLang="zh-CN" b="1" dirty="0"/>
              <a:t>}</a:t>
            </a:r>
            <a:endParaRPr lang="zh-CN" altLang="zh-CN" b="1" dirty="0"/>
          </a:p>
        </p:txBody>
      </p:sp>
      <p:sp>
        <p:nvSpPr>
          <p:cNvPr id="411654" name="Rectangle 6"/>
          <p:cNvSpPr>
            <a:spLocks noChangeArrowheads="1"/>
          </p:cNvSpPr>
          <p:nvPr/>
        </p:nvSpPr>
        <p:spPr bwMode="auto">
          <a:xfrm>
            <a:off x="173024" y="5661248"/>
            <a:ext cx="4542992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/>
            <a:r>
              <a:rPr kumimoji="1" lang="en-US" altLang="zh-CN" sz="2400" b="1" dirty="0"/>
              <a:t>Input the string</a:t>
            </a:r>
            <a:r>
              <a:rPr kumimoji="1" lang="zh-CN" altLang="en-US" sz="2400" b="1" dirty="0"/>
              <a:t>：</a:t>
            </a:r>
            <a:r>
              <a:rPr kumimoji="1" lang="en-US" altLang="zh-CN" sz="2400" b="1" dirty="0">
                <a:solidFill>
                  <a:srgbClr val="CC0066"/>
                </a:solidFill>
              </a:rPr>
              <a:t>Mississippi</a:t>
            </a:r>
            <a:endParaRPr kumimoji="1" lang="en-US" altLang="zh-CN" sz="2400" b="1" dirty="0">
              <a:solidFill>
                <a:srgbClr val="CC0066"/>
              </a:solidFill>
            </a:endParaRPr>
          </a:p>
          <a:p>
            <a:pPr marL="457200" indent="-457200"/>
            <a:r>
              <a:rPr lang="en-US" altLang="zh-CN" sz="2400" b="1" dirty="0"/>
              <a:t>Mi2si2si2pi</a:t>
            </a:r>
            <a:endParaRPr kumimoji="1" lang="en-US" altLang="zh-CN" sz="2400" b="1" dirty="0">
              <a:solidFill>
                <a:srgbClr val="CC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1165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3" grpId="0" animBg="1"/>
      <p:bldP spid="41165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962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8.4.2 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字符串和字符指针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0113" y="1341438"/>
            <a:ext cx="7405687" cy="4789487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字符串常量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"array"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"point"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用一对双引号括起来的字符序列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被看做一个特殊的一维字符数组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在内存中连续存放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实质上是一个指向该字符串首字符的指针常量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char sa[ ] = "array";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char *sp = "point";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0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0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0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0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0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0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4392736" cy="3176587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char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sa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[ ] = "array";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char *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sp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 "point";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("%s ",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sa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); 	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("%s ",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sp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); 	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("%s\n", "string");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395288" y="4481363"/>
            <a:ext cx="3168650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algn="just"/>
            <a:r>
              <a:rPr kumimoji="1" lang="en-US" altLang="zh-CN" sz="2800" b="1"/>
              <a:t>array point string</a:t>
            </a:r>
            <a:endParaRPr kumimoji="1" lang="en-US" altLang="zh-CN" sz="2800" b="1"/>
          </a:p>
        </p:txBody>
      </p:sp>
      <p:sp>
        <p:nvSpPr>
          <p:cNvPr id="412678" name="Rectangle 6"/>
          <p:cNvSpPr>
            <a:spLocks noChangeArrowheads="1"/>
          </p:cNvSpPr>
          <p:nvPr/>
        </p:nvSpPr>
        <p:spPr bwMode="auto">
          <a:xfrm>
            <a:off x="4500563" y="981075"/>
            <a:ext cx="4465637" cy="165576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/>
              <a:t>printf("%s ", sa+2); </a:t>
            </a:r>
            <a:endParaRPr lang="en-US" altLang="zh-CN" sz="2800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/>
              <a:t>printf("%s ", sp+3); </a:t>
            </a:r>
            <a:endParaRPr lang="en-US" altLang="zh-CN" sz="2800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/>
              <a:t>printf("%s\n", string"+1); </a:t>
            </a:r>
            <a:endParaRPr lang="zh-CN" altLang="en-US" sz="2800" b="1"/>
          </a:p>
        </p:txBody>
      </p:sp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4787900" y="3573463"/>
            <a:ext cx="2305050" cy="53181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 algn="just"/>
            <a:r>
              <a:rPr kumimoji="1" lang="en-US" altLang="zh-CN" sz="2800" b="1"/>
              <a:t>ray nt tring</a:t>
            </a:r>
            <a:endParaRPr kumimoji="1" lang="en-US" altLang="zh-CN" sz="2800" b="1"/>
          </a:p>
        </p:txBody>
      </p:sp>
      <p:sp>
        <p:nvSpPr>
          <p:cNvPr id="82949" name="Rectangle 8"/>
          <p:cNvSpPr>
            <a:spLocks noChangeArrowheads="1"/>
          </p:cNvSpPr>
          <p:nvPr/>
        </p:nvSpPr>
        <p:spPr bwMode="auto">
          <a:xfrm>
            <a:off x="323850" y="5300663"/>
            <a:ext cx="8640763" cy="10096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zh-CN" altLang="en-US" sz="3200" b="1" dirty="0"/>
              <a:t>数组名</a:t>
            </a:r>
            <a:r>
              <a:rPr lang="en-US" altLang="zh-CN" sz="3200" b="1" dirty="0" err="1"/>
              <a:t>sa</a:t>
            </a:r>
            <a:r>
              <a:rPr lang="zh-CN" altLang="en-US" sz="3200" b="1" dirty="0"/>
              <a:t>、指针</a:t>
            </a:r>
            <a:r>
              <a:rPr lang="en-US" altLang="zh-CN" sz="3200" b="1" dirty="0" err="1"/>
              <a:t>sp</a:t>
            </a:r>
            <a:r>
              <a:rPr lang="zh-CN" altLang="en-US" sz="3200" b="1" dirty="0"/>
              <a:t>和字符串 </a:t>
            </a:r>
            <a:r>
              <a:rPr lang="en-US" altLang="zh-CN" sz="3200" b="1" dirty="0"/>
              <a:t>"string" </a:t>
            </a:r>
            <a:r>
              <a:rPr lang="zh-CN" altLang="en-US" sz="3200" b="1" dirty="0"/>
              <a:t>的值都是</a:t>
            </a:r>
            <a:r>
              <a:rPr lang="zh-CN" altLang="en-US" sz="3200" b="1" dirty="0">
                <a:solidFill>
                  <a:schemeClr val="bg2"/>
                </a:solidFill>
              </a:rPr>
              <a:t>地址 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1267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7" grpId="0" animBg="1" autoUpdateAnimBg="0"/>
      <p:bldP spid="412678" grpId="0" autoUpdateAnimBg="0"/>
      <p:bldP spid="412679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字符数组与字符指针的重要区别 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3970" name="Rectangle 4"/>
          <p:cNvSpPr>
            <a:spLocks noChangeArrowheads="1"/>
          </p:cNvSpPr>
          <p:nvPr/>
        </p:nvSpPr>
        <p:spPr bwMode="auto">
          <a:xfrm>
            <a:off x="468313" y="1125538"/>
            <a:ext cx="6335712" cy="11525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3200" b="1"/>
              <a:t>char sa[ ] = "This is a string";</a:t>
            </a:r>
            <a:endParaRPr lang="en-US" altLang="zh-CN" sz="3200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3200" b="1"/>
              <a:t>char *sp = "This is a string";</a:t>
            </a:r>
            <a:endParaRPr lang="en-US" altLang="zh-CN" sz="3200" b="1"/>
          </a:p>
        </p:txBody>
      </p:sp>
      <p:sp>
        <p:nvSpPr>
          <p:cNvPr id="83971" name="Rectangle 5"/>
          <p:cNvSpPr>
            <a:spLocks noChangeArrowheads="1"/>
          </p:cNvSpPr>
          <p:nvPr/>
        </p:nvSpPr>
        <p:spPr bwMode="auto">
          <a:xfrm>
            <a:off x="323850" y="2565400"/>
            <a:ext cx="1225550" cy="431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800" b="1"/>
              <a:t>sa</a:t>
            </a:r>
            <a:endParaRPr lang="en-US" altLang="zh-CN" sz="2800" b="1"/>
          </a:p>
        </p:txBody>
      </p:sp>
      <p:graphicFrame>
        <p:nvGraphicFramePr>
          <p:cNvPr id="414776" name="Group 56"/>
          <p:cNvGraphicFramePr>
            <a:graphicFrameLocks noGrp="1"/>
          </p:cNvGraphicFramePr>
          <p:nvPr>
            <p:ph idx="1"/>
          </p:nvPr>
        </p:nvGraphicFramePr>
        <p:xfrm>
          <a:off x="1476375" y="2565400"/>
          <a:ext cx="5864225" cy="519113"/>
        </p:xfrm>
        <a:graphic>
          <a:graphicData uri="http://schemas.openxmlformats.org/drawingml/2006/table">
            <a:tbl>
              <a:tblPr/>
              <a:tblGrid>
                <a:gridCol w="334963"/>
                <a:gridCol w="336550"/>
                <a:gridCol w="334962"/>
                <a:gridCol w="338138"/>
                <a:gridCol w="334962"/>
                <a:gridCol w="336550"/>
                <a:gridCol w="334963"/>
                <a:gridCol w="336550"/>
                <a:gridCol w="338137"/>
                <a:gridCol w="334963"/>
                <a:gridCol w="336550"/>
                <a:gridCol w="334962"/>
                <a:gridCol w="336550"/>
                <a:gridCol w="334963"/>
                <a:gridCol w="338137"/>
                <a:gridCol w="334963"/>
                <a:gridCol w="487362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10" name="Rectangle 57"/>
          <p:cNvSpPr>
            <a:spLocks noChangeArrowheads="1"/>
          </p:cNvSpPr>
          <p:nvPr/>
        </p:nvSpPr>
        <p:spPr bwMode="auto">
          <a:xfrm>
            <a:off x="333375" y="3606800"/>
            <a:ext cx="1225550" cy="431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800" b="1"/>
              <a:t>sp</a:t>
            </a:r>
            <a:endParaRPr lang="en-US" altLang="zh-CN" sz="2800" b="1"/>
          </a:p>
        </p:txBody>
      </p:sp>
      <p:graphicFrame>
        <p:nvGraphicFramePr>
          <p:cNvPr id="414778" name="Group 58"/>
          <p:cNvGraphicFramePr>
            <a:graphicFrameLocks noGrp="1"/>
          </p:cNvGraphicFramePr>
          <p:nvPr/>
        </p:nvGraphicFramePr>
        <p:xfrm>
          <a:off x="2771775" y="3644900"/>
          <a:ext cx="5864225" cy="519113"/>
        </p:xfrm>
        <a:graphic>
          <a:graphicData uri="http://schemas.openxmlformats.org/drawingml/2006/table">
            <a:tbl>
              <a:tblPr/>
              <a:tblGrid>
                <a:gridCol w="334963"/>
                <a:gridCol w="336550"/>
                <a:gridCol w="334962"/>
                <a:gridCol w="338138"/>
                <a:gridCol w="334962"/>
                <a:gridCol w="336550"/>
                <a:gridCol w="334963"/>
                <a:gridCol w="336550"/>
                <a:gridCol w="338137"/>
                <a:gridCol w="334963"/>
                <a:gridCol w="336550"/>
                <a:gridCol w="334962"/>
                <a:gridCol w="336550"/>
                <a:gridCol w="334963"/>
                <a:gridCol w="338137"/>
                <a:gridCol w="334963"/>
                <a:gridCol w="487362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h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\0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4825" name="Group 105"/>
          <p:cNvGraphicFramePr>
            <a:graphicFrameLocks noGrp="1"/>
          </p:cNvGraphicFramePr>
          <p:nvPr/>
        </p:nvGraphicFramePr>
        <p:xfrm>
          <a:off x="1476375" y="3644900"/>
          <a:ext cx="455613" cy="519113"/>
        </p:xfrm>
        <a:graphic>
          <a:graphicData uri="http://schemas.openxmlformats.org/drawingml/2006/table">
            <a:tbl>
              <a:tblPr/>
              <a:tblGrid>
                <a:gridCol w="455613"/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2075" marR="92075" marT="46066" marB="460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4055" name="Line 107"/>
          <p:cNvSpPr>
            <a:spLocks noChangeShapeType="1"/>
          </p:cNvSpPr>
          <p:nvPr/>
        </p:nvSpPr>
        <p:spPr bwMode="auto">
          <a:xfrm>
            <a:off x="1908175" y="3933825"/>
            <a:ext cx="863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84056" name="Rectangle 108"/>
          <p:cNvSpPr>
            <a:spLocks noChangeArrowheads="1"/>
          </p:cNvSpPr>
          <p:nvPr/>
        </p:nvSpPr>
        <p:spPr bwMode="auto">
          <a:xfrm>
            <a:off x="250825" y="4437063"/>
            <a:ext cx="7993063" cy="2087562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zh-CN" altLang="en-US" sz="2800" b="1"/>
              <a:t>如果要改变数组</a:t>
            </a:r>
            <a:r>
              <a:rPr lang="en-US" altLang="zh-CN" sz="2800" b="1"/>
              <a:t>sa</a:t>
            </a:r>
            <a:r>
              <a:rPr lang="zh-CN" altLang="en-US" sz="2800" b="1"/>
              <a:t>所代表的字符串，只能改变数组元素的内容</a:t>
            </a:r>
            <a:endParaRPr lang="zh-CN" altLang="en-US" sz="2800" b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zh-CN" altLang="en-US" sz="2800" b="1"/>
              <a:t>如果要改变指针</a:t>
            </a:r>
            <a:r>
              <a:rPr lang="en-US" altLang="zh-CN" sz="2800" b="1"/>
              <a:t>sp</a:t>
            </a:r>
            <a:r>
              <a:rPr lang="zh-CN" altLang="en-US" sz="2800" b="1"/>
              <a:t>所代表的字符串，通常直接改变指针的值，让它指向新的字符串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示例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24862" cy="5040312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char sa[ ] = "This is a string";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char *sp = "This is a string";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strcpy (sa, "Hello");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sp = "Hello";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sa = “Hello”;  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非法</a:t>
            </a:r>
            <a:endParaRPr lang="zh-CN" altLang="en-US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数组名是常量，不能对它赋值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密码存放示意图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2530" name="Group 23"/>
          <p:cNvGrpSpPr/>
          <p:nvPr/>
        </p:nvGrpSpPr>
        <p:grpSpPr bwMode="auto">
          <a:xfrm>
            <a:off x="1619250" y="1557338"/>
            <a:ext cx="4876800" cy="2200275"/>
            <a:chOff x="1104" y="1536"/>
            <a:chExt cx="3072" cy="1386"/>
          </a:xfrm>
        </p:grpSpPr>
        <p:sp>
          <p:nvSpPr>
            <p:cNvPr id="22551" name="Rectangle 16"/>
            <p:cNvSpPr>
              <a:spLocks noChangeArrowheads="1"/>
            </p:cNvSpPr>
            <p:nvPr/>
          </p:nvSpPr>
          <p:spPr bwMode="auto">
            <a:xfrm>
              <a:off x="3216" y="1536"/>
              <a:ext cx="116" cy="32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22552" name="Rectangle 17"/>
            <p:cNvSpPr>
              <a:spLocks noChangeArrowheads="1"/>
            </p:cNvSpPr>
            <p:nvPr/>
          </p:nvSpPr>
          <p:spPr bwMode="auto">
            <a:xfrm>
              <a:off x="3072" y="2016"/>
              <a:ext cx="1104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600"/>
                <a:t>5342</a:t>
              </a:r>
              <a:endParaRPr kumimoji="1" lang="zh-CN" altLang="en-US" sz="3600"/>
            </a:p>
          </p:txBody>
        </p:sp>
        <p:sp>
          <p:nvSpPr>
            <p:cNvPr id="22553" name="Rectangle 18"/>
            <p:cNvSpPr>
              <a:spLocks noChangeArrowheads="1"/>
            </p:cNvSpPr>
            <p:nvPr/>
          </p:nvSpPr>
          <p:spPr bwMode="auto">
            <a:xfrm>
              <a:off x="1104" y="2016"/>
              <a:ext cx="1104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600"/>
                <a:t>24</a:t>
              </a:r>
              <a:endParaRPr kumimoji="1" lang="en-US" altLang="zh-CN" sz="3600"/>
            </a:p>
          </p:txBody>
        </p:sp>
        <p:sp>
          <p:nvSpPr>
            <p:cNvPr id="22554" name="Rectangle 19"/>
            <p:cNvSpPr>
              <a:spLocks noChangeArrowheads="1"/>
            </p:cNvSpPr>
            <p:nvPr/>
          </p:nvSpPr>
          <p:spPr bwMode="auto">
            <a:xfrm>
              <a:off x="1296" y="1572"/>
              <a:ext cx="255" cy="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p</a:t>
              </a:r>
              <a:endParaRPr lang="en-US" altLang="zh-CN" sz="2800" b="1"/>
            </a:p>
          </p:txBody>
        </p:sp>
        <p:sp>
          <p:nvSpPr>
            <p:cNvPr id="22555" name="Line 20"/>
            <p:cNvSpPr>
              <a:spLocks noChangeShapeType="1"/>
            </p:cNvSpPr>
            <p:nvPr/>
          </p:nvSpPr>
          <p:spPr bwMode="auto">
            <a:xfrm>
              <a:off x="2256" y="225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56" name="Rectangle 21"/>
            <p:cNvSpPr>
              <a:spLocks noChangeArrowheads="1"/>
            </p:cNvSpPr>
            <p:nvPr/>
          </p:nvSpPr>
          <p:spPr bwMode="auto">
            <a:xfrm>
              <a:off x="3072" y="2592"/>
              <a:ext cx="369" cy="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24</a:t>
              </a:r>
              <a:endParaRPr lang="zh-CN" altLang="en-US" sz="2800" b="1"/>
            </a:p>
          </p:txBody>
        </p:sp>
        <p:sp>
          <p:nvSpPr>
            <p:cNvPr id="22557" name="Rectangle 22"/>
            <p:cNvSpPr>
              <a:spLocks noChangeArrowheads="1"/>
            </p:cNvSpPr>
            <p:nvPr/>
          </p:nvSpPr>
          <p:spPr bwMode="auto">
            <a:xfrm>
              <a:off x="1104" y="2592"/>
              <a:ext cx="369" cy="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16</a:t>
              </a:r>
              <a:endParaRPr lang="en-US" altLang="zh-CN" sz="2800" b="1"/>
            </a:p>
          </p:txBody>
        </p:sp>
      </p:grpSp>
      <p:graphicFrame>
        <p:nvGraphicFramePr>
          <p:cNvPr id="228413" name="Group 61"/>
          <p:cNvGraphicFramePr>
            <a:graphicFrameLocks noGrp="1"/>
          </p:cNvGraphicFramePr>
          <p:nvPr/>
        </p:nvGraphicFramePr>
        <p:xfrm>
          <a:off x="1219200" y="4365625"/>
          <a:ext cx="6096000" cy="180657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名字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x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地址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16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内容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24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5342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49" name="Line 60"/>
          <p:cNvSpPr>
            <a:spLocks noChangeShapeType="1"/>
          </p:cNvSpPr>
          <p:nvPr/>
        </p:nvSpPr>
        <p:spPr bwMode="auto">
          <a:xfrm flipV="1">
            <a:off x="4267200" y="5373688"/>
            <a:ext cx="1096963" cy="341312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tailEnd type="triangle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2550" name="Rectangle 19"/>
          <p:cNvSpPr>
            <a:spLocks noChangeArrowheads="1"/>
          </p:cNvSpPr>
          <p:nvPr/>
        </p:nvSpPr>
        <p:spPr bwMode="auto">
          <a:xfrm>
            <a:off x="4872038" y="1628775"/>
            <a:ext cx="384175" cy="523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/>
              <a:t>x</a:t>
            </a:r>
            <a:endParaRPr lang="en-US" altLang="zh-CN" sz="2800" b="1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字符指针－先赋值，后引用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80400" cy="46815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定义字符指针后，如果没有对它赋值，指针的值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不确定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char *s 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(“%s”, s);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char *s,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[20];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s =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(“%s”, s);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定义指针时，先将它的初值置为空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char *s = NULL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851275" y="2349500"/>
            <a:ext cx="3455988" cy="4572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chemeClr val="bg2"/>
                </a:solidFill>
                <a:ea typeface="仿宋_GB2312" charset="0"/>
                <a:cs typeface="仿宋_GB2312" charset="0"/>
              </a:rPr>
              <a:t>不要引用未赋值的指针</a:t>
            </a:r>
            <a:endParaRPr kumimoji="0" lang="zh-CN" altLang="en-US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43008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6962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8.4.3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常用的字符串处理函数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806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7488237" cy="441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函数原型在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或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string.h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中给出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.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字符串的输入和输出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输入字符串：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 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gets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 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输出字符串：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 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puts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 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4" y="1196752"/>
            <a:ext cx="8713663" cy="5544616"/>
          </a:xfrm>
          <a:noFill/>
        </p:spPr>
        <p:txBody>
          <a:bodyPr lIns="92075" tIns="46038" rIns="92075" bIns="46038"/>
          <a:lstStyle/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char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[80];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0;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while(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 =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 ))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!= '\n')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++;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 = '\0';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（1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("%s",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输入参数：字符数组名,不加地址符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遇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回车或空格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输入结束，并自动将输入的一串字符和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送入数组中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gets(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遇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回车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输入结束，自动将输入的一串字符和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送入数组中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0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字符串的输入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7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7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7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7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7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7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7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7888" cy="4968875"/>
          </a:xfrm>
          <a:noFill/>
        </p:spPr>
        <p:txBody>
          <a:bodyPr lIns="92075" tIns="46038" rIns="92075" bIns="46038"/>
          <a:lstStyle/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char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[80];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for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 != ‘\0 ’;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++)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putchar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（3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("%s",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("%s", "hello");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puts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puts ("hello");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输出字符串后自动换行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输出参数可以是字符数组名或字符串常量，输出遇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结束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0114" name="Rectangle 5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7724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字符串的输出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8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8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8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8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8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8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0" grpId="0" autoUpdateAnimBg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3886200" cy="29924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 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char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[80];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("%s",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("%s",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("%s", "Hello");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38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838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字符串输入输出函数示例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4800600" y="1076325"/>
            <a:ext cx="3084513" cy="32893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>
                <a:cs typeface="Arial" panose="020B0604020202020204" pitchFamily="34" charset="0"/>
              </a:rPr>
              <a:t>#</a:t>
            </a:r>
            <a:r>
              <a:rPr kumimoji="1" lang="zh-CN" altLang="en-US" sz="2400" b="1" dirty="0"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cs typeface="Arial" panose="020B0604020202020204" pitchFamily="34" charset="0"/>
              </a:rPr>
              <a:t>include &lt;</a:t>
            </a:r>
            <a:r>
              <a:rPr kumimoji="1" lang="en-US" altLang="zh-CN" sz="2400" b="1" dirty="0" err="1">
                <a:cs typeface="Arial" panose="020B0604020202020204" pitchFamily="34" charset="0"/>
              </a:rPr>
              <a:t>stdio.h</a:t>
            </a:r>
            <a:r>
              <a:rPr kumimoji="1" lang="en-US" altLang="zh-CN" sz="2400" b="1" dirty="0">
                <a:cs typeface="Arial" panose="020B0604020202020204" pitchFamily="34" charset="0"/>
              </a:rPr>
              <a:t>&gt;</a:t>
            </a:r>
            <a:endParaRPr kumimoji="1" lang="en-US" altLang="zh-CN" sz="2400" b="1" dirty="0"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 err="1">
                <a:cs typeface="Arial" panose="020B0604020202020204" pitchFamily="34" charset="0"/>
              </a:rPr>
              <a:t>int</a:t>
            </a:r>
            <a:r>
              <a:rPr kumimoji="1" lang="en-US" altLang="zh-CN" sz="2400" b="1" dirty="0">
                <a:cs typeface="Arial" panose="020B0604020202020204" pitchFamily="34" charset="0"/>
              </a:rPr>
              <a:t> main</a:t>
            </a:r>
            <a:r>
              <a:rPr kumimoji="1" lang="zh-CN" altLang="en-US" sz="2400" b="1" dirty="0"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cs typeface="Arial" panose="020B0604020202020204" pitchFamily="34" charset="0"/>
              </a:rPr>
              <a:t>( )</a:t>
            </a:r>
            <a:endParaRPr kumimoji="1" lang="en-US" altLang="zh-CN" sz="2400" b="1" dirty="0"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>
                <a:cs typeface="Arial" panose="020B0604020202020204" pitchFamily="34" charset="0"/>
              </a:rPr>
              <a:t>{   char </a:t>
            </a:r>
            <a:r>
              <a:rPr kumimoji="1" lang="en-US" altLang="zh-CN" sz="2400" b="1" dirty="0" err="1">
                <a:cs typeface="Arial" panose="020B0604020202020204" pitchFamily="34" charset="0"/>
              </a:rPr>
              <a:t>str</a:t>
            </a:r>
            <a:r>
              <a:rPr kumimoji="1" lang="en-US" altLang="zh-CN" sz="2400" b="1" dirty="0">
                <a:cs typeface="Arial" panose="020B0604020202020204" pitchFamily="34" charset="0"/>
              </a:rPr>
              <a:t>[80];</a:t>
            </a:r>
            <a:endParaRPr kumimoji="1" lang="en-US" altLang="zh-CN" sz="2400" b="1" dirty="0"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>
                <a:cs typeface="Arial" panose="020B0604020202020204" pitchFamily="34" charset="0"/>
              </a:rPr>
              <a:t>     gets</a:t>
            </a:r>
            <a:r>
              <a:rPr kumimoji="1" lang="zh-CN" altLang="en-US" sz="2400" b="1" dirty="0"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cs typeface="Arial" panose="020B0604020202020204" pitchFamily="34" charset="0"/>
              </a:rPr>
              <a:t>(</a:t>
            </a:r>
            <a:r>
              <a:rPr kumimoji="1" lang="en-US" altLang="zh-CN" sz="2400" b="1" dirty="0" err="1">
                <a:cs typeface="Arial" panose="020B0604020202020204" pitchFamily="34" charset="0"/>
              </a:rPr>
              <a:t>str</a:t>
            </a:r>
            <a:r>
              <a:rPr kumimoji="1" lang="en-US" altLang="zh-CN" sz="2400" b="1" dirty="0">
                <a:cs typeface="Arial" panose="020B0604020202020204" pitchFamily="34" charset="0"/>
              </a:rPr>
              <a:t>);</a:t>
            </a:r>
            <a:endParaRPr kumimoji="1" lang="en-US" altLang="zh-CN" sz="2400" b="1" dirty="0"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>
                <a:cs typeface="Arial" panose="020B0604020202020204" pitchFamily="34" charset="0"/>
              </a:rPr>
              <a:t>     puts</a:t>
            </a:r>
            <a:r>
              <a:rPr kumimoji="1" lang="zh-CN" altLang="en-US" sz="2400" b="1" dirty="0"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cs typeface="Arial" panose="020B0604020202020204" pitchFamily="34" charset="0"/>
              </a:rPr>
              <a:t>(</a:t>
            </a:r>
            <a:r>
              <a:rPr kumimoji="1" lang="en-US" altLang="zh-CN" sz="2400" b="1" dirty="0" err="1">
                <a:cs typeface="Arial" panose="020B0604020202020204" pitchFamily="34" charset="0"/>
              </a:rPr>
              <a:t>str</a:t>
            </a:r>
            <a:r>
              <a:rPr kumimoji="1" lang="en-US" altLang="zh-CN" sz="2400" b="1" dirty="0">
                <a:cs typeface="Arial" panose="020B0604020202020204" pitchFamily="34" charset="0"/>
              </a:rPr>
              <a:t>);</a:t>
            </a:r>
            <a:endParaRPr kumimoji="1" lang="en-US" altLang="zh-CN" sz="2400" b="1" dirty="0"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>
                <a:cs typeface="Arial" panose="020B0604020202020204" pitchFamily="34" charset="0"/>
              </a:rPr>
              <a:t>     puts</a:t>
            </a:r>
            <a:r>
              <a:rPr kumimoji="1" lang="zh-CN" altLang="en-US" sz="2400" b="1" dirty="0"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cs typeface="Arial" panose="020B0604020202020204" pitchFamily="34" charset="0"/>
              </a:rPr>
              <a:t>("Hello");</a:t>
            </a:r>
            <a:endParaRPr kumimoji="1" lang="en-US" altLang="zh-CN" sz="2400" b="1" dirty="0"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>
                <a:cs typeface="Arial" panose="020B0604020202020204" pitchFamily="34" charset="0"/>
              </a:rPr>
              <a:t>     return 0;</a:t>
            </a:r>
            <a:endParaRPr kumimoji="1" lang="en-US" altLang="zh-CN" sz="2400" b="1" dirty="0"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} </a:t>
            </a:r>
            <a:endParaRPr kumimoji="1" lang="en-US" altLang="zh-CN" sz="2400" b="1" dirty="0"/>
          </a:p>
        </p:txBody>
      </p: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179388" y="4149725"/>
            <a:ext cx="3059112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panose="020B0604020202020204" pitchFamily="34" charset="0"/>
              </a:rPr>
              <a:t>Programming</a:t>
            </a:r>
            <a:endParaRPr kumimoji="1" lang="en-US" altLang="zh-CN" sz="2400" b="1">
              <a:solidFill>
                <a:srgbClr val="CC0066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" panose="020B0604020202020204" pitchFamily="34" charset="0"/>
              </a:rPr>
              <a:t>ProgrammingHello</a:t>
            </a:r>
            <a:endParaRPr kumimoji="1" lang="en-US" altLang="zh-CN" sz="2400" b="1">
              <a:cs typeface="Arial" panose="020B0604020202020204" pitchFamily="34" charset="0"/>
            </a:endParaRPr>
          </a:p>
        </p:txBody>
      </p:sp>
      <p:sp>
        <p:nvSpPr>
          <p:cNvPr id="399368" name="Rectangle 8"/>
          <p:cNvSpPr>
            <a:spLocks noChangeArrowheads="1"/>
          </p:cNvSpPr>
          <p:nvPr/>
        </p:nvSpPr>
        <p:spPr bwMode="auto">
          <a:xfrm>
            <a:off x="152400" y="5343525"/>
            <a:ext cx="3195638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panose="020B0604020202020204" pitchFamily="34" charset="0"/>
              </a:rPr>
              <a:t>Programming is fun!</a:t>
            </a:r>
            <a:r>
              <a:rPr kumimoji="1" lang="en-US" altLang="zh-CN" sz="2400" b="1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endParaRPr kumimoji="1" lang="en-US" altLang="zh-CN" sz="2400" b="1">
              <a:solidFill>
                <a:srgbClr val="FFFF00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" panose="020B0604020202020204" pitchFamily="34" charset="0"/>
              </a:rPr>
              <a:t>ProgrammingHello</a:t>
            </a:r>
            <a:endParaRPr kumimoji="1" lang="en-US" altLang="zh-CN" sz="2400" b="1">
              <a:cs typeface="Arial" panose="020B0604020202020204" pitchFamily="34" charset="0"/>
            </a:endParaRPr>
          </a:p>
        </p:txBody>
      </p:sp>
      <p:sp>
        <p:nvSpPr>
          <p:cNvPr id="399369" name="Rectangle 9"/>
          <p:cNvSpPr>
            <a:spLocks noChangeArrowheads="1"/>
          </p:cNvSpPr>
          <p:nvPr/>
        </p:nvSpPr>
        <p:spPr bwMode="auto">
          <a:xfrm>
            <a:off x="3347864" y="4293096"/>
            <a:ext cx="22098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CC0066"/>
                </a:solidFill>
                <a:cs typeface="Arial" panose="020B0604020202020204" pitchFamily="34" charset="0"/>
              </a:rPr>
              <a:t>Programming</a:t>
            </a:r>
            <a:endParaRPr kumimoji="1" lang="en-US" altLang="zh-CN" sz="2400" b="1" dirty="0">
              <a:solidFill>
                <a:srgbClr val="CC0066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 dirty="0">
                <a:cs typeface="Arial" panose="020B0604020202020204" pitchFamily="34" charset="0"/>
              </a:rPr>
              <a:t>Programming</a:t>
            </a:r>
            <a:endParaRPr kumimoji="1" lang="en-US" altLang="zh-CN" sz="2400" b="1" dirty="0"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 dirty="0">
                <a:cs typeface="Arial" panose="020B0604020202020204" pitchFamily="34" charset="0"/>
              </a:rPr>
              <a:t>Hello</a:t>
            </a:r>
            <a:endParaRPr kumimoji="1" lang="en-US" altLang="zh-CN" sz="2400" b="1" dirty="0">
              <a:cs typeface="Arial" panose="020B0604020202020204" pitchFamily="34" charset="0"/>
            </a:endParaRPr>
          </a:p>
        </p:txBody>
      </p:sp>
      <p:sp>
        <p:nvSpPr>
          <p:cNvPr id="399370" name="Rectangle 10"/>
          <p:cNvSpPr>
            <a:spLocks noChangeArrowheads="1"/>
          </p:cNvSpPr>
          <p:nvPr/>
        </p:nvSpPr>
        <p:spPr bwMode="auto">
          <a:xfrm>
            <a:off x="5652120" y="4725144"/>
            <a:ext cx="3241502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CC0066"/>
                </a:solidFill>
                <a:cs typeface="Arial" panose="020B0604020202020204" pitchFamily="34" charset="0"/>
              </a:rPr>
              <a:t>Programming is fun!</a:t>
            </a:r>
            <a:r>
              <a:rPr kumimoji="1" lang="en-US" altLang="zh-CN" sz="2400" b="1" dirty="0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endParaRPr kumimoji="1" lang="en-US" altLang="zh-CN" sz="2400" b="1" dirty="0">
              <a:solidFill>
                <a:srgbClr val="FFFF00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 dirty="0">
                <a:cs typeface="Arial" panose="020B0604020202020204" pitchFamily="34" charset="0"/>
              </a:rPr>
              <a:t>Programming is fun!</a:t>
            </a:r>
            <a:endParaRPr kumimoji="1" lang="en-US" altLang="zh-CN" sz="2400" b="1" dirty="0"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 dirty="0">
                <a:cs typeface="Arial" panose="020B0604020202020204" pitchFamily="34" charset="0"/>
              </a:rPr>
              <a:t>Hello</a:t>
            </a:r>
            <a:endParaRPr kumimoji="1" lang="en-US" altLang="zh-CN" sz="2400" b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99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9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9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9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9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9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9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9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9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9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9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 autoUpdateAnimBg="0"/>
      <p:bldP spid="399367" grpId="0" animBg="1" autoUpdateAnimBg="0" build="p"/>
      <p:bldP spid="399368" grpId="0" animBg="1" autoUpdateAnimBg="0" build="p"/>
      <p:bldP spid="399369" grpId="0" animBg="1" autoUpdateAnimBg="0" build="p"/>
      <p:bldP spid="399370" grpId="0" animBg="1" autoUpdateAnimBg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4"/>
          <p:cNvSpPr>
            <a:spLocks noGrp="1" noChangeArrowheads="1"/>
          </p:cNvSpPr>
          <p:nvPr>
            <p:ph type="title"/>
          </p:nvPr>
        </p:nvSpPr>
        <p:spPr>
          <a:xfrm>
            <a:off x="560388" y="620713"/>
            <a:ext cx="8583612" cy="1295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字符串的复制、连接、比较、</a:t>
            </a:r>
            <a:b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求字符串长度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7848600" cy="3313113"/>
          </a:xfrm>
          <a:noFill/>
        </p:spPr>
        <p:txBody>
          <a:bodyPr lIns="90488" tIns="44450" rIns="90488" bIns="44450"/>
          <a:lstStyle/>
          <a:p>
            <a:pPr lvl="1" eaLnBrk="1" hangingPunct="1"/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字符串复制：</a:t>
            </a:r>
            <a:r>
              <a:rPr lang="en-US" altLang="zh-CN" sz="32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strcpy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(str1, str2)</a:t>
            </a:r>
            <a:endParaRPr lang="en-US" altLang="zh-CN" sz="32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字符串连接：</a:t>
            </a:r>
            <a:r>
              <a:rPr lang="en-US" altLang="zh-CN" sz="32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strcat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(str1, str2)</a:t>
            </a:r>
            <a:endParaRPr lang="en-US" altLang="zh-CN" sz="32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字符串比较：</a:t>
            </a:r>
            <a:r>
              <a:rPr lang="en-US" altLang="zh-CN" sz="32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strcmp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(str1, str2)</a:t>
            </a:r>
            <a:endParaRPr lang="en-US" altLang="zh-CN" sz="32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3200" dirty="0">
                <a:latin typeface="Arial" panose="020B0604020202020204" pitchFamily="34" charset="0"/>
                <a:ea typeface="宋体" panose="02010600030101010101" pitchFamily="2" charset="-122"/>
              </a:rPr>
              <a:t>求字符串长度：</a:t>
            </a:r>
            <a:r>
              <a:rPr lang="en-US" altLang="zh-CN" sz="32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strlen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zh-CN" sz="32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sz="32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32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kumimoji="1"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string.h</a:t>
            </a:r>
            <a:endParaRPr kumimoji="1"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0175"/>
            <a:ext cx="5846763" cy="26670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strcpy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(str1, str2);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将字符串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str2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复制到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str1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static char str1[20];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static char str2[20] = "happy";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6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34975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字符串复制函数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strcpy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6400800" y="3200400"/>
            <a:ext cx="2209800" cy="609600"/>
            <a:chOff x="4032" y="2016"/>
            <a:chExt cx="1392" cy="384"/>
          </a:xfrm>
        </p:grpSpPr>
        <p:sp>
          <p:nvSpPr>
            <p:cNvPr id="93213" name="Text Box 7"/>
            <p:cNvSpPr txBox="1">
              <a:spLocks noChangeArrowheads="1"/>
            </p:cNvSpPr>
            <p:nvPr/>
          </p:nvSpPr>
          <p:spPr bwMode="auto">
            <a:xfrm>
              <a:off x="4032" y="2016"/>
              <a:ext cx="1392" cy="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h a p p y \0</a:t>
              </a:r>
              <a:endParaRPr lang="en-US" altLang="zh-CN" sz="2800" b="1"/>
            </a:p>
          </p:txBody>
        </p:sp>
        <p:sp>
          <p:nvSpPr>
            <p:cNvPr id="93214" name="Line 8"/>
            <p:cNvSpPr>
              <a:spLocks noChangeShapeType="1"/>
            </p:cNvSpPr>
            <p:nvPr/>
          </p:nvSpPr>
          <p:spPr bwMode="auto">
            <a:xfrm>
              <a:off x="4272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5" name="Line 9"/>
            <p:cNvSpPr>
              <a:spLocks noChangeShapeType="1"/>
            </p:cNvSpPr>
            <p:nvPr/>
          </p:nvSpPr>
          <p:spPr bwMode="auto">
            <a:xfrm>
              <a:off x="4464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6" name="Line 10"/>
            <p:cNvSpPr>
              <a:spLocks noChangeShapeType="1"/>
            </p:cNvSpPr>
            <p:nvPr/>
          </p:nvSpPr>
          <p:spPr bwMode="auto">
            <a:xfrm>
              <a:off x="4704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7" name="Line 11"/>
            <p:cNvSpPr>
              <a:spLocks noChangeShapeType="1"/>
            </p:cNvSpPr>
            <p:nvPr/>
          </p:nvSpPr>
          <p:spPr bwMode="auto">
            <a:xfrm>
              <a:off x="4896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8" name="Line 12"/>
            <p:cNvSpPr>
              <a:spLocks noChangeShapeType="1"/>
            </p:cNvSpPr>
            <p:nvPr/>
          </p:nvSpPr>
          <p:spPr bwMode="auto">
            <a:xfrm>
              <a:off x="5088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6400800" y="2514600"/>
            <a:ext cx="2209800" cy="609600"/>
            <a:chOff x="4032" y="1584"/>
            <a:chExt cx="1392" cy="384"/>
          </a:xfrm>
        </p:grpSpPr>
        <p:sp>
          <p:nvSpPr>
            <p:cNvPr id="93207" name="Text Box 14"/>
            <p:cNvSpPr txBox="1">
              <a:spLocks noChangeArrowheads="1"/>
            </p:cNvSpPr>
            <p:nvPr/>
          </p:nvSpPr>
          <p:spPr bwMode="auto">
            <a:xfrm>
              <a:off x="4032" y="1584"/>
              <a:ext cx="1392" cy="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3200"/>
                <a:t>\0</a:t>
              </a:r>
              <a:endParaRPr lang="zh-CN" altLang="en-US" sz="2800" b="1"/>
            </a:p>
          </p:txBody>
        </p:sp>
        <p:sp>
          <p:nvSpPr>
            <p:cNvPr id="93208" name="Line 15"/>
            <p:cNvSpPr>
              <a:spLocks noChangeShapeType="1"/>
            </p:cNvSpPr>
            <p:nvPr/>
          </p:nvSpPr>
          <p:spPr bwMode="auto">
            <a:xfrm>
              <a:off x="4320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9" name="Line 16"/>
            <p:cNvSpPr>
              <a:spLocks noChangeShapeType="1"/>
            </p:cNvSpPr>
            <p:nvPr/>
          </p:nvSpPr>
          <p:spPr bwMode="auto">
            <a:xfrm>
              <a:off x="4512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0" name="Line 17"/>
            <p:cNvSpPr>
              <a:spLocks noChangeShapeType="1"/>
            </p:cNvSpPr>
            <p:nvPr/>
          </p:nvSpPr>
          <p:spPr bwMode="auto">
            <a:xfrm>
              <a:off x="4704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1" name="Line 18"/>
            <p:cNvSpPr>
              <a:spLocks noChangeShapeType="1"/>
            </p:cNvSpPr>
            <p:nvPr/>
          </p:nvSpPr>
          <p:spPr bwMode="auto">
            <a:xfrm>
              <a:off x="4896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2" name="Line 19"/>
            <p:cNvSpPr>
              <a:spLocks noChangeShapeType="1"/>
            </p:cNvSpPr>
            <p:nvPr/>
          </p:nvSpPr>
          <p:spPr bwMode="auto">
            <a:xfrm>
              <a:off x="5088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401428" name="Rectangle 20"/>
          <p:cNvSpPr>
            <a:spLocks noChangeArrowheads="1"/>
          </p:cNvSpPr>
          <p:nvPr/>
        </p:nvSpPr>
        <p:spPr bwMode="auto">
          <a:xfrm>
            <a:off x="457200" y="43434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800" b="1" dirty="0" err="1"/>
              <a:t>strcpy</a:t>
            </a:r>
            <a:r>
              <a:rPr lang="en-US" altLang="zh-CN" sz="2800" b="1" dirty="0"/>
              <a:t> (str1, str2);</a:t>
            </a:r>
            <a:endParaRPr lang="en-US" altLang="zh-CN" sz="2800" b="1" dirty="0"/>
          </a:p>
        </p:txBody>
      </p:sp>
      <p:grpSp>
        <p:nvGrpSpPr>
          <p:cNvPr id="4" name="Group 21"/>
          <p:cNvGrpSpPr/>
          <p:nvPr/>
        </p:nvGrpSpPr>
        <p:grpSpPr bwMode="auto">
          <a:xfrm>
            <a:off x="6477000" y="4419600"/>
            <a:ext cx="2209800" cy="609600"/>
            <a:chOff x="3504" y="912"/>
            <a:chExt cx="1392" cy="384"/>
          </a:xfrm>
        </p:grpSpPr>
        <p:sp>
          <p:nvSpPr>
            <p:cNvPr id="93201" name="Text Box 22"/>
            <p:cNvSpPr txBox="1">
              <a:spLocks noChangeArrowheads="1"/>
            </p:cNvSpPr>
            <p:nvPr/>
          </p:nvSpPr>
          <p:spPr bwMode="auto">
            <a:xfrm>
              <a:off x="3504" y="912"/>
              <a:ext cx="1392" cy="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h a p p y \0</a:t>
              </a:r>
              <a:endParaRPr lang="en-US" altLang="zh-CN" sz="2800"/>
            </a:p>
          </p:txBody>
        </p:sp>
        <p:sp>
          <p:nvSpPr>
            <p:cNvPr id="93202" name="Line 23"/>
            <p:cNvSpPr>
              <a:spLocks noChangeShapeType="1"/>
            </p:cNvSpPr>
            <p:nvPr/>
          </p:nvSpPr>
          <p:spPr bwMode="auto">
            <a:xfrm>
              <a:off x="3744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3" name="Line 24"/>
            <p:cNvSpPr>
              <a:spLocks noChangeShapeType="1"/>
            </p:cNvSpPr>
            <p:nvPr/>
          </p:nvSpPr>
          <p:spPr bwMode="auto">
            <a:xfrm>
              <a:off x="3936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4" name="Line 25"/>
            <p:cNvSpPr>
              <a:spLocks noChangeShapeType="1"/>
            </p:cNvSpPr>
            <p:nvPr/>
          </p:nvSpPr>
          <p:spPr bwMode="auto">
            <a:xfrm>
              <a:off x="4128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5" name="Line 26"/>
            <p:cNvSpPr>
              <a:spLocks noChangeShapeType="1"/>
            </p:cNvSpPr>
            <p:nvPr/>
          </p:nvSpPr>
          <p:spPr bwMode="auto">
            <a:xfrm>
              <a:off x="4320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6" name="Line 27"/>
            <p:cNvSpPr>
              <a:spLocks noChangeShapeType="1"/>
            </p:cNvSpPr>
            <p:nvPr/>
          </p:nvSpPr>
          <p:spPr bwMode="auto">
            <a:xfrm>
              <a:off x="4512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401436" name="Rectangle 28"/>
          <p:cNvSpPr>
            <a:spLocks noChangeArrowheads="1"/>
          </p:cNvSpPr>
          <p:nvPr/>
        </p:nvSpPr>
        <p:spPr bwMode="auto">
          <a:xfrm>
            <a:off x="4716463" y="4419600"/>
            <a:ext cx="1684337" cy="7620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800" b="1"/>
              <a:t>str1</a:t>
            </a:r>
            <a:r>
              <a:rPr lang="zh-CN" altLang="en-US" sz="2800" b="1"/>
              <a:t>中</a:t>
            </a:r>
            <a:endParaRPr lang="zh-CN" altLang="en-US" sz="2800" b="1"/>
          </a:p>
        </p:txBody>
      </p:sp>
      <p:sp>
        <p:nvSpPr>
          <p:cNvPr id="401437" name="Rectangle 29"/>
          <p:cNvSpPr>
            <a:spLocks noChangeArrowheads="1"/>
          </p:cNvSpPr>
          <p:nvPr/>
        </p:nvSpPr>
        <p:spPr bwMode="auto">
          <a:xfrm>
            <a:off x="457200" y="5410200"/>
            <a:ext cx="4343400" cy="7620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800" b="1" dirty="0" err="1"/>
              <a:t>strcpy</a:t>
            </a:r>
            <a:r>
              <a:rPr lang="en-US" altLang="zh-CN" sz="2800" b="1" dirty="0"/>
              <a:t> (str1, “world”);</a:t>
            </a:r>
            <a:endParaRPr lang="en-US" altLang="zh-CN" sz="2800" b="1" dirty="0"/>
          </a:p>
        </p:txBody>
      </p:sp>
      <p:sp>
        <p:nvSpPr>
          <p:cNvPr id="401438" name="Rectangle 30"/>
          <p:cNvSpPr>
            <a:spLocks noChangeArrowheads="1"/>
          </p:cNvSpPr>
          <p:nvPr/>
        </p:nvSpPr>
        <p:spPr bwMode="auto">
          <a:xfrm>
            <a:off x="4716463" y="5373688"/>
            <a:ext cx="1760537" cy="7620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800" b="1"/>
              <a:t>str1</a:t>
            </a:r>
            <a:r>
              <a:rPr lang="zh-CN" altLang="en-US" sz="2800" b="1"/>
              <a:t>中</a:t>
            </a:r>
            <a:r>
              <a:rPr lang="zh-CN" sz="2800" b="1"/>
              <a:t>:</a:t>
            </a:r>
            <a:endParaRPr lang="en-US" altLang="zh-CN" sz="2800" b="1"/>
          </a:p>
        </p:txBody>
      </p:sp>
      <p:grpSp>
        <p:nvGrpSpPr>
          <p:cNvPr id="5" name="Group 31"/>
          <p:cNvGrpSpPr/>
          <p:nvPr/>
        </p:nvGrpSpPr>
        <p:grpSpPr bwMode="auto">
          <a:xfrm>
            <a:off x="6477000" y="5410200"/>
            <a:ext cx="2209800" cy="609600"/>
            <a:chOff x="3504" y="912"/>
            <a:chExt cx="1392" cy="384"/>
          </a:xfrm>
        </p:grpSpPr>
        <p:sp>
          <p:nvSpPr>
            <p:cNvPr id="93195" name="Text Box 32"/>
            <p:cNvSpPr txBox="1">
              <a:spLocks noChangeArrowheads="1"/>
            </p:cNvSpPr>
            <p:nvPr/>
          </p:nvSpPr>
          <p:spPr bwMode="auto">
            <a:xfrm>
              <a:off x="3504" y="912"/>
              <a:ext cx="1392" cy="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/>
                <a:t>w o r l d  \0</a:t>
              </a:r>
              <a:endParaRPr lang="en-US" altLang="zh-CN" sz="2800"/>
            </a:p>
          </p:txBody>
        </p:sp>
        <p:sp>
          <p:nvSpPr>
            <p:cNvPr id="93196" name="Line 33"/>
            <p:cNvSpPr>
              <a:spLocks noChangeShapeType="1"/>
            </p:cNvSpPr>
            <p:nvPr/>
          </p:nvSpPr>
          <p:spPr bwMode="auto">
            <a:xfrm>
              <a:off x="3744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197" name="Line 34"/>
            <p:cNvSpPr>
              <a:spLocks noChangeShapeType="1"/>
            </p:cNvSpPr>
            <p:nvPr/>
          </p:nvSpPr>
          <p:spPr bwMode="auto">
            <a:xfrm>
              <a:off x="3936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198" name="Line 35"/>
            <p:cNvSpPr>
              <a:spLocks noChangeShapeType="1"/>
            </p:cNvSpPr>
            <p:nvPr/>
          </p:nvSpPr>
          <p:spPr bwMode="auto">
            <a:xfrm>
              <a:off x="4128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199" name="Line 36"/>
            <p:cNvSpPr>
              <a:spLocks noChangeShapeType="1"/>
            </p:cNvSpPr>
            <p:nvPr/>
          </p:nvSpPr>
          <p:spPr bwMode="auto">
            <a:xfrm>
              <a:off x="4320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0" name="Line 37"/>
            <p:cNvSpPr>
              <a:spLocks noChangeShapeType="1"/>
            </p:cNvSpPr>
            <p:nvPr/>
          </p:nvSpPr>
          <p:spPr bwMode="auto">
            <a:xfrm>
              <a:off x="4512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0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0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01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0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401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40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2" grpId="0" autoUpdateAnimBg="0" build="p"/>
      <p:bldP spid="401428" grpId="0" autoUpdateAnimBg="0" build="p"/>
      <p:bldP spid="401436" grpId="0" autoUpdateAnimBg="0" build="p"/>
      <p:bldP spid="401437" grpId="0" autoUpdateAnimBg="0" build="p"/>
      <p:bldP spid="401438" grpId="0" autoUpdateAnimBg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5256212" cy="5111750"/>
          </a:xfrm>
          <a:noFill/>
        </p:spPr>
        <p:txBody>
          <a:bodyPr lIns="92075" tIns="46038" rIns="92075" bIns="46038"/>
          <a:lstStyle/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include </a:t>
            </a: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# include </a:t>
            </a: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string.h</a:t>
            </a: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main (void 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char str1[20], str2[20];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gets (str2);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strcpy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(str1,str2);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puts (str1);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return 0;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0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8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strcpy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示例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2438" name="Rectangle 6"/>
          <p:cNvSpPr>
            <a:spLocks noChangeArrowheads="1"/>
          </p:cNvSpPr>
          <p:nvPr/>
        </p:nvSpPr>
        <p:spPr bwMode="auto">
          <a:xfrm>
            <a:off x="6324600" y="2667000"/>
            <a:ext cx="990600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>
                <a:solidFill>
                  <a:srgbClr val="CC0066"/>
                </a:solidFill>
                <a:cs typeface="Arial" panose="020B0604020202020204" pitchFamily="34" charset="0"/>
              </a:rPr>
              <a:t>1234</a:t>
            </a:r>
            <a:endParaRPr kumimoji="1" lang="en-US" altLang="zh-CN" sz="2400">
              <a:solidFill>
                <a:srgbClr val="CC0066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>
                <a:cs typeface="Arial" panose="020B0604020202020204" pitchFamily="34" charset="0"/>
              </a:rPr>
              <a:t>1234</a:t>
            </a:r>
            <a:endParaRPr kumimoji="1" lang="en-US" altLang="zh-CN" sz="240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2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8" grpId="0" animBg="1" autoUpdateAnimBg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712646" cy="10668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strcat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(str1, str2);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连接两个字符串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str1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str2,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并将结果放入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str1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4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96875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字符串连接函数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strcat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3462" name="Rectangle 6"/>
          <p:cNvSpPr>
            <a:spLocks noChangeArrowheads="1"/>
          </p:cNvSpPr>
          <p:nvPr/>
        </p:nvSpPr>
        <p:spPr bwMode="auto">
          <a:xfrm>
            <a:off x="323850" y="2276475"/>
            <a:ext cx="4104134" cy="4581525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# include "</a:t>
            </a:r>
            <a:r>
              <a:rPr kumimoji="1" lang="en-US" altLang="zh-CN" sz="2400" b="1" dirty="0" err="1"/>
              <a:t>stdio.h</a:t>
            </a:r>
            <a:r>
              <a:rPr kumimoji="1" lang="en-US" altLang="zh-CN" sz="2400" b="1" dirty="0"/>
              <a:t>"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# include "</a:t>
            </a:r>
            <a:r>
              <a:rPr kumimoji="1" lang="en-US" altLang="zh-CN" sz="2400" b="1" dirty="0" err="1"/>
              <a:t>string.h</a:t>
            </a:r>
            <a:r>
              <a:rPr kumimoji="1" lang="en-US" altLang="zh-CN" sz="2400" b="1" dirty="0"/>
              <a:t>"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main (void)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{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char str1[80], str2[20];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gets (str1);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gets (str2);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</a:t>
            </a:r>
            <a:r>
              <a:rPr kumimoji="1" lang="en-US" altLang="zh-CN" sz="2400" b="1" dirty="0" err="1"/>
              <a:t>strcat</a:t>
            </a:r>
            <a:r>
              <a:rPr kumimoji="1" lang="en-US" altLang="zh-CN" sz="2400" b="1" dirty="0"/>
              <a:t> (str1, str2);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puts (str1);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return 0;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}</a:t>
            </a:r>
            <a:endParaRPr kumimoji="1" lang="en-US" altLang="zh-CN" sz="2400" b="1" dirty="0"/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4724400" y="2530475"/>
            <a:ext cx="3505200" cy="8382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/>
              <a:t>str1</a:t>
            </a:r>
            <a:r>
              <a:rPr lang="zh-CN" altLang="en-US" sz="2400" b="1" dirty="0"/>
              <a:t>中：</a:t>
            </a:r>
            <a:r>
              <a:rPr lang="en-US" altLang="zh-CN" sz="2400" b="1" dirty="0"/>
              <a:t>Let us \0   </a:t>
            </a:r>
            <a:endParaRPr lang="en-US" altLang="zh-CN" sz="2400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/>
              <a:t>str2</a:t>
            </a:r>
            <a:r>
              <a:rPr lang="zh-CN" altLang="en-US" sz="2400" b="1" dirty="0"/>
              <a:t>中：</a:t>
            </a:r>
            <a:r>
              <a:rPr lang="en-US" altLang="zh-CN" sz="2400" b="1" dirty="0"/>
              <a:t>go.\0</a:t>
            </a:r>
            <a:endParaRPr lang="en-US" altLang="zh-CN" sz="2400" b="1" dirty="0"/>
          </a:p>
        </p:txBody>
      </p:sp>
      <p:sp>
        <p:nvSpPr>
          <p:cNvPr id="403464" name="Rectangle 8"/>
          <p:cNvSpPr>
            <a:spLocks noChangeArrowheads="1"/>
          </p:cNvSpPr>
          <p:nvPr/>
        </p:nvSpPr>
        <p:spPr bwMode="auto">
          <a:xfrm>
            <a:off x="4648200" y="3597275"/>
            <a:ext cx="3505200" cy="9144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/>
              <a:t>str1</a:t>
            </a:r>
            <a:r>
              <a:rPr lang="zh-CN" altLang="en-US" sz="2400" b="1" dirty="0"/>
              <a:t>中：</a:t>
            </a:r>
            <a:r>
              <a:rPr lang="en-US" altLang="zh-CN" sz="2400" b="1" dirty="0"/>
              <a:t>Let us go.\0</a:t>
            </a:r>
            <a:endParaRPr lang="en-US" altLang="zh-CN" sz="2400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 dirty="0"/>
              <a:t>str2</a:t>
            </a:r>
            <a:r>
              <a:rPr lang="zh-CN" altLang="en-US" sz="2400" b="1" dirty="0"/>
              <a:t>中：</a:t>
            </a:r>
            <a:r>
              <a:rPr lang="en-US" altLang="zh-CN" sz="2400" b="1" dirty="0"/>
              <a:t>go.\0</a:t>
            </a:r>
            <a:endParaRPr lang="en-US" altLang="zh-CN" sz="2400" b="1" dirty="0"/>
          </a:p>
        </p:txBody>
      </p:sp>
      <p:sp>
        <p:nvSpPr>
          <p:cNvPr id="403465" name="Rectangle 9"/>
          <p:cNvSpPr>
            <a:spLocks noChangeArrowheads="1"/>
          </p:cNvSpPr>
          <p:nvPr/>
        </p:nvSpPr>
        <p:spPr bwMode="auto">
          <a:xfrm>
            <a:off x="4800600" y="4740275"/>
            <a:ext cx="2133600" cy="12001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CC0066"/>
                </a:solidFill>
                <a:cs typeface="Arial" panose="020B0604020202020204" pitchFamily="34" charset="0"/>
              </a:rPr>
              <a:t>Let us</a:t>
            </a:r>
            <a:endParaRPr kumimoji="1" lang="en-US" altLang="zh-CN" sz="2400" b="1">
              <a:solidFill>
                <a:srgbClr val="CC0066"/>
              </a:solidFill>
              <a:cs typeface="Arial" panose="020B0604020202020204" pitchFamily="34" charset="0"/>
            </a:endParaRPr>
          </a:p>
          <a:p>
            <a:r>
              <a:rPr kumimoji="1" lang="en-US" altLang="zh-CN" sz="2400" b="1">
                <a:solidFill>
                  <a:srgbClr val="CC0066"/>
                </a:solidFill>
                <a:cs typeface="Arial" panose="020B0604020202020204" pitchFamily="34" charset="0"/>
              </a:rPr>
              <a:t>go.</a:t>
            </a:r>
            <a:r>
              <a:rPr kumimoji="1" lang="en-US" altLang="zh-CN" sz="2400" b="1">
                <a:latin typeface="Book Antiqua" charset="0"/>
              </a:rPr>
              <a:t> </a:t>
            </a:r>
            <a:endParaRPr kumimoji="1" lang="en-US" altLang="zh-CN" sz="2400" b="1">
              <a:latin typeface="Book Antiqua" charset="0"/>
            </a:endParaRPr>
          </a:p>
          <a:p>
            <a:r>
              <a:rPr kumimoji="1" lang="en-US" altLang="zh-CN" sz="2400" b="1"/>
              <a:t>Let us go.</a:t>
            </a:r>
            <a:endParaRPr kumimoji="1" lang="en-US" altLang="zh-CN" sz="2400" b="1">
              <a:cs typeface="Arial" panose="020B0604020202020204" pitchFamily="34" charset="0"/>
            </a:endParaRPr>
          </a:p>
        </p:txBody>
      </p:sp>
      <p:sp>
        <p:nvSpPr>
          <p:cNvPr id="403467" name="Text Box 11"/>
          <p:cNvSpPr txBox="1">
            <a:spLocks noChangeArrowheads="1"/>
          </p:cNvSpPr>
          <p:nvPr/>
        </p:nvSpPr>
        <p:spPr bwMode="auto">
          <a:xfrm>
            <a:off x="5399088" y="6092825"/>
            <a:ext cx="3744912" cy="57943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chemeClr val="bg2"/>
                </a:solidFill>
                <a:ea typeface="仿宋_GB2312" charset="0"/>
                <a:cs typeface="仿宋_GB2312" charset="0"/>
              </a:rPr>
              <a:t>str1=str1+str2</a:t>
            </a:r>
            <a:r>
              <a:rPr lang="en-US" altLang="zh-CN" sz="3200" b="1">
                <a:solidFill>
                  <a:schemeClr val="bg2"/>
                </a:solidFill>
                <a:latin typeface="Courier New" panose="02070309020205020404" charset="0"/>
                <a:ea typeface="仿宋_GB2312" charset="0"/>
                <a:cs typeface="仿宋_GB2312" charset="0"/>
              </a:rPr>
              <a:t> </a:t>
            </a:r>
            <a:r>
              <a:rPr lang="zh-CN" altLang="en-US" sz="3200" b="1">
                <a:solidFill>
                  <a:srgbClr val="FF3300"/>
                </a:solidFill>
                <a:latin typeface="Courier New" panose="02070309020205020404" charset="0"/>
                <a:ea typeface="仿宋_GB2312" charset="0"/>
                <a:cs typeface="仿宋_GB2312" charset="0"/>
              </a:rPr>
              <a:t>非法！</a:t>
            </a:r>
            <a:endParaRPr kumimoji="0" lang="zh-CN" altLang="en-US" sz="3200" b="1">
              <a:solidFill>
                <a:srgbClr val="FF3300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3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3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03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03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03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3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3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2" grpId="0" autoUpdateAnimBg="0"/>
      <p:bldP spid="403463" grpId="0" autoUpdateAnimBg="0" build="p"/>
      <p:bldP spid="403464" grpId="0" autoUpdateAnimBg="0" build="p"/>
      <p:bldP spid="403465" grpId="0" animBg="1" autoUpdateAnimBg="0" build="p"/>
      <p:bldP spid="40346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31875"/>
            <a:ext cx="8153400" cy="35814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strcmp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(str1, str2)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比较 两个字符串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str1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str2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的大小。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规则：按字典序(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ASCII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码序)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str1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str2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相等，返回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；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str1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大于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str2 ，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返回一个正整数；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如果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str1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小于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str2 ，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返回一个负整数；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static char s1[20] = "sea";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58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422275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字符串比较函数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strcmp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4486" name="Rectangle 6"/>
          <p:cNvSpPr>
            <a:spLocks noChangeArrowheads="1"/>
          </p:cNvSpPr>
          <p:nvPr/>
        </p:nvSpPr>
        <p:spPr bwMode="auto">
          <a:xfrm>
            <a:off x="468313" y="4724400"/>
            <a:ext cx="5943600" cy="15240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(s1, "Sea");</a:t>
            </a:r>
            <a:endParaRPr lang="en-US" altLang="zh-CN" sz="2800" b="1" dirty="0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("Sea", "Sea ");</a:t>
            </a:r>
            <a:endParaRPr lang="en-US" altLang="zh-CN" sz="2800" b="1" dirty="0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("Sea", "Sea");</a:t>
            </a:r>
            <a:endParaRPr lang="en-US" altLang="zh-CN" sz="2800" b="1" dirty="0"/>
          </a:p>
        </p:txBody>
      </p:sp>
      <p:sp>
        <p:nvSpPr>
          <p:cNvPr id="404487" name="Text Box 7"/>
          <p:cNvSpPr txBox="1">
            <a:spLocks noChangeArrowheads="1"/>
          </p:cNvSpPr>
          <p:nvPr/>
        </p:nvSpPr>
        <p:spPr bwMode="auto">
          <a:xfrm>
            <a:off x="5791200" y="4765675"/>
            <a:ext cx="1600200" cy="1370013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>
                <a:latin typeface="Book Antiqua" charset="0"/>
              </a:rPr>
              <a:t>正整数</a:t>
            </a:r>
            <a:endParaRPr lang="zh-CN" altLang="en-US" sz="2800" b="1" dirty="0">
              <a:latin typeface="Book Antiqua" charset="0"/>
            </a:endParaRPr>
          </a:p>
          <a:p>
            <a:pPr eaLnBrk="0" hangingPunct="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>
                <a:latin typeface="Book Antiqua" charset="0"/>
              </a:rPr>
              <a:t>负整数</a:t>
            </a:r>
            <a:endParaRPr lang="zh-CN" altLang="en-US" sz="2800" b="1" dirty="0">
              <a:latin typeface="Book Antiqua" charset="0"/>
            </a:endParaRPr>
          </a:p>
          <a:p>
            <a:pPr eaLnBrk="0" hangingPunct="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>
                <a:latin typeface="Book Antiqua" charset="0"/>
              </a:rPr>
              <a:t>0</a:t>
            </a:r>
            <a:endParaRPr lang="zh-CN" altLang="en-US" sz="2800" b="1" dirty="0">
              <a:latin typeface="Book Antiqu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40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4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04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04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404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04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04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404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4" grpId="0" autoUpdateAnimBg="0" build="p"/>
      <p:bldP spid="404486" grpId="0" autoUpdateAnimBg="0" build="p"/>
      <p:bldP spid="40448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713788" cy="1371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8-1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利用指针模拟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密码开锁游戏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5113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获取密码的两种方法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#include &lt;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int main(void)</a:t>
            </a:r>
            <a:endParaRPr 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endParaRPr 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int x = 5342;     /*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变量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用于存放密码值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5342 */</a:t>
            </a:r>
            <a:endParaRPr 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int *p = NULL;   /*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定义整型指针变量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值为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，代表空指针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endParaRPr 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 	p = &amp;x;        /*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将变量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的地址存储在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通过变量名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输出密码值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*/</a:t>
            </a:r>
            <a:endParaRPr 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("If I know the name of the variable, I can get it’s value by name: %d\n ", x);   </a:t>
            </a:r>
            <a:endParaRPr 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     /*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通过变量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的地址输出密码值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("If I know the address of the variable is: %x, then I also can get it’s value by address: %d\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n",p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, *p);</a:t>
            </a:r>
            <a:endParaRPr 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 	return 0;</a:t>
            </a:r>
            <a:endParaRPr 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3995738" y="1125538"/>
            <a:ext cx="4849812" cy="14779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b="1"/>
              <a:t>If I know the name of the variable, I can get it’s value by name: </a:t>
            </a:r>
            <a:r>
              <a:rPr kumimoji="1" lang="en-US" altLang="zh-CN" b="1">
                <a:solidFill>
                  <a:srgbClr val="FF3300"/>
                </a:solidFill>
              </a:rPr>
              <a:t>5342</a:t>
            </a:r>
            <a:endParaRPr kumimoji="1" lang="en-US" altLang="zh-CN" b="1">
              <a:solidFill>
                <a:srgbClr val="FF3300"/>
              </a:solidFill>
            </a:endParaRPr>
          </a:p>
          <a:p>
            <a:r>
              <a:rPr kumimoji="1" lang="en-US" altLang="zh-CN" b="1"/>
              <a:t>If I know the address of the variable is:</a:t>
            </a:r>
            <a:r>
              <a:rPr kumimoji="1" lang="en-US" altLang="zh-CN" b="1">
                <a:solidFill>
                  <a:srgbClr val="FF3300"/>
                </a:solidFill>
              </a:rPr>
              <a:t>12ff7c</a:t>
            </a:r>
            <a:r>
              <a:rPr kumimoji="1" lang="en-US" altLang="zh-CN" b="1"/>
              <a:t>, then I also can get it’s value by address: </a:t>
            </a:r>
            <a:r>
              <a:rPr kumimoji="1" lang="en-US" altLang="zh-CN" b="1">
                <a:solidFill>
                  <a:srgbClr val="FF3300"/>
                </a:solidFill>
              </a:rPr>
              <a:t>5342</a:t>
            </a:r>
            <a:endParaRPr kumimoji="1" lang="zh-CN" altLang="en-US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6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5545138" cy="5732462"/>
          </a:xfrm>
          <a:noFill/>
        </p:spPr>
        <p:txBody>
          <a:bodyPr lIns="92075" tIns="46038" rIns="92075" bIns="46038"/>
          <a:lstStyle/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# include &lt;</a:t>
            </a:r>
            <a:r>
              <a:rPr lang="en-US" altLang="zh-CN" dirty="0" err="1">
                <a:ea typeface="宋体" panose="02010600030101010101" pitchFamily="2" charset="-122"/>
              </a:rPr>
              <a:t>stdio.h</a:t>
            </a:r>
            <a:r>
              <a:rPr lang="en-US" altLang="zh-CN" dirty="0">
                <a:ea typeface="宋体" panose="02010600030101010101" pitchFamily="2" charset="-122"/>
              </a:rPr>
              <a:t>&gt;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# include &lt;</a:t>
            </a:r>
            <a:r>
              <a:rPr lang="en-US" altLang="zh-CN" dirty="0" err="1">
                <a:ea typeface="宋体" panose="02010600030101010101" pitchFamily="2" charset="-122"/>
              </a:rPr>
              <a:t>string.h</a:t>
            </a:r>
            <a:r>
              <a:rPr lang="en-US" altLang="zh-CN" dirty="0">
                <a:ea typeface="宋体" panose="02010600030101010101" pitchFamily="2" charset="-122"/>
              </a:rPr>
              <a:t>&gt;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int</a:t>
            </a:r>
            <a:r>
              <a:rPr lang="en-US" altLang="zh-CN" dirty="0">
                <a:ea typeface="宋体" panose="02010600030101010101" pitchFamily="2" charset="-122"/>
              </a:rPr>
              <a:t> main (void)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{</a:t>
            </a:r>
            <a:r>
              <a:rPr lang="zh-CN" altLang="en-US" dirty="0">
                <a:ea typeface="宋体" panose="02010600030101010101" pitchFamily="2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   int res;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char s1[20], s2[20];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gets (s1);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gets (s2);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res = </a:t>
            </a:r>
            <a:r>
              <a:rPr lang="en-US" altLang="zh-CN" dirty="0" err="1">
                <a:ea typeface="宋体" panose="02010600030101010101" pitchFamily="2" charset="-122"/>
              </a:rPr>
              <a:t>strcmp</a:t>
            </a:r>
            <a:r>
              <a:rPr lang="en-US" altLang="zh-CN" dirty="0">
                <a:ea typeface="宋体" panose="02010600030101010101" pitchFamily="2" charset="-122"/>
              </a:rPr>
              <a:t> (s1, s2);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ea typeface="宋体" panose="02010600030101010101" pitchFamily="2" charset="-122"/>
              </a:rPr>
              <a:t>   </a:t>
            </a:r>
            <a:r>
              <a:rPr lang="en-US" altLang="zh-CN" dirty="0" err="1">
                <a:ea typeface="宋体" panose="02010600030101010101" pitchFamily="2" charset="-122"/>
              </a:rPr>
              <a:t>printf</a:t>
            </a:r>
            <a:r>
              <a:rPr lang="en-US" altLang="zh-CN" dirty="0">
                <a:ea typeface="宋体" panose="02010600030101010101" pitchFamily="2" charset="-122"/>
              </a:rPr>
              <a:t>(“%d\n”, res);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ea typeface="宋体" panose="02010600030101010101" pitchFamily="2" charset="-122"/>
              </a:rPr>
              <a:t>   </a:t>
            </a:r>
            <a:r>
              <a:rPr lang="en-US" altLang="zh-CN" dirty="0">
                <a:ea typeface="宋体" panose="02010600030101010101" pitchFamily="2" charset="-122"/>
              </a:rPr>
              <a:t>return 0;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}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7282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8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strcmp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示例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5510" name="Rectangle 6"/>
          <p:cNvSpPr>
            <a:spLocks noChangeArrowheads="1"/>
          </p:cNvSpPr>
          <p:nvPr/>
        </p:nvSpPr>
        <p:spPr bwMode="auto">
          <a:xfrm>
            <a:off x="6400800" y="3810000"/>
            <a:ext cx="9906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panose="020B0604020202020204" pitchFamily="34" charset="0"/>
              </a:rPr>
              <a:t>1234</a:t>
            </a:r>
            <a:endParaRPr kumimoji="1" lang="en-US" altLang="zh-CN" sz="2400" b="1">
              <a:solidFill>
                <a:srgbClr val="CC0066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panose="020B0604020202020204" pitchFamily="34" charset="0"/>
              </a:rPr>
              <a:t>2</a:t>
            </a:r>
            <a:endParaRPr kumimoji="1" lang="en-US" altLang="zh-CN" sz="2400" b="1">
              <a:solidFill>
                <a:srgbClr val="CC0066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" panose="020B0604020202020204" pitchFamily="34" charset="0"/>
              </a:rPr>
              <a:t>-1</a:t>
            </a:r>
            <a:endParaRPr kumimoji="1" lang="en-US" altLang="zh-CN" sz="2400" b="1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5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5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0" grpId="0" animBg="1" autoUpdateAnimBg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6913563" cy="1582737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利用字符串比较函数比较字符串的大小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strcmp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(str1, str2);   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为什么定义这样的函数？</a:t>
            </a:r>
            <a:endParaRPr lang="zh-CN" altLang="en-US" sz="280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8306" name="Rectangle 5"/>
          <p:cNvSpPr>
            <a:spLocks noGrp="1" noChangeArrowheads="1"/>
          </p:cNvSpPr>
          <p:nvPr>
            <p:ph type="title"/>
          </p:nvPr>
        </p:nvSpPr>
        <p:spPr>
          <a:xfrm>
            <a:off x="292100" y="307975"/>
            <a:ext cx="838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用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strcmp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比较字符串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6534" name="Text Box 6"/>
          <p:cNvSpPr txBox="1">
            <a:spLocks noChangeArrowheads="1"/>
          </p:cNvSpPr>
          <p:nvPr/>
        </p:nvSpPr>
        <p:spPr bwMode="auto">
          <a:xfrm>
            <a:off x="4211638" y="3068638"/>
            <a:ext cx="4497387" cy="1541462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(str1, str2) &gt; 0</a:t>
            </a:r>
            <a:endParaRPr lang="en-US" altLang="zh-CN" sz="2800" b="1" dirty="0"/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(str1, "hello")</a:t>
            </a:r>
            <a:r>
              <a:rPr lang="en-US" altLang="zh-CN" sz="1800" dirty="0"/>
              <a:t> </a:t>
            </a:r>
            <a:r>
              <a:rPr lang="en-US" altLang="zh-CN" sz="2800" b="1" dirty="0"/>
              <a:t>&lt; 0</a:t>
            </a:r>
            <a:endParaRPr lang="en-US" altLang="zh-CN" sz="2800" b="1" dirty="0"/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(str1, str2) == 0</a:t>
            </a:r>
            <a:endParaRPr lang="en-US" altLang="zh-CN" sz="2800" b="1" dirty="0"/>
          </a:p>
        </p:txBody>
      </p:sp>
      <p:sp>
        <p:nvSpPr>
          <p:cNvPr id="98308" name="Rectangle 8"/>
          <p:cNvSpPr>
            <a:spLocks noChangeArrowheads="1"/>
          </p:cNvSpPr>
          <p:nvPr/>
        </p:nvSpPr>
        <p:spPr bwMode="auto">
          <a:xfrm>
            <a:off x="611188" y="3213100"/>
            <a:ext cx="2592387" cy="1382713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zh-CN" sz="2800" b="1"/>
              <a:t>str1 &gt; str2 </a:t>
            </a:r>
            <a:endParaRPr lang="en-US" altLang="zh-CN" sz="2800" b="1"/>
          </a:p>
          <a:p>
            <a:r>
              <a:rPr lang="en-US" altLang="zh-CN" sz="2800" b="1"/>
              <a:t>str1 &lt; "hello"</a:t>
            </a:r>
            <a:endParaRPr lang="en-US" altLang="zh-CN" sz="2800" b="1"/>
          </a:p>
          <a:p>
            <a:r>
              <a:rPr lang="en-US" altLang="zh-CN" sz="2800" b="1"/>
              <a:t>str1 == str2</a:t>
            </a:r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539750" y="4868863"/>
            <a:ext cx="3744913" cy="4572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比较字符串首元素的地址</a:t>
            </a:r>
            <a:endParaRPr lang="zh-CN" altLang="en-US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4932363" y="4868863"/>
            <a:ext cx="2952750" cy="4572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比较字符串的内容</a:t>
            </a:r>
            <a:endParaRPr lang="zh-CN" altLang="en-US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6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6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6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6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6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6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4" grpId="0" autoUpdateAnimBg="0" build="p"/>
      <p:bldP spid="406537" grpId="0"/>
      <p:bldP spid="40653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239000" cy="3200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strlen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计算字符串的有效长度，不包括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static char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[20] = </a:t>
            </a: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How are you?</a:t>
            </a: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strlen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("hello")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的值是：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strlen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的值是：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字符串长度函数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strlen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4948238" y="3573463"/>
            <a:ext cx="703262" cy="103772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</a:rPr>
              <a:t>5</a:t>
            </a:r>
            <a:endParaRPr lang="zh-CN" altLang="en-US" sz="2800" b="1" dirty="0">
              <a:solidFill>
                <a:schemeClr val="bg2"/>
              </a:solidFill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12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8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990600"/>
            <a:ext cx="8588375" cy="5562600"/>
          </a:xfrm>
          <a:noFill/>
          <a:ln w="12700">
            <a:solidFill>
              <a:schemeClr val="tx1"/>
            </a:solidFill>
            <a:miter lim="800000"/>
          </a:ln>
        </p:spPr>
        <p:txBody>
          <a:bodyPr lIns="90488" tIns="44450" rIns="90488" bIns="44450"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函数                                功能                        头文件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puts (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          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输出字符串        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   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gets (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           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输入字符串（回车间隔）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strcpy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(s1,s2)     s2  ==&gt; s1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strcat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(s1,s2)      s1 “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” s2 ==&gt; s1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   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若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s1“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==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”s2，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函数值为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strcmp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(s1,s2)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若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s1 “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” s2，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函数值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&gt;0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string.h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若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s1 “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” s2，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函数值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&lt;0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计算字符串的有效长度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strlen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)       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不包括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4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07975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字符串处理函数小结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0355" name="Line 6"/>
          <p:cNvSpPr>
            <a:spLocks noChangeShapeType="1"/>
          </p:cNvSpPr>
          <p:nvPr/>
        </p:nvSpPr>
        <p:spPr bwMode="auto">
          <a:xfrm>
            <a:off x="2819400" y="990600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56" name="Line 7"/>
          <p:cNvSpPr>
            <a:spLocks noChangeShapeType="1"/>
          </p:cNvSpPr>
          <p:nvPr/>
        </p:nvSpPr>
        <p:spPr bwMode="auto">
          <a:xfrm>
            <a:off x="381000" y="1447800"/>
            <a:ext cx="845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57" name="Line 8"/>
          <p:cNvSpPr>
            <a:spLocks noChangeShapeType="1"/>
          </p:cNvSpPr>
          <p:nvPr/>
        </p:nvSpPr>
        <p:spPr bwMode="auto">
          <a:xfrm>
            <a:off x="381000" y="19812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lIns="90488" tIns="44450" rIns="90488" bIns="44450" anchor="ctr"/>
          <a:lstStyle/>
          <a:p>
            <a:endParaRPr lang="zh-CN" altLang="en-US" dirty="0"/>
          </a:p>
        </p:txBody>
      </p:sp>
      <p:sp>
        <p:nvSpPr>
          <p:cNvPr id="100358" name="Line 9"/>
          <p:cNvSpPr>
            <a:spLocks noChangeShapeType="1"/>
          </p:cNvSpPr>
          <p:nvPr/>
        </p:nvSpPr>
        <p:spPr bwMode="auto">
          <a:xfrm>
            <a:off x="323528" y="2492896"/>
            <a:ext cx="845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59" name="Line 10"/>
          <p:cNvSpPr>
            <a:spLocks noChangeShapeType="1"/>
          </p:cNvSpPr>
          <p:nvPr/>
        </p:nvSpPr>
        <p:spPr bwMode="auto">
          <a:xfrm>
            <a:off x="381000" y="30480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60" name="Line 11"/>
          <p:cNvSpPr>
            <a:spLocks noChangeShapeType="1"/>
          </p:cNvSpPr>
          <p:nvPr/>
        </p:nvSpPr>
        <p:spPr bwMode="auto">
          <a:xfrm>
            <a:off x="381000" y="35052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61" name="Line 12"/>
          <p:cNvSpPr>
            <a:spLocks noChangeShapeType="1"/>
          </p:cNvSpPr>
          <p:nvPr/>
        </p:nvSpPr>
        <p:spPr bwMode="auto">
          <a:xfrm>
            <a:off x="381000" y="51054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62" name="Line 13"/>
          <p:cNvSpPr>
            <a:spLocks noChangeShapeType="1"/>
          </p:cNvSpPr>
          <p:nvPr/>
        </p:nvSpPr>
        <p:spPr bwMode="auto">
          <a:xfrm>
            <a:off x="7162800" y="990600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958850"/>
            <a:ext cx="3983038" cy="54943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 ( )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int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 n;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int x, min;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("%d", &amp;n);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("%d", &amp;x);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min = x;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for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1;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("%d", &amp;x);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if (x &lt; min)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min = x;     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("min is %d\n", min);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}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78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5054600" cy="6096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</a:rPr>
              <a:t>8-9 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求最小字符串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4822825" y="476249"/>
            <a:ext cx="4321175" cy="59769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#include &lt;</a:t>
            </a:r>
            <a:r>
              <a:rPr kumimoji="1" lang="en-US" altLang="zh-CN" sz="2400" b="1" dirty="0" err="1"/>
              <a:t>string.h</a:t>
            </a:r>
            <a:r>
              <a:rPr kumimoji="1" lang="en-US" altLang="zh-CN" sz="2400" b="1" dirty="0"/>
              <a:t>&gt;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main ( ) 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{   int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, n;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char </a:t>
            </a:r>
            <a:r>
              <a:rPr kumimoji="1" lang="en-US" altLang="zh-CN" sz="2400" b="1" dirty="0" err="1"/>
              <a:t>sx</a:t>
            </a:r>
            <a:r>
              <a:rPr kumimoji="1" lang="en-US" altLang="zh-CN" sz="2400" b="1" dirty="0"/>
              <a:t>[80], </a:t>
            </a:r>
            <a:r>
              <a:rPr kumimoji="1" lang="en-US" altLang="zh-CN" sz="2400" b="1" dirty="0" err="1"/>
              <a:t>smin</a:t>
            </a:r>
            <a:r>
              <a:rPr kumimoji="1" lang="en-US" altLang="zh-CN" sz="2400" b="1" dirty="0"/>
              <a:t>[80];  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 ("%d", &amp;n);</a:t>
            </a:r>
            <a:r>
              <a:rPr kumimoji="1" lang="en-US" altLang="zh-CN" sz="2400" b="1" dirty="0"/>
              <a:t>  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scanf</a:t>
            </a:r>
            <a:r>
              <a:rPr kumimoji="1" lang="en-US" altLang="zh-CN" sz="2400" b="1" dirty="0"/>
              <a:t>("%s", </a:t>
            </a:r>
            <a:r>
              <a:rPr kumimoji="1" lang="en-US" altLang="zh-CN" sz="2400" b="1" dirty="0" err="1"/>
              <a:t>sx</a:t>
            </a:r>
            <a:r>
              <a:rPr kumimoji="1" lang="en-US" altLang="zh-CN" sz="2400" b="1" dirty="0"/>
              <a:t>);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strcpy</a:t>
            </a:r>
            <a:r>
              <a:rPr kumimoji="1" lang="en-US" altLang="zh-CN" sz="2400" b="1" dirty="0"/>
              <a:t> (</a:t>
            </a:r>
            <a:r>
              <a:rPr kumimoji="1" lang="en-US" altLang="zh-CN" sz="2400" b="1" dirty="0" err="1"/>
              <a:t>smin,sx</a:t>
            </a:r>
            <a:r>
              <a:rPr kumimoji="1" lang="en-US" altLang="zh-CN" sz="2400" b="1" dirty="0"/>
              <a:t>); 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for (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 = 1;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 &lt; n;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++){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   </a:t>
            </a:r>
            <a:r>
              <a:rPr kumimoji="1" lang="en-US" altLang="zh-CN" sz="2400" b="1" dirty="0" err="1"/>
              <a:t>scanf</a:t>
            </a:r>
            <a:r>
              <a:rPr kumimoji="1" lang="en-US" altLang="zh-CN" sz="2400" b="1" dirty="0"/>
              <a:t> ("%s", </a:t>
            </a:r>
            <a:r>
              <a:rPr kumimoji="1" lang="en-US" altLang="zh-CN" sz="2400" b="1" dirty="0" err="1"/>
              <a:t>sx</a:t>
            </a:r>
            <a:r>
              <a:rPr kumimoji="1" lang="en-US" altLang="zh-CN" sz="2400" b="1" dirty="0"/>
              <a:t>);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   if (</a:t>
            </a:r>
            <a:r>
              <a:rPr kumimoji="1" lang="en-US" altLang="zh-CN" sz="2400" b="1" dirty="0" err="1"/>
              <a:t>strcmp</a:t>
            </a:r>
            <a:r>
              <a:rPr kumimoji="1" lang="en-US" altLang="zh-CN" sz="2400" b="1" dirty="0"/>
              <a:t> (</a:t>
            </a:r>
            <a:r>
              <a:rPr kumimoji="1" lang="en-US" altLang="zh-CN" sz="2400" b="1" dirty="0" err="1"/>
              <a:t>sx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smin</a:t>
            </a:r>
            <a:r>
              <a:rPr kumimoji="1" lang="en-US" altLang="zh-CN" sz="2400" b="1" dirty="0"/>
              <a:t>)&lt;0)  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         </a:t>
            </a:r>
            <a:r>
              <a:rPr kumimoji="1" lang="en-US" altLang="zh-CN" sz="2400" b="1" dirty="0" err="1"/>
              <a:t>strcpy</a:t>
            </a:r>
            <a:r>
              <a:rPr kumimoji="1" lang="en-US" altLang="zh-CN" sz="2400" b="1" dirty="0"/>
              <a:t> (</a:t>
            </a:r>
            <a:r>
              <a:rPr kumimoji="1" lang="en-US" altLang="zh-CN" sz="2400" b="1" dirty="0" err="1"/>
              <a:t>smin,sx</a:t>
            </a:r>
            <a:r>
              <a:rPr kumimoji="1" lang="en-US" altLang="zh-CN" sz="2400" b="1" dirty="0"/>
              <a:t>);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 }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("min is %s\n", </a:t>
            </a:r>
            <a:r>
              <a:rPr kumimoji="1" lang="en-US" altLang="zh-CN" sz="2000" b="1" dirty="0" err="1"/>
              <a:t>smin</a:t>
            </a:r>
            <a:r>
              <a:rPr kumimoji="1" lang="en-US" altLang="zh-CN" sz="2000" b="1" dirty="0"/>
              <a:t>);</a:t>
            </a:r>
            <a:endParaRPr kumimoji="1" lang="en-US" altLang="zh-CN" sz="20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    return 0;</a:t>
            </a:r>
            <a:endParaRPr kumimoji="1" lang="en-US" altLang="zh-CN" sz="24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/>
              <a:t>}   </a:t>
            </a:r>
            <a:endParaRPr kumimoji="1" lang="en-US" altLang="zh-CN" sz="2400" b="1" dirty="0"/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2240241" y="908720"/>
            <a:ext cx="1752600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panose="020B0604020202020204" pitchFamily="34" charset="0"/>
              </a:rPr>
              <a:t>2 8 -1 99 0</a:t>
            </a:r>
            <a:r>
              <a:rPr kumimoji="1" lang="en-US" altLang="zh-CN" sz="2400" b="1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endParaRPr kumimoji="1" lang="en-US" altLang="zh-CN" sz="2400" b="1">
              <a:solidFill>
                <a:srgbClr val="FFFF00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min is –1</a:t>
            </a:r>
            <a:r>
              <a:rPr kumimoji="1" lang="en-US" altLang="zh-CN" sz="2400" b="1">
                <a:cs typeface="Arial" panose="020B0604020202020204" pitchFamily="34" charset="0"/>
              </a:rPr>
              <a:t> </a:t>
            </a:r>
            <a:endParaRPr kumimoji="1" lang="en-US" altLang="zh-CN" sz="2400" b="1">
              <a:cs typeface="Arial" panose="020B0604020202020204" pitchFamily="34" charset="0"/>
            </a:endParaRPr>
          </a:p>
        </p:txBody>
      </p:sp>
      <p:sp>
        <p:nvSpPr>
          <p:cNvPr id="409608" name="Rectangle 8"/>
          <p:cNvSpPr>
            <a:spLocks noChangeArrowheads="1"/>
          </p:cNvSpPr>
          <p:nvPr/>
        </p:nvSpPr>
        <p:spPr bwMode="auto">
          <a:xfrm>
            <a:off x="4687373" y="332656"/>
            <a:ext cx="3529012" cy="944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CC0066"/>
                </a:solidFill>
                <a:cs typeface="Arial" panose="020B0604020202020204" pitchFamily="34" charset="0"/>
              </a:rPr>
              <a:t>tool key about zoo sea</a:t>
            </a:r>
            <a:r>
              <a:rPr kumimoji="1" lang="en-US" altLang="zh-CN" sz="2400" b="1" dirty="0">
                <a:solidFill>
                  <a:srgbClr val="FFFF00"/>
                </a:solidFill>
                <a:cs typeface="Arial" panose="020B0604020202020204" pitchFamily="34" charset="0"/>
              </a:rPr>
              <a:t>  </a:t>
            </a:r>
            <a:endParaRPr kumimoji="1" lang="en-US" altLang="zh-CN" sz="2400" b="1" dirty="0">
              <a:solidFill>
                <a:srgbClr val="FFFF00"/>
              </a:solidFill>
              <a:cs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 dirty="0"/>
              <a:t>min is about</a:t>
            </a:r>
            <a:r>
              <a:rPr kumimoji="1" lang="en-US" altLang="zh-CN" sz="2400" b="1" dirty="0">
                <a:cs typeface="Arial" panose="020B0604020202020204" pitchFamily="34" charset="0"/>
              </a:rPr>
              <a:t> </a:t>
            </a:r>
            <a:endParaRPr kumimoji="1" lang="en-US" altLang="zh-CN" sz="2400" b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96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9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9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9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9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9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9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09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9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09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9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9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9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9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09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09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6" grpId="0" animBg="1" autoUpdateAnimBg="0" build="p"/>
      <p:bldP spid="409607" grpId="0" animBg="1" autoUpdateAnimBg="0"/>
      <p:bldP spid="409608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102711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8.5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任意个整数求和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charset="-122"/>
                <a:cs typeface="黑体" panose="02010609060101010101" charset="-122"/>
              </a:rPr>
              <a:t>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8-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先输入一个正整数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n，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再输入任意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个整数，计算并输出这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个整数的和。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要求使用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动态内存分配方法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为这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个整数分配空间。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1" y="188913"/>
            <a:ext cx="4572000" cy="6096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</a:rPr>
              <a:t>8.5.1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 程序解析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6" name="Rectangle 4"/>
          <p:cNvSpPr>
            <a:spLocks noChangeArrowheads="1"/>
          </p:cNvSpPr>
          <p:nvPr/>
        </p:nvSpPr>
        <p:spPr bwMode="auto">
          <a:xfrm>
            <a:off x="250825" y="809625"/>
            <a:ext cx="7200900" cy="604837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000" b="1" dirty="0" err="1"/>
              <a:t>int</a:t>
            </a:r>
            <a:r>
              <a:rPr kumimoji="1" lang="en-US" altLang="zh-CN" sz="2000" b="1" dirty="0"/>
              <a:t> main ( )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000" b="1" dirty="0"/>
              <a:t>{	  </a:t>
            </a:r>
            <a:r>
              <a:rPr kumimoji="1" lang="en-US" altLang="zh-CN" sz="2000" b="1" dirty="0" err="1"/>
              <a:t>int</a:t>
            </a:r>
            <a:r>
              <a:rPr kumimoji="1" lang="en-US" altLang="zh-CN" sz="2000" b="1" dirty="0"/>
              <a:t> n, sum,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, *p;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000" b="1" dirty="0"/>
              <a:t> 	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("Enter n: ");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 err="1"/>
              <a:t>scanf</a:t>
            </a:r>
            <a:r>
              <a:rPr kumimoji="1" lang="en-US" altLang="zh-CN" sz="2000" b="1" dirty="0"/>
              <a:t> ("%d", &amp;n);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000" b="1" dirty="0"/>
              <a:t>       if ((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p = (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 *) 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calloc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 (n, 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sizeof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(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))</a:t>
            </a:r>
            <a:r>
              <a:rPr kumimoji="1" lang="en-US" altLang="zh-CN" sz="2000" b="1" dirty="0"/>
              <a:t>) == NULL) {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000" b="1" dirty="0"/>
              <a:t>         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("Not able to allocate memory. \n");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000" b="1" dirty="0"/>
              <a:t>	      exit(1);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000" b="1" dirty="0"/>
              <a:t>	   }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("Enter %d integers: ", n);   		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000" b="1" dirty="0"/>
              <a:t>       for (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= 0;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&lt; n;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++){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000" b="1" dirty="0"/>
              <a:t>	      </a:t>
            </a:r>
            <a:r>
              <a:rPr kumimoji="1" lang="en-US" altLang="zh-CN" sz="2000" b="1" dirty="0" err="1"/>
              <a:t>scanf</a:t>
            </a:r>
            <a:r>
              <a:rPr kumimoji="1" lang="en-US" altLang="zh-CN" sz="2000" b="1" dirty="0"/>
              <a:t>("%d", </a:t>
            </a:r>
            <a:r>
              <a:rPr kumimoji="1" lang="en-US" altLang="zh-CN" sz="2000" b="1" dirty="0" err="1"/>
              <a:t>p+i</a:t>
            </a:r>
            <a:r>
              <a:rPr kumimoji="1" lang="en-US" altLang="zh-CN" sz="2000" b="1" dirty="0"/>
              <a:t>);}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000" b="1" dirty="0"/>
              <a:t>	  sum = 0;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000" b="1" dirty="0"/>
              <a:t>	  for (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= 0;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&lt; n;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++){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000" b="1" dirty="0"/>
              <a:t>	      sum = sum + *(</a:t>
            </a:r>
            <a:r>
              <a:rPr kumimoji="1" lang="en-US" altLang="zh-CN" sz="2000" b="1" dirty="0" err="1"/>
              <a:t>p+i</a:t>
            </a:r>
            <a:r>
              <a:rPr kumimoji="1" lang="en-US" altLang="zh-CN" sz="2000" b="1"/>
              <a:t>);}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("The sum is %d \</a:t>
            </a:r>
            <a:r>
              <a:rPr kumimoji="1" lang="en-US" altLang="zh-CN" sz="2000" b="1" dirty="0" err="1"/>
              <a:t>n",sum</a:t>
            </a:r>
            <a:r>
              <a:rPr kumimoji="1" lang="en-US" altLang="zh-CN" sz="2000" b="1" dirty="0"/>
              <a:t>);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free (p)</a:t>
            </a:r>
            <a:r>
              <a:rPr kumimoji="1" lang="en-US" altLang="zh-CN" sz="2000" b="1" dirty="0"/>
              <a:t>;			</a:t>
            </a:r>
            <a:r>
              <a:rPr kumimoji="1" lang="zh-CN" altLang="en-US" sz="2000" b="1" dirty="0"/>
              <a:t> </a:t>
            </a:r>
            <a:endParaRPr kumimoji="1" lang="zh-CN" altLang="en-US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000" b="1" dirty="0"/>
              <a:t>	 </a:t>
            </a:r>
            <a:r>
              <a:rPr kumimoji="1" lang="en-US" altLang="zh-CN" sz="2000" b="1" dirty="0"/>
              <a:t>return 0;</a:t>
            </a:r>
            <a:endParaRPr kumimoji="1" lang="en-US" altLang="zh-CN" sz="2000" b="1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000" b="1" dirty="0"/>
              <a:t>} </a:t>
            </a:r>
            <a:endParaRPr kumimoji="1" lang="en-US" altLang="zh-CN" sz="2000" b="1" dirty="0"/>
          </a:p>
        </p:txBody>
      </p:sp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3563938" y="765175"/>
            <a:ext cx="533400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</a:pPr>
            <a:r>
              <a:rPr kumimoji="1" lang="en-US" altLang="zh-CN" sz="2000" b="1">
                <a:cs typeface="Courier New" panose="02070309020205020404" charset="0"/>
              </a:rPr>
              <a:t>Enter n:</a:t>
            </a:r>
            <a:r>
              <a:rPr kumimoji="1" lang="en-US" altLang="zh-CN" sz="2000" b="1">
                <a:solidFill>
                  <a:srgbClr val="CC0066"/>
                </a:solidFill>
                <a:cs typeface="Courier New" panose="02070309020205020404" charset="0"/>
              </a:rPr>
              <a:t> 10</a:t>
            </a:r>
            <a:endParaRPr kumimoji="1" lang="en-US" altLang="zh-CN" sz="2000" b="1">
              <a:solidFill>
                <a:srgbClr val="CC0066"/>
              </a:solidFill>
              <a:cs typeface="Courier New" panose="02070309020205020404" charset="0"/>
            </a:endParaRPr>
          </a:p>
          <a:p>
            <a:pPr algn="just">
              <a:spcBef>
                <a:spcPct val="30000"/>
              </a:spcBef>
            </a:pPr>
            <a:r>
              <a:rPr kumimoji="1" lang="en-US" altLang="zh-CN" sz="2000" b="1">
                <a:cs typeface="Courier New" panose="02070309020205020404" charset="0"/>
              </a:rPr>
              <a:t>Enter 10 integers:</a:t>
            </a:r>
            <a:r>
              <a:rPr kumimoji="1" lang="en-US" altLang="zh-CN" sz="2000" b="1">
                <a:solidFill>
                  <a:srgbClr val="CC0066"/>
                </a:solidFill>
                <a:cs typeface="Courier New" panose="02070309020205020404" charset="0"/>
              </a:rPr>
              <a:t> 3 7 12 54 2 –19 8 –1 0 15</a:t>
            </a:r>
            <a:endParaRPr kumimoji="1" lang="en-US" altLang="zh-CN" sz="2000" b="1">
              <a:solidFill>
                <a:srgbClr val="CC0066"/>
              </a:solidFill>
              <a:cs typeface="Courier New" panose="02070309020205020404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cs typeface="Courier New" panose="02070309020205020404" charset="0"/>
              </a:rPr>
              <a:t>The sum is 81</a:t>
            </a:r>
            <a:r>
              <a:rPr kumimoji="1" lang="en-US" altLang="zh-CN" sz="2000" b="1">
                <a:solidFill>
                  <a:srgbClr val="CC0066"/>
                </a:solidFill>
                <a:cs typeface="Arial" panose="020B0604020202020204" pitchFamily="34" charset="0"/>
              </a:rPr>
              <a:t> </a:t>
            </a:r>
            <a:endParaRPr kumimoji="1" lang="en-US" altLang="zh-CN" sz="2000" b="1">
              <a:solidFill>
                <a:srgbClr val="CC0066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 animBg="1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</a:rPr>
              <a:t>8.5.2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用指针实现内存动态分配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62950" cy="464185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变量在使用前必须被定义且安排好存储空间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全局变量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静态局部变量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的存储是在</a:t>
            </a:r>
            <a:r>
              <a:rPr lang="zh-CN" altLang="en-US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编译时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确定，在程序开始执行前完成。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自动变量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，在执行进入变量定义所在的复合语句时为它们分配存储，变量的大小也是静态确定的。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一般情况下，运行中的很多存储要求在写程序时无法确定。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动态存储管理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147050" cy="3852862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不是由编译系统分配的，而是由用户在程序中通过动态分配获取。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使用动态内存分配能有效地使用内存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使用时申请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用完就释放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同一段内存可以有不同的用途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ldLvl="2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动态内存分配的步骤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）了解需要多少内存空间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）利用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语言提供的动态分配函数来分配所需要的存储空间。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）使指针指向获得的内存空间，以便用指针在该空间内实施运算或操作。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（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）当使用完毕内存后，释放这一空间。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02588" cy="739775"/>
          </a:xfrm>
        </p:spPr>
        <p:txBody>
          <a:bodyPr/>
          <a:lstStyle/>
          <a:p>
            <a:pPr eaLnBrk="1" hangingPunct="1"/>
            <a:r>
              <a:rPr lang="en-US" sz="4000">
                <a:latin typeface="Arial" panose="020B0604020202020204" pitchFamily="34" charset="0"/>
                <a:ea typeface="宋体" panose="02010600030101010101" pitchFamily="2" charset="-122"/>
              </a:rPr>
              <a:t>8.1.2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  地址和指针－</a:t>
            </a:r>
            <a:r>
              <a:rPr lang="en-US" sz="4000">
                <a:latin typeface="Arial" panose="020B0604020202020204" pitchFamily="34" charset="0"/>
                <a:ea typeface="宋体" panose="02010600030101010101" pitchFamily="2" charset="-122"/>
              </a:rPr>
              <a:t>指针</a:t>
            </a: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概念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457200" y="2514600"/>
            <a:ext cx="8686800" cy="43434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endParaRPr kumimoji="1"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25603" name="Rectangle 15"/>
          <p:cNvSpPr>
            <a:spLocks noChangeArrowheads="1"/>
          </p:cNvSpPr>
          <p:nvPr/>
        </p:nvSpPr>
        <p:spPr bwMode="auto">
          <a:xfrm>
            <a:off x="304800" y="1219200"/>
            <a:ext cx="4914900" cy="1066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r>
              <a:rPr kumimoji="1" lang="zh-CN" altLang="en-US" sz="2800" b="1">
                <a:latin typeface="Times New Roman" panose="02020603050405020304" charset="0"/>
              </a:rPr>
              <a:t>       内存单元</a:t>
            </a:r>
            <a:endParaRPr kumimoji="1" lang="zh-CN" altLang="en-US" sz="2800" b="1">
              <a:latin typeface="Times New Roman" panose="02020603050405020304" charset="0"/>
            </a:endParaRPr>
          </a:p>
          <a:p>
            <a:r>
              <a:rPr kumimoji="1" lang="zh-CN" altLang="en-US" sz="2800" b="1">
                <a:latin typeface="Times New Roman" panose="02020603050405020304" charset="0"/>
              </a:rPr>
              <a:t>地址   内容     </a:t>
            </a:r>
            <a:r>
              <a:rPr lang="zh-CN" altLang="en-US" sz="2800" b="1">
                <a:latin typeface="宋体" panose="02010600030101010101" pitchFamily="2" charset="-122"/>
              </a:rPr>
              <a:t>变量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229392" name="Text Box 16"/>
          <p:cNvSpPr txBox="1">
            <a:spLocks noChangeArrowheads="1"/>
          </p:cNvSpPr>
          <p:nvPr/>
        </p:nvSpPr>
        <p:spPr bwMode="auto">
          <a:xfrm>
            <a:off x="4038600" y="2819400"/>
            <a:ext cx="4648200" cy="10318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/>
              <a:t>int  x = 20, y = 1, z = 155;</a:t>
            </a:r>
            <a:endParaRPr lang="en-US" altLang="zh-CN" sz="2800" b="1"/>
          </a:p>
          <a:p>
            <a:pPr>
              <a:spcBef>
                <a:spcPct val="20000"/>
              </a:spcBef>
            </a:pPr>
            <a:r>
              <a:rPr lang="en-US" altLang="zh-CN" sz="2800" b="1"/>
              <a:t>printf("%d", x;)</a:t>
            </a:r>
            <a:endParaRPr lang="en-US" altLang="zh-CN" sz="2800" b="1"/>
          </a:p>
        </p:txBody>
      </p:sp>
      <p:sp>
        <p:nvSpPr>
          <p:cNvPr id="229393" name="Rectangle 17"/>
          <p:cNvSpPr>
            <a:spLocks noChangeArrowheads="1"/>
          </p:cNvSpPr>
          <p:nvPr/>
        </p:nvSpPr>
        <p:spPr bwMode="auto">
          <a:xfrm>
            <a:off x="3635375" y="2209800"/>
            <a:ext cx="4572000" cy="5191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800" b="1">
                <a:solidFill>
                  <a:schemeClr val="bg2"/>
                </a:solidFill>
                <a:latin typeface="Times New Roman" panose="02020603050405020304" charset="0"/>
              </a:rPr>
              <a:t>直接访问</a:t>
            </a:r>
            <a:r>
              <a:rPr lang="en-US" sz="2800" b="1">
                <a:latin typeface="仿宋_GB2312" charset="0"/>
              </a:rPr>
              <a:t>：通过变量名访问</a:t>
            </a:r>
            <a:endParaRPr lang="zh-CN" altLang="en-US" sz="2800" b="1">
              <a:latin typeface="仿宋_GB2312" charset="0"/>
            </a:endParaRPr>
          </a:p>
        </p:txBody>
      </p:sp>
      <p:sp>
        <p:nvSpPr>
          <p:cNvPr id="229394" name="Rectangle 18"/>
          <p:cNvSpPr>
            <a:spLocks noChangeArrowheads="1"/>
          </p:cNvSpPr>
          <p:nvPr/>
        </p:nvSpPr>
        <p:spPr bwMode="auto">
          <a:xfrm>
            <a:off x="3733800" y="4114800"/>
            <a:ext cx="5181600" cy="1614488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sz="2800" b="1">
                <a:solidFill>
                  <a:srgbClr val="CC0066"/>
                </a:solidFill>
                <a:latin typeface="Times New Roman" panose="02020603050405020304" charset="0"/>
              </a:rPr>
              <a:t>间接访问</a:t>
            </a:r>
            <a:r>
              <a:rPr lang="en-US" sz="2800" b="1">
                <a:latin typeface="宋体" panose="02010600030101010101" pitchFamily="2" charset="-122"/>
              </a:rPr>
              <a:t>：</a:t>
            </a:r>
            <a:r>
              <a:rPr lang="en-US" altLang="zh-CN" sz="2800" b="1">
                <a:latin typeface="宋体" panose="02010600030101010101" pitchFamily="2" charset="-122"/>
              </a:rPr>
              <a:t>通过</a:t>
            </a:r>
            <a:r>
              <a:rPr lang="zh-CN" altLang="en-US" sz="2800" b="1">
                <a:latin typeface="宋体" panose="02010600030101010101" pitchFamily="2" charset="-122"/>
              </a:rPr>
              <a:t>另一个变量访问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lvl="1"/>
            <a:r>
              <a:rPr lang="en-US" sz="2400" b="1">
                <a:latin typeface="宋体" panose="02010600030101010101" pitchFamily="2" charset="-122"/>
              </a:rPr>
              <a:t>把变量的地址放到另一变量中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lvl="1"/>
            <a:r>
              <a:rPr lang="en-US" sz="2400" b="1">
                <a:latin typeface="宋体" panose="02010600030101010101" pitchFamily="2" charset="-122"/>
              </a:rPr>
              <a:t>使用时先找到后者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lvl="1"/>
            <a:r>
              <a:rPr lang="en-US" altLang="zh-CN" sz="2400" b="1">
                <a:latin typeface="宋体" panose="02010600030101010101" pitchFamily="2" charset="-122"/>
              </a:rPr>
              <a:t>再</a:t>
            </a:r>
            <a:r>
              <a:rPr lang="en-US" sz="2400" b="1">
                <a:latin typeface="宋体" panose="02010600030101010101" pitchFamily="2" charset="-122"/>
              </a:rPr>
              <a:t>从中取出前者的地址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grpSp>
        <p:nvGrpSpPr>
          <p:cNvPr id="25607" name="Group 19"/>
          <p:cNvGrpSpPr/>
          <p:nvPr/>
        </p:nvGrpSpPr>
        <p:grpSpPr bwMode="auto">
          <a:xfrm>
            <a:off x="1447800" y="2362200"/>
            <a:ext cx="1371600" cy="2362200"/>
            <a:chOff x="912" y="1008"/>
            <a:chExt cx="864" cy="1488"/>
          </a:xfrm>
        </p:grpSpPr>
        <p:sp>
          <p:nvSpPr>
            <p:cNvPr id="25623" name="Rectangle 20"/>
            <p:cNvSpPr>
              <a:spLocks noChangeArrowheads="1"/>
            </p:cNvSpPr>
            <p:nvPr/>
          </p:nvSpPr>
          <p:spPr bwMode="auto">
            <a:xfrm>
              <a:off x="912" y="1008"/>
              <a:ext cx="864" cy="1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24" name="Line 21"/>
            <p:cNvSpPr>
              <a:spLocks noChangeShapeType="1"/>
            </p:cNvSpPr>
            <p:nvPr/>
          </p:nvSpPr>
          <p:spPr bwMode="auto">
            <a:xfrm>
              <a:off x="912" y="12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5" name="Line 22"/>
            <p:cNvSpPr>
              <a:spLocks noChangeShapeType="1"/>
            </p:cNvSpPr>
            <p:nvPr/>
          </p:nvSpPr>
          <p:spPr bwMode="auto">
            <a:xfrm>
              <a:off x="912" y="148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6" name="Line 23"/>
            <p:cNvSpPr>
              <a:spLocks noChangeShapeType="1"/>
            </p:cNvSpPr>
            <p:nvPr/>
          </p:nvSpPr>
          <p:spPr bwMode="auto">
            <a:xfrm>
              <a:off x="912" y="17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7" name="Line 24"/>
            <p:cNvSpPr>
              <a:spLocks noChangeShapeType="1"/>
            </p:cNvSpPr>
            <p:nvPr/>
          </p:nvSpPr>
          <p:spPr bwMode="auto">
            <a:xfrm>
              <a:off x="912" y="20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8" name="Line 25"/>
            <p:cNvSpPr>
              <a:spLocks noChangeShapeType="1"/>
            </p:cNvSpPr>
            <p:nvPr/>
          </p:nvSpPr>
          <p:spPr bwMode="auto">
            <a:xfrm>
              <a:off x="912" y="225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/>
          <p:nvPr/>
        </p:nvGrpSpPr>
        <p:grpSpPr bwMode="auto">
          <a:xfrm>
            <a:off x="304800" y="2743200"/>
            <a:ext cx="3657600" cy="1219200"/>
            <a:chOff x="192" y="1248"/>
            <a:chExt cx="2304" cy="768"/>
          </a:xfrm>
        </p:grpSpPr>
        <p:sp>
          <p:nvSpPr>
            <p:cNvPr id="10261" name="Rectangle 27"/>
            <p:cNvSpPr>
              <a:spLocks noChangeArrowheads="1"/>
            </p:cNvSpPr>
            <p:nvPr/>
          </p:nvSpPr>
          <p:spPr bwMode="auto">
            <a:xfrm>
              <a:off x="192" y="1248"/>
              <a:ext cx="2208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 dirty="0">
                  <a:latin typeface="+mn-lt"/>
                </a:rPr>
                <a:t>1000    </a:t>
              </a:r>
              <a:r>
                <a:rPr kumimoji="1" lang="zh-CN" altLang="en-US" sz="2400" b="1" dirty="0">
                  <a:latin typeface="+mn-lt"/>
                </a:rPr>
                <a:t>      </a:t>
              </a:r>
              <a:r>
                <a:rPr kumimoji="1" lang="en-US" altLang="zh-CN" sz="2400" b="1" dirty="0">
                  <a:latin typeface="+mn-lt"/>
                </a:rPr>
                <a:t>20</a:t>
              </a:r>
              <a:r>
                <a:rPr kumimoji="1" lang="zh-CN" altLang="en-US" sz="2400" b="1" dirty="0">
                  <a:latin typeface="+mn-lt"/>
                </a:rPr>
                <a:t>   </a:t>
              </a:r>
              <a:r>
                <a:rPr kumimoji="1" lang="en-US" altLang="zh-CN" sz="2400" b="1" dirty="0">
                  <a:latin typeface="+mn-lt"/>
                </a:rPr>
                <a:t>  </a:t>
              </a:r>
              <a:r>
                <a:rPr kumimoji="1" lang="zh-CN" altLang="en-US" sz="2400" b="1" dirty="0">
                  <a:latin typeface="+mn-lt"/>
                </a:rPr>
                <a:t>   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+mn-lt"/>
                </a:rPr>
                <a:t>x</a:t>
              </a:r>
              <a:endParaRPr kumimoji="1" lang="en-US" altLang="zh-CN" sz="24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5621" name="Rectangle 28"/>
            <p:cNvSpPr>
              <a:spLocks noChangeArrowheads="1"/>
            </p:cNvSpPr>
            <p:nvPr/>
          </p:nvSpPr>
          <p:spPr bwMode="auto">
            <a:xfrm>
              <a:off x="192" y="1488"/>
              <a:ext cx="2304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 dirty="0"/>
                <a:t>1002     </a:t>
              </a:r>
              <a:r>
                <a:rPr kumimoji="1" lang="zh-CN" altLang="en-US" sz="2400" b="1" dirty="0"/>
                <a:t>     </a:t>
              </a:r>
              <a:r>
                <a:rPr kumimoji="1" lang="en-US" altLang="zh-CN" sz="2400" b="1" dirty="0"/>
                <a:t> 1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    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y</a:t>
              </a:r>
              <a:endParaRPr kumimoji="1" lang="en-US" altLang="zh-CN" sz="2400" b="1" dirty="0"/>
            </a:p>
          </p:txBody>
        </p:sp>
        <p:sp>
          <p:nvSpPr>
            <p:cNvPr id="25622" name="Rectangle 29"/>
            <p:cNvSpPr>
              <a:spLocks noChangeArrowheads="1"/>
            </p:cNvSpPr>
            <p:nvPr/>
          </p:nvSpPr>
          <p:spPr bwMode="auto">
            <a:xfrm>
              <a:off x="192" y="1776"/>
              <a:ext cx="2208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 dirty="0"/>
                <a:t>1004   </a:t>
              </a:r>
              <a:r>
                <a:rPr kumimoji="1" lang="zh-CN" altLang="en-US" sz="2400" b="1" dirty="0"/>
                <a:t>     </a:t>
              </a:r>
              <a:r>
                <a:rPr kumimoji="1" lang="en-US" altLang="zh-CN" sz="2400" b="1" dirty="0"/>
                <a:t> 155 </a:t>
              </a:r>
              <a:r>
                <a:rPr kumimoji="1" lang="zh-CN" altLang="en-US" sz="2400" b="1" dirty="0"/>
                <a:t> </a:t>
              </a:r>
              <a:r>
                <a:rPr kumimoji="1" lang="en-US" altLang="zh-CN" sz="2400" b="1" dirty="0"/>
                <a:t> </a:t>
              </a:r>
              <a:r>
                <a:rPr kumimoji="1" lang="zh-CN" altLang="en-US" sz="2400" b="1" dirty="0"/>
                <a:t>     </a:t>
              </a:r>
              <a:r>
                <a:rPr kumimoji="1" lang="en-US" altLang="zh-CN" sz="2400" b="1" dirty="0"/>
                <a:t>z</a:t>
              </a:r>
              <a:endParaRPr kumimoji="1" lang="en-US" altLang="zh-CN" sz="2400" b="1" dirty="0"/>
            </a:p>
          </p:txBody>
        </p:sp>
      </p:grpSp>
      <p:grpSp>
        <p:nvGrpSpPr>
          <p:cNvPr id="4" name="Group 30"/>
          <p:cNvGrpSpPr/>
          <p:nvPr/>
        </p:nvGrpSpPr>
        <p:grpSpPr bwMode="auto">
          <a:xfrm>
            <a:off x="1447800" y="4876800"/>
            <a:ext cx="1371600" cy="762000"/>
            <a:chOff x="912" y="2592"/>
            <a:chExt cx="864" cy="480"/>
          </a:xfrm>
        </p:grpSpPr>
        <p:sp>
          <p:nvSpPr>
            <p:cNvPr id="25618" name="Rectangle 31"/>
            <p:cNvSpPr>
              <a:spLocks noChangeArrowheads="1"/>
            </p:cNvSpPr>
            <p:nvPr/>
          </p:nvSpPr>
          <p:spPr bwMode="auto">
            <a:xfrm>
              <a:off x="912" y="2592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19" name="Line 32"/>
            <p:cNvSpPr>
              <a:spLocks noChangeShapeType="1"/>
            </p:cNvSpPr>
            <p:nvPr/>
          </p:nvSpPr>
          <p:spPr bwMode="auto">
            <a:xfrm>
              <a:off x="912" y="283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5" name="Group 33"/>
          <p:cNvGrpSpPr/>
          <p:nvPr/>
        </p:nvGrpSpPr>
        <p:grpSpPr bwMode="auto">
          <a:xfrm>
            <a:off x="381000" y="4876800"/>
            <a:ext cx="3657600" cy="762000"/>
            <a:chOff x="240" y="2592"/>
            <a:chExt cx="2304" cy="480"/>
          </a:xfrm>
        </p:grpSpPr>
        <p:sp>
          <p:nvSpPr>
            <p:cNvPr id="25616" name="Rectangle 34"/>
            <p:cNvSpPr>
              <a:spLocks noChangeArrowheads="1"/>
            </p:cNvSpPr>
            <p:nvPr/>
          </p:nvSpPr>
          <p:spPr bwMode="auto">
            <a:xfrm>
              <a:off x="240" y="2592"/>
              <a:ext cx="2208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 dirty="0"/>
                <a:t>2000   </a:t>
              </a:r>
              <a:r>
                <a:rPr kumimoji="1" lang="zh-CN" altLang="en-US" sz="2400" b="1" dirty="0"/>
                <a:t>    </a:t>
              </a:r>
              <a:r>
                <a:rPr kumimoji="1" lang="en-US" altLang="zh-CN" sz="2400" b="1" dirty="0"/>
                <a:t> 1000 </a:t>
              </a:r>
              <a:r>
                <a:rPr kumimoji="1" lang="zh-CN" altLang="en-US" sz="2400" b="1" dirty="0"/>
                <a:t>      </a:t>
              </a:r>
              <a:r>
                <a:rPr kumimoji="1" lang="en-US" altLang="zh-CN" sz="2400" b="1" dirty="0">
                  <a:solidFill>
                    <a:srgbClr val="CC0066"/>
                  </a:solidFill>
                </a:rPr>
                <a:t>p</a:t>
              </a:r>
              <a:endParaRPr kumimoji="1" lang="en-US" altLang="zh-CN" sz="2400" b="1" dirty="0">
                <a:solidFill>
                  <a:srgbClr val="CC0066"/>
                </a:solidFill>
              </a:endParaRPr>
            </a:p>
          </p:txBody>
        </p:sp>
        <p:sp>
          <p:nvSpPr>
            <p:cNvPr id="25617" name="Rectangle 35"/>
            <p:cNvSpPr>
              <a:spLocks noChangeArrowheads="1"/>
            </p:cNvSpPr>
            <p:nvPr/>
          </p:nvSpPr>
          <p:spPr bwMode="auto">
            <a:xfrm>
              <a:off x="240" y="2832"/>
              <a:ext cx="2304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 dirty="0"/>
                <a:t>2002</a:t>
              </a:r>
              <a:endParaRPr kumimoji="1" lang="en-US" altLang="zh-CN" sz="2400" b="1" dirty="0"/>
            </a:p>
          </p:txBody>
        </p:sp>
      </p:grpSp>
      <p:grpSp>
        <p:nvGrpSpPr>
          <p:cNvPr id="6" name="Group 36"/>
          <p:cNvGrpSpPr/>
          <p:nvPr/>
        </p:nvGrpSpPr>
        <p:grpSpPr bwMode="auto">
          <a:xfrm>
            <a:off x="1219200" y="2781300"/>
            <a:ext cx="184150" cy="2324100"/>
            <a:chOff x="768" y="1344"/>
            <a:chExt cx="144" cy="1392"/>
          </a:xfrm>
        </p:grpSpPr>
        <p:sp>
          <p:nvSpPr>
            <p:cNvPr id="25613" name="Line 37"/>
            <p:cNvSpPr>
              <a:spLocks noChangeShapeType="1"/>
            </p:cNvSpPr>
            <p:nvPr/>
          </p:nvSpPr>
          <p:spPr bwMode="auto">
            <a:xfrm flipH="1">
              <a:off x="768" y="273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14" name="Line 38"/>
            <p:cNvSpPr>
              <a:spLocks noChangeShapeType="1"/>
            </p:cNvSpPr>
            <p:nvPr/>
          </p:nvSpPr>
          <p:spPr bwMode="auto">
            <a:xfrm flipV="1">
              <a:off x="768" y="1344"/>
              <a:ext cx="0" cy="13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15" name="Line 39"/>
            <p:cNvSpPr>
              <a:spLocks noChangeShapeType="1"/>
            </p:cNvSpPr>
            <p:nvPr/>
          </p:nvSpPr>
          <p:spPr bwMode="auto">
            <a:xfrm flipH="1">
              <a:off x="768" y="134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29416" name="Rectangle 40"/>
          <p:cNvSpPr>
            <a:spLocks noChangeArrowheads="1"/>
          </p:cNvSpPr>
          <p:nvPr/>
        </p:nvSpPr>
        <p:spPr bwMode="auto">
          <a:xfrm>
            <a:off x="1676400" y="5943600"/>
            <a:ext cx="281940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r>
              <a:rPr kumimoji="1" lang="zh-CN" altLang="en-US" sz="2400" b="1" dirty="0">
                <a:latin typeface="Times New Roman" panose="02020603050405020304" charset="0"/>
              </a:rPr>
              <a:t>地址    </a:t>
            </a:r>
            <a:r>
              <a:rPr kumimoji="1" lang="zh-CN" altLang="en-US" sz="2400" b="1" dirty="0">
                <a:solidFill>
                  <a:srgbClr val="CC0066"/>
                </a:solidFill>
                <a:latin typeface="Times New Roman" panose="02020603050405020304" charset="0"/>
              </a:rPr>
              <a:t>指针变量</a:t>
            </a:r>
            <a:endParaRPr kumimoji="1" lang="en-US" altLang="zh-CN" sz="2400" b="1" dirty="0">
              <a:solidFill>
                <a:srgbClr val="CC0066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2" grpId="0" autoUpdateAnimBg="0"/>
      <p:bldP spid="229393" grpId="0" autoUpdateAnimBg="0"/>
      <p:bldP spid="229394" grpId="0" autoUpdateAnimBg="0"/>
      <p:bldP spid="229416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动态存储分配函数</a:t>
            </a: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malloc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820150" cy="4860925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void *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malloc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(unsigned size)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在内存的动态存储区中分配一连续空间，其长度为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size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若申请成功，则返回一个指向所分配内存空间的起始地址的指针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若申请内存空间不成功，则返回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值为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返回值类型：</a:t>
            </a:r>
            <a:r>
              <a:rPr lang="en-US" altLang="zh-CN" dirty="0">
                <a:ea typeface="宋体" panose="02010600030101010101" pitchFamily="2" charset="-122"/>
              </a:rPr>
              <a:t>void *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通用指针的一个重要用途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ea typeface="宋体" panose="02010600030101010101" pitchFamily="2" charset="-122"/>
              </a:rPr>
              <a:t>将</a:t>
            </a:r>
            <a:r>
              <a:rPr lang="en-US" altLang="zh-CN" dirty="0" err="1">
                <a:ea typeface="宋体" panose="02010600030101010101" pitchFamily="2" charset="-122"/>
              </a:rPr>
              <a:t>malloc</a:t>
            </a:r>
            <a:r>
              <a:rPr lang="zh-CN" altLang="en-US" dirty="0">
                <a:ea typeface="宋体" panose="02010600030101010101" pitchFamily="2" charset="-122"/>
              </a:rPr>
              <a:t>的返回值转换到特定指针类型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，赋给一个指针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ldLvl="3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malloc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示例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820150" cy="5111750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kumimoji="1"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/* </a:t>
            </a:r>
            <a:r>
              <a:rPr kumimoji="1"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动态分配</a:t>
            </a:r>
            <a:r>
              <a:rPr kumimoji="1"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kumimoji="1"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个整数类型大小的空间 */</a:t>
            </a:r>
            <a:endParaRPr kumimoji="1"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kumimoji="1"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if (</a:t>
            </a:r>
            <a:r>
              <a:rPr kumimoji="1"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(p = (</a:t>
            </a:r>
            <a:r>
              <a:rPr kumimoji="1"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*)</a:t>
            </a:r>
            <a:r>
              <a:rPr kumimoji="1"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malloc</a:t>
            </a:r>
            <a:r>
              <a:rPr kumimoji="1"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(n*</a:t>
            </a:r>
            <a:r>
              <a:rPr kumimoji="1"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sizeof</a:t>
            </a:r>
            <a:r>
              <a:rPr kumimoji="1"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1"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kumimoji="1"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)))</a:t>
            </a:r>
            <a:r>
              <a:rPr kumimoji="1"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== NULL) {</a:t>
            </a:r>
            <a:endParaRPr kumimoji="1"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kumimoji="1"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(“Not able to allocate memory. \n”);</a:t>
            </a:r>
            <a:endParaRPr kumimoji="1"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kumimoji="1"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exit (1);</a:t>
            </a:r>
            <a:endParaRPr kumimoji="1"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kumimoji="1"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kumimoji="1"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1" lang="en-US" altLang="zh-CN" sz="280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malloc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时，用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sizeof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计算存储块大小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每次动态分配都要检查是否成功，考虑例外情况处理 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虽然存储块是动态分配的，但它的大小在分配后也是确定的，不要越界使用。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ldLvl="3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计数动态存储分配函数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</a:rPr>
              <a:t>calloc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496300" cy="4392612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void *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calloc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 unsigned n, unsigned size)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在内存的动态存储区中分配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个连续空间，每一存储空间的长度为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size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并且分配后还把存储块里全部初始化为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若申请成功，则返回一个指向被分配内存空间的起始地址的指针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若申请内存空间不成功，则返回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malloc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对所分配的存储块不做任何事情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calloc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对整个区域进行初始化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ldLvl="2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动态存储释放函数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</a:rPr>
              <a:t>free()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void free (void *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ptr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释放由动态存储分配函数申请到的整块内存空间，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ptr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为指向要释放空间的首地址。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当某个动态分配的存储块不再用时，要及时将它释放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346825" cy="8382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分配调整函数</a:t>
            </a:r>
            <a:r>
              <a:rPr lang="en-US" altLang="zh-CN" sz="4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000" dirty="0" err="1">
                <a:latin typeface="Arial" panose="020B0604020202020204" pitchFamily="34" charset="0"/>
                <a:ea typeface="宋体" panose="02010600030101010101" pitchFamily="2" charset="-122"/>
              </a:rPr>
              <a:t>realloc</a:t>
            </a:r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</a:rPr>
              <a:t>()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25184" cy="5256931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void *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realloc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(void *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ptr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, unsigned size)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更改以前的存储分配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ptr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必须是以前通过动态存储分配得到的指针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参数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为现在需要的空间大小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如果调整失败，返回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，同时原来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ptr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指向存储块的内容不变。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如果调整成功，返回一片能存放大小为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的区块，并保证该块的内容与原块的一致。如果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小于原块的大小，则内容为原块前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size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范围内的数据；如果新块更大，则原有数据存在新块的前一部分。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如果分配成功，原存储块的内容就可能改变了，因此不允许再通过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ptr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去使用它。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bldLvl="2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430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本章小结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5373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指针的概念与定义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变量、内存单元与地址的关系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指针变量的定义与初始化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指针作为函数参数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通过指针参数使函数返回多个值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指针与数组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指针、数组与地址的关系</a:t>
            </a:r>
            <a:endParaRPr 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数组名作为函数参数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指针与字符串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常用字符串处理函数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指针实现内存动态分配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82695" y="548680"/>
            <a:ext cx="4165769" cy="5841599"/>
          </a:xfrm>
          <a:prstGeom prst="rect">
            <a:avLst/>
          </a:prstGeom>
          <a:solidFill>
            <a:srgbClr val="CCFFFF"/>
          </a:solidFill>
          <a:ln w="9525">
            <a:solidFill>
              <a:srgbClr val="000080"/>
            </a:solidFill>
            <a:prstDash val="sysDot"/>
            <a:miter lim="800000"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能够掌握指针概念，定义指针变量和指针基本运算</a:t>
            </a:r>
            <a:endParaRPr lang="zh-CN" altLang="zh-CN" sz="2400" b="1" dirty="0">
              <a:solidFill>
                <a:srgbClr val="99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能够掌握指针作为函数的参数进行熟练编程，通函数调用改变主调函数变量的值</a:t>
            </a:r>
            <a:endParaRPr lang="zh-CN" altLang="zh-CN" sz="2400" b="1" dirty="0">
              <a:solidFill>
                <a:srgbClr val="99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作为函数参数进行熟练编程，并能利用指针进行数组相关操作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能够使用字符串常用处理函数进行编程，并能使用字符指针进行字符串相关操作</a:t>
            </a:r>
            <a:endParaRPr lang="zh-CN" altLang="zh-CN" sz="2400" b="1" dirty="0">
              <a:solidFill>
                <a:srgbClr val="99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了解通过指针实现动态内存分配，并能进行编程</a:t>
            </a:r>
            <a:endParaRPr lang="zh-CN" altLang="en-US" sz="24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8"/>
          <p:cNvSpPr>
            <a:spLocks noGrp="1" noChangeArrowheads="1"/>
          </p:cNvSpPr>
          <p:nvPr>
            <p:ph type="title"/>
          </p:nvPr>
        </p:nvSpPr>
        <p:spPr>
          <a:xfrm>
            <a:off x="7010400" y="609600"/>
            <a:ext cx="1828800" cy="5715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>
                <a:latin typeface="Arial" panose="020B0604020202020204" pitchFamily="34" charset="0"/>
                <a:ea typeface="宋体" panose="02010600030101010101" pitchFamily="2" charset="-122"/>
              </a:rPr>
              <a:t>指针</a:t>
            </a:r>
            <a:endParaRPr lang="zh-CN" altLang="en-US" sz="4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0" name="Rectangle 9"/>
          <p:cNvSpPr>
            <a:spLocks noChangeArrowheads="1"/>
          </p:cNvSpPr>
          <p:nvPr/>
        </p:nvSpPr>
        <p:spPr bwMode="auto">
          <a:xfrm>
            <a:off x="228600" y="1066800"/>
            <a:ext cx="3505200" cy="10668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r>
              <a:rPr kumimoji="1" lang="zh-CN" altLang="en-US" sz="2800" b="1">
                <a:latin typeface="Times New Roman" panose="02020603050405020304" charset="0"/>
              </a:rPr>
              <a:t>     内存单元</a:t>
            </a:r>
            <a:endParaRPr kumimoji="1" lang="zh-CN" altLang="en-US" sz="2800" b="1">
              <a:latin typeface="Times New Roman" panose="02020603050405020304" charset="0"/>
            </a:endParaRPr>
          </a:p>
          <a:p>
            <a:r>
              <a:rPr kumimoji="1" lang="zh-CN" altLang="en-US" sz="2800" b="1">
                <a:latin typeface="Times New Roman" panose="02020603050405020304" charset="0"/>
              </a:rPr>
              <a:t>地址   内容   </a:t>
            </a:r>
            <a:r>
              <a:rPr lang="zh-CN" altLang="en-US" sz="2800" b="1">
                <a:latin typeface="宋体" panose="02010600030101010101" pitchFamily="2" charset="-122"/>
              </a:rPr>
              <a:t>变量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27651" name="Text Box 10"/>
          <p:cNvSpPr txBox="1">
            <a:spLocks noChangeArrowheads="1"/>
          </p:cNvSpPr>
          <p:nvPr/>
        </p:nvSpPr>
        <p:spPr bwMode="auto">
          <a:xfrm>
            <a:off x="4038600" y="1143000"/>
            <a:ext cx="4648200" cy="10318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/>
              <a:t>int  x = 20, y = 1, z = 155;</a:t>
            </a:r>
            <a:endParaRPr lang="en-US" altLang="zh-CN" sz="2800" b="1"/>
          </a:p>
          <a:p>
            <a:pPr>
              <a:spcBef>
                <a:spcPct val="20000"/>
              </a:spcBef>
            </a:pPr>
            <a:r>
              <a:rPr lang="en-US" altLang="zh-CN" sz="2800" b="1"/>
              <a:t>printf("%d", x;)</a:t>
            </a:r>
            <a:endParaRPr lang="en-US" altLang="zh-CN" sz="2800" b="1"/>
          </a:p>
        </p:txBody>
      </p:sp>
      <p:grpSp>
        <p:nvGrpSpPr>
          <p:cNvPr id="27652" name="Group 11"/>
          <p:cNvGrpSpPr/>
          <p:nvPr/>
        </p:nvGrpSpPr>
        <p:grpSpPr bwMode="auto">
          <a:xfrm>
            <a:off x="1371600" y="2209800"/>
            <a:ext cx="1371600" cy="2362200"/>
            <a:chOff x="912" y="1008"/>
            <a:chExt cx="864" cy="1488"/>
          </a:xfrm>
        </p:grpSpPr>
        <p:sp>
          <p:nvSpPr>
            <p:cNvPr id="27673" name="Rectangle 12"/>
            <p:cNvSpPr>
              <a:spLocks noChangeArrowheads="1"/>
            </p:cNvSpPr>
            <p:nvPr/>
          </p:nvSpPr>
          <p:spPr bwMode="auto">
            <a:xfrm>
              <a:off x="912" y="1008"/>
              <a:ext cx="864" cy="1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7674" name="Line 13"/>
            <p:cNvSpPr>
              <a:spLocks noChangeShapeType="1"/>
            </p:cNvSpPr>
            <p:nvPr/>
          </p:nvSpPr>
          <p:spPr bwMode="auto">
            <a:xfrm>
              <a:off x="912" y="12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75" name="Line 14"/>
            <p:cNvSpPr>
              <a:spLocks noChangeShapeType="1"/>
            </p:cNvSpPr>
            <p:nvPr/>
          </p:nvSpPr>
          <p:spPr bwMode="auto">
            <a:xfrm>
              <a:off x="912" y="148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76" name="Line 15"/>
            <p:cNvSpPr>
              <a:spLocks noChangeShapeType="1"/>
            </p:cNvSpPr>
            <p:nvPr/>
          </p:nvSpPr>
          <p:spPr bwMode="auto">
            <a:xfrm>
              <a:off x="912" y="17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77" name="Line 16"/>
            <p:cNvSpPr>
              <a:spLocks noChangeShapeType="1"/>
            </p:cNvSpPr>
            <p:nvPr/>
          </p:nvSpPr>
          <p:spPr bwMode="auto">
            <a:xfrm>
              <a:off x="912" y="20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78" name="Line 17"/>
            <p:cNvSpPr>
              <a:spLocks noChangeShapeType="1"/>
            </p:cNvSpPr>
            <p:nvPr/>
          </p:nvSpPr>
          <p:spPr bwMode="auto">
            <a:xfrm>
              <a:off x="912" y="225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27653" name="Group 18"/>
          <p:cNvGrpSpPr/>
          <p:nvPr/>
        </p:nvGrpSpPr>
        <p:grpSpPr bwMode="auto">
          <a:xfrm>
            <a:off x="228600" y="2590800"/>
            <a:ext cx="3657600" cy="1219200"/>
            <a:chOff x="192" y="1248"/>
            <a:chExt cx="2304" cy="768"/>
          </a:xfrm>
        </p:grpSpPr>
        <p:sp>
          <p:nvSpPr>
            <p:cNvPr id="27670" name="Rectangle 19"/>
            <p:cNvSpPr>
              <a:spLocks noChangeArrowheads="1"/>
            </p:cNvSpPr>
            <p:nvPr/>
          </p:nvSpPr>
          <p:spPr bwMode="auto">
            <a:xfrm>
              <a:off x="192" y="1248"/>
              <a:ext cx="2208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 dirty="0">
                  <a:latin typeface="+mn-lt"/>
                </a:rPr>
                <a:t>1000</a:t>
              </a:r>
              <a:r>
                <a:rPr kumimoji="1" lang="zh-CN" altLang="en-US" sz="2400" b="1" dirty="0">
                  <a:latin typeface="+mn-lt"/>
                </a:rPr>
                <a:t>        </a:t>
              </a:r>
              <a:r>
                <a:rPr kumimoji="1" lang="en-US" altLang="zh-CN" sz="2400" b="1" dirty="0">
                  <a:latin typeface="+mn-lt"/>
                </a:rPr>
                <a:t>20</a:t>
              </a:r>
              <a:r>
                <a:rPr kumimoji="1" lang="zh-CN" altLang="en-US" sz="2400" b="1" dirty="0">
                  <a:latin typeface="+mn-lt"/>
                </a:rPr>
                <a:t>             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+mn-lt"/>
                </a:rPr>
                <a:t>x</a:t>
              </a:r>
              <a:endParaRPr kumimoji="1" lang="en-US" altLang="zh-CN" sz="2400" b="1" dirty="0">
                <a:solidFill>
                  <a:schemeClr val="bg2"/>
                </a:solidFill>
                <a:latin typeface="+mn-lt"/>
              </a:endParaRPr>
            </a:p>
          </p:txBody>
        </p:sp>
        <p:sp>
          <p:nvSpPr>
            <p:cNvPr id="27671" name="Rectangle 20"/>
            <p:cNvSpPr>
              <a:spLocks noChangeArrowheads="1"/>
            </p:cNvSpPr>
            <p:nvPr/>
          </p:nvSpPr>
          <p:spPr bwMode="auto">
            <a:xfrm>
              <a:off x="192" y="1488"/>
              <a:ext cx="2304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 dirty="0"/>
                <a:t>1002</a:t>
              </a:r>
              <a:r>
                <a:rPr kumimoji="1" lang="zh-CN" altLang="en-US" sz="2400" b="1" dirty="0"/>
                <a:t>       </a:t>
              </a:r>
              <a:r>
                <a:rPr kumimoji="1" lang="en-US" altLang="zh-CN" sz="2400" b="1" dirty="0"/>
                <a:t>1</a:t>
              </a:r>
              <a:r>
                <a:rPr kumimoji="1" lang="zh-CN" altLang="en-US" sz="2400" b="1" dirty="0"/>
                <a:t>                </a:t>
              </a:r>
              <a:r>
                <a:rPr kumimoji="1" lang="en-US" altLang="zh-CN" sz="2400" b="1" dirty="0"/>
                <a:t>y</a:t>
              </a:r>
              <a:endParaRPr kumimoji="1" lang="en-US" altLang="zh-CN" sz="2400" b="1" dirty="0"/>
            </a:p>
          </p:txBody>
        </p:sp>
        <p:sp>
          <p:nvSpPr>
            <p:cNvPr id="27672" name="Rectangle 21"/>
            <p:cNvSpPr>
              <a:spLocks noChangeArrowheads="1"/>
            </p:cNvSpPr>
            <p:nvPr/>
          </p:nvSpPr>
          <p:spPr bwMode="auto">
            <a:xfrm>
              <a:off x="192" y="1776"/>
              <a:ext cx="2208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 dirty="0"/>
                <a:t>1004</a:t>
              </a:r>
              <a:r>
                <a:rPr kumimoji="1" lang="zh-CN" altLang="en-US" sz="2400" b="1" dirty="0"/>
                <a:t>       </a:t>
              </a:r>
              <a:r>
                <a:rPr kumimoji="1" lang="en-US" altLang="zh-CN" sz="2400" b="1" dirty="0"/>
                <a:t>155</a:t>
              </a:r>
              <a:r>
                <a:rPr kumimoji="1" lang="zh-CN" altLang="en-US" sz="2400" b="1" dirty="0"/>
                <a:t>            </a:t>
              </a:r>
              <a:r>
                <a:rPr kumimoji="1" lang="en-US" altLang="zh-CN" sz="2400" b="1" dirty="0"/>
                <a:t>z</a:t>
              </a:r>
              <a:endParaRPr kumimoji="1" lang="en-US" altLang="zh-CN" sz="2400" b="1" dirty="0"/>
            </a:p>
          </p:txBody>
        </p:sp>
      </p:grpSp>
      <p:grpSp>
        <p:nvGrpSpPr>
          <p:cNvPr id="27654" name="Group 22"/>
          <p:cNvGrpSpPr/>
          <p:nvPr/>
        </p:nvGrpSpPr>
        <p:grpSpPr bwMode="auto">
          <a:xfrm>
            <a:off x="1371600" y="4724400"/>
            <a:ext cx="1371600" cy="762000"/>
            <a:chOff x="912" y="2592"/>
            <a:chExt cx="864" cy="480"/>
          </a:xfrm>
        </p:grpSpPr>
        <p:sp>
          <p:nvSpPr>
            <p:cNvPr id="27668" name="Rectangle 23"/>
            <p:cNvSpPr>
              <a:spLocks noChangeArrowheads="1"/>
            </p:cNvSpPr>
            <p:nvPr/>
          </p:nvSpPr>
          <p:spPr bwMode="auto">
            <a:xfrm>
              <a:off x="912" y="2592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7669" name="Line 24"/>
            <p:cNvSpPr>
              <a:spLocks noChangeShapeType="1"/>
            </p:cNvSpPr>
            <p:nvPr/>
          </p:nvSpPr>
          <p:spPr bwMode="auto">
            <a:xfrm>
              <a:off x="912" y="283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27655" name="Group 25"/>
          <p:cNvGrpSpPr/>
          <p:nvPr/>
        </p:nvGrpSpPr>
        <p:grpSpPr bwMode="auto">
          <a:xfrm>
            <a:off x="304800" y="4724400"/>
            <a:ext cx="3657600" cy="762000"/>
            <a:chOff x="240" y="2592"/>
            <a:chExt cx="2304" cy="480"/>
          </a:xfrm>
        </p:grpSpPr>
        <p:sp>
          <p:nvSpPr>
            <p:cNvPr id="27666" name="Rectangle 26"/>
            <p:cNvSpPr>
              <a:spLocks noChangeArrowheads="1"/>
            </p:cNvSpPr>
            <p:nvPr/>
          </p:nvSpPr>
          <p:spPr bwMode="auto">
            <a:xfrm>
              <a:off x="240" y="2592"/>
              <a:ext cx="2208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 dirty="0"/>
                <a:t>2000</a:t>
              </a:r>
              <a:r>
                <a:rPr kumimoji="1" lang="zh-CN" altLang="en-US" sz="2400" b="1" dirty="0"/>
                <a:t>     </a:t>
              </a:r>
              <a:r>
                <a:rPr kumimoji="1" lang="en-US" altLang="zh-CN" sz="2400" b="1" dirty="0"/>
                <a:t>1000</a:t>
              </a:r>
              <a:r>
                <a:rPr kumimoji="1" lang="zh-CN" altLang="en-US" sz="2400" b="1" dirty="0"/>
                <a:t>            </a:t>
              </a:r>
              <a:r>
                <a:rPr kumimoji="1" lang="en-US" altLang="zh-CN" sz="2400" b="1" dirty="0">
                  <a:solidFill>
                    <a:srgbClr val="CC0066"/>
                  </a:solidFill>
                </a:rPr>
                <a:t>p</a:t>
              </a:r>
              <a:endParaRPr kumimoji="1" lang="en-US" altLang="zh-CN" sz="2400" b="1" dirty="0">
                <a:solidFill>
                  <a:srgbClr val="CC0066"/>
                </a:solidFill>
              </a:endParaRPr>
            </a:p>
          </p:txBody>
        </p:sp>
        <p:sp>
          <p:nvSpPr>
            <p:cNvPr id="27667" name="Rectangle 27"/>
            <p:cNvSpPr>
              <a:spLocks noChangeArrowheads="1"/>
            </p:cNvSpPr>
            <p:nvPr/>
          </p:nvSpPr>
          <p:spPr bwMode="auto">
            <a:xfrm>
              <a:off x="240" y="2832"/>
              <a:ext cx="2304" cy="2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/>
            <a:lstStyle/>
            <a:p>
              <a:r>
                <a:rPr kumimoji="1" lang="en-US" altLang="zh-CN" sz="2400" b="1" dirty="0"/>
                <a:t>2002</a:t>
              </a:r>
              <a:endParaRPr kumimoji="1" lang="en-US" altLang="zh-CN" sz="2400" b="1" dirty="0"/>
            </a:p>
          </p:txBody>
        </p:sp>
      </p:grpSp>
      <p:grpSp>
        <p:nvGrpSpPr>
          <p:cNvPr id="27656" name="Group 28"/>
          <p:cNvGrpSpPr/>
          <p:nvPr/>
        </p:nvGrpSpPr>
        <p:grpSpPr bwMode="auto">
          <a:xfrm>
            <a:off x="1143000" y="2565400"/>
            <a:ext cx="260350" cy="2387600"/>
            <a:chOff x="768" y="1344"/>
            <a:chExt cx="144" cy="1392"/>
          </a:xfrm>
        </p:grpSpPr>
        <p:sp>
          <p:nvSpPr>
            <p:cNvPr id="27663" name="Line 29"/>
            <p:cNvSpPr>
              <a:spLocks noChangeShapeType="1"/>
            </p:cNvSpPr>
            <p:nvPr/>
          </p:nvSpPr>
          <p:spPr bwMode="auto">
            <a:xfrm flipH="1">
              <a:off x="768" y="273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64" name="Line 30"/>
            <p:cNvSpPr>
              <a:spLocks noChangeShapeType="1"/>
            </p:cNvSpPr>
            <p:nvPr/>
          </p:nvSpPr>
          <p:spPr bwMode="auto">
            <a:xfrm flipV="1">
              <a:off x="768" y="1344"/>
              <a:ext cx="0" cy="13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65" name="Line 31"/>
            <p:cNvSpPr>
              <a:spLocks noChangeShapeType="1"/>
            </p:cNvSpPr>
            <p:nvPr/>
          </p:nvSpPr>
          <p:spPr bwMode="auto">
            <a:xfrm flipH="1">
              <a:off x="768" y="134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7657" name="Rectangle 32"/>
          <p:cNvSpPr>
            <a:spLocks noChangeArrowheads="1"/>
          </p:cNvSpPr>
          <p:nvPr/>
        </p:nvSpPr>
        <p:spPr bwMode="auto">
          <a:xfrm>
            <a:off x="1600200" y="5791200"/>
            <a:ext cx="3403848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r>
              <a:rPr kumimoji="1" lang="zh-CN" altLang="en-US" sz="2400" b="1" dirty="0">
                <a:latin typeface="Times New Roman" panose="02020603050405020304" charset="0"/>
              </a:rPr>
              <a:t>地址    </a:t>
            </a:r>
            <a:r>
              <a:rPr kumimoji="1" lang="zh-CN" altLang="en-US" sz="2400" b="1" dirty="0">
                <a:solidFill>
                  <a:srgbClr val="CC0066"/>
                </a:solidFill>
                <a:latin typeface="Times New Roman" panose="02020603050405020304" charset="0"/>
              </a:rPr>
              <a:t>指针变量</a:t>
            </a:r>
            <a:endParaRPr kumimoji="1" lang="en-US" altLang="zh-CN" sz="2400" b="1" dirty="0">
              <a:solidFill>
                <a:srgbClr val="CC0066"/>
              </a:solidFill>
              <a:latin typeface="Times New Roman" panose="02020603050405020304" charset="0"/>
            </a:endParaRPr>
          </a:p>
        </p:txBody>
      </p:sp>
      <p:sp>
        <p:nvSpPr>
          <p:cNvPr id="237601" name="Text Box 33"/>
          <p:cNvSpPr txBox="1">
            <a:spLocks noChangeArrowheads="1"/>
          </p:cNvSpPr>
          <p:nvPr/>
        </p:nvSpPr>
        <p:spPr bwMode="auto">
          <a:xfrm>
            <a:off x="3810000" y="4648200"/>
            <a:ext cx="4572000" cy="5191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CC0066"/>
                </a:solidFill>
                <a:latin typeface="Times New Roman" panose="02020603050405020304" charset="0"/>
              </a:rPr>
              <a:t>指针变量</a:t>
            </a:r>
            <a:r>
              <a:rPr lang="zh-CN" altLang="en-US" sz="2800" b="1">
                <a:latin typeface="Times New Roman" panose="02020603050405020304" charset="0"/>
              </a:rPr>
              <a:t>：存放地址的变量</a:t>
            </a:r>
            <a:endParaRPr lang="zh-CN" altLang="en-US" sz="3200" b="1">
              <a:latin typeface="Book Antiqua" charset="0"/>
            </a:endParaRPr>
          </a:p>
        </p:txBody>
      </p:sp>
      <p:sp>
        <p:nvSpPr>
          <p:cNvPr id="237602" name="Text Box 34"/>
          <p:cNvSpPr txBox="1">
            <a:spLocks noChangeArrowheads="1"/>
          </p:cNvSpPr>
          <p:nvPr/>
        </p:nvSpPr>
        <p:spPr bwMode="auto">
          <a:xfrm>
            <a:off x="3810000" y="2514600"/>
            <a:ext cx="4038600" cy="5191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charset="0"/>
              </a:rPr>
              <a:t>某个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charset="0"/>
              </a:rPr>
              <a:t>变量</a:t>
            </a:r>
            <a:r>
              <a:rPr lang="zh-CN" altLang="en-US" sz="2800" b="1">
                <a:latin typeface="Times New Roman" panose="02020603050405020304" charset="0"/>
              </a:rPr>
              <a:t>的地址</a:t>
            </a:r>
            <a:endParaRPr lang="zh-CN" altLang="en-US" sz="3200" b="1">
              <a:latin typeface="Book Antiqua" charset="0"/>
            </a:endParaRPr>
          </a:p>
        </p:txBody>
      </p:sp>
      <p:sp>
        <p:nvSpPr>
          <p:cNvPr id="237604" name="Line 36"/>
          <p:cNvSpPr>
            <a:spLocks noChangeShapeType="1"/>
          </p:cNvSpPr>
          <p:nvPr/>
        </p:nvSpPr>
        <p:spPr bwMode="auto">
          <a:xfrm flipH="1" flipV="1">
            <a:off x="5003800" y="2997200"/>
            <a:ext cx="25400" cy="172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3657600" y="3654425"/>
            <a:ext cx="1066800" cy="5254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ea typeface="仿宋_GB2312" charset="0"/>
                <a:cs typeface="仿宋_GB2312" charset="0"/>
              </a:rPr>
              <a:t>指向</a:t>
            </a:r>
            <a:endParaRPr lang="zh-CN" altLang="en-US" sz="3200" b="1">
              <a:solidFill>
                <a:srgbClr val="FF0000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237606" name="Line 38"/>
          <p:cNvSpPr>
            <a:spLocks noChangeShapeType="1"/>
          </p:cNvSpPr>
          <p:nvPr/>
        </p:nvSpPr>
        <p:spPr bwMode="auto">
          <a:xfrm flipH="1" flipV="1">
            <a:off x="3276600" y="2924175"/>
            <a:ext cx="0" cy="180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01" grpId="0" autoUpdateAnimBg="0"/>
      <p:bldP spid="237602" grpId="0" autoUpdateAnimBg="0"/>
      <p:bldP spid="237604" grpId="0" animBg="1"/>
      <p:bldP spid="237605" grpId="0" autoUpdateAnimBg="0"/>
      <p:bldP spid="23760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250825" y="2636838"/>
            <a:ext cx="5040313" cy="51911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panose="02020603050405020304" charset="0"/>
                <a:ea typeface="仿宋_GB2312" charset="0"/>
                <a:cs typeface="仿宋_GB2312" charset="0"/>
              </a:rPr>
              <a:t>指针变量所指向的变量的类型</a:t>
            </a:r>
            <a:endParaRPr kumimoji="1" lang="zh-CN" altLang="en-US" sz="2800" b="1">
              <a:solidFill>
                <a:schemeClr val="bg2"/>
              </a:solidFill>
              <a:latin typeface="Book Antiqua" charset="0"/>
              <a:ea typeface="仿宋_GB2312" charset="0"/>
              <a:cs typeface="仿宋_GB2312" charset="0"/>
            </a:endParaRP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539750" y="3213100"/>
            <a:ext cx="7981950" cy="333375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3200" b="1"/>
              <a:t>int  *p; </a:t>
            </a:r>
            <a:endParaRPr lang="en-US" altLang="zh-CN" sz="3200" b="1"/>
          </a:p>
          <a:p>
            <a:pPr lvl="1">
              <a:spcBef>
                <a:spcPct val="20000"/>
              </a:spcBef>
            </a:pPr>
            <a:r>
              <a:rPr lang="en-US" altLang="zh-CN" sz="2800" b="1"/>
              <a:t>p </a:t>
            </a:r>
            <a:r>
              <a:rPr lang="zh-CN" altLang="en-US" sz="2800" b="1"/>
              <a:t>是整型指针，指向整型变量</a:t>
            </a:r>
            <a:endParaRPr lang="en-US" altLang="zh-CN" sz="2800" b="1"/>
          </a:p>
          <a:p>
            <a:pPr>
              <a:spcBef>
                <a:spcPct val="20000"/>
              </a:spcBef>
            </a:pPr>
            <a:r>
              <a:rPr lang="en-US" altLang="zh-CN" sz="3200" b="1"/>
              <a:t>float *fp;   </a:t>
            </a:r>
            <a:endParaRPr lang="en-US" altLang="zh-CN" sz="3200" b="1"/>
          </a:p>
          <a:p>
            <a:pPr lvl="1">
              <a:spcBef>
                <a:spcPct val="20000"/>
              </a:spcBef>
            </a:pPr>
            <a:r>
              <a:rPr lang="en-US" altLang="zh-CN" sz="2800" b="1"/>
              <a:t>fp </a:t>
            </a:r>
            <a:r>
              <a:rPr lang="zh-CN" altLang="en-US" sz="2800" b="1"/>
              <a:t>是浮点型指针，指向浮点型变量</a:t>
            </a:r>
            <a:endParaRPr lang="zh-CN" altLang="en-US" sz="2800" b="1"/>
          </a:p>
          <a:p>
            <a:pPr>
              <a:spcBef>
                <a:spcPct val="20000"/>
              </a:spcBef>
            </a:pPr>
            <a:r>
              <a:rPr lang="en-US" altLang="zh-CN" sz="3200" b="1"/>
              <a:t>char *cp;</a:t>
            </a:r>
            <a:endParaRPr lang="en-US" altLang="zh-CN" sz="3200" b="1"/>
          </a:p>
          <a:p>
            <a:pPr>
              <a:spcBef>
                <a:spcPct val="20000"/>
              </a:spcBef>
            </a:pPr>
            <a:r>
              <a:rPr lang="en-US" altLang="zh-CN" sz="3200" b="1"/>
              <a:t>    </a:t>
            </a:r>
            <a:r>
              <a:rPr lang="en-US" altLang="zh-CN" sz="2800" b="1"/>
              <a:t>cp </a:t>
            </a:r>
            <a:r>
              <a:rPr lang="zh-CN" altLang="en-US" sz="2800" b="1"/>
              <a:t>是字符型指针，指向字符型变量</a:t>
            </a:r>
            <a:endParaRPr lang="zh-CN" altLang="en-US" sz="2800" b="1"/>
          </a:p>
        </p:txBody>
      </p:sp>
      <p:sp>
        <p:nvSpPr>
          <p:cNvPr id="238604" name="Line 12"/>
          <p:cNvSpPr>
            <a:spLocks noChangeShapeType="1"/>
          </p:cNvSpPr>
          <p:nvPr/>
        </p:nvSpPr>
        <p:spPr bwMode="auto">
          <a:xfrm flipV="1">
            <a:off x="3348038" y="1844675"/>
            <a:ext cx="0" cy="7493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627313" y="1341438"/>
            <a:ext cx="4648200" cy="6096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anose="05000000000000000000" charset="0"/>
              <a:buNone/>
            </a:pPr>
            <a:r>
              <a:rPr 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类型名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* </a:t>
            </a:r>
            <a:r>
              <a:rPr 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指针变量名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8606" name="Rectangle 14"/>
          <p:cNvSpPr>
            <a:spLocks noChangeArrowheads="1"/>
          </p:cNvSpPr>
          <p:nvPr/>
        </p:nvSpPr>
        <p:spPr bwMode="auto">
          <a:xfrm>
            <a:off x="5219700" y="2349500"/>
            <a:ext cx="1970088" cy="4762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charset="0"/>
                <a:ea typeface="仿宋_GB2312" charset="0"/>
                <a:cs typeface="仿宋_GB2312" charset="0"/>
              </a:rPr>
              <a:t>指针声明符</a:t>
            </a:r>
            <a:endParaRPr lang="zh-CN" altLang="en-US" sz="2800" b="1">
              <a:solidFill>
                <a:schemeClr val="bg2"/>
              </a:solidFill>
              <a:latin typeface="Times New Roman" panose="02020603050405020304" charset="0"/>
              <a:ea typeface="仿宋_GB2312" charset="0"/>
              <a:cs typeface="仿宋_GB2312" charset="0"/>
            </a:endParaRPr>
          </a:p>
        </p:txBody>
      </p:sp>
      <p:sp>
        <p:nvSpPr>
          <p:cNvPr id="28678" name="Rectangle 16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494588" cy="739775"/>
          </a:xfrm>
          <a:noFill/>
        </p:spPr>
        <p:txBody>
          <a:bodyPr/>
          <a:lstStyle/>
          <a:p>
            <a:pPr eaLnBrk="1" hangingPunct="1"/>
            <a:r>
              <a:rPr lang="en-US" sz="4000">
                <a:latin typeface="Arial" panose="020B0604020202020204" pitchFamily="34" charset="0"/>
                <a:ea typeface="宋体" panose="02010600030101010101" pitchFamily="2" charset="-122"/>
              </a:rPr>
              <a:t>8.1.3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  指针变量的定义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 flipH="1" flipV="1">
            <a:off x="4284663" y="1700213"/>
            <a:ext cx="935037" cy="9366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2" grpId="0" autoUpdateAnimBg="0"/>
      <p:bldP spid="238603" grpId="0" autoUpdateAnimBg="0"/>
      <p:bldP spid="238604" grpId="0" animBg="1"/>
      <p:bldP spid="238606" grpId="0"/>
      <p:bldP spid="238609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18785</Words>
  <Application>WPS 演示</Application>
  <PresentationFormat>全屏显示(4:3)</PresentationFormat>
  <Paragraphs>1588</Paragraphs>
  <Slides>75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93" baseType="lpstr">
      <vt:lpstr>Arial</vt:lpstr>
      <vt:lpstr>宋体</vt:lpstr>
      <vt:lpstr>Wingdings</vt:lpstr>
      <vt:lpstr>Arial Black</vt:lpstr>
      <vt:lpstr>Times New Roman</vt:lpstr>
      <vt:lpstr>Wingdings</vt:lpstr>
      <vt:lpstr>仿宋_GB2312</vt:lpstr>
      <vt:lpstr>仿宋</vt:lpstr>
      <vt:lpstr>Book Antiqua</vt:lpstr>
      <vt:lpstr>微软雅黑</vt:lpstr>
      <vt:lpstr>Arial Unicode MS</vt:lpstr>
      <vt:lpstr>楷体_GB2312</vt:lpstr>
      <vt:lpstr>新宋体</vt:lpstr>
      <vt:lpstr>Courier New</vt:lpstr>
      <vt:lpstr>Monotype Sorts</vt:lpstr>
      <vt:lpstr>Times New Roman</vt:lpstr>
      <vt:lpstr>黑体</vt:lpstr>
      <vt:lpstr>Pixel</vt:lpstr>
      <vt:lpstr>Chap 8  指针 </vt:lpstr>
      <vt:lpstr>本章要点</vt:lpstr>
      <vt:lpstr>8.1 密码开锁  </vt:lpstr>
      <vt:lpstr>8.1.1  程序解析</vt:lpstr>
      <vt:lpstr>密码存放示意图</vt:lpstr>
      <vt:lpstr>例8-1  利用指针模拟密码开锁游戏</vt:lpstr>
      <vt:lpstr>8.1.2  地址和指针－指针的概念</vt:lpstr>
      <vt:lpstr>指针</vt:lpstr>
      <vt:lpstr>8.1.3  指针变量的定义</vt:lpstr>
      <vt:lpstr>指针变量的定义</vt:lpstr>
      <vt:lpstr>8.1.4 指针的基本运算 </vt:lpstr>
      <vt:lpstr>例8-2 指针取地址运算和间接访问运算 </vt:lpstr>
      <vt:lpstr>说明 </vt:lpstr>
      <vt:lpstr>2. 赋值运算</vt:lpstr>
      <vt:lpstr>8.1.5 指针变量的初始化</vt:lpstr>
      <vt:lpstr>8.2 角色互换</vt:lpstr>
      <vt:lpstr>例8-3 指针作为函数参数模拟角色互换</vt:lpstr>
      <vt:lpstr>例8-3 swap1()</vt:lpstr>
      <vt:lpstr>例8-3 swap2()</vt:lpstr>
      <vt:lpstr>例8-3 swap3()</vt:lpstr>
      <vt:lpstr>8.2.2 指针作为函数参数</vt:lpstr>
      <vt:lpstr>例8-3 swap1()</vt:lpstr>
      <vt:lpstr>例8-3 swap2()</vt:lpstr>
      <vt:lpstr>例8-3 swap3()</vt:lpstr>
      <vt:lpstr>指针作为函数参数的应用</vt:lpstr>
      <vt:lpstr>通过指针实现函数调用返回多个值 </vt:lpstr>
      <vt:lpstr>例8-4</vt:lpstr>
      <vt:lpstr>8.3 冒泡排序-程序解析 </vt:lpstr>
      <vt:lpstr>8.3.2 数组和地址间的关系</vt:lpstr>
      <vt:lpstr>指针和数组的关系</vt:lpstr>
      <vt:lpstr>用指针完成对数组的操作</vt:lpstr>
      <vt:lpstr>PowerPoint 演示文稿</vt:lpstr>
      <vt:lpstr>PowerPoint 演示文稿</vt:lpstr>
      <vt:lpstr>PowerPoint 演示文稿</vt:lpstr>
      <vt:lpstr>8.3.3 数组名作为函数的参数</vt:lpstr>
      <vt:lpstr>数组名作为函数的参数</vt:lpstr>
      <vt:lpstr>PowerPoint 演示文稿</vt:lpstr>
      <vt:lpstr>示例 二分查找</vt:lpstr>
      <vt:lpstr>PowerPoint 演示文稿</vt:lpstr>
      <vt:lpstr>8.3.4  冒泡排序算法分析</vt:lpstr>
      <vt:lpstr>PowerPoint 演示文稿</vt:lpstr>
      <vt:lpstr>PowerPoint 演示文稿</vt:lpstr>
      <vt:lpstr>8.4 字符串压缩</vt:lpstr>
      <vt:lpstr>8.4.1 程序解析－字符串压缩 </vt:lpstr>
      <vt:lpstr>字符串压缩 </vt:lpstr>
      <vt:lpstr>8.4.2 字符串和字符指针 </vt:lpstr>
      <vt:lpstr>PowerPoint 演示文稿</vt:lpstr>
      <vt:lpstr>字符数组与字符指针的重要区别 </vt:lpstr>
      <vt:lpstr>示例</vt:lpstr>
      <vt:lpstr>字符指针－先赋值，后引用</vt:lpstr>
      <vt:lpstr>8.4.3 常用的字符串处理函数</vt:lpstr>
      <vt:lpstr>字符串的输入</vt:lpstr>
      <vt:lpstr>字符串的输出</vt:lpstr>
      <vt:lpstr>字符串输入输出函数示例</vt:lpstr>
      <vt:lpstr>2. 字符串的复制、连接、比较、 求字符串长度</vt:lpstr>
      <vt:lpstr>字符串复制函数strcpy ()</vt:lpstr>
      <vt:lpstr>strcpy () 示例</vt:lpstr>
      <vt:lpstr>字符串连接函数strcat </vt:lpstr>
      <vt:lpstr>字符串比较函数strcmp</vt:lpstr>
      <vt:lpstr>strcmp () 示例</vt:lpstr>
      <vt:lpstr>用strcmp ()比较字符串</vt:lpstr>
      <vt:lpstr>字符串长度函数strlen</vt:lpstr>
      <vt:lpstr>字符串处理函数小结</vt:lpstr>
      <vt:lpstr>例8-9 求最小字符串</vt:lpstr>
      <vt:lpstr>8.5  任意个整数求和 * </vt:lpstr>
      <vt:lpstr>8.5.1 程序解析</vt:lpstr>
      <vt:lpstr>8.5.2  用指针实现内存动态分配 </vt:lpstr>
      <vt:lpstr>动态存储管理 </vt:lpstr>
      <vt:lpstr>动态内存分配的步骤 </vt:lpstr>
      <vt:lpstr>动态存储分配函数malloc()</vt:lpstr>
      <vt:lpstr>malloc()示例</vt:lpstr>
      <vt:lpstr>计数动态存储分配函数 calloc ()</vt:lpstr>
      <vt:lpstr>动态存储释放函数 free() </vt:lpstr>
      <vt:lpstr>分配调整函数 realloc() </vt:lpstr>
      <vt:lpstr>本章小结</vt:lpstr>
    </vt:vector>
  </TitlesOfParts>
  <Company>浙江大学城市学院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chap8_指针</dc:title>
  <dc:creator>吴明晖</dc:creator>
  <cp:lastModifiedBy>秉暃良人</cp:lastModifiedBy>
  <cp:revision>1520</cp:revision>
  <dcterms:created xsi:type="dcterms:W3CDTF">1998-02-11T08:33:00Z</dcterms:created>
  <dcterms:modified xsi:type="dcterms:W3CDTF">2025-08-01T07:49:52Z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C1A1DAEFF4894C8CB0854B7E266E26A2_13</vt:lpwstr>
  </property>
  <property fmtid="{D5CDD505-2E9C-101B-9397-08002B2CF9AE}" pid="3" name="KSOProductBuildVer">
    <vt:lpwstr>2052-12.1.0.21915</vt:lpwstr>
  </property>
</Properties>
</file>