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handoutMasterIdLst>
    <p:handoutMasterId r:id="rId86"/>
  </p:handoutMasterIdLst>
  <p:sldIdLst>
    <p:sldId id="381" r:id="rId3"/>
    <p:sldId id="379" r:id="rId4"/>
    <p:sldId id="547" r:id="rId5"/>
    <p:sldId id="548" r:id="rId7"/>
    <p:sldId id="580" r:id="rId8"/>
    <p:sldId id="461" r:id="rId9"/>
    <p:sldId id="581" r:id="rId10"/>
    <p:sldId id="463" r:id="rId11"/>
    <p:sldId id="465" r:id="rId12"/>
    <p:sldId id="535" r:id="rId13"/>
    <p:sldId id="536" r:id="rId14"/>
    <p:sldId id="468" r:id="rId15"/>
    <p:sldId id="469" r:id="rId16"/>
    <p:sldId id="472" r:id="rId17"/>
    <p:sldId id="537" r:id="rId18"/>
    <p:sldId id="474" r:id="rId19"/>
    <p:sldId id="538" r:id="rId20"/>
    <p:sldId id="539" r:id="rId21"/>
    <p:sldId id="540" r:id="rId22"/>
    <p:sldId id="479" r:id="rId23"/>
    <p:sldId id="600" r:id="rId24"/>
    <p:sldId id="480" r:id="rId25"/>
    <p:sldId id="582" r:id="rId26"/>
    <p:sldId id="541" r:id="rId27"/>
    <p:sldId id="483" r:id="rId28"/>
    <p:sldId id="484" r:id="rId29"/>
    <p:sldId id="485" r:id="rId30"/>
    <p:sldId id="486" r:id="rId31"/>
    <p:sldId id="488" r:id="rId32"/>
    <p:sldId id="542" r:id="rId33"/>
    <p:sldId id="590" r:id="rId34"/>
    <p:sldId id="591" r:id="rId35"/>
    <p:sldId id="583" r:id="rId36"/>
    <p:sldId id="584" r:id="rId37"/>
    <p:sldId id="585" r:id="rId38"/>
    <p:sldId id="549" r:id="rId39"/>
    <p:sldId id="550" r:id="rId40"/>
    <p:sldId id="551" r:id="rId41"/>
    <p:sldId id="492" r:id="rId42"/>
    <p:sldId id="493" r:id="rId43"/>
    <p:sldId id="494" r:id="rId44"/>
    <p:sldId id="552" r:id="rId45"/>
    <p:sldId id="553" r:id="rId46"/>
    <p:sldId id="554" r:id="rId47"/>
    <p:sldId id="555" r:id="rId48"/>
    <p:sldId id="556" r:id="rId49"/>
    <p:sldId id="557" r:id="rId50"/>
    <p:sldId id="497" r:id="rId51"/>
    <p:sldId id="558" r:id="rId52"/>
    <p:sldId id="559" r:id="rId53"/>
    <p:sldId id="564" r:id="rId54"/>
    <p:sldId id="565" r:id="rId55"/>
    <p:sldId id="568" r:id="rId56"/>
    <p:sldId id="569" r:id="rId57"/>
    <p:sldId id="570" r:id="rId58"/>
    <p:sldId id="571" r:id="rId59"/>
    <p:sldId id="515" r:id="rId60"/>
    <p:sldId id="516" r:id="rId61"/>
    <p:sldId id="518" r:id="rId62"/>
    <p:sldId id="519" r:id="rId63"/>
    <p:sldId id="572" r:id="rId64"/>
    <p:sldId id="521" r:id="rId65"/>
    <p:sldId id="573" r:id="rId66"/>
    <p:sldId id="575" r:id="rId67"/>
    <p:sldId id="525" r:id="rId68"/>
    <p:sldId id="586" r:id="rId69"/>
    <p:sldId id="528" r:id="rId70"/>
    <p:sldId id="576" r:id="rId71"/>
    <p:sldId id="601" r:id="rId72"/>
    <p:sldId id="603" r:id="rId73"/>
    <p:sldId id="595" r:id="rId74"/>
    <p:sldId id="594" r:id="rId75"/>
    <p:sldId id="593" r:id="rId76"/>
    <p:sldId id="596" r:id="rId77"/>
    <p:sldId id="597" r:id="rId78"/>
    <p:sldId id="587" r:id="rId79"/>
    <p:sldId id="598" r:id="rId80"/>
    <p:sldId id="599" r:id="rId81"/>
    <p:sldId id="588" r:id="rId82"/>
    <p:sldId id="533" r:id="rId83"/>
    <p:sldId id="589" r:id="rId84"/>
    <p:sldId id="579" r:id="rId8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FF0066"/>
    <a:srgbClr val="008080"/>
    <a:srgbClr val="FF3300"/>
    <a:srgbClr val="FF9966"/>
    <a:srgbClr val="FF9933"/>
    <a:srgbClr val="FFFF00"/>
    <a:srgbClr val="757E30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7" autoAdjust="0"/>
  </p:normalViewPr>
  <p:slideViewPr>
    <p:cSldViewPr showGuides="1">
      <p:cViewPr>
        <p:scale>
          <a:sx n="87" d="100"/>
          <a:sy n="87" d="100"/>
        </p:scale>
        <p:origin x="348" y="3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306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fld id="{5E0DE36C-FFBB-9445-8D20-FB85D24F841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charset="0"/>
              </a:defRPr>
            </a:lvl1pPr>
          </a:lstStyle>
          <a:p>
            <a:fld id="{79C32E87-C941-F74E-A3E6-1165980EF90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3BA445-432D-734C-A33E-99E917CE97FE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D48EA6-2A40-4D45-9CF0-65E9CD21B363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5667EA5-6815-0548-9F58-9E5C71BB0F65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10BF7A-4074-F048-87D8-839C9CE96CAD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468D12-DB1F-DF42-A159-440D34551B9D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AFCDAF-9F0A-1549-99CB-A265906C7D8B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418FB-6C18-C542-AF80-A4175AB95CF5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FC341F-6A1C-964C-81F5-15B20AD51A08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ECDCC4-CB1D-E149-B4AA-397A1396B34F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594477-06C5-3B4A-8D91-70EDD0FCA5AA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F53D5C-8797-2F43-B81F-83ADC191A790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2BF506-2E47-D444-86EE-80FD76512E4B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A9D0954-69DC-1949-B053-836B92D5885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2DDB06-1326-944F-912E-74D5D669EAFE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EDC9F59-A9F8-2B4C-BB1F-882448311A81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59B3AC-0975-8447-B28A-C6B0B1164B04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0D299A6-FAA6-C34E-BD30-6E57DAF8793F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5F97D5-18DF-F34D-9986-C5BC35A40A6E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9E8034-A729-F843-8E14-D398A2127052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BFEBC4-88F1-FD43-8D3F-E5082CFA2651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26D9245-0DE2-B44D-851C-DB1284FCBCE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71E7938-67C5-2241-BC2C-272F0F75ADE0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DAB0C0D-F7E7-C74F-99BA-BFF0BF912196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80582-BD8E-E04D-B0F7-A5A3C40959D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B49D64-C314-064E-AD23-E567C45AD854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E2C4111-D051-9344-B17D-4FA10CCE4F76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9F263A-CDE7-E045-8361-DFF97B0BC568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5E1C17-AB8B-FE45-BE73-8D5FE8289299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B34E0-C966-2144-9CF4-50D9B4F75D7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897D94F-70AB-4349-9012-BD202319B76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8A08DB4-0A93-D143-A4BF-B41CE2849692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6FFD2E-32FD-E24F-9FA8-ADBC9147E394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B8C3D6-28FD-1E42-B5E7-A768E0F8E903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415720-96A5-9F41-B681-ED2E4C10906A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9E1815-A151-6746-B2B3-1EA62BA7614B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2DFE85-0278-C542-8CF9-FB20A1F5F104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FCC74E-E0A2-9942-9FD4-26EC7EF70E5F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6452BD-784A-6D47-BCBA-CEBC9F84A839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noFill/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6E3E849-D703-4E46-B46D-5E0BBF48F4F5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293EED-6802-CA45-828D-54B579FD4BF9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32E87-C941-F74E-A3E6-1165980EF90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4E167F-03D3-4D47-B512-EAA7BB16E608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D6D56B-28F1-CF4F-9296-59550D511677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A56CE-8285-DD45-B7F8-9521F47AA0DB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3789602-F7B3-8940-AD03-CE09F6F5256F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21FA9D7-27D8-C348-8869-8E6178BB607E}" type="slidenum">
              <a:rPr lang="zh-CN" altLang="en-US">
                <a:latin typeface="Times New Roman" panose="02020603050405020304" charset="0"/>
              </a:rPr>
            </a:fld>
            <a:endParaRPr lang="en-US" altLang="zh-CN">
              <a:latin typeface="Times New Roman" panose="0202060305040502030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2225" y="796925"/>
            <a:ext cx="4273550" cy="3205163"/>
          </a:xfrm>
          <a:solidFill>
            <a:srgbClr val="FFFFFF"/>
          </a:solidFill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6575"/>
            <a:ext cx="5029200" cy="38496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kumimoji="0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038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038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04682-94BF-3D47-9F89-7CF5A1E6C07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CBE81A-9590-B043-83D4-52C169006C85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332387-7574-FF4A-A18A-1212D2B86382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07FC1C-7E8D-004E-9875-9CB56D508FC8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EA2C3D-258C-E849-B5A4-5409CEF7BF5E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862D13-E31D-8546-B6D5-1964419ADD4E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4E208B-B4CB-9C4F-B1A7-E8E5D57FE2C3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9232A1F-C897-4042-8C0E-EBA0FC80200B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C8E8C5-F6F5-2042-A477-CDE168040921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BA59DB-74D9-FC41-A842-C0F9A4F40EBF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836106-5CA1-2C4E-AAD4-27BF19B75083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132D8A-60AC-FC4C-9652-9233F67920D2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0F30C5-DA8F-1B46-8AA5-4ECF3E65132B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charset="0"/>
              </a:defRPr>
            </a:lvl1pPr>
          </a:lstStyle>
          <a:p>
            <a:fld id="{A3EC9F61-E494-D348-8F75-1AFA60774517}" type="slidenum">
              <a:rPr lang="zh-CN" altLang="en-US"/>
            </a:fld>
            <a:endParaRPr lang="en-US" altLang="zh-CN"/>
          </a:p>
        </p:txBody>
      </p:sp>
      <p:grpSp>
        <p:nvGrpSpPr>
          <p:cNvPr id="30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278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charset="0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028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620713"/>
            <a:ext cx="5334000" cy="838200"/>
          </a:xfrm>
        </p:spPr>
        <p:txBody>
          <a:bodyPr/>
          <a:lstStyle/>
          <a:p>
            <a:pPr eaLnBrk="1" hangingPunct="1"/>
            <a:r>
              <a:rPr lang="en-US" altLang="zh-CN" sz="4800" dirty="0">
                <a:ea typeface="宋体" panose="02010600030101010101" pitchFamily="2" charset="-122"/>
                <a:cs typeface="宋体" panose="02010600030101010101" pitchFamily="2" charset="-122"/>
              </a:rPr>
              <a:t>Chap</a:t>
            </a:r>
            <a:r>
              <a:rPr lang="zh-CN" altLang="en-US" sz="4800" dirty="0"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4800" dirty="0">
                <a:ea typeface="宋体" panose="02010600030101010101" pitchFamily="2" charset="-122"/>
                <a:cs typeface="宋体" panose="02010600030101010101" pitchFamily="2" charset="-122"/>
              </a:rPr>
              <a:t>7  </a:t>
            </a:r>
            <a:r>
              <a:rPr lang="zh-CN" altLang="en-US" sz="4800" dirty="0">
                <a:latin typeface="+mj-ea"/>
                <a:cs typeface="华文新魏" charset="0"/>
              </a:rPr>
              <a:t>数  组</a:t>
            </a:r>
            <a:endParaRPr lang="zh-CN" altLang="en-US" sz="4800" dirty="0">
              <a:latin typeface="+mj-ea"/>
              <a:cs typeface="宋体" panose="02010600030101010101" pitchFamily="2" charset="-122"/>
            </a:endParaRP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2350" y="2508250"/>
            <a:ext cx="6858000" cy="2305050"/>
          </a:xfrm>
        </p:spPr>
        <p:txBody>
          <a:bodyPr/>
          <a:lstStyle/>
          <a:p>
            <a:pPr marL="476250" indent="-476250" eaLnBrk="1" hangingPunct="1"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7.1  </a:t>
            </a:r>
            <a:r>
              <a:rPr lang="zh-CN" dirty="0">
                <a:ea typeface="宋体" panose="02010600030101010101" pitchFamily="2" charset="-122"/>
                <a:cs typeface="宋体" panose="02010600030101010101" pitchFamily="2" charset="-122"/>
              </a:rPr>
              <a:t>输出所有大于平均值的数</a:t>
            </a:r>
            <a:endParaRPr lang="en-US" altLang="zh-CN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eaLnBrk="1" hangingPunct="1"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7.2  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找出矩阵中最大值所在的位置</a:t>
            </a:r>
            <a:endParaRPr lang="zh-CN" altLang="en-US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eaLnBrk="1" hangingPunct="1"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7.3  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判断回文</a:t>
            </a:r>
            <a:endParaRPr lang="zh-CN" altLang="en-US" dirty="0"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76250"/>
            <a:ext cx="6913562" cy="865188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7.1.3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一维数组的初始化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964612" cy="52578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定义数组时，对数组元素赋初值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数组名[数组长度] = {初值表};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int a[10] = {1, 2, 3, 4, 5, 6, 7, 8, 9, 10};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a[0]=1, a[1]=2, ...… a[9]=10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静态数组、动态数组的初始化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b[5] = {1, 2, 3, 4, 5};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静态存储的数组如果没有初始化，所有元素自动赋0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b[5];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动态存储的数组如果没有初始化，所有元素为随机值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auto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c[5];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等价于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c[5];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34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34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434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34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07375" cy="403225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static int b[5] = {1, 2, 3};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b[0] = 1, b[1] = 2, b[2] = 3, b[3] = 0, b[4] = 0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auto int fib[20] = {0, 1};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fib[0] = 0, fib[1] = 1,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其余元素不确定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如果对全部元素都赋初值，可以省略数组长度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a[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] = {0, 1, 2, 3, 4, 5, 6, 7, 8, 9}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430213"/>
            <a:ext cx="69342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针对部分元素的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初始化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6228" name="Rectangle 4"/>
          <p:cNvSpPr>
            <a:spLocks noChangeArrowheads="1"/>
          </p:cNvSpPr>
          <p:nvPr/>
        </p:nvSpPr>
        <p:spPr bwMode="auto">
          <a:xfrm>
            <a:off x="900113" y="5661025"/>
            <a:ext cx="3792705" cy="523862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建议不要省略数组长度</a:t>
            </a:r>
            <a:endParaRPr lang="zh-CN" altLang="en-US" sz="28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  <p:sp>
        <p:nvSpPr>
          <p:cNvPr id="436229" name="Line 5"/>
          <p:cNvSpPr>
            <a:spLocks noChangeShapeType="1"/>
          </p:cNvSpPr>
          <p:nvPr/>
        </p:nvSpPr>
        <p:spPr bwMode="auto">
          <a:xfrm flipV="1">
            <a:off x="2051050" y="5229225"/>
            <a:ext cx="0" cy="5048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ldLvl="2" autoUpdateAnimBg="0" build="p"/>
      <p:bldP spid="436228" grpId="0" animBg="1"/>
      <p:bldP spid="4362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20713"/>
            <a:ext cx="7278688" cy="1112837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7.1.4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使用一维数组编程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844675"/>
            <a:ext cx="7620000" cy="4105275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数组和循环</a:t>
            </a:r>
            <a:endParaRPr lang="zh-CN" altLang="en-US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endParaRPr lang="en-US" altLang="zh-CN" sz="2800" dirty="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"%d ", 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数组下标作为循环变量，通过循环，逐个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处理数组元素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3614738" cy="66675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一维数组示例</a:t>
            </a:r>
            <a:endParaRPr lang="zh-CN" altLang="en-US" sz="40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098376"/>
            <a:ext cx="8715375" cy="5715000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7-2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用数组计算</a:t>
            </a:r>
            <a:r>
              <a:rPr lang="en-US" altLang="zh-CN" sz="2000" dirty="0" err="1">
                <a:ea typeface="宋体" panose="02010600030101010101" pitchFamily="2" charset="-122"/>
              </a:rPr>
              <a:t>fibonacci</a:t>
            </a:r>
            <a:r>
              <a:rPr lang="zh-CN" altLang="en-US" sz="2000" dirty="0">
                <a:ea typeface="宋体" panose="02010600030101010101" pitchFamily="2" charset="-122"/>
              </a:rPr>
              <a:t>数列的前</a:t>
            </a:r>
            <a:r>
              <a:rPr lang="en-US" altLang="zh-CN" sz="2000" dirty="0"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ea typeface="宋体" panose="02010600030101010101" pitchFamily="2" charset="-122"/>
              </a:rPr>
              <a:t>个数，并按每行打印5个数的格式输出。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7-3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顺序查找法。</a:t>
            </a:r>
            <a:r>
              <a:rPr lang="zh-CN" altLang="zh-CN" sz="2000" dirty="0">
                <a:ea typeface="宋体" panose="02010600030101010101" pitchFamily="2" charset="-122"/>
              </a:rPr>
              <a:t>输入正整数</a:t>
            </a:r>
            <a:r>
              <a:rPr lang="en-US" altLang="zh-CN" sz="2000" dirty="0">
                <a:ea typeface="宋体" panose="02010600030101010101" pitchFamily="2" charset="-122"/>
              </a:rPr>
              <a:t>n </a:t>
            </a:r>
            <a:r>
              <a:rPr lang="zh-CN" altLang="zh-CN" sz="2000" dirty="0">
                <a:ea typeface="宋体" panose="02010600030101010101" pitchFamily="2" charset="-122"/>
              </a:rPr>
              <a:t>和整数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zh-CN" sz="2000" dirty="0">
                <a:ea typeface="宋体" panose="02010600030101010101" pitchFamily="2" charset="-122"/>
              </a:rPr>
              <a:t>，再输入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zh-CN" sz="2000" dirty="0">
                <a:ea typeface="宋体" panose="02010600030101010101" pitchFamily="2" charset="-122"/>
              </a:rPr>
              <a:t>个整数并存入数组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zh-CN" sz="2000" dirty="0">
                <a:ea typeface="宋体" panose="02010600030101010101" pitchFamily="2" charset="-122"/>
              </a:rPr>
              <a:t>中，</a:t>
            </a:r>
            <a:r>
              <a:rPr lang="zh-CN" altLang="en-US" sz="2000" dirty="0">
                <a:ea typeface="宋体" panose="02010600030101010101" pitchFamily="2" charset="-122"/>
              </a:rPr>
              <a:t>然后在数组中查找</a:t>
            </a:r>
            <a:r>
              <a:rPr lang="en-US" altLang="zh-CN" sz="2000" dirty="0">
                <a:ea typeface="宋体" panose="02010600030101010101" pitchFamily="2" charset="-122"/>
              </a:rPr>
              <a:t>x，</a:t>
            </a:r>
            <a:r>
              <a:rPr lang="zh-CN" altLang="en-US" sz="2000" dirty="0">
                <a:ea typeface="宋体" panose="02010600030101010101" pitchFamily="2" charset="-122"/>
              </a:rPr>
              <a:t>如果找到，输出相应的最小下标，否则，输出“</a:t>
            </a:r>
            <a:r>
              <a:rPr lang="en-US" altLang="zh-CN" sz="2000" dirty="0">
                <a:ea typeface="宋体" panose="02010600030101010101" pitchFamily="2" charset="-122"/>
              </a:rPr>
              <a:t>Not Found”。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7-4</a:t>
            </a: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ea typeface="宋体" panose="02010600030101010101" pitchFamily="2" charset="-122"/>
              </a:rPr>
              <a:t>输入</a:t>
            </a:r>
            <a:r>
              <a:rPr lang="en-US" altLang="zh-CN" sz="2000" dirty="0">
                <a:ea typeface="宋体" panose="02010600030101010101" pitchFamily="2" charset="-122"/>
              </a:rPr>
              <a:t>n，</a:t>
            </a:r>
            <a:r>
              <a:rPr lang="zh-CN" altLang="en-US" sz="2000" dirty="0">
                <a:ea typeface="宋体" panose="02010600030101010101" pitchFamily="2" charset="-122"/>
              </a:rPr>
              <a:t>再输入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个整数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1) </a:t>
            </a:r>
            <a:r>
              <a:rPr lang="zh-CN" altLang="en-US" sz="2000" dirty="0">
                <a:ea typeface="宋体" panose="02010600030101010101" pitchFamily="2" charset="-122"/>
              </a:rPr>
              <a:t>输出最小值和它所对应的下标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ea typeface="宋体" panose="02010600030101010101" pitchFamily="2" charset="-122"/>
              </a:rPr>
              <a:t>2) </a:t>
            </a:r>
            <a:r>
              <a:rPr lang="zh-CN" altLang="en-US" sz="2000" dirty="0">
                <a:ea typeface="宋体" panose="02010600030101010101" pitchFamily="2" charset="-122"/>
              </a:rPr>
              <a:t>将最小值与第一个数交换，输出交换后的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个数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7-5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ea typeface="宋体" panose="02010600030101010101" pitchFamily="2" charset="-122"/>
              </a:rPr>
              <a:t>选择法排序。输入</a:t>
            </a:r>
            <a:r>
              <a:rPr lang="en-US" altLang="zh-CN" sz="2000" dirty="0">
                <a:ea typeface="宋体" panose="02010600030101010101" pitchFamily="2" charset="-122"/>
              </a:rPr>
              <a:t>n，</a:t>
            </a:r>
            <a:r>
              <a:rPr lang="zh-CN" altLang="en-US" sz="2000" dirty="0">
                <a:ea typeface="宋体" panose="02010600030101010101" pitchFamily="2" charset="-122"/>
              </a:rPr>
              <a:t>再输入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个整数，用选择法将它们从小到大排序后输出。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7-6 </a:t>
            </a:r>
            <a:r>
              <a:rPr lang="zh-CN" altLang="en-US" sz="2000" dirty="0">
                <a:ea typeface="宋体" panose="02010600030101010101" pitchFamily="2" charset="-122"/>
              </a:rPr>
              <a:t>调查电视节目欢迎程度。某电视台要进行一次对该台</a:t>
            </a:r>
            <a:r>
              <a:rPr lang="en-US" altLang="zh-CN" sz="2000" dirty="0"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ea typeface="宋体" panose="02010600030101010101" pitchFamily="2" charset="-122"/>
              </a:rPr>
              <a:t>个栏目的受欢迎情况，共调查了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位观众，现要求编写程序，输入观众的投票，统计输出各栏目的得票情况。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sz="2000" dirty="0">
                <a:solidFill>
                  <a:schemeClr val="bg2"/>
                </a:solidFill>
                <a:ea typeface="宋体" panose="02010600030101010101" pitchFamily="2" charset="-122"/>
              </a:rPr>
              <a:t>例 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7-7 </a:t>
            </a:r>
            <a:r>
              <a:rPr lang="zh-CN" altLang="en-US" sz="2000" dirty="0">
                <a:ea typeface="宋体" panose="02010600030101010101" pitchFamily="2" charset="-122"/>
              </a:rPr>
              <a:t>二分查找法。设已有一个</a:t>
            </a:r>
            <a:r>
              <a:rPr lang="en-US" altLang="zh-CN" sz="2000" dirty="0">
                <a:ea typeface="宋体" panose="02010600030101010101" pitchFamily="2" charset="-122"/>
              </a:rPr>
              <a:t>n</a:t>
            </a:r>
            <a:r>
              <a:rPr lang="zh-CN" altLang="en-US" sz="2000" dirty="0">
                <a:ea typeface="宋体" panose="02010600030101010101" pitchFamily="2" charset="-122"/>
              </a:rPr>
              <a:t>个元素的整形数组</a:t>
            </a:r>
            <a:r>
              <a:rPr lang="en-US" altLang="zh-CN" sz="2000" dirty="0"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ea typeface="宋体" panose="02010600030101010101" pitchFamily="2" charset="-122"/>
              </a:rPr>
              <a:t>，且按值从小到大有序排列。输入一个整数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，然后在数组中查找</a:t>
            </a:r>
            <a:r>
              <a:rPr lang="en-US" altLang="zh-CN" sz="2000" dirty="0"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ea typeface="宋体" panose="02010600030101010101" pitchFamily="2" charset="-122"/>
              </a:rPr>
              <a:t>，如果找到，输出相应的下标，否则，输出“</a:t>
            </a:r>
            <a:r>
              <a:rPr lang="en-US" altLang="zh-CN" sz="2000" dirty="0">
                <a:ea typeface="宋体" panose="02010600030101010101" pitchFamily="2" charset="-122"/>
              </a:rPr>
              <a:t>Not Found”</a:t>
            </a:r>
            <a:r>
              <a:rPr lang="zh-CN" altLang="en-US" sz="2000" dirty="0">
                <a:ea typeface="宋体" panose="02010600030101010101" pitchFamily="2" charset="-122"/>
              </a:rPr>
              <a:t>。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496944" cy="5153744"/>
          </a:xfrm>
        </p:spPr>
        <p:txBody>
          <a:bodyPr lIns="90488" tIns="44450" rIns="90488" bIns="44450"/>
          <a:lstStyle/>
          <a:p>
            <a:pPr eaLnBrk="1" hangingPunct="1">
              <a:buNone/>
            </a:pP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用数组计算</a:t>
            </a:r>
            <a:r>
              <a:rPr lang="en-US" altLang="zh-CN" dirty="0" err="1">
                <a:ea typeface="宋体" panose="02010600030101010101" pitchFamily="2" charset="-122"/>
                <a:cs typeface="宋体" panose="02010600030101010101" pitchFamily="2" charset="-122"/>
              </a:rPr>
              <a:t>fibonacci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数列的前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个数</a:t>
            </a:r>
            <a:r>
              <a:rPr lang="en-US" altLang="zh-CN" dirty="0"/>
              <a:t>(1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46)</a:t>
            </a:r>
            <a:r>
              <a:rPr lang="zh-CN" altLang="zh-CN" dirty="0"/>
              <a:t> 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，并按每行打印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dirty="0">
                <a:ea typeface="宋体" panose="02010600030101010101" pitchFamily="2" charset="-122"/>
                <a:cs typeface="宋体" panose="02010600030101010101" pitchFamily="2" charset="-122"/>
              </a:rPr>
              <a:t>个数的格式输出，</a:t>
            </a:r>
            <a:r>
              <a:rPr lang="zh-CN" altLang="zh-CN" dirty="0"/>
              <a:t>如果最后一行的输出少于</a:t>
            </a:r>
            <a:r>
              <a:rPr lang="en-US" altLang="zh-CN" dirty="0"/>
              <a:t>5</a:t>
            </a:r>
            <a:r>
              <a:rPr lang="zh-CN" altLang="zh-CN" dirty="0"/>
              <a:t>个数，也需要换行。</a:t>
            </a:r>
            <a:endParaRPr lang="zh-CN" altLang="en-US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sz="3200" dirty="0">
                <a:ea typeface="宋体" panose="02010600030101010101" pitchFamily="2" charset="-122"/>
                <a:cs typeface="宋体" panose="02010600030101010101" pitchFamily="2" charset="-122"/>
              </a:rPr>
              <a:t>1, 1, 2, 3, 5, 8, 13, ……</a:t>
            </a:r>
            <a:endParaRPr lang="zh-CN" altLang="en-US" sz="32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用数组计算并存放</a:t>
            </a:r>
            <a:r>
              <a:rPr lang="en-US" altLang="zh-CN" dirty="0" err="1">
                <a:ea typeface="宋体" panose="02010600030101010101" pitchFamily="2" charset="-122"/>
              </a:rPr>
              <a:t>fibonacci</a:t>
            </a:r>
            <a:r>
              <a:rPr lang="zh-CN" altLang="en-US" dirty="0">
                <a:ea typeface="宋体" panose="02010600030101010101" pitchFamily="2" charset="-122"/>
              </a:rPr>
              <a:t>数列的前</a:t>
            </a:r>
            <a:r>
              <a:rPr lang="en-US" altLang="zh-CN" dirty="0">
                <a:ea typeface="宋体" panose="02010600030101010101" pitchFamily="2" charset="-122"/>
              </a:rPr>
              <a:t>n</a:t>
            </a:r>
            <a:r>
              <a:rPr lang="zh-CN" altLang="en-US" dirty="0">
                <a:ea typeface="宋体" panose="02010600030101010101" pitchFamily="2" charset="-122"/>
              </a:rPr>
              <a:t>个数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f[0] = f[1] = 1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f[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 = f[i-1] + f[i-2]      2 ≤ 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 ≤ 45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7-2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计算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fibonacci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数列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4624"/>
            <a:ext cx="8281616" cy="6813376"/>
          </a:xfrm>
        </p:spPr>
        <p:txBody>
          <a:bodyPr lIns="90488" tIns="44450" rIns="90488" bIns="44450"/>
          <a:lstStyle/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includ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define MAXN 46	 /*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符号常量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   int i,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int fib[MAXN] = {1, 1};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/* </a:t>
            </a:r>
            <a:r>
              <a:rPr lang="zh-CN" altLang="en-US" sz="24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数组初始化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*/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("Enter n: ");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"%d", &amp;n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2;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fib[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= fib[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- 1] + fib[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- 2]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 ){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 "%11d", fib[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if (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+ 1) % 5 == 0 ){      /* 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个数换行 */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("\n");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if(n % 5 != 0) {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("\n"); } /*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总数不是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的倍数换行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436096" y="70049"/>
            <a:ext cx="3536727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7-2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38277" name="Rectangle 5"/>
          <p:cNvSpPr>
            <a:spLocks noChangeArrowheads="1"/>
          </p:cNvSpPr>
          <p:nvPr/>
        </p:nvSpPr>
        <p:spPr bwMode="auto">
          <a:xfrm>
            <a:off x="5170050" y="2852936"/>
            <a:ext cx="3723126" cy="123790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cs typeface="Arial Unicode MS" charset="0"/>
              </a:rPr>
              <a:t>Enter</a:t>
            </a:r>
            <a:r>
              <a:rPr lang="en-US" altLang="zh-CN" sz="2400" i="1" dirty="0"/>
              <a:t> </a:t>
            </a:r>
            <a:r>
              <a:rPr kumimoji="1" lang="en-US" altLang="zh-CN" sz="2400" b="1" dirty="0">
                <a:cs typeface="Arial Unicode MS" charset="0"/>
              </a:rPr>
              <a:t>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10</a:t>
            </a: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endParaRPr lang="en-US" altLang="zh-CN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 dirty="0">
                <a:latin typeface="+mn-lt"/>
                <a:cs typeface="Arial Unicode MS" charset="0"/>
              </a:rPr>
              <a:t>    1</a:t>
            </a:r>
            <a:r>
              <a:rPr lang="zh-CN" altLang="en-US" sz="2400" b="1" dirty="0">
                <a:latin typeface="+mn-lt"/>
                <a:cs typeface="Arial Unicode MS" charset="0"/>
              </a:rPr>
              <a:t>      </a:t>
            </a:r>
            <a:r>
              <a:rPr lang="en-US" altLang="zh-CN" sz="2400" b="1" dirty="0">
                <a:latin typeface="+mn-lt"/>
                <a:cs typeface="Arial Unicode MS" charset="0"/>
              </a:rPr>
              <a:t>1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2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3</a:t>
            </a:r>
            <a:r>
              <a:rPr lang="zh-CN" altLang="en-US" sz="2400" b="1" dirty="0">
                <a:latin typeface="+mn-lt"/>
                <a:cs typeface="Arial Unicode MS" charset="0"/>
              </a:rPr>
              <a:t>       </a:t>
            </a:r>
            <a:r>
              <a:rPr lang="en-US" altLang="zh-CN" sz="2400" b="1" dirty="0">
                <a:latin typeface="+mn-lt"/>
                <a:cs typeface="Arial Unicode MS" charset="0"/>
              </a:rPr>
              <a:t>5</a:t>
            </a:r>
            <a:endParaRPr lang="zh-CN" altLang="en-US" sz="2400" b="1" dirty="0">
              <a:latin typeface="+mn-lt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8</a:t>
            </a:r>
            <a:r>
              <a:rPr lang="zh-CN" altLang="en-US" sz="2400" b="1" dirty="0">
                <a:latin typeface="+mn-lt"/>
                <a:cs typeface="Arial Unicode MS" charset="0"/>
              </a:rPr>
              <a:t>    </a:t>
            </a:r>
            <a:r>
              <a:rPr lang="en-US" altLang="zh-CN" sz="2400" b="1" dirty="0">
                <a:latin typeface="+mn-lt"/>
                <a:cs typeface="Arial Unicode MS" charset="0"/>
              </a:rPr>
              <a:t>13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21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34</a:t>
            </a:r>
            <a:r>
              <a:rPr lang="zh-CN" altLang="en-US" sz="2400" b="1" dirty="0">
                <a:latin typeface="+mn-lt"/>
                <a:cs typeface="Arial Unicode MS" charset="0"/>
              </a:rPr>
              <a:t>     </a:t>
            </a:r>
            <a:r>
              <a:rPr lang="en-US" altLang="zh-CN" sz="2400" b="1" dirty="0">
                <a:latin typeface="+mn-lt"/>
                <a:cs typeface="Arial Unicode MS" charset="0"/>
              </a:rPr>
              <a:t>55</a:t>
            </a:r>
            <a:endParaRPr lang="zh-CN" altLang="en-US" sz="2400" b="1" dirty="0">
              <a:latin typeface="+mn-lt"/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9" y="4077072"/>
            <a:ext cx="4248472" cy="2345432"/>
          </a:xfrm>
        </p:spPr>
        <p:txBody>
          <a:bodyPr lIns="90488" tIns="44450" rIns="90488" bIns="44450"/>
          <a:lstStyle/>
          <a:p>
            <a:pPr marL="0" indent="0">
              <a:buNone/>
            </a:pPr>
            <a:r>
              <a:rPr lang="en-US" altLang="zh-CN" sz="2400" dirty="0"/>
              <a:t>Enter n, x: </a:t>
            </a:r>
            <a:r>
              <a:rPr lang="en-US" altLang="zh-CN" sz="2400" dirty="0">
                <a:solidFill>
                  <a:srgbClr val="CC0066"/>
                </a:solidFill>
              </a:rPr>
              <a:t>5 9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Enter 5 integers: </a:t>
            </a:r>
            <a:r>
              <a:rPr lang="en-US" altLang="zh-CN" sz="2400" dirty="0">
                <a:solidFill>
                  <a:srgbClr val="CC0066"/>
                </a:solidFill>
              </a:rPr>
              <a:t>2 9 8 1 9</a:t>
            </a:r>
            <a:endParaRPr lang="zh-CN" altLang="zh-CN" sz="24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Index is 1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Index is 4</a:t>
            </a:r>
            <a:endParaRPr lang="zh-CN" altLang="zh-CN" sz="24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1534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7-3 </a:t>
            </a:r>
            <a:r>
              <a:rPr lang="zh-CN" altLang="zh-CN" dirty="0"/>
              <a:t>查找满足条件的所有整数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92112" y="1371600"/>
            <a:ext cx="7870825" cy="2345432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8" tIns="44450" rIns="90488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输入正整数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n (1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10)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和整数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，再输入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个整数并存入数组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中， </a:t>
            </a:r>
            <a:r>
              <a:rPr lang="zh-CN" altLang="en-US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然后在数组中查找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x，</a:t>
            </a:r>
            <a:r>
              <a:rPr lang="zh-CN" altLang="en-US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如果找到，</a:t>
            </a:r>
            <a:r>
              <a:rPr lang="zh-CN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输出所有满足条件的元素的下标</a:t>
            </a:r>
            <a:r>
              <a:rPr lang="zh-CN" altLang="en-US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，否则，输出“</a:t>
            </a:r>
            <a:r>
              <a:rPr lang="en-US" altLang="zh-CN" sz="2800" kern="0" dirty="0">
                <a:latin typeface="Arial" panose="020B0604020202020204" pitchFamily="34" charset="0"/>
                <a:ea typeface="宋体" panose="02010600030101010101" pitchFamily="2" charset="-122"/>
              </a:rPr>
              <a:t>Not Found”。</a:t>
            </a:r>
            <a:endParaRPr lang="en-US" altLang="zh-CN" sz="2800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42653" y="4293096"/>
            <a:ext cx="4499992" cy="1758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488" tIns="44450" rIns="90488" bIns="4445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charset="0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charset="0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charset="0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charset="0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Enter n, x:</a:t>
            </a:r>
            <a:r>
              <a:rPr lang="en-US" altLang="zh-CN" sz="2400" dirty="0">
                <a:solidFill>
                  <a:srgbClr val="CC0066"/>
                </a:solidFill>
              </a:rPr>
              <a:t> 4 101 </a:t>
            </a:r>
            <a:endParaRPr lang="zh-CN" altLang="zh-CN" sz="2400" dirty="0">
              <a:solidFill>
                <a:srgbClr val="CC0066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Enter 5 integers: </a:t>
            </a:r>
            <a:r>
              <a:rPr lang="en-US" altLang="zh-CN" sz="2400" dirty="0">
                <a:solidFill>
                  <a:srgbClr val="CC0066"/>
                </a:solidFill>
              </a:rPr>
              <a:t>9 8 -101 10</a:t>
            </a:r>
            <a:r>
              <a:rPr lang="en-US" altLang="zh-CN" sz="2400" dirty="0"/>
              <a:t>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/>
              <a:t>Not Found</a:t>
            </a:r>
            <a:endParaRPr lang="zh-CN" altLang="zh-CN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44624"/>
            <a:ext cx="7560964" cy="6912768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main(void)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flag, n, x; int a[MAXN];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"Enter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", n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%d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flag = 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== x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 flag == 0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Not Found\n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>
          <a:xfrm>
            <a:off x="4876800" y="152400"/>
            <a:ext cx="40386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7-3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4843983" y="2060848"/>
            <a:ext cx="3886200" cy="157030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1</a:t>
            </a:r>
            <a:endParaRPr kumimoji="1" lang="en-US" altLang="zh-CN" sz="2400" b="1" dirty="0"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4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440325" name="Rectangle 5"/>
          <p:cNvSpPr>
            <a:spLocks noChangeArrowheads="1"/>
          </p:cNvSpPr>
          <p:nvPr/>
        </p:nvSpPr>
        <p:spPr bwMode="auto">
          <a:xfrm>
            <a:off x="4636335" y="4381386"/>
            <a:ext cx="43434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4 101</a:t>
            </a:r>
            <a:endParaRPr kumimoji="1" lang="en-US" altLang="zh-CN" sz="2400" b="1" dirty="0"/>
          </a:p>
          <a:p>
            <a:pPr algn="just" eaLnBrk="0" hangingPunct="0"/>
            <a:r>
              <a:rPr kumimoji="1" lang="en-US" altLang="zh-CN" sz="2400" b="1" dirty="0"/>
              <a:t>Enter</a:t>
            </a:r>
            <a:r>
              <a:rPr kumimoji="1" lang="en-US" altLang="zh-CN" sz="2400" b="1" dirty="0">
                <a:cs typeface="Arial Unicode MS" charset="0"/>
              </a:rPr>
              <a:t> 4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9 8 -101 10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Not Found</a:t>
            </a:r>
            <a:endParaRPr kumimoji="1" lang="en-US" altLang="zh-CN" sz="2400" b="1" dirty="0"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4" grpId="0" animBg="1" autoUpdateAnimBg="0"/>
      <p:bldP spid="44032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44624"/>
            <a:ext cx="6364288" cy="6642100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main(void)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flag, n, x; int a[MAXN];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"Enter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", n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%d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flag = 0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if ( 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== x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"Index is %d\n", </a:t>
            </a:r>
            <a:r>
              <a:rPr kumimoji="1"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flag = 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break;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if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 flag == 0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Not Found\n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150056" y="79360"/>
            <a:ext cx="3961010" cy="102711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7-3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4932040" y="3573016"/>
            <a:ext cx="38862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1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22534" name="Text Box 7"/>
          <p:cNvSpPr txBox="1">
            <a:spLocks noChangeArrowheads="1"/>
          </p:cNvSpPr>
          <p:nvPr/>
        </p:nvSpPr>
        <p:spPr bwMode="auto">
          <a:xfrm>
            <a:off x="5796136" y="2132856"/>
            <a:ext cx="2304826" cy="519113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加</a:t>
            </a:r>
            <a:r>
              <a:rPr lang="en-US" altLang="zh-CN" sz="2800" b="1" dirty="0">
                <a:solidFill>
                  <a:schemeClr val="bg2"/>
                </a:solidFill>
              </a:rPr>
              <a:t>break</a:t>
            </a:r>
            <a:r>
              <a:rPr lang="zh-CN" altLang="en-US" sz="2800" b="1" dirty="0">
                <a:solidFill>
                  <a:schemeClr val="bg2"/>
                </a:solidFill>
              </a:rPr>
              <a:t>语句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2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2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 animBg="1" autoUpdateAnimBg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44897"/>
            <a:ext cx="6264696" cy="6768479"/>
          </a:xfrm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main(void)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   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flag, n, x;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int a[MAXN];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 ("Enter n, x: "); 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&amp;n, &amp;x);</a:t>
            </a:r>
            <a:endParaRPr lang="zh-CN" altLang="zh-CN" sz="2000" dirty="0"/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"Enter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%d integers: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", n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%d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&amp;a[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index = -1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  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if(a[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== x){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index = 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if(index!= -1){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("Index is %d\n", index);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}else{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Not Found\n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"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4798193" y="332656"/>
            <a:ext cx="3878263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7-3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4420" name="Rectangle 4"/>
          <p:cNvSpPr>
            <a:spLocks noChangeArrowheads="1"/>
          </p:cNvSpPr>
          <p:nvPr/>
        </p:nvSpPr>
        <p:spPr bwMode="auto">
          <a:xfrm>
            <a:off x="4789488" y="1916832"/>
            <a:ext cx="3886200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n, x: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5 9 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5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2 9 8 1 9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Index is 4</a:t>
            </a:r>
            <a:endParaRPr kumimoji="1" lang="en-US" altLang="zh-CN" sz="2400" b="1" dirty="0">
              <a:cs typeface="Arial Unicode M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4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4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4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0" grpId="0" animBg="1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627688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本章要点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038600"/>
          </a:xfrm>
        </p:spPr>
        <p:txBody>
          <a:bodyPr/>
          <a:lstStyle/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什么是数组? 为什么要使用数组? 如何定义数组?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如何引用数组元素?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二维数组的元素在内存中按什么方式存放?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什么是字符串? 字符串结束符的作用是什么?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如何实现字符串的存储和操作，包括字符串的输入和输出?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476250" indent="-476250"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怎样理解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语言将字符串作为一个特殊的一维字符数组?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8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4" y="404813"/>
            <a:ext cx="6913463" cy="62484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min,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int a[MAXN];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n: ");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%d integers: ", 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 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]);}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min = a[0]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++){ 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 min){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min = a[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("min is %d \n", min);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7-4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求最小值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114800" y="1143000"/>
            <a:ext cx="4778375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364163" y="4941888"/>
            <a:ext cx="3563937" cy="8318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虽得到了最小值，但不能</a:t>
            </a:r>
            <a:endParaRPr lang="zh-CN" altLang="en-US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sz="2400" b="1" dirty="0">
                <a:solidFill>
                  <a:schemeClr val="bg2"/>
                </a:solidFill>
              </a:rPr>
              <a:t>确定最小值所在下标</a:t>
            </a:r>
            <a:r>
              <a:rPr lang="en-US" altLang="zh-CN" sz="2400" b="1" dirty="0">
                <a:solidFill>
                  <a:schemeClr val="bg2"/>
                </a:solidFill>
              </a:rPr>
              <a:t>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846" y="0"/>
            <a:ext cx="8994649" cy="6885384"/>
          </a:xfrm>
        </p:spPr>
        <p:txBody>
          <a:bodyPr lIns="90488" tIns="44450" rIns="90488" bIns="44450"/>
          <a:lstStyle/>
          <a:p>
            <a:pPr lvl="1" eaLnBrk="1" hangingPunct="1">
              <a:spcBef>
                <a:spcPts val="0"/>
              </a:spcBef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index, min, n; int a[MAXN];   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n: ");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&amp;n);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%d integers: ", n);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 {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&amp;a[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min = a[0];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index = 0;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 {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 min){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min = a[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];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index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("min is %d\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tsub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is %d\n", min, index);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>
          <a:xfrm>
            <a:off x="4114800" y="152400"/>
            <a:ext cx="4876800" cy="6858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36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7-4  </a:t>
            </a:r>
            <a:r>
              <a:rPr lang="zh-CN" altLang="en-US" sz="36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求最小值及下标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2022" name="Rectangle 6"/>
          <p:cNvSpPr>
            <a:spLocks noChangeArrowheads="1"/>
          </p:cNvSpPr>
          <p:nvPr/>
        </p:nvSpPr>
        <p:spPr bwMode="auto">
          <a:xfrm>
            <a:off x="4328864" y="2732085"/>
            <a:ext cx="4707632" cy="1200971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	sub is 2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342024" name="Text Box 8"/>
          <p:cNvSpPr txBox="1">
            <a:spLocks noChangeArrowheads="1"/>
          </p:cNvSpPr>
          <p:nvPr/>
        </p:nvSpPr>
        <p:spPr bwMode="auto">
          <a:xfrm>
            <a:off x="5076056" y="4293096"/>
            <a:ext cx="3646832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min: </a:t>
            </a:r>
            <a:r>
              <a:rPr lang="zh-CN" altLang="en-US" sz="2400" b="1" dirty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index: </a:t>
            </a:r>
            <a:r>
              <a:rPr lang="zh-CN" altLang="en-US" sz="2400" b="1" dirty="0">
                <a:solidFill>
                  <a:schemeClr val="bg2"/>
                </a:solidFill>
              </a:rPr>
              <a:t>最小值对应的下标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2" grpId="0" animBg="1" autoUpdateAnimBg="0"/>
      <p:bldP spid="3420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083550" cy="3265487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n(n&lt;10),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个数, 输出最小值和它所对应的下标。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记录最小值对应的下标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就是最小值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7-4(1)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求最小值及其下标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4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4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 bldLvl="2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923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403648" y="188640"/>
          <a:ext cx="3844925" cy="652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3" name="Visio" r:id="rId1" imgW="2516505" imgH="4264660" progId="Visio.Drawing.11">
                  <p:embed/>
                </p:oleObj>
              </mc:Choice>
              <mc:Fallback>
                <p:oleObj name="Visio" r:id="rId1" imgW="2516505" imgH="426466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88640"/>
                        <a:ext cx="3844925" cy="652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6"/>
          <p:cNvSpPr>
            <a:spLocks noChangeArrowheads="1"/>
          </p:cNvSpPr>
          <p:nvPr/>
        </p:nvSpPr>
        <p:spPr bwMode="auto">
          <a:xfrm>
            <a:off x="6012160" y="476672"/>
            <a:ext cx="2462212" cy="685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4400" b="1" dirty="0">
                <a:solidFill>
                  <a:schemeClr val="hlink"/>
                </a:solidFill>
                <a:latin typeface="Times New Roman" panose="02020603050405020304" charset="0"/>
              </a:rPr>
              <a:t>流程图</a:t>
            </a:r>
            <a:endParaRPr lang="zh-CN" altLang="en-US" sz="4400" b="1" dirty="0">
              <a:solidFill>
                <a:schemeClr val="hlink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04664"/>
            <a:ext cx="8591872" cy="6248400"/>
          </a:xfrm>
        </p:spPr>
        <p:txBody>
          <a:bodyPr lIns="90488" tIns="44450" rIns="90488" bIns="44450"/>
          <a:lstStyle/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define MAXN 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index, n;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int a[MAXN];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n: 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("Enter %d integers: ", 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++){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]);}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index = 0;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for(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1;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 {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if(a[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a[index]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 { index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("min is %d\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tsub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is %d\n",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a[index]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index);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4500563" y="476250"/>
            <a:ext cx="4191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求最小值及下标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4211638" y="1341438"/>
            <a:ext cx="4681537" cy="119697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n: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Enter 6 integers: </a:t>
            </a: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2  9  -1  8  1  6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  <a:p>
            <a:pPr algn="just" eaLnBrk="0" hangingPunct="0"/>
            <a:r>
              <a:rPr kumimoji="1" lang="en-US" altLang="zh-CN" sz="2400" b="1" dirty="0">
                <a:cs typeface="Arial Unicode MS" charset="0"/>
              </a:rPr>
              <a:t>min is -1</a:t>
            </a:r>
            <a:r>
              <a:rPr kumimoji="1" lang="en-US" altLang="zh-CN" sz="2400" b="1" dirty="0"/>
              <a:t>      sub is 2</a:t>
            </a:r>
            <a:r>
              <a:rPr kumimoji="1" lang="en-US" altLang="zh-CN" sz="2400" b="1" dirty="0">
                <a:cs typeface="Arial Unicode MS" charset="0"/>
              </a:rPr>
              <a:t> 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076056" y="3717032"/>
            <a:ext cx="3651641" cy="831639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index: </a:t>
            </a:r>
            <a:r>
              <a:rPr lang="zh-CN" altLang="en-US" sz="2400" b="1" dirty="0">
                <a:solidFill>
                  <a:schemeClr val="bg2"/>
                </a:solidFill>
              </a:rPr>
              <a:t>最小值对应的下标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rgbClr val="CC0066"/>
                </a:solidFill>
              </a:rPr>
              <a:t>a[index]</a:t>
            </a:r>
            <a:r>
              <a:rPr lang="en-US" altLang="zh-CN" sz="2400" b="1" dirty="0">
                <a:solidFill>
                  <a:schemeClr val="bg2"/>
                </a:solidFill>
              </a:rPr>
              <a:t>: </a:t>
            </a:r>
            <a:r>
              <a:rPr lang="zh-CN" altLang="en-US" sz="2400" b="1" dirty="0">
                <a:solidFill>
                  <a:schemeClr val="bg2"/>
                </a:solidFill>
              </a:rPr>
              <a:t>最小值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8" grpId="0" animBg="1" autoUpdateAnimBg="0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1484313"/>
            <a:ext cx="7842250" cy="4002087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n(n&lt;10),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再输入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个数,将最小值与第一个数交换，输出交换后的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个数。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记录最小值对应的下标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index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就是最小值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最小值与第一个数交换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a[index] &lt;==&gt; a[0]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7-4(2)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交换最小值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0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0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0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0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bldLvl="2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152525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7-5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选择法排序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67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147050" cy="136683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输入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n(n&lt;10)，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再输入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个数，用选择法将它们从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小到大排序后输出。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设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 = 5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，输入为：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3  5  2  8  1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683568" y="3789040"/>
            <a:ext cx="7239000" cy="2743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0</a:t>
            </a:r>
            <a:r>
              <a:rPr lang="en-US" altLang="en-US" sz="2800" b="1" dirty="0"/>
              <a:t>趟</a:t>
            </a:r>
            <a:r>
              <a:rPr lang="zh-CN" altLang="en-US" sz="2800" b="1" dirty="0"/>
              <a:t>：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  <a:r>
              <a:rPr lang="zh-CN" altLang="en-US" sz="2800" b="1" dirty="0">
                <a:solidFill>
                  <a:schemeClr val="bg2"/>
                </a:solidFill>
              </a:rPr>
              <a:t>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sz="2800" b="1" dirty="0">
                <a:solidFill>
                  <a:schemeClr val="bg2"/>
                </a:solidFill>
              </a:rPr>
              <a:t>    </a:t>
            </a:r>
            <a:r>
              <a:rPr lang="en-US" altLang="zh-CN" sz="2800" b="1" dirty="0"/>
              <a:t>  5       2      8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sz="2800" b="1" dirty="0"/>
              <a:t>  </a:t>
            </a:r>
            <a:endParaRPr lang="en-US" altLang="zh-CN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sz="2800" b="1" dirty="0">
                <a:solidFill>
                  <a:srgbClr val="00007D"/>
                </a:solidFill>
              </a:rPr>
              <a:t> 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     8      3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sz="2800" b="1" dirty="0"/>
              <a:t>     8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 </a:t>
            </a:r>
            <a:endParaRPr lang="zh-CN" altLang="en-US" sz="2800" b="1" dirty="0"/>
          </a:p>
          <a:p>
            <a:pPr marL="742950" lvl="1" indent="-285750"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趟：</a:t>
            </a:r>
            <a:r>
              <a:rPr lang="en-US" altLang="zh-CN" sz="2800" b="1" dirty="0"/>
              <a:t>   1      2       3 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sz="2800" b="1" dirty="0"/>
              <a:t>     </a:t>
            </a:r>
            <a:r>
              <a:rPr kumimoji="1" lang="en-US" altLang="zh-CN" sz="28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352323" name="Group 67"/>
          <p:cNvGraphicFramePr>
            <a:graphicFrameLocks noGrp="1"/>
          </p:cNvGraphicFramePr>
          <p:nvPr>
            <p:ph sz="half" idx="2"/>
          </p:nvPr>
        </p:nvGraphicFramePr>
        <p:xfrm>
          <a:off x="1619672" y="2708920"/>
          <a:ext cx="5040560" cy="1037424"/>
        </p:xfrm>
        <a:graphic>
          <a:graphicData uri="http://schemas.openxmlformats.org/drawingml/2006/table">
            <a:tbl>
              <a:tblPr/>
              <a:tblGrid>
                <a:gridCol w="958880"/>
                <a:gridCol w="721856"/>
                <a:gridCol w="840369"/>
                <a:gridCol w="838718"/>
                <a:gridCol w="840368"/>
                <a:gridCol w="840369"/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lang="zh-CN" altLang="en-US" sz="2800" b="1" dirty="0"/>
                        <a:t>下标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lang="zh-CN" altLang="en-US" sz="2800" b="1" dirty="0"/>
                        <a:t>值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 vMerge="1"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5996" marB="459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5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2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6" grpId="0" bldLvl="2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051520"/>
            <a:ext cx="7924800" cy="5257800"/>
          </a:xfrm>
        </p:spPr>
        <p:txBody>
          <a:bodyPr lIns="90488" tIns="44450" rIns="90488" bIns="44450"/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(n = 5)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(a[0]~a[4])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(0)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1</a:t>
            </a:r>
            <a:r>
              <a:rPr lang="en-US" altLang="zh-CN" dirty="0">
                <a:solidFill>
                  <a:schemeClr val="bg2"/>
                </a:solidFill>
              </a:rPr>
              <a:t>   </a:t>
            </a:r>
            <a:r>
              <a:rPr lang="en-US" altLang="zh-CN" dirty="0"/>
              <a:t>5    2    8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</a:t>
            </a:r>
            <a:r>
              <a:rPr lang="en-US" altLang="zh-CN" dirty="0"/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a[4] &lt;==&gt;   a[0]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(a[1]~a[4])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(1)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2</a:t>
            </a:r>
            <a:r>
              <a:rPr lang="en-US" altLang="zh-CN" dirty="0">
                <a:solidFill>
                  <a:srgbClr val="00007D"/>
                </a:solidFill>
              </a:rPr>
              <a:t> 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en-US" altLang="zh-CN" dirty="0"/>
              <a:t>    8   3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a[2] &lt;==&gt;   a[1]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(a[2]~a[4])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a[2]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(2)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3 </a:t>
            </a:r>
            <a:r>
              <a:rPr lang="en-US" altLang="zh-CN" dirty="0"/>
              <a:t>   8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a[4] &lt;==&gt;   a[2]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(a[3]~a[4])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a[3]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dirty="0"/>
              <a:t>(3)</a:t>
            </a:r>
            <a:r>
              <a:rPr lang="en-US" altLang="zh-CN" dirty="0">
                <a:solidFill>
                  <a:schemeClr val="bg2"/>
                </a:solidFill>
              </a:rPr>
              <a:t>  </a:t>
            </a:r>
            <a:r>
              <a:rPr lang="en-US" altLang="zh-CN" dirty="0"/>
              <a:t>1   2    3  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5 </a:t>
            </a:r>
            <a:r>
              <a:rPr lang="en-US" altLang="zh-CN" dirty="0"/>
              <a:t>  </a:t>
            </a:r>
            <a:r>
              <a:rPr kumimoji="1" lang="en-US" altLang="zh-CN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lang="en-US" altLang="zh-CN" dirty="0"/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a[4] &lt;==&gt;   a[3]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5004048" y="404664"/>
            <a:ext cx="384008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选择法分析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43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43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ldLvl="2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052736"/>
            <a:ext cx="8784976" cy="3240360"/>
          </a:xfrm>
        </p:spPr>
        <p:txBody>
          <a:bodyPr lIns="90488" tIns="44450" rIns="90488" bIns="44450"/>
          <a:lstStyle/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(a[0] ~ a[n-1])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ct val="50000"/>
              </a:spcBef>
              <a:buClr>
                <a:schemeClr val="tx2"/>
              </a:buClr>
              <a:buFont typeface="Monotype Sorts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n-1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(a[1] ~ a[n-1])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  ……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(k)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n-k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(a[k] ~ a[n-1])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a[k]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(n-2)  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(a[n-2]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a[n-1])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中找最小数，与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a[n-2]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交换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0" y="4293096"/>
            <a:ext cx="9144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90488" tIns="44450" rIns="90488" bIns="44450" anchor="ctr"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23528" y="4365104"/>
            <a:ext cx="8371656" cy="22098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(0)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5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(a[0]~a[4])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a[0] </a:t>
            </a:r>
            <a:r>
              <a:rPr lang="zh-CN" altLang="en-US" sz="2400" b="1" dirty="0"/>
              <a:t>交换</a:t>
            </a:r>
            <a:endParaRPr lang="zh-CN" altLang="en-US" sz="2400" b="1" dirty="0"/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(1)  4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(a[1]~a[4])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a[1] </a:t>
            </a:r>
            <a:r>
              <a:rPr lang="zh-CN" altLang="en-US" sz="2400" b="1" dirty="0"/>
              <a:t>交换</a:t>
            </a:r>
            <a:endParaRPr lang="zh-CN" altLang="en-US" sz="2400" b="1" dirty="0"/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(2)  3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(a[2]~a[4])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a[2] </a:t>
            </a:r>
            <a:r>
              <a:rPr lang="zh-CN" altLang="en-US" sz="2400" b="1" dirty="0"/>
              <a:t>交换</a:t>
            </a:r>
            <a:endParaRPr lang="zh-CN" altLang="en-US" sz="2400" b="1" dirty="0"/>
          </a:p>
          <a:p>
            <a:pPr marL="1143000" lvl="2" indent="-228600" eaLnBrk="0" hangingPunct="0">
              <a:spcBef>
                <a:spcPct val="50000"/>
              </a:spcBef>
              <a:buClr>
                <a:schemeClr val="tx2"/>
              </a:buClr>
              <a:buSzPct val="65000"/>
              <a:buFont typeface="Monotype Sorts" charset="0"/>
              <a:buNone/>
            </a:pPr>
            <a:r>
              <a:rPr lang="en-US" altLang="zh-CN" sz="2400" b="1" dirty="0"/>
              <a:t>(3)  2</a:t>
            </a:r>
            <a:r>
              <a:rPr lang="zh-CN" altLang="en-US" sz="2400" b="1" dirty="0"/>
              <a:t>个数 </a:t>
            </a:r>
            <a:r>
              <a:rPr lang="en-US" altLang="zh-CN" sz="2400" b="1" dirty="0"/>
              <a:t>(a[3]~a[4]) </a:t>
            </a:r>
            <a:r>
              <a:rPr lang="zh-CN" altLang="en-US" sz="2400" b="1" dirty="0"/>
              <a:t>中找最小数，与 </a:t>
            </a:r>
            <a:r>
              <a:rPr lang="en-US" altLang="zh-CN" sz="2400" b="1" dirty="0"/>
              <a:t>a[3] </a:t>
            </a:r>
            <a:r>
              <a:rPr lang="zh-CN" altLang="en-US" sz="2400" b="1" dirty="0"/>
              <a:t>交换</a:t>
            </a:r>
            <a:endParaRPr lang="zh-CN" altLang="en-US" sz="2400" b="1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title"/>
          </p:nvPr>
        </p:nvSpPr>
        <p:spPr>
          <a:xfrm>
            <a:off x="4932040" y="152400"/>
            <a:ext cx="3744416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选择法分析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611560" y="404664"/>
            <a:ext cx="3589337" cy="650875"/>
          </a:xfrm>
          <a:prstGeom prst="rect">
            <a:avLst/>
          </a:prstGeom>
          <a:solidFill>
            <a:srgbClr val="CCFFFF"/>
          </a:solidFill>
          <a:ln w="9525">
            <a:solidFill>
              <a:srgbClr val="CCFFFF"/>
            </a:solidFill>
            <a:miter lim="800000"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CC0066"/>
                </a:solidFill>
              </a:rPr>
              <a:t>n</a:t>
            </a:r>
            <a:r>
              <a:rPr lang="zh-CN" altLang="en-US" sz="3600" b="1" dirty="0">
                <a:solidFill>
                  <a:srgbClr val="CC0066"/>
                </a:solidFill>
              </a:rPr>
              <a:t>个数重复</a:t>
            </a:r>
            <a:r>
              <a:rPr lang="en-US" altLang="zh-CN" sz="3600" b="1" dirty="0">
                <a:solidFill>
                  <a:srgbClr val="CC0066"/>
                </a:solidFill>
              </a:rPr>
              <a:t>n-1</a:t>
            </a:r>
            <a:r>
              <a:rPr lang="zh-CN" altLang="en-US" sz="3600" b="1" dirty="0">
                <a:solidFill>
                  <a:srgbClr val="CC0066"/>
                </a:solidFill>
              </a:rPr>
              <a:t>次</a:t>
            </a:r>
            <a:endParaRPr lang="zh-CN" altLang="en-US" sz="3600" b="1" dirty="0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6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6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6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bldLvl="3" autoUpdateAnimBg="0" build="p"/>
      <p:bldP spid="3563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05600" y="304800"/>
            <a:ext cx="2209800" cy="609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流程图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1747" name="Group 27"/>
          <p:cNvGrpSpPr/>
          <p:nvPr/>
        </p:nvGrpSpPr>
        <p:grpSpPr bwMode="auto">
          <a:xfrm>
            <a:off x="2282825" y="431800"/>
            <a:ext cx="3944938" cy="6381750"/>
            <a:chOff x="2110" y="1515"/>
            <a:chExt cx="6212" cy="10049"/>
          </a:xfrm>
        </p:grpSpPr>
        <p:sp>
          <p:nvSpPr>
            <p:cNvPr id="31750" name="Rectangle 28"/>
            <p:cNvSpPr>
              <a:spLocks noChangeArrowheads="1"/>
            </p:cNvSpPr>
            <p:nvPr/>
          </p:nvSpPr>
          <p:spPr bwMode="auto">
            <a:xfrm>
              <a:off x="4650" y="151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panose="02020603050405020304" charset="0"/>
                </a:rPr>
                <a:t>输入数组</a:t>
              </a:r>
              <a:r>
                <a:rPr lang="en-US" altLang="zh-CN" sz="900">
                  <a:latin typeface="Times New Roman" panose="02020603050405020304" charset="0"/>
                </a:rPr>
                <a:t>a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51" name="Line 29"/>
            <p:cNvSpPr>
              <a:spLocks noChangeShapeType="1"/>
            </p:cNvSpPr>
            <p:nvPr/>
          </p:nvSpPr>
          <p:spPr bwMode="auto">
            <a:xfrm>
              <a:off x="5265" y="198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Rectangle 30"/>
            <p:cNvSpPr>
              <a:spLocks noChangeArrowheads="1"/>
            </p:cNvSpPr>
            <p:nvPr/>
          </p:nvSpPr>
          <p:spPr bwMode="auto">
            <a:xfrm>
              <a:off x="4635" y="2295"/>
              <a:ext cx="1260" cy="4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panose="02020603050405020304" charset="0"/>
                </a:rPr>
                <a:t>k=0</a:t>
              </a:r>
              <a:endParaRPr lang="en-US" altLang="zh-CN" sz="900" dirty="0">
                <a:latin typeface="Times New Roman" panose="02020603050405020304" charset="0"/>
              </a:endParaRPr>
            </a:p>
          </p:txBody>
        </p:sp>
        <p:sp>
          <p:nvSpPr>
            <p:cNvPr id="31753" name="Line 31"/>
            <p:cNvSpPr>
              <a:spLocks noChangeShapeType="1"/>
            </p:cNvSpPr>
            <p:nvPr/>
          </p:nvSpPr>
          <p:spPr bwMode="auto">
            <a:xfrm>
              <a:off x="5250" y="276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AutoShape 32"/>
            <p:cNvSpPr>
              <a:spLocks noChangeArrowheads="1"/>
            </p:cNvSpPr>
            <p:nvPr/>
          </p:nvSpPr>
          <p:spPr bwMode="auto">
            <a:xfrm>
              <a:off x="4260" y="3085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k＜n-1</a:t>
              </a:r>
              <a:endParaRPr lang="en-US" altLang="zh-CN" sz="900"/>
            </a:p>
          </p:txBody>
        </p:sp>
        <p:sp>
          <p:nvSpPr>
            <p:cNvPr id="31755" name="Line 33"/>
            <p:cNvSpPr>
              <a:spLocks noChangeShapeType="1"/>
            </p:cNvSpPr>
            <p:nvPr/>
          </p:nvSpPr>
          <p:spPr bwMode="auto">
            <a:xfrm>
              <a:off x="5250" y="3700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AutoShape 34"/>
            <p:cNvSpPr>
              <a:spLocks noChangeArrowheads="1"/>
            </p:cNvSpPr>
            <p:nvPr/>
          </p:nvSpPr>
          <p:spPr bwMode="auto">
            <a:xfrm>
              <a:off x="3950" y="5890"/>
              <a:ext cx="2899" cy="571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 dirty="0"/>
                <a:t>a[</a:t>
              </a:r>
              <a:r>
                <a:rPr lang="en-US" altLang="zh-CN" sz="900" dirty="0" err="1"/>
                <a:t>i</a:t>
              </a:r>
              <a:r>
                <a:rPr lang="en-US" altLang="zh-CN" sz="900" dirty="0"/>
                <a:t>]＜a[index]</a:t>
              </a:r>
              <a:endParaRPr lang="en-US" altLang="zh-CN" sz="900" dirty="0"/>
            </a:p>
          </p:txBody>
        </p:sp>
        <p:sp>
          <p:nvSpPr>
            <p:cNvPr id="31757" name="Rectangle 35"/>
            <p:cNvSpPr>
              <a:spLocks noChangeArrowheads="1"/>
            </p:cNvSpPr>
            <p:nvPr/>
          </p:nvSpPr>
          <p:spPr bwMode="auto">
            <a:xfrm>
              <a:off x="2680" y="6632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panose="02020603050405020304" charset="0"/>
                </a:rPr>
                <a:t>index=i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58" name="Rectangle 36"/>
            <p:cNvSpPr>
              <a:spLocks noChangeArrowheads="1"/>
            </p:cNvSpPr>
            <p:nvPr/>
          </p:nvSpPr>
          <p:spPr bwMode="auto">
            <a:xfrm>
              <a:off x="6120" y="3010"/>
              <a:ext cx="945" cy="4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假（0）</a:t>
              </a:r>
              <a:endParaRPr lang="zh-CN" altLang="en-US" sz="900">
                <a:latin typeface="Times New Roman" panose="02020603050405020304" charset="0"/>
              </a:endParaRPr>
            </a:p>
          </p:txBody>
        </p:sp>
        <p:sp>
          <p:nvSpPr>
            <p:cNvPr id="31759" name="Rectangle 37"/>
            <p:cNvSpPr>
              <a:spLocks noChangeArrowheads="1"/>
            </p:cNvSpPr>
            <p:nvPr/>
          </p:nvSpPr>
          <p:spPr bwMode="auto">
            <a:xfrm>
              <a:off x="6400" y="5817"/>
              <a:ext cx="945" cy="4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假（0）</a:t>
              </a:r>
              <a:endParaRPr lang="zh-CN" altLang="en-US" sz="900">
                <a:latin typeface="Times New Roman" panose="02020603050405020304" charset="0"/>
              </a:endParaRPr>
            </a:p>
          </p:txBody>
        </p:sp>
        <p:sp>
          <p:nvSpPr>
            <p:cNvPr id="31760" name="Rectangle 38"/>
            <p:cNvSpPr>
              <a:spLocks noChangeArrowheads="1"/>
            </p:cNvSpPr>
            <p:nvPr/>
          </p:nvSpPr>
          <p:spPr bwMode="auto">
            <a:xfrm>
              <a:off x="3075" y="5807"/>
              <a:ext cx="1260" cy="4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真（非0）</a:t>
              </a:r>
              <a:endParaRPr lang="zh-CN" altLang="en-US" sz="900">
                <a:latin typeface="Times New Roman" panose="02020603050405020304" charset="0"/>
              </a:endParaRPr>
            </a:p>
          </p:txBody>
        </p:sp>
        <p:sp>
          <p:nvSpPr>
            <p:cNvPr id="31761" name="Rectangle 39"/>
            <p:cNvSpPr>
              <a:spLocks noChangeArrowheads="1"/>
            </p:cNvSpPr>
            <p:nvPr/>
          </p:nvSpPr>
          <p:spPr bwMode="auto">
            <a:xfrm>
              <a:off x="5215" y="3600"/>
              <a:ext cx="1260" cy="4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真（非0）</a:t>
              </a:r>
              <a:endParaRPr lang="zh-CN" altLang="en-US" sz="900">
                <a:latin typeface="Times New Roman" panose="02020603050405020304" charset="0"/>
              </a:endParaRPr>
            </a:p>
          </p:txBody>
        </p:sp>
        <p:sp>
          <p:nvSpPr>
            <p:cNvPr id="31762" name="Rectangle 40"/>
            <p:cNvSpPr>
              <a:spLocks noChangeArrowheads="1"/>
            </p:cNvSpPr>
            <p:nvPr/>
          </p:nvSpPr>
          <p:spPr bwMode="auto">
            <a:xfrm>
              <a:off x="4625" y="7649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panose="02020603050405020304" charset="0"/>
                </a:rPr>
                <a:t>i=i+1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63" name="Rectangle 41"/>
            <p:cNvSpPr>
              <a:spLocks noChangeArrowheads="1"/>
            </p:cNvSpPr>
            <p:nvPr/>
          </p:nvSpPr>
          <p:spPr bwMode="auto">
            <a:xfrm>
              <a:off x="4325" y="8822"/>
              <a:ext cx="1995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zh-CN" altLang="en-US" sz="900">
                  <a:latin typeface="Times New Roman" panose="02020603050405020304" charset="0"/>
                </a:rPr>
                <a:t>交换</a:t>
              </a:r>
              <a:r>
                <a:rPr lang="en-US" altLang="zh-CN" sz="900">
                  <a:latin typeface="Times New Roman" panose="02020603050405020304" charset="0"/>
                </a:rPr>
                <a:t>a[index]</a:t>
              </a:r>
              <a:r>
                <a:rPr lang="zh-CN" altLang="en-US" sz="900">
                  <a:latin typeface="Times New Roman" panose="02020603050405020304" charset="0"/>
                </a:rPr>
                <a:t>和</a:t>
              </a:r>
              <a:r>
                <a:rPr lang="en-US" altLang="zh-CN" sz="900">
                  <a:latin typeface="Times New Roman" panose="02020603050405020304" charset="0"/>
                </a:rPr>
                <a:t>a[k]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64" name="Rectangle 42"/>
            <p:cNvSpPr>
              <a:spLocks noChangeArrowheads="1"/>
            </p:cNvSpPr>
            <p:nvPr/>
          </p:nvSpPr>
          <p:spPr bwMode="auto">
            <a:xfrm>
              <a:off x="4650" y="10887"/>
              <a:ext cx="1260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输出数组</a:t>
              </a:r>
              <a:r>
                <a:rPr lang="en-US" altLang="zh-CN" sz="900">
                  <a:latin typeface="Times New Roman" panose="02020603050405020304" charset="0"/>
                </a:rPr>
                <a:t>a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65" name="Line 43"/>
            <p:cNvSpPr>
              <a:spLocks noChangeShapeType="1"/>
            </p:cNvSpPr>
            <p:nvPr/>
          </p:nvSpPr>
          <p:spPr bwMode="auto">
            <a:xfrm>
              <a:off x="5250" y="733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6" name="Freeform 44"/>
            <p:cNvSpPr/>
            <p:nvPr/>
          </p:nvSpPr>
          <p:spPr bwMode="auto">
            <a:xfrm>
              <a:off x="3315" y="6195"/>
              <a:ext cx="670" cy="467"/>
            </a:xfrm>
            <a:custGeom>
              <a:avLst/>
              <a:gdLst>
                <a:gd name="T0" fmla="*/ 857 w 630"/>
                <a:gd name="T1" fmla="*/ 0 h 468"/>
                <a:gd name="T2" fmla="*/ 0 w 630"/>
                <a:gd name="T3" fmla="*/ 0 h 468"/>
                <a:gd name="T4" fmla="*/ 0 w 630"/>
                <a:gd name="T5" fmla="*/ 463 h 468"/>
                <a:gd name="T6" fmla="*/ 0 60000 65536"/>
                <a:gd name="T7" fmla="*/ 0 60000 65536"/>
                <a:gd name="T8" fmla="*/ 0 60000 65536"/>
                <a:gd name="T9" fmla="*/ 0 w 630"/>
                <a:gd name="T10" fmla="*/ 0 h 468"/>
                <a:gd name="T11" fmla="*/ 630 w 630"/>
                <a:gd name="T12" fmla="*/ 468 h 4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0" h="468">
                  <a:moveTo>
                    <a:pt x="630" y="0"/>
                  </a:moveTo>
                  <a:lnTo>
                    <a:pt x="0" y="0"/>
                  </a:lnTo>
                  <a:lnTo>
                    <a:pt x="0" y="46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7" name="Freeform 45"/>
            <p:cNvSpPr/>
            <p:nvPr/>
          </p:nvSpPr>
          <p:spPr bwMode="auto">
            <a:xfrm>
              <a:off x="3320" y="6195"/>
              <a:ext cx="3970" cy="1152"/>
            </a:xfrm>
            <a:custGeom>
              <a:avLst/>
              <a:gdLst>
                <a:gd name="T0" fmla="*/ 0 w 4095"/>
                <a:gd name="T1" fmla="*/ 1019 h 1092"/>
                <a:gd name="T2" fmla="*/ 0 w 4095"/>
                <a:gd name="T3" fmla="*/ 1426 h 1092"/>
                <a:gd name="T4" fmla="*/ 3508 w 4095"/>
                <a:gd name="T5" fmla="*/ 1426 h 1092"/>
                <a:gd name="T6" fmla="*/ 3508 w 4095"/>
                <a:gd name="T7" fmla="*/ 0 h 1092"/>
                <a:gd name="T8" fmla="*/ 2878 w 4095"/>
                <a:gd name="T9" fmla="*/ 0 h 10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95"/>
                <a:gd name="T16" fmla="*/ 0 h 1092"/>
                <a:gd name="T17" fmla="*/ 4095 w 4095"/>
                <a:gd name="T18" fmla="*/ 1092 h 10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95" h="1092">
                  <a:moveTo>
                    <a:pt x="0" y="780"/>
                  </a:moveTo>
                  <a:lnTo>
                    <a:pt x="0" y="1092"/>
                  </a:lnTo>
                  <a:lnTo>
                    <a:pt x="4095" y="1092"/>
                  </a:lnTo>
                  <a:lnTo>
                    <a:pt x="4095" y="0"/>
                  </a:lnTo>
                  <a:lnTo>
                    <a:pt x="336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46"/>
            <p:cNvSpPr>
              <a:spLocks noChangeShapeType="1"/>
            </p:cNvSpPr>
            <p:nvPr/>
          </p:nvSpPr>
          <p:spPr bwMode="auto">
            <a:xfrm>
              <a:off x="5260" y="5562"/>
              <a:ext cx="0" cy="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9" name="Freeform 47"/>
            <p:cNvSpPr/>
            <p:nvPr/>
          </p:nvSpPr>
          <p:spPr bwMode="auto">
            <a:xfrm>
              <a:off x="5310" y="5250"/>
              <a:ext cx="2625" cy="3597"/>
            </a:xfrm>
            <a:custGeom>
              <a:avLst/>
              <a:gdLst>
                <a:gd name="T0" fmla="*/ 945 w 2625"/>
                <a:gd name="T1" fmla="*/ 0 h 3744"/>
                <a:gd name="T2" fmla="*/ 2625 w 2625"/>
                <a:gd name="T3" fmla="*/ 0 h 3744"/>
                <a:gd name="T4" fmla="*/ 2625 w 2625"/>
                <a:gd name="T5" fmla="*/ 2809 h 3744"/>
                <a:gd name="T6" fmla="*/ 0 w 2625"/>
                <a:gd name="T7" fmla="*/ 2809 h 3744"/>
                <a:gd name="T8" fmla="*/ 0 w 2625"/>
                <a:gd name="T9" fmla="*/ 3065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5"/>
                <a:gd name="T16" fmla="*/ 0 h 3744"/>
                <a:gd name="T17" fmla="*/ 2625 w 2625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5" h="3744">
                  <a:moveTo>
                    <a:pt x="945" y="0"/>
                  </a:moveTo>
                  <a:lnTo>
                    <a:pt x="2625" y="0"/>
                  </a:lnTo>
                  <a:lnTo>
                    <a:pt x="2625" y="3432"/>
                  </a:lnTo>
                  <a:lnTo>
                    <a:pt x="0" y="3432"/>
                  </a:lnTo>
                  <a:lnTo>
                    <a:pt x="0" y="374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4620" y="4017"/>
              <a:ext cx="1260" cy="6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900" dirty="0">
                  <a:latin typeface="Times New Roman" panose="02020603050405020304" charset="0"/>
                </a:rPr>
                <a:t>index=k</a:t>
              </a:r>
              <a:endParaRPr lang="en-US" altLang="zh-CN" sz="900" dirty="0">
                <a:latin typeface="Times New Roman" panose="02020603050405020304" charset="0"/>
              </a:endParaRPr>
            </a:p>
            <a:p>
              <a:pPr algn="ctr" eaLnBrk="0" hangingPunct="0"/>
              <a:r>
                <a:rPr lang="en-US" altLang="zh-CN" sz="900" dirty="0" err="1">
                  <a:latin typeface="Times New Roman" panose="02020603050405020304" charset="0"/>
                </a:rPr>
                <a:t>i</a:t>
              </a:r>
              <a:r>
                <a:rPr lang="en-US" altLang="zh-CN" sz="900" dirty="0">
                  <a:latin typeface="Times New Roman" panose="02020603050405020304" charset="0"/>
                </a:rPr>
                <a:t>=k+1</a:t>
              </a:r>
              <a:endParaRPr lang="en-US" altLang="zh-CN" sz="900" dirty="0">
                <a:latin typeface="Times New Roman" panose="02020603050405020304" charset="0"/>
              </a:endParaRPr>
            </a:p>
          </p:txBody>
        </p:sp>
        <p:sp>
          <p:nvSpPr>
            <p:cNvPr id="31771" name="Rectangle 49"/>
            <p:cNvSpPr>
              <a:spLocks noChangeArrowheads="1"/>
            </p:cNvSpPr>
            <p:nvPr/>
          </p:nvSpPr>
          <p:spPr bwMode="auto">
            <a:xfrm>
              <a:off x="4690" y="9524"/>
              <a:ext cx="1260" cy="36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sz="900">
                  <a:latin typeface="Times New Roman" panose="02020603050405020304" charset="0"/>
                </a:rPr>
                <a:t>k=k+1</a:t>
              </a:r>
              <a:endParaRPr lang="en-US" altLang="zh-CN" sz="900">
                <a:latin typeface="Times New Roman" panose="02020603050405020304" charset="0"/>
              </a:endParaRPr>
            </a:p>
          </p:txBody>
        </p:sp>
        <p:sp>
          <p:nvSpPr>
            <p:cNvPr id="31772" name="Line 50"/>
            <p:cNvSpPr>
              <a:spLocks noChangeShapeType="1"/>
            </p:cNvSpPr>
            <p:nvPr/>
          </p:nvSpPr>
          <p:spPr bwMode="auto">
            <a:xfrm>
              <a:off x="5265" y="4635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3" name="AutoShape 51"/>
            <p:cNvSpPr>
              <a:spLocks noChangeArrowheads="1"/>
            </p:cNvSpPr>
            <p:nvPr/>
          </p:nvSpPr>
          <p:spPr bwMode="auto">
            <a:xfrm>
              <a:off x="4260" y="4937"/>
              <a:ext cx="1995" cy="625"/>
            </a:xfrm>
            <a:prstGeom prst="diamond">
              <a:avLst/>
            </a:prstGeom>
            <a:noFill/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</a:pPr>
              <a:r>
                <a:rPr lang="en-US" altLang="zh-CN" sz="900"/>
                <a:t>i＜</a:t>
              </a:r>
              <a:r>
                <a:rPr lang="en-US" altLang="zh-CN" sz="1000"/>
                <a:t>n</a:t>
              </a:r>
              <a:endParaRPr lang="en-US" altLang="zh-CN" sz="1000"/>
            </a:p>
          </p:txBody>
        </p:sp>
        <p:sp>
          <p:nvSpPr>
            <p:cNvPr id="31774" name="Line 52"/>
            <p:cNvSpPr>
              <a:spLocks noChangeShapeType="1"/>
            </p:cNvSpPr>
            <p:nvPr/>
          </p:nvSpPr>
          <p:spPr bwMode="auto">
            <a:xfrm>
              <a:off x="5325" y="921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5" name="Freeform 53"/>
            <p:cNvSpPr/>
            <p:nvPr/>
          </p:nvSpPr>
          <p:spPr bwMode="auto">
            <a:xfrm>
              <a:off x="2110" y="3387"/>
              <a:ext cx="3170" cy="6837"/>
            </a:xfrm>
            <a:custGeom>
              <a:avLst/>
              <a:gdLst>
                <a:gd name="T0" fmla="*/ 3251 w 3150"/>
                <a:gd name="T1" fmla="*/ 6424 h 6864"/>
                <a:gd name="T2" fmla="*/ 3251 w 3150"/>
                <a:gd name="T3" fmla="*/ 6729 h 6864"/>
                <a:gd name="T4" fmla="*/ 0 w 3150"/>
                <a:gd name="T5" fmla="*/ 6729 h 6864"/>
                <a:gd name="T6" fmla="*/ 0 w 3150"/>
                <a:gd name="T7" fmla="*/ 0 h 6864"/>
                <a:gd name="T8" fmla="*/ 2275 w 3150"/>
                <a:gd name="T9" fmla="*/ 0 h 6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50"/>
                <a:gd name="T16" fmla="*/ 0 h 6864"/>
                <a:gd name="T17" fmla="*/ 3150 w 3150"/>
                <a:gd name="T18" fmla="*/ 6864 h 6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50" h="6864">
                  <a:moveTo>
                    <a:pt x="3150" y="6552"/>
                  </a:moveTo>
                  <a:lnTo>
                    <a:pt x="3150" y="6864"/>
                  </a:lnTo>
                  <a:lnTo>
                    <a:pt x="0" y="6864"/>
                  </a:lnTo>
                  <a:lnTo>
                    <a:pt x="0" y="0"/>
                  </a:lnTo>
                  <a:lnTo>
                    <a:pt x="2205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6" name="Freeform 54"/>
            <p:cNvSpPr/>
            <p:nvPr/>
          </p:nvSpPr>
          <p:spPr bwMode="auto">
            <a:xfrm>
              <a:off x="5277" y="3390"/>
              <a:ext cx="3045" cy="7489"/>
            </a:xfrm>
            <a:custGeom>
              <a:avLst/>
              <a:gdLst>
                <a:gd name="T0" fmla="*/ 945 w 3045"/>
                <a:gd name="T1" fmla="*/ 0 h 7488"/>
                <a:gd name="T2" fmla="*/ 3045 w 3045"/>
                <a:gd name="T3" fmla="*/ 0 h 7488"/>
                <a:gd name="T4" fmla="*/ 3045 w 3045"/>
                <a:gd name="T5" fmla="*/ 7025 h 7488"/>
                <a:gd name="T6" fmla="*/ 0 w 3045"/>
                <a:gd name="T7" fmla="*/ 7025 h 7488"/>
                <a:gd name="T8" fmla="*/ 0 w 3045"/>
                <a:gd name="T9" fmla="*/ 7493 h 7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5"/>
                <a:gd name="T16" fmla="*/ 0 h 7488"/>
                <a:gd name="T17" fmla="*/ 3045 w 3045"/>
                <a:gd name="T18" fmla="*/ 7488 h 7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5" h="7488">
                  <a:moveTo>
                    <a:pt x="945" y="0"/>
                  </a:moveTo>
                  <a:lnTo>
                    <a:pt x="3045" y="0"/>
                  </a:lnTo>
                  <a:lnTo>
                    <a:pt x="3045" y="7020"/>
                  </a:lnTo>
                  <a:lnTo>
                    <a:pt x="0" y="7020"/>
                  </a:lnTo>
                  <a:lnTo>
                    <a:pt x="0" y="748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7" name="Line 55"/>
            <p:cNvSpPr>
              <a:spLocks noChangeShapeType="1"/>
            </p:cNvSpPr>
            <p:nvPr/>
          </p:nvSpPr>
          <p:spPr bwMode="auto">
            <a:xfrm>
              <a:off x="5270" y="112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78" name="Rectangle 56"/>
            <p:cNvSpPr>
              <a:spLocks noChangeArrowheads="1"/>
            </p:cNvSpPr>
            <p:nvPr/>
          </p:nvSpPr>
          <p:spPr bwMode="auto">
            <a:xfrm>
              <a:off x="6095" y="4872"/>
              <a:ext cx="945" cy="467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zh-CN" altLang="en-US" sz="900">
                  <a:latin typeface="Times New Roman" panose="02020603050405020304" charset="0"/>
                </a:rPr>
                <a:t>假（0）</a:t>
              </a:r>
              <a:endParaRPr lang="zh-CN" altLang="en-US" sz="900">
                <a:latin typeface="Times New Roman" panose="02020603050405020304" charset="0"/>
              </a:endParaRPr>
            </a:p>
          </p:txBody>
        </p:sp>
        <p:sp>
          <p:nvSpPr>
            <p:cNvPr id="31779" name="Freeform 57"/>
            <p:cNvSpPr/>
            <p:nvPr/>
          </p:nvSpPr>
          <p:spPr bwMode="auto">
            <a:xfrm>
              <a:off x="2445" y="5260"/>
              <a:ext cx="2795" cy="3075"/>
            </a:xfrm>
            <a:custGeom>
              <a:avLst/>
              <a:gdLst>
                <a:gd name="T0" fmla="*/ 2795 w 2795"/>
                <a:gd name="T1" fmla="*/ 3071 h 3075"/>
                <a:gd name="T2" fmla="*/ 0 w 2795"/>
                <a:gd name="T3" fmla="*/ 3075 h 3075"/>
                <a:gd name="T4" fmla="*/ 0 w 2795"/>
                <a:gd name="T5" fmla="*/ 0 h 3075"/>
                <a:gd name="T6" fmla="*/ 1813 w 2795"/>
                <a:gd name="T7" fmla="*/ 0 h 30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95"/>
                <a:gd name="T13" fmla="*/ 0 h 3075"/>
                <a:gd name="T14" fmla="*/ 2795 w 2795"/>
                <a:gd name="T15" fmla="*/ 3075 h 30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95" h="3075">
                  <a:moveTo>
                    <a:pt x="2795" y="3071"/>
                  </a:moveTo>
                  <a:lnTo>
                    <a:pt x="0" y="3075"/>
                  </a:lnTo>
                  <a:lnTo>
                    <a:pt x="0" y="0"/>
                  </a:lnTo>
                  <a:lnTo>
                    <a:pt x="1813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0" name="Line 58"/>
            <p:cNvSpPr>
              <a:spLocks noChangeShapeType="1"/>
            </p:cNvSpPr>
            <p:nvPr/>
          </p:nvSpPr>
          <p:spPr bwMode="auto">
            <a:xfrm>
              <a:off x="5250" y="8027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748" name="Text Box 59"/>
          <p:cNvSpPr txBox="1">
            <a:spLocks noChangeArrowheads="1"/>
          </p:cNvSpPr>
          <p:nvPr/>
        </p:nvSpPr>
        <p:spPr bwMode="auto">
          <a:xfrm>
            <a:off x="179388" y="1503363"/>
            <a:ext cx="2350002" cy="267829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外循环控制：</a:t>
            </a:r>
            <a:endParaRPr lang="zh-CN" altLang="en-US" sz="2800" b="1" dirty="0"/>
          </a:p>
          <a:p>
            <a:pPr eaLnBrk="1" hangingPunct="1"/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 n </a:t>
            </a:r>
            <a:r>
              <a:rPr lang="zh-CN" altLang="en-US" sz="2800" b="1" dirty="0"/>
              <a:t>个数选择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排序共需要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n-1</a:t>
            </a:r>
            <a:r>
              <a:rPr lang="zh-CN" altLang="en-US" sz="2800" b="1" dirty="0"/>
              <a:t>趟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k: 0~n-2</a:t>
            </a:r>
            <a:endParaRPr lang="zh-CN" altLang="en-US" sz="2800" b="1" dirty="0"/>
          </a:p>
        </p:txBody>
      </p:sp>
      <p:sp>
        <p:nvSpPr>
          <p:cNvPr id="31749" name="Text Box 60"/>
          <p:cNvSpPr txBox="1">
            <a:spLocks noChangeArrowheads="1"/>
          </p:cNvSpPr>
          <p:nvPr/>
        </p:nvSpPr>
        <p:spPr bwMode="auto">
          <a:xfrm>
            <a:off x="6640513" y="2132856"/>
            <a:ext cx="2317750" cy="26543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内循环控制：</a:t>
            </a:r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在下标范围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[k, n-1]</a:t>
            </a:r>
            <a:r>
              <a:rPr lang="zh-CN" altLang="en-US" sz="2800" b="1" dirty="0"/>
              <a:t>内找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最小值所在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位置</a:t>
            </a:r>
            <a:r>
              <a:rPr lang="en-US" altLang="zh-CN" sz="2800" b="1" dirty="0"/>
              <a:t>index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353425" cy="37449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7-1</a:t>
            </a:r>
            <a:r>
              <a:rPr 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个整数，计算这些数的平均值，再输出所有大于平均值的数。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7.1.1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程序解析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7.1.2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一维数组的定义和引用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7.1.3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一维数组的初始化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7.1.4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使用一维数组编程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7704137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输出所有大于平均值的数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56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6096000" cy="6858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选择法排序 (程序段)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987760"/>
            <a:ext cx="6902152" cy="488248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for(k = 0; k &lt; n-1; k++){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index = k;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for(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k + 1;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n;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++){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if(a[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 a[index]){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   index =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}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temp = a[index];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a[index] = a[k];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a[k] = temp;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27984" y="5013176"/>
            <a:ext cx="422751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n: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5</a:t>
            </a:r>
            <a:endParaRPr kumimoji="1" lang="en-US" altLang="zh-CN" sz="2400" b="1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10 integers: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3 5 2 8 1</a:t>
            </a:r>
            <a:endParaRPr kumimoji="1" lang="en-US" altLang="zh-CN" sz="2400" b="1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After sorted: 1 2 3 5  8</a:t>
            </a:r>
            <a:endParaRPr kumimoji="1" lang="en-US" altLang="zh-CN" sz="24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536" y="1628800"/>
            <a:ext cx="8534400" cy="4443412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某电视台要调查观众对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个栏目（相应栏目编号为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1~8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）的受欢迎情况，共调查了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≤</a:t>
            </a:r>
            <a:r>
              <a:rPr lang="en-US" altLang="zh-CN" dirty="0"/>
              <a:t>n</a:t>
            </a:r>
            <a:r>
              <a:rPr lang="zh-CN" altLang="zh-CN" dirty="0"/>
              <a:t>≤</a:t>
            </a:r>
            <a:r>
              <a:rPr lang="en-US" altLang="zh-CN" dirty="0"/>
              <a:t>1000</a:t>
            </a:r>
            <a:r>
              <a:rPr lang="zh-CN" altLang="zh-CN" dirty="0"/>
              <a:t>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位观众。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输入每一位观众的投票情况（每位观众只能投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个栏目），统计各栏目的得票情况。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数组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count</a:t>
            </a:r>
            <a:r>
              <a:rPr 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：保存各栏目的得票数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：记录编号为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( 1~8 )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的栏目的得票数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Clr>
                <a:schemeClr val="tx2"/>
              </a:buClr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count[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]++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统计编号为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( 1~8 )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的栏目的得票数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692150"/>
            <a:ext cx="5888037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7-6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投票情况统计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56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556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716016" y="152400"/>
            <a:ext cx="4351784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7-6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5" y="404664"/>
            <a:ext cx="7199532" cy="6453336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MAXN 8</a:t>
            </a:r>
            <a:endParaRPr lang="en-US" altLang="zh-CN" sz="2400" dirty="0"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ea typeface="宋体" panose="02010600030101010101" pitchFamily="2" charset="-122"/>
                <a:cs typeface="Arial" panose="020B0604020202020204"/>
              </a:rPr>
              <a:t>static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 int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  <a:cs typeface="Arial" panose="020B0604020202020204"/>
              </a:rPr>
              <a:t>count[</a:t>
            </a:r>
            <a:r>
              <a:rPr lang="en-US" altLang="zh-CN" sz="2400" dirty="0">
                <a:solidFill>
                  <a:srgbClr val="CC0066"/>
                </a:solidFill>
              </a:rPr>
              <a:t>MAXN+1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  <a:cs typeface="Arial" panose="020B0604020202020204"/>
              </a:rPr>
              <a:t>]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;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for ( </a:t>
            </a: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= 1; </a:t>
            </a:r>
            <a:r>
              <a:rPr lang="en-US" altLang="zh-CN" sz="2400" dirty="0" err="1"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&lt;= n; </a:t>
            </a: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++) {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printf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(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"Enter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your response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: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" )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;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scanf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(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"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%d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"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,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&amp;response )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;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if (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response &gt;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=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1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&amp;&amp;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response &lt;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=</a:t>
            </a:r>
            <a:r>
              <a:rPr lang="en-US" altLang="zh-CN" sz="2400" dirty="0"/>
              <a:t> MAXN 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)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{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count[response]++</a:t>
            </a:r>
            <a:r>
              <a:rPr lang="en-US" altLang="zh-CN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;</a:t>
            </a:r>
            <a:r>
              <a:rPr lang="zh-CN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endParaRPr lang="en-US" altLang="zh-CN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}else{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printf</a:t>
            </a:r>
            <a:r>
              <a:rPr lang="en-US" altLang="zh-CN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( "invalid: %d\n", response );</a:t>
            </a:r>
            <a:endParaRPr lang="zh-CN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    }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}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ea typeface="宋体" panose="02010600030101010101" pitchFamily="2" charset="-122"/>
                <a:cs typeface="Arial" panose="020B0604020202020204"/>
              </a:rPr>
              <a:t>printf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 ( "result:\n" );</a:t>
            </a:r>
            <a:endParaRPr lang="en-US" altLang="zh-CN" sz="2400" dirty="0"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for ( </a:t>
            </a: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= 1; </a:t>
            </a:r>
            <a:r>
              <a:rPr lang="en-US" altLang="zh-CN" sz="2400" dirty="0" err="1"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 &lt;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= </a:t>
            </a:r>
            <a:r>
              <a:rPr lang="en-US" altLang="zh-CN" sz="2400" dirty="0"/>
              <a:t> MAXN 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; </a:t>
            </a: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++ ){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printf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( </a:t>
            </a:r>
            <a:r>
              <a:rPr lang="en-US" altLang="zh-CN" sz="2400" dirty="0">
                <a:ea typeface="宋体" panose="02010600030101010101" pitchFamily="2" charset="-122"/>
                <a:cs typeface="Arial" panose="020B0604020202020204"/>
              </a:rPr>
              <a:t>"%4d%4d\n"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,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i</a:t>
            </a:r>
            <a:r>
              <a:rPr 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,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count[</a:t>
            </a:r>
            <a:r>
              <a:rPr lang="en-US" altLang="zh-CN" sz="2400" dirty="0" err="1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i</a:t>
            </a: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] );</a:t>
            </a:r>
            <a:endParaRPr lang="en-US" alt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}</a:t>
            </a:r>
            <a:endParaRPr lang="zh-CN" sz="2400" dirty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6029961" y="980728"/>
            <a:ext cx="3024336" cy="4093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n: </a:t>
            </a:r>
            <a:r>
              <a:rPr lang="en-US" altLang="zh-CN" sz="2000" b="1" dirty="0">
                <a:solidFill>
                  <a:srgbClr val="CC0066"/>
                </a:solidFill>
              </a:rPr>
              <a:t>6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3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1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6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9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invalid</a:t>
            </a:r>
            <a:r>
              <a:rPr lang="zh-CN" altLang="zh-CN" sz="2000" b="1" dirty="0"/>
              <a:t>：</a:t>
            </a:r>
            <a:r>
              <a:rPr lang="en-US" altLang="zh-CN" sz="2000" b="1" dirty="0">
                <a:solidFill>
                  <a:srgbClr val="CC0066"/>
                </a:solidFill>
              </a:rPr>
              <a:t>9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8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your response: </a:t>
            </a:r>
            <a:r>
              <a:rPr lang="en-US" altLang="zh-CN" sz="2000" b="1" dirty="0">
                <a:solidFill>
                  <a:srgbClr val="CC0066"/>
                </a:solidFill>
              </a:rPr>
              <a:t>1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result:</a:t>
            </a:r>
            <a:endParaRPr lang="zh-CN" altLang="zh-CN" sz="2000" b="1" dirty="0"/>
          </a:p>
          <a:p>
            <a:r>
              <a:rPr lang="en-US" altLang="zh-CN" sz="2000" b="1" dirty="0"/>
              <a:t>1   2</a:t>
            </a:r>
            <a:endParaRPr lang="zh-CN" altLang="zh-CN" sz="2000" b="1" dirty="0"/>
          </a:p>
          <a:p>
            <a:r>
              <a:rPr lang="en-US" altLang="zh-CN" sz="2000" b="1" dirty="0"/>
              <a:t>3   1</a:t>
            </a:r>
            <a:endParaRPr lang="zh-CN" altLang="zh-CN" sz="2000" b="1" dirty="0"/>
          </a:p>
          <a:p>
            <a:r>
              <a:rPr lang="en-US" altLang="zh-CN" sz="2000" b="1" dirty="0"/>
              <a:t>6   1</a:t>
            </a:r>
            <a:endParaRPr lang="zh-CN" altLang="zh-CN" sz="2000" b="1" dirty="0"/>
          </a:p>
          <a:p>
            <a:r>
              <a:rPr lang="en-US" altLang="zh-CN" sz="2000" b="1" dirty="0"/>
              <a:t>8   1</a:t>
            </a:r>
            <a:endParaRPr lang="zh-CN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500063"/>
            <a:ext cx="6215062" cy="928687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7-7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二分法查找</a:t>
            </a:r>
            <a:endParaRPr lang="zh-CN" altLang="en-US" sz="3600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7188" y="1643063"/>
            <a:ext cx="8401050" cy="1660525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设已有一个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</a:t>
            </a: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≤</a:t>
            </a:r>
            <a:r>
              <a:rPr lang="en-US" altLang="zh-CN" sz="2800" dirty="0"/>
              <a:t>n</a:t>
            </a:r>
            <a:r>
              <a:rPr lang="zh-CN" altLang="zh-CN" sz="2800" dirty="0"/>
              <a:t>≤</a:t>
            </a:r>
            <a:r>
              <a:rPr lang="en-US" altLang="zh-CN" sz="2800" dirty="0"/>
              <a:t>10</a:t>
            </a:r>
            <a:r>
              <a:rPr lang="zh-CN" altLang="zh-CN" sz="2800" dirty="0"/>
              <a:t>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个元素的整型数组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，且按值从小到大有序排列。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，然后在数组中查找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，如果找到，输出相应的下标，否则，输出“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Not Found”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5844" name="Rectangle 33"/>
          <p:cNvSpPr>
            <a:spLocks noChangeArrowheads="1"/>
          </p:cNvSpPr>
          <p:nvPr/>
        </p:nvSpPr>
        <p:spPr bwMode="auto">
          <a:xfrm>
            <a:off x="539552" y="3717032"/>
            <a:ext cx="8072437" cy="2247411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</a:rPr>
              <a:t>例</a:t>
            </a:r>
            <a:r>
              <a:rPr lang="en-US" altLang="zh-CN" sz="2800" dirty="0"/>
              <a:t>7-3</a:t>
            </a:r>
            <a:r>
              <a:rPr lang="zh-CN" altLang="en-US" sz="2800" b="1" dirty="0">
                <a:latin typeface="宋体" panose="02010600030101010101" pitchFamily="2" charset="-122"/>
              </a:rPr>
              <a:t>顺序查找算法简单明了，其查找过程就是对数组元素从头到尾的遍历过程。但是，当数组很大时，</a:t>
            </a:r>
            <a:r>
              <a:rPr lang="zh-CN" altLang="en-US" sz="2800" b="1" dirty="0">
                <a:solidFill>
                  <a:schemeClr val="bg2"/>
                </a:solidFill>
                <a:latin typeface="宋体" panose="02010600030101010101" pitchFamily="2" charset="-122"/>
              </a:rPr>
              <a:t>查找的效率不高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r>
              <a:rPr lang="zh-CN" altLang="en-US" sz="2800" b="1" dirty="0">
                <a:latin typeface="宋体" panose="02010600030101010101" pitchFamily="2" charset="-122"/>
              </a:rPr>
              <a:t>二分查找的效率较高，但前提是</a:t>
            </a:r>
            <a:r>
              <a:rPr lang="zh-CN" altLang="en-US" sz="2800" b="1" dirty="0">
                <a:solidFill>
                  <a:srgbClr val="CC0066"/>
                </a:solidFill>
                <a:latin typeface="宋体" panose="02010600030101010101" pitchFamily="2" charset="-122"/>
              </a:rPr>
              <a:t>数组元素必须是有序的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357189" y="785812"/>
            <a:ext cx="2846659" cy="2571179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二分法查找流程图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3419475" y="404813"/>
          <a:ext cx="4516438" cy="626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7" name="Visio" r:id="rId1" imgW="3123565" imgH="4329430" progId="Visio.Drawing.11">
                  <p:embed/>
                </p:oleObj>
              </mc:Choice>
              <mc:Fallback>
                <p:oleObj name="Visio" r:id="rId1" imgW="3123565" imgH="432943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04813"/>
                        <a:ext cx="4516438" cy="626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7824" y="425012"/>
            <a:ext cx="5999584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二分法查找 (源程序段)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640960" cy="5544616"/>
          </a:xfrm>
        </p:spPr>
        <p:txBody>
          <a:bodyPr/>
          <a:lstStyle/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low = 0;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= n - 1;                     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开始时查找区间为整个数组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while  ( low &lt;= high )  {     	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循环条件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mid = (low + high) / 2;         	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中间位置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if ( x == a[mid]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break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                               	/*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查找成功，中止循环 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}else if ( x &lt; a[mid]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 = mid - 1;      /*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新查找区间为前半段，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high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前移 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}else{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low = mid + 1;       /*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新查找区间为后半段，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low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后移 *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if ( low &lt;= high ){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("Index is %d \n", mid);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}else{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 "Not Found\n");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8359775" cy="42814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m*n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的矩阵存入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m*n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的二维数组中，找出最大值以及它的行下标和列下标。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7.2.1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程序解析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7.2.2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二维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数组的定义和引用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7.2.3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二维数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组的初始化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7.2.4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使用二维数组编程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88392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7.2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找出矩阵中最大值所在的位置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106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7.2.1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程序解析－求矩阵的最大值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1048" cy="4437856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zh-CN" dirty="0"/>
              <a:t>输入两个正整数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1≤m,n≤6</a:t>
            </a:r>
            <a:r>
              <a:rPr lang="zh-CN" altLang="zh-CN" dirty="0"/>
              <a:t>），再输入一个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  <a:r>
              <a:rPr lang="en-US" altLang="zh-CN" dirty="0" err="1"/>
              <a:t>m×n</a:t>
            </a:r>
            <a:r>
              <a:rPr lang="zh-CN" altLang="zh-CN" dirty="0"/>
              <a:t>的矩阵，找出最大值以及它的行下标和列下标。假设最大值唯一。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row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记录最大值的行下标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col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记录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最大值的列下标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row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col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：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最大值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172" y="116632"/>
            <a:ext cx="8748366" cy="669674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/>
              <a:t># define MAXM 6</a:t>
            </a:r>
            <a:endParaRPr lang="en-US" altLang="zh-CN" sz="20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/>
              <a:t># define MAXN 6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lang="en-US" altLang="zh-CN" sz="2000" dirty="0">
                <a:solidFill>
                  <a:srgbClr val="CC0066"/>
                </a:solidFill>
              </a:rPr>
              <a:t>MAXM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</a:t>
            </a:r>
            <a:r>
              <a:rPr lang="en-US" altLang="zh-CN" sz="2000" dirty="0">
                <a:solidFill>
                  <a:srgbClr val="CC0066"/>
                </a:solidFill>
              </a:rPr>
              <a:t>MAXN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 ("Enter m, n: ");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 ("%</a:t>
            </a:r>
            <a:r>
              <a:rPr lang="en-US" altLang="zh-CN" sz="2000" dirty="0" err="1"/>
              <a:t>d%d</a:t>
            </a:r>
            <a:r>
              <a:rPr lang="en-US" altLang="zh-CN" sz="2000" dirty="0"/>
              <a:t>", &amp;m, &amp;n); </a:t>
            </a:r>
            <a:endParaRPr lang="zh-CN" altLang="zh-CN" sz="20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000" dirty="0" err="1"/>
              <a:t>printf</a:t>
            </a:r>
            <a:r>
              <a:rPr lang="en-US" altLang="zh-CN" sz="2000" dirty="0"/>
              <a:t>("Enter %d integers: \n", m*n); 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m;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j = 0; j &lt; n;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j++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spcBef>
                <a:spcPct val="0"/>
              </a:spcBef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][j]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row = col = 0;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m;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for ( j = 0; j &lt; n;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j++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if (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lang="en-US" altLang="zh-CN" sz="24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][j] &gt; a[row][col]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row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 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    col = j; 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}}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"max = a[%d][%d] = %d\n", row, col,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a[row][col]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609306" y="188640"/>
            <a:ext cx="4283522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7-8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5940152" y="2060848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a[1][0] = 10</a:t>
            </a:r>
            <a:endParaRPr kumimoji="1" lang="en-US" altLang="zh-CN" sz="2400" b="1" dirty="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5638800" y="304800"/>
            <a:ext cx="30480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二维数组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914400"/>
            <a:ext cx="4343400" cy="762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多维数组的空间想象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44" name="AutoShape 4"/>
          <p:cNvSpPr>
            <a:spLocks noChangeArrowheads="1"/>
          </p:cNvSpPr>
          <p:nvPr/>
        </p:nvSpPr>
        <p:spPr bwMode="auto">
          <a:xfrm>
            <a:off x="762000" y="5181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762000" y="5562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6" name="AutoShape 6"/>
          <p:cNvSpPr>
            <a:spLocks noChangeArrowheads="1"/>
          </p:cNvSpPr>
          <p:nvPr/>
        </p:nvSpPr>
        <p:spPr bwMode="auto">
          <a:xfrm>
            <a:off x="762000" y="5943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762000" y="4800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48" name="AutoShape 8"/>
          <p:cNvSpPr>
            <a:spLocks noChangeArrowheads="1"/>
          </p:cNvSpPr>
          <p:nvPr/>
        </p:nvSpPr>
        <p:spPr bwMode="auto">
          <a:xfrm>
            <a:off x="762000" y="4419600"/>
            <a:ext cx="381000" cy="381000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68649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572000"/>
            <a:ext cx="400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0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72000"/>
            <a:ext cx="400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1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572000"/>
            <a:ext cx="400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2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572000"/>
            <a:ext cx="4000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3" name="Picture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572000"/>
            <a:ext cx="40005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654" name="Rectangle 14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solidFill>
            <a:schemeClr val="accent1"/>
          </a:solidFill>
          <a:ln w="9525">
            <a:miter lim="800000"/>
          </a:ln>
          <a:scene3d>
            <a:camera prst="legacyObliqueTopRight"/>
            <a:lightRig rig="legacyFlat3" dir="b"/>
          </a:scene3d>
          <a:sp3d extrusionH="5826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55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6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44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5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4000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659" name="Rectangle 19"/>
          <p:cNvSpPr>
            <a:spLocks noChangeArrowheads="1"/>
          </p:cNvSpPr>
          <p:nvPr/>
        </p:nvSpPr>
        <p:spPr bwMode="auto">
          <a:xfrm>
            <a:off x="5334000" y="4953000"/>
            <a:ext cx="1828800" cy="1219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scene3d>
            <a:camera prst="legacyObliqueTopRight"/>
            <a:lightRig rig="legacyNormal3" dir="t"/>
          </a:scene3d>
          <a:sp3d extrusionH="582600" prstMaterial="legacyWireframe">
            <a:bevelT w="13500" h="13500" prst="angle"/>
            <a:bevelB w="13500" h="13500" prst="angle"/>
            <a:extrusionClr>
              <a:schemeClr val="tx1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zh-CN" altLang="en-US"/>
          </a:p>
        </p:txBody>
      </p:sp>
      <p:pic>
        <p:nvPicPr>
          <p:cNvPr id="368660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9530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1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9530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2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953000"/>
            <a:ext cx="400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663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953000"/>
            <a:ext cx="40005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664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304800" y="2362200"/>
            <a:ext cx="8839200" cy="5334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二维数组： 一个表格或一个平面矩阵</a:t>
            </a:r>
            <a:endParaRPr lang="zh-CN" altLang="en-US" sz="1800" b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65" name="Rectangle 25"/>
          <p:cNvSpPr>
            <a:spLocks noGrp="1" noChangeArrowheads="1"/>
          </p:cNvSpPr>
          <p:nvPr>
            <p:ph sz="quarter" idx="2"/>
          </p:nvPr>
        </p:nvSpPr>
        <p:spPr>
          <a:xfrm>
            <a:off x="304800" y="1828800"/>
            <a:ext cx="6400800" cy="4572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一维数组： 一列长表或一个向量</a:t>
            </a: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66" name="Rectangle 26"/>
          <p:cNvSpPr>
            <a:spLocks noGrp="1" noChangeArrowheads="1"/>
          </p:cNvSpPr>
          <p:nvPr>
            <p:ph sz="quarter" idx="3"/>
          </p:nvPr>
        </p:nvSpPr>
        <p:spPr>
          <a:xfrm>
            <a:off x="304800" y="3429000"/>
            <a:ext cx="6858000" cy="6096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多维数组： 多维空间的一个数据列阵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68667" name="Rectangle 27"/>
          <p:cNvSpPr>
            <a:spLocks noGrp="1" noChangeArrowheads="1"/>
          </p:cNvSpPr>
          <p:nvPr>
            <p:ph sz="quarter" idx="4"/>
          </p:nvPr>
        </p:nvSpPr>
        <p:spPr>
          <a:xfrm>
            <a:off x="304800" y="2895600"/>
            <a:ext cx="6400800" cy="533400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三维数组： 三维空间的一个方阵</a:t>
            </a:r>
            <a:endParaRPr lang="zh-CN" altLang="en-US" sz="2800" b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8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8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8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6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68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19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8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500"/>
                            </p:stCondLst>
                            <p:childTnLst>
                              <p:par>
                                <p:cTn id="1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68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autoUpdateAnimBg="0" build="p"/>
      <p:bldP spid="368644" grpId="0" animBg="1"/>
      <p:bldP spid="368645" grpId="0" animBg="1"/>
      <p:bldP spid="368646" grpId="0" animBg="1"/>
      <p:bldP spid="368647" grpId="0" animBg="1"/>
      <p:bldP spid="368648" grpId="0" animBg="1"/>
      <p:bldP spid="368654" grpId="0" animBg="1"/>
      <p:bldP spid="368659" grpId="0" animBg="1"/>
      <p:bldP spid="368664" grpId="0" autoUpdateAnimBg="0"/>
      <p:bldP spid="368665" grpId="0" autoUpdateAnimBg="0"/>
      <p:bldP spid="368666" grpId="0" autoUpdateAnimBg="0"/>
      <p:bldP spid="36866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71450"/>
            <a:ext cx="8816975" cy="64770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zh-CN" sz="36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7.1.1  </a:t>
            </a:r>
            <a:r>
              <a:rPr lang="zh-CN" altLang="en-US" sz="36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程序解析－输出大于平均值的数</a:t>
            </a:r>
            <a:endParaRPr lang="zh-CN" altLang="en-US" sz="36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36600"/>
            <a:ext cx="7633543" cy="6121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main(void)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 double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average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sum;    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sz="20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FF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[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10]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 	             /* 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个数组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，它有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个整型元素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kumimoji="1" 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("Enter n: ");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"%d", &amp;n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 </a:t>
            </a:r>
            <a:endParaRPr kumimoji="1" lang="en-US" altLang="zh-CN" sz="20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kumimoji="1"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("Enter %d integers: ", n);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for(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10;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scanf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"%d", &amp;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);} </a:t>
            </a:r>
            <a:endParaRPr lang="en-US" altLang="zh-CN" sz="2000" dirty="0">
              <a:solidFill>
                <a:srgbClr val="00007D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sum = 0;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for(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10;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sum = sum +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; }</a:t>
            </a:r>
            <a:endParaRPr lang="zh-CN" sz="2000" dirty="0">
              <a:solidFill>
                <a:srgbClr val="00007D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average = sum / n;	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"average = %.2f\n", average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"&gt;average:"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for(</a:t>
            </a:r>
            <a:r>
              <a:rPr lang="zh-CN" altLang="en-US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000" dirty="0" err="1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10; </a:t>
            </a:r>
            <a:r>
              <a:rPr lang="en-US" altLang="zh-CN" sz="2000" dirty="0" err="1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</a:t>
            </a:r>
            <a:r>
              <a:rPr lang="zh-CN" altLang="en-US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sz="2000" dirty="0">
              <a:solidFill>
                <a:srgbClr val="00007D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if(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&gt; average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){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"%d ", 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a[</a:t>
            </a:r>
            <a:r>
              <a:rPr lang="en-US" altLang="zh-CN" sz="20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</a:t>
            </a:r>
            <a:r>
              <a:rPr lang="zh-CN" altLang="en-US" sz="20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}</a:t>
            </a:r>
            <a:endParaRPr lang="zh-CN" sz="2000" dirty="0">
              <a:solidFill>
                <a:srgbClr val="00007D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"\n"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 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return 0;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3419872" y="2852936"/>
            <a:ext cx="5759450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kumimoji="1" lang="en-US" altLang="zh-CN" sz="2000" b="1" dirty="0">
                <a:cs typeface="Arial Unicode MS" charset="0"/>
              </a:rPr>
              <a:t>Enter</a:t>
            </a:r>
            <a:r>
              <a:rPr lang="en-US" altLang="zh-CN" sz="2000" i="1" dirty="0"/>
              <a:t> </a:t>
            </a:r>
            <a:r>
              <a:rPr kumimoji="1" lang="en-US" altLang="zh-CN" sz="2000" b="1" dirty="0">
                <a:cs typeface="Arial Unicode MS" charset="0"/>
              </a:rPr>
              <a:t>n: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10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r>
              <a:rPr kumimoji="1" lang="en-US" altLang="zh-CN" sz="2000" b="1" dirty="0">
                <a:cs typeface="Arial Unicode MS" charset="0"/>
              </a:rPr>
              <a:t>Enter</a:t>
            </a:r>
            <a:r>
              <a:rPr lang="en-US" altLang="zh-CN" sz="2000" i="1" dirty="0"/>
              <a:t> </a:t>
            </a:r>
            <a:r>
              <a:rPr kumimoji="1" lang="en-US" altLang="zh-CN" sz="2000" b="1" dirty="0">
                <a:cs typeface="Arial Unicode MS" charset="0"/>
              </a:rPr>
              <a:t>10 integers: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55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23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8</a:t>
            </a:r>
            <a:r>
              <a:rPr kumimoji="1" lang="en-US" altLang="zh-CN" sz="2000" b="1" dirty="0">
                <a:cs typeface="Arial Unicode MS" charset="0"/>
              </a:rPr>
              <a:t>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11 22 89 0 -1 78 186</a:t>
            </a:r>
            <a:endParaRPr kumimoji="1" lang="zh-CN" sz="2000" b="1" dirty="0">
              <a:solidFill>
                <a:srgbClr val="CC0066"/>
              </a:solidFill>
              <a:cs typeface="Arial Unicode MS" charset="0"/>
            </a:endParaRPr>
          </a:p>
          <a:p>
            <a:r>
              <a:rPr kumimoji="1" lang="en-US" altLang="zh-CN" sz="2000" b="1" dirty="0">
                <a:cs typeface="Arial Unicode MS" charset="0"/>
              </a:rPr>
              <a:t>average = 47.10</a:t>
            </a:r>
            <a:endParaRPr kumimoji="1" lang="zh-CN" sz="2000" b="1" dirty="0">
              <a:cs typeface="Arial Unicode MS" charset="0"/>
            </a:endParaRPr>
          </a:p>
          <a:p>
            <a:r>
              <a:rPr kumimoji="1" lang="en-US" altLang="zh-CN" sz="2000" b="1" dirty="0">
                <a:cs typeface="Arial Unicode MS" charset="0"/>
              </a:rPr>
              <a:t>&gt;average: 55 89 78 186</a:t>
            </a:r>
            <a:endParaRPr kumimoji="1" lang="zh-CN" sz="2000" b="1" dirty="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2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7.2.2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二维数组的定义和引用</a:t>
            </a:r>
            <a:endParaRPr lang="zh-CN" altLang="en-US" sz="36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696200" cy="45339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[行长度][列长度]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a[3][2];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个二维数组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a，3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列，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b[5][10];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个二维数组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b，5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列，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50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个元素 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248400" y="304800"/>
            <a:ext cx="2590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引用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7723188" cy="5627688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先定义，后使用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数组元素的引用：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数组名[行下标] [列下标]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行下标和列下标：整型表达式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行下标的取值范围是[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，行长度-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列下标的取值范围是[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，列长度-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a[3][2];  3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列，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a[0][0]   a[0][1]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a[1][0]   a[1][1]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a[2][0]   a[2][1]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2741" name="Rectangle 5"/>
          <p:cNvSpPr>
            <a:spLocks noChangeArrowheads="1"/>
          </p:cNvSpPr>
          <p:nvPr/>
        </p:nvSpPr>
        <p:spPr bwMode="auto">
          <a:xfrm>
            <a:off x="6300788" y="4605338"/>
            <a:ext cx="2327275" cy="485775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下标不要越界</a:t>
            </a:r>
            <a:endParaRPr kumimoji="1" lang="zh-CN" altLang="en-US" sz="28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ldLvl="2" autoUpdateAnimBg="0" build="p"/>
      <p:bldP spid="37274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3058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二维数组在内存中的存放方式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4495800" cy="3733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a[3][2];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列，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个元素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列的矩阵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a[0][0]   a[0][1]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a[1][0]   a[1][1]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a[2][0]   a[2][1]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4883224" y="1844824"/>
            <a:ext cx="3505200" cy="44196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r>
              <a:rPr kumimoji="1" lang="zh-CN" altLang="en-US" sz="2800" b="1" dirty="0"/>
              <a:t>二维数组的元素在内存中按行/列方式存放</a:t>
            </a:r>
            <a:endParaRPr kumimoji="1" lang="zh-CN" altLang="en-US" sz="2800" b="1" dirty="0"/>
          </a:p>
          <a:p>
            <a:endParaRPr kumimoji="1" lang="zh-CN" altLang="en-US" sz="2800" b="1" dirty="0"/>
          </a:p>
          <a:p>
            <a:r>
              <a:rPr kumimoji="1" lang="en-US" altLang="zh-CN" sz="2800" b="1" dirty="0"/>
              <a:t>a[0][0]</a:t>
            </a:r>
            <a:endParaRPr kumimoji="1" lang="en-US" altLang="zh-CN" sz="2800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a[0][1]</a:t>
            </a:r>
            <a:endParaRPr kumimoji="1" lang="en-US" altLang="zh-CN" sz="2800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a[1][0]</a:t>
            </a:r>
            <a:endParaRPr kumimoji="1" lang="en-US" altLang="zh-CN" sz="2800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a[1][1]</a:t>
            </a:r>
            <a:endParaRPr kumimoji="1" lang="en-US" altLang="zh-CN" sz="2800" b="1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kumimoji="1" lang="en-US" altLang="zh-CN" sz="2800" b="1" dirty="0"/>
              <a:t>a[2][0]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a[2][1]   </a:t>
            </a:r>
            <a:endParaRPr kumimoji="1" lang="en-US" altLang="zh-CN" sz="2800" b="1" dirty="0"/>
          </a:p>
        </p:txBody>
      </p:sp>
      <p:grpSp>
        <p:nvGrpSpPr>
          <p:cNvPr id="2" name="Group 6"/>
          <p:cNvGrpSpPr/>
          <p:nvPr/>
        </p:nvGrpSpPr>
        <p:grpSpPr bwMode="auto">
          <a:xfrm>
            <a:off x="6400800" y="3200400"/>
            <a:ext cx="2209800" cy="2743200"/>
            <a:chOff x="4032" y="2016"/>
            <a:chExt cx="1392" cy="1728"/>
          </a:xfrm>
        </p:grpSpPr>
        <p:sp>
          <p:nvSpPr>
            <p:cNvPr id="44038" name="Rectangle 7"/>
            <p:cNvSpPr>
              <a:spLocks noChangeArrowheads="1"/>
            </p:cNvSpPr>
            <p:nvPr/>
          </p:nvSpPr>
          <p:spPr bwMode="auto">
            <a:xfrm>
              <a:off x="4032" y="2016"/>
              <a:ext cx="1392" cy="17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39" name="Line 8"/>
            <p:cNvSpPr>
              <a:spLocks noChangeShapeType="1"/>
            </p:cNvSpPr>
            <p:nvPr/>
          </p:nvSpPr>
          <p:spPr bwMode="auto">
            <a:xfrm>
              <a:off x="4080" y="2304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0" name="Line 9"/>
            <p:cNvSpPr>
              <a:spLocks noChangeShapeType="1"/>
            </p:cNvSpPr>
            <p:nvPr/>
          </p:nvSpPr>
          <p:spPr bwMode="auto">
            <a:xfrm>
              <a:off x="4080" y="259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1" name="Line 10"/>
            <p:cNvSpPr>
              <a:spLocks noChangeShapeType="1"/>
            </p:cNvSpPr>
            <p:nvPr/>
          </p:nvSpPr>
          <p:spPr bwMode="auto">
            <a:xfrm>
              <a:off x="4080" y="2832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2" name="Line 11"/>
            <p:cNvSpPr>
              <a:spLocks noChangeShapeType="1"/>
            </p:cNvSpPr>
            <p:nvPr/>
          </p:nvSpPr>
          <p:spPr bwMode="auto">
            <a:xfrm>
              <a:off x="4032" y="3120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44043" name="Line 12"/>
            <p:cNvSpPr>
              <a:spLocks noChangeShapeType="1"/>
            </p:cNvSpPr>
            <p:nvPr/>
          </p:nvSpPr>
          <p:spPr bwMode="auto">
            <a:xfrm>
              <a:off x="4080" y="3408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5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7467600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7.2.3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二维数组的初始化</a:t>
            </a:r>
            <a:endParaRPr lang="zh-CN" altLang="en-US">
              <a:effectLst>
                <a:outerShdw blurRad="38100" dist="38100" dir="2700000" algn="tl">
                  <a:srgbClr val="DDDDDD"/>
                </a:outerShdw>
              </a:effectLst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7239000" cy="1600200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分行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赋初值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a[3][3] = { {1, 2, 3}, {4, 5, 6}, {7, 8, 9}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b[4][3] = { {1, 2, 3}, { }, {4, 5}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7972" name="Rectangle 4"/>
          <p:cNvSpPr>
            <a:spLocks noChangeArrowheads="1"/>
          </p:cNvSpPr>
          <p:nvPr/>
        </p:nvSpPr>
        <p:spPr bwMode="auto">
          <a:xfrm>
            <a:off x="304800" y="2667000"/>
            <a:ext cx="3048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 dirty="0"/>
              <a:t>数组</a:t>
            </a:r>
            <a:r>
              <a:rPr kumimoji="1" lang="en-US" altLang="zh-CN" sz="2800" b="1" dirty="0"/>
              <a:t>a</a:t>
            </a:r>
            <a:endParaRPr kumimoji="1" lang="en-US" altLang="zh-CN" sz="2800" b="1" dirty="0"/>
          </a:p>
          <a:p>
            <a:pPr lvl="2"/>
            <a:r>
              <a:rPr kumimoji="1" lang="en-US" altLang="zh-CN" sz="2800" b="1" dirty="0"/>
              <a:t>1    2    3 </a:t>
            </a:r>
            <a:endParaRPr kumimoji="1" lang="en-US" altLang="zh-CN" sz="2800" b="1" dirty="0"/>
          </a:p>
          <a:p>
            <a:pPr lvl="2"/>
            <a:r>
              <a:rPr kumimoji="1" lang="en-US" altLang="zh-CN" sz="2800" b="1" dirty="0"/>
              <a:t>4    5    6</a:t>
            </a:r>
            <a:endParaRPr kumimoji="1" lang="en-US" altLang="zh-CN" sz="2800" b="1" dirty="0"/>
          </a:p>
          <a:p>
            <a:pPr lvl="2"/>
            <a:r>
              <a:rPr kumimoji="1" lang="en-US" altLang="zh-CN" sz="2800" b="1" dirty="0"/>
              <a:t>7    8    9</a:t>
            </a:r>
            <a:endParaRPr kumimoji="1" lang="en-US" altLang="zh-CN" sz="2800" b="1" dirty="0"/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5638800" y="2667000"/>
            <a:ext cx="3048000" cy="2224088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1    2    3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0    0    0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4    5    0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0    0    0</a:t>
            </a:r>
            <a:endParaRPr kumimoji="1" lang="en-US" altLang="zh-CN" sz="2800" b="1"/>
          </a:p>
        </p:txBody>
      </p:sp>
      <p:sp>
        <p:nvSpPr>
          <p:cNvPr id="467974" name="Rectangle 6"/>
          <p:cNvSpPr>
            <a:spLocks noChangeArrowheads="1"/>
          </p:cNvSpPr>
          <p:nvPr/>
        </p:nvSpPr>
        <p:spPr bwMode="auto">
          <a:xfrm>
            <a:off x="381000" y="4724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顺序赋初值</a:t>
            </a:r>
            <a:endParaRPr lang="zh-CN" altLang="en-US" sz="2800" b="1" dirty="0"/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charset="0"/>
              <a:buNone/>
            </a:pPr>
            <a:r>
              <a:rPr lang="zh-CN" altLang="en-US" sz="2400" b="1" dirty="0"/>
              <a:t>	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a[3][3] = { 1, 2, 3, 4, 5, 6, 7, 8, 9 };</a:t>
            </a:r>
            <a:endParaRPr lang="en-US" altLang="zh-CN" sz="2400" b="1" dirty="0"/>
          </a:p>
          <a:p>
            <a:pPr marL="1143000" lvl="2" indent="-228600">
              <a:lnSpc>
                <a:spcPct val="124000"/>
              </a:lnSpc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charset="0"/>
              <a:buNone/>
            </a:pPr>
            <a:r>
              <a:rPr lang="en-US" altLang="zh-CN" sz="2400" b="1" dirty="0"/>
              <a:t>	static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b[4][3] = { 1, 2, 3, 0, 0, 0, 4, 5 };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67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67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467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utoUpdateAnimBg="0"/>
      <p:bldP spid="467973" grpId="0" autoUpdateAnimBg="0"/>
      <p:bldP spid="467974" grpId="0" bldLvl="2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28675"/>
            <a:ext cx="8367713" cy="2960688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省略行长度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对全部元素都赋了初值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a[ ][3] = { 1,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9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或分行赋初值时，在初值表中列出了全部行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b[ ][3] = { {1,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3}, {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}, {4,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5}, {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 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0019" name="Rectangle 3"/>
          <p:cNvSpPr>
            <a:spLocks noChangeArrowheads="1"/>
          </p:cNvSpPr>
          <p:nvPr/>
        </p:nvSpPr>
        <p:spPr bwMode="auto">
          <a:xfrm>
            <a:off x="685800" y="4221163"/>
            <a:ext cx="3048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a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1    2    3 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4    5    6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7    8    9</a:t>
            </a:r>
            <a:endParaRPr kumimoji="1" lang="en-US" altLang="zh-CN" sz="2800" b="1"/>
          </a:p>
        </p:txBody>
      </p:sp>
      <p:sp>
        <p:nvSpPr>
          <p:cNvPr id="470020" name="Rectangle 4"/>
          <p:cNvSpPr>
            <a:spLocks noChangeArrowheads="1"/>
          </p:cNvSpPr>
          <p:nvPr/>
        </p:nvSpPr>
        <p:spPr bwMode="auto">
          <a:xfrm>
            <a:off x="4572000" y="4076700"/>
            <a:ext cx="3048000" cy="2224088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lvl="2"/>
            <a:r>
              <a:rPr kumimoji="1" lang="zh-CN" altLang="en-US" sz="2800" b="1"/>
              <a:t>数组</a:t>
            </a:r>
            <a:r>
              <a:rPr kumimoji="1" lang="en-US" altLang="zh-CN" sz="2800" b="1"/>
              <a:t>b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1    2    3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0    0    0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4    5    0</a:t>
            </a:r>
            <a:endParaRPr kumimoji="1" lang="en-US" altLang="zh-CN" sz="2800" b="1"/>
          </a:p>
          <a:p>
            <a:pPr lvl="2"/>
            <a:r>
              <a:rPr kumimoji="1" lang="en-US" altLang="zh-CN" sz="2800" b="1"/>
              <a:t>0    0    0</a:t>
            </a:r>
            <a:endParaRPr kumimoji="1" lang="en-US" altLang="zh-CN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0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0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0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18" grpId="0" bldLvl="2" autoUpdateAnimBg="0" build="p"/>
      <p:bldP spid="470019" grpId="0"/>
      <p:bldP spid="4700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7.2.4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使用二维数组编程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66856" cy="2769096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行下标和列下标分别做为循环变量, 通过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二重循环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，遍历二维数组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通常将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行下标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做为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外循环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的循环变量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列下标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内循环</a:t>
            </a:r>
            <a:endParaRPr lang="en-US" altLang="zh-CN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672" y="4540746"/>
          <a:ext cx="4788532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7133"/>
                <a:gridCol w="1197133"/>
                <a:gridCol w="1197133"/>
                <a:gridCol w="119713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 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2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0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295400"/>
            <a:ext cx="8712968" cy="2349624"/>
          </a:xfrm>
        </p:spPr>
        <p:txBody>
          <a:bodyPr/>
          <a:lstStyle/>
          <a:p>
            <a:pPr eaLnBrk="1" hangingPunct="1">
              <a:buNone/>
            </a:pPr>
            <a:r>
              <a:rPr lang="zh-CN" altLang="zh-CN" dirty="0"/>
              <a:t>矩阵的运算通常使用二维数组实现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zh-CN" dirty="0"/>
              <a:t>输入两个正整数</a:t>
            </a:r>
            <a:r>
              <a:rPr lang="en-US" altLang="zh-CN" dirty="0"/>
              <a:t>m</a:t>
            </a:r>
            <a:r>
              <a:rPr lang="zh-CN" altLang="zh-CN" dirty="0"/>
              <a:t>和</a:t>
            </a:r>
            <a:r>
              <a:rPr lang="en-US" altLang="zh-CN" dirty="0"/>
              <a:t>n</a:t>
            </a:r>
            <a:r>
              <a:rPr lang="zh-CN" altLang="zh-CN" dirty="0"/>
              <a:t>（</a:t>
            </a:r>
            <a:r>
              <a:rPr lang="en-US" altLang="zh-CN" dirty="0"/>
              <a:t>1≤m,n≤3</a:t>
            </a:r>
            <a:r>
              <a:rPr lang="zh-CN" altLang="zh-CN" dirty="0"/>
              <a:t>），</a:t>
            </a:r>
            <a:r>
              <a:rPr lang="zh-CN" altLang="en-US" dirty="0"/>
              <a:t>生成并输出一个</a:t>
            </a:r>
            <a:r>
              <a:rPr lang="en-US" altLang="zh-CN" dirty="0"/>
              <a:t>m*n</a:t>
            </a:r>
            <a:r>
              <a:rPr lang="zh-CN" altLang="en-US" dirty="0"/>
              <a:t>的矩阵，其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元素的值由下式给出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][j] =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+ j     ( 0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≤ m-1, 0 ≤ j ≤ n-1 )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523652" y="381000"/>
            <a:ext cx="7086600" cy="914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生成一个矩阵并输出 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4117" name="Text Box 5"/>
          <p:cNvSpPr txBox="1">
            <a:spLocks noChangeArrowheads="1"/>
          </p:cNvSpPr>
          <p:nvPr/>
        </p:nvSpPr>
        <p:spPr bwMode="auto">
          <a:xfrm flipH="1">
            <a:off x="899592" y="4005064"/>
            <a:ext cx="3514514" cy="2231893"/>
          </a:xfrm>
          <a:prstGeom prst="rect">
            <a:avLst/>
          </a:prstGeom>
          <a:noFill/>
          <a:ln>
            <a:noFill/>
          </a:ln>
        </p:spPr>
        <p:txBody>
          <a:bodyPr wrap="square"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zh-CN" altLang="en-US" sz="2400" b="1" dirty="0"/>
              <a:t>输入：</a:t>
            </a:r>
            <a:r>
              <a:rPr kumimoji="1" lang="en-US" altLang="zh-CN" sz="2400" b="1" dirty="0"/>
              <a:t>m=3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n=2</a:t>
            </a:r>
            <a:endParaRPr kumimoji="1" lang="en-US" altLang="zh-CN" sz="24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输出：</a:t>
            </a:r>
            <a:endParaRPr kumimoji="1" lang="en-US" altLang="zh-CN" sz="2400" b="1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0    1</a:t>
            </a:r>
            <a:endParaRPr kumimoji="1" lang="zh-CN" altLang="en-US" sz="2400" b="1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1    2</a:t>
            </a:r>
            <a:endParaRPr kumimoji="1" lang="zh-CN" altLang="en-US" sz="2400" b="1" dirty="0">
              <a:latin typeface="+mn-lt"/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400" b="1" dirty="0">
                <a:latin typeface="+mn-lt"/>
              </a:rPr>
              <a:t>2    3</a:t>
            </a:r>
            <a:endParaRPr kumimoji="1" lang="zh-CN" altLang="en-US" sz="2400" b="1" dirty="0">
              <a:latin typeface="+mn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851920" y="4437112"/>
          <a:ext cx="4788532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197133"/>
                <a:gridCol w="1197133"/>
                <a:gridCol w="1197133"/>
                <a:gridCol w="1197133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j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0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4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4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uiExpand="1" build="p"/>
      <p:bldP spid="47411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0056"/>
            <a:ext cx="4847456" cy="607528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MAXM 3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MAXN 3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</a:t>
            </a:r>
            <a:r>
              <a:rPr lang="en-US" altLang="zh-CN" sz="2400" dirty="0">
                <a:solidFill>
                  <a:srgbClr val="CC0066"/>
                </a:solidFill>
              </a:rPr>
              <a:t>MAXM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</a:t>
            </a:r>
            <a:r>
              <a:rPr lang="en-US" altLang="zh-CN" sz="2400" dirty="0">
                <a:solidFill>
                  <a:srgbClr val="CC0066"/>
                </a:solidFill>
              </a:rPr>
              <a:t>MAXN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None/>
            </a:pPr>
            <a:endParaRPr lang="en-US" altLang="zh-CN" sz="2400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</a:t>
            </a:r>
            <a:r>
              <a:rPr lang="en-US" altLang="zh-CN" sz="2400" dirty="0" err="1"/>
              <a:t>d%d</a:t>
            </a:r>
            <a:r>
              <a:rPr lang="en-US" altLang="zh-CN" sz="2400" dirty="0"/>
              <a:t>", &amp;m, &amp;n);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m;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j = 0; j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j++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][j] =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+ j;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&lt; m;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j = 0; j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j++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 "%4d", 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][j] 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 "\n" );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157" name="Rectangle 6"/>
          <p:cNvSpPr>
            <a:spLocks noGrp="1" noChangeArrowheads="1"/>
          </p:cNvSpPr>
          <p:nvPr>
            <p:ph type="title"/>
          </p:nvPr>
        </p:nvSpPr>
        <p:spPr>
          <a:xfrm>
            <a:off x="48006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 flipH="1">
            <a:off x="3693354" y="450056"/>
            <a:ext cx="1021260" cy="15055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lIns="90488" tIns="44450" rIns="90488" bIns="4445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000" b="1" dirty="0">
                <a:solidFill>
                  <a:srgbClr val="CC0066"/>
                </a:solidFill>
              </a:rPr>
              <a:t>3  2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0    1</a:t>
            </a:r>
            <a:endParaRPr kumimoji="1" lang="zh-CN" altLang="en-US" sz="20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1    2</a:t>
            </a:r>
            <a:endParaRPr kumimoji="1" lang="zh-CN" altLang="en-US" sz="2000" b="1" dirty="0"/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zh-CN" altLang="en-US" sz="2000" b="1" dirty="0"/>
              <a:t>   2    3</a:t>
            </a:r>
            <a:endParaRPr kumimoji="1" lang="zh-CN" altLang="en-US" sz="2000" b="1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820323" y="2996952"/>
          <a:ext cx="4065010" cy="2814574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58685"/>
                <a:gridCol w="582730"/>
                <a:gridCol w="749559"/>
                <a:gridCol w="1774036"/>
              </a:tblGrid>
              <a:tr h="154905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i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j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</a:rPr>
                        <a:t>第</a:t>
                      </a:r>
                      <a:r>
                        <a:rPr lang="en-US" sz="2000" b="1" kern="100" dirty="0">
                          <a:effectLst/>
                        </a:rPr>
                        <a:t>1</a:t>
                      </a:r>
                      <a:r>
                        <a:rPr lang="zh-CN" sz="2000" b="1" kern="100" dirty="0">
                          <a:effectLst/>
                        </a:rPr>
                        <a:t>次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a[0][0] = 0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2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a[0][1] = 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3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a[1][0] = 1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4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a[1][1] = 2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5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a[2][0] = 2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309809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</a:rPr>
                        <a:t>第</a:t>
                      </a:r>
                      <a:r>
                        <a:rPr lang="en-US" sz="2000" b="1" kern="100">
                          <a:effectLst/>
                        </a:rPr>
                        <a:t>6</a:t>
                      </a:r>
                      <a:r>
                        <a:rPr lang="zh-CN" sz="2000" b="1" kern="100">
                          <a:effectLst/>
                        </a:rPr>
                        <a:t>次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a[2][1] = 3</a:t>
                      </a:r>
                      <a:endParaRPr lang="zh-CN" sz="2000" b="1" kern="100" dirty="0">
                        <a:solidFill>
                          <a:srgbClr val="008000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800600" y="990683"/>
          <a:ext cx="3816424" cy="163449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54106"/>
                <a:gridCol w="954106"/>
                <a:gridCol w="954106"/>
                <a:gridCol w="954106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1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j = 2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effectLst/>
                        </a:rPr>
                        <a:t>i</a:t>
                      </a:r>
                      <a:r>
                        <a:rPr lang="en-US" sz="2000" b="1" kern="100" dirty="0">
                          <a:effectLst/>
                        </a:rPr>
                        <a:t> = 0</a:t>
                      </a:r>
                      <a:endParaRPr lang="zh-CN" sz="20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a[0][2]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 = 1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a[1][0]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a[1][1]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chemeClr val="bg2"/>
                          </a:solidFill>
                          <a:effectLst/>
                        </a:rPr>
                        <a:t>a[1][2]</a:t>
                      </a:r>
                      <a:endParaRPr lang="zh-CN" sz="2000" b="1" kern="10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i = 2</a:t>
                      </a:r>
                      <a:endParaRPr lang="zh-CN" sz="20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a[2][0]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a[2][1]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bg2"/>
                          </a:solidFill>
                          <a:effectLst/>
                        </a:rPr>
                        <a:t>a[2][2]</a:t>
                      </a:r>
                      <a:endParaRPr lang="zh-CN" sz="2000" b="1" kern="100" dirty="0">
                        <a:solidFill>
                          <a:schemeClr val="bg2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117835" y="288706"/>
            <a:ext cx="3456954" cy="6477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矩阵的输入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11" y="389689"/>
            <a:ext cx="5348593" cy="3471359"/>
          </a:xfrm>
        </p:spPr>
        <p:txBody>
          <a:bodyPr lIns="90488" tIns="44450" rIns="90488" bIns="44450"/>
          <a:lstStyle/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 a[</a:t>
            </a:r>
            <a:r>
              <a:rPr lang="en-US" altLang="zh-CN" sz="2400" dirty="0"/>
              <a:t>MAXM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</a:t>
            </a:r>
            <a:r>
              <a:rPr lang="en-US" altLang="zh-CN" sz="2400" dirty="0"/>
              <a:t>MAXN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];</a:t>
            </a:r>
            <a:endParaRPr lang="en-US" altLang="zh-CN" sz="2400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 ("Enter m, n: ");  </a:t>
            </a:r>
            <a:endParaRPr lang="en-US" altLang="zh-CN" sz="2400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 ("%</a:t>
            </a:r>
            <a:r>
              <a:rPr lang="en-US" altLang="zh-CN" sz="2400" dirty="0" err="1"/>
              <a:t>d%d</a:t>
            </a:r>
            <a:r>
              <a:rPr lang="en-US" altLang="zh-CN" sz="2400" dirty="0"/>
              <a:t>", &amp;m, &amp;n); </a:t>
            </a:r>
            <a:endParaRPr lang="zh-CN" altLang="zh-CN" sz="2400" dirty="0"/>
          </a:p>
          <a:p>
            <a:pPr algn="just" eaLnBrk="1" hangingPunct="1">
              <a:spcBef>
                <a:spcPts val="0"/>
              </a:spcBef>
              <a:buNone/>
            </a:pPr>
            <a:r>
              <a:rPr lang="en-US" altLang="zh-CN" sz="2400" dirty="0" err="1"/>
              <a:t>printf</a:t>
            </a:r>
            <a:r>
              <a:rPr lang="en-US" altLang="zh-CN" sz="2400" dirty="0"/>
              <a:t>("Enter %d integers: \n", m*n);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 m;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(j = 0; j &lt; n;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j++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scanf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("%d", &amp;a[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][j]);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eaLnBrk="1" hangingPunct="1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3969076" y="3397842"/>
            <a:ext cx="4983163" cy="1447800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</a:ln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(j = 0; j &lt; n; </a:t>
            </a:r>
            <a:r>
              <a:rPr kumimoji="1" lang="en-US" altLang="zh-CN" sz="2400" b="1" dirty="0" err="1">
                <a:cs typeface="Arial Unicode MS" charset="0"/>
              </a:rPr>
              <a:t>j++</a:t>
            </a:r>
            <a:r>
              <a:rPr kumimoji="1" lang="en-US" altLang="zh-CN" sz="2400" b="1" dirty="0">
                <a:cs typeface="Arial Unicode MS" charset="0"/>
              </a:rPr>
              <a:t>) {</a:t>
            </a:r>
            <a:endParaRPr kumimoji="1" lang="en-US" altLang="zh-CN" sz="2400" b="1" dirty="0">
              <a:cs typeface="Arial Unicode MS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for</a:t>
            </a: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(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= 0;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 &lt; m; 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++){</a:t>
            </a:r>
            <a:endParaRPr kumimoji="1" lang="en-US" altLang="zh-CN" sz="2400" b="1" dirty="0">
              <a:cs typeface="Arial Unicode MS" charset="0"/>
            </a:endParaRPr>
          </a:p>
          <a:p>
            <a:pPr marL="742950" lvl="1" indent="-285750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>
                <a:cs typeface="Arial Unicode MS" charset="0"/>
              </a:rPr>
              <a:t>          </a:t>
            </a:r>
            <a:r>
              <a:rPr kumimoji="1" lang="en-US" altLang="zh-CN" sz="2400" b="1" dirty="0" err="1">
                <a:cs typeface="Arial Unicode MS" charset="0"/>
              </a:rPr>
              <a:t>scanf</a:t>
            </a:r>
            <a:r>
              <a:rPr kumimoji="1" lang="en-US" altLang="zh-CN" sz="2400" b="1" dirty="0">
                <a:cs typeface="Arial Unicode MS" charset="0"/>
              </a:rPr>
              <a:t>("%d", &amp;a[</a:t>
            </a:r>
            <a:r>
              <a:rPr kumimoji="1" lang="en-US" altLang="zh-CN" sz="2400" b="1" dirty="0" err="1">
                <a:cs typeface="Arial Unicode MS" charset="0"/>
              </a:rPr>
              <a:t>i</a:t>
            </a:r>
            <a:r>
              <a:rPr kumimoji="1" lang="en-US" altLang="zh-CN" sz="2400" b="1" dirty="0">
                <a:cs typeface="Arial Unicode MS" charset="0"/>
              </a:rPr>
              <a:t>][j]);}}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50182" name="Rectangle 8"/>
          <p:cNvSpPr>
            <a:spLocks noChangeArrowheads="1"/>
          </p:cNvSpPr>
          <p:nvPr/>
        </p:nvSpPr>
        <p:spPr bwMode="auto">
          <a:xfrm>
            <a:off x="269447" y="3966152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a[1][0] = 10</a:t>
            </a:r>
            <a:endParaRPr kumimoji="1" lang="en-US" altLang="zh-CN" sz="2400" b="1" dirty="0">
              <a:cs typeface="Arial Unicode MS" charset="0"/>
            </a:endParaRPr>
          </a:p>
        </p:txBody>
      </p:sp>
      <p:sp>
        <p:nvSpPr>
          <p:cNvPr id="378889" name="Rectangle 9"/>
          <p:cNvSpPr>
            <a:spLocks noChangeArrowheads="1"/>
          </p:cNvSpPr>
          <p:nvPr/>
        </p:nvSpPr>
        <p:spPr bwMode="auto">
          <a:xfrm>
            <a:off x="6132839" y="921647"/>
            <a:ext cx="2819400" cy="230832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altLang="zh-CN" sz="2400" b="1" dirty="0"/>
              <a:t>Enter m, n: </a:t>
            </a:r>
            <a:r>
              <a:rPr lang="en-US" altLang="zh-CN" sz="2400" b="1" dirty="0">
                <a:solidFill>
                  <a:srgbClr val="CC0066"/>
                </a:solidFill>
              </a:rPr>
              <a:t>3 2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Enter 6 integers: </a:t>
            </a:r>
            <a:endParaRPr lang="zh-CN" altLang="zh-CN" sz="2400" b="1" dirty="0"/>
          </a:p>
          <a:p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CC0066"/>
                </a:solidFill>
              </a:rPr>
              <a:t>6  3 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10  -9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>
                <a:solidFill>
                  <a:srgbClr val="CC0066"/>
                </a:solidFill>
              </a:rPr>
              <a:t>5  -1</a:t>
            </a:r>
            <a:endParaRPr lang="zh-CN" altLang="zh-CN" sz="2400" b="1" dirty="0">
              <a:solidFill>
                <a:srgbClr val="CC0066"/>
              </a:solidFill>
            </a:endParaRPr>
          </a:p>
          <a:p>
            <a:r>
              <a:rPr lang="en-US" altLang="zh-CN" sz="2400" b="1" dirty="0"/>
              <a:t>max = a[2][0] = 10</a:t>
            </a:r>
            <a:endParaRPr kumimoji="1" lang="en-US" altLang="zh-CN" sz="2400" b="1" dirty="0">
              <a:cs typeface="Arial Unicode MS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597356" y="4780807"/>
          <a:ext cx="5223116" cy="196113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05779"/>
                <a:gridCol w="1305779"/>
                <a:gridCol w="1305779"/>
                <a:gridCol w="1305779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 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1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j = 2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effectLst/>
                        </a:rPr>
                        <a:t>i</a:t>
                      </a:r>
                      <a:r>
                        <a:rPr lang="en-US" sz="2400" b="1" kern="100" dirty="0">
                          <a:effectLst/>
                        </a:rPr>
                        <a:t> = 0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a[0][0]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a[0][1]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a[0][2]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1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a[1][0]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a[1][1]</a:t>
                      </a:r>
                      <a:endParaRPr lang="zh-CN" sz="2400" b="1" kern="10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a[1][2]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i = 2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effectLst/>
                        </a:rPr>
                        <a:t>a[2][0]</a:t>
                      </a:r>
                      <a:endParaRPr lang="zh-CN" sz="2400" b="1" kern="10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a[2][1]</a:t>
                      </a:r>
                      <a:endParaRPr lang="zh-CN" sz="2400" b="1" kern="100" dirty="0">
                        <a:solidFill>
                          <a:srgbClr val="CC0066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a[2][2]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8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88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88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88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8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8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88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7" grpId="0" animBg="1"/>
      <p:bldP spid="50182" grpId="0" animBg="1"/>
      <p:bldP spid="378889" grpId="0" animBg="1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5029200"/>
          </a:xfrm>
        </p:spPr>
        <p:txBody>
          <a:bodyPr/>
          <a:lstStyle/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a[N][N];             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是正整数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][j]：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i、j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的取值范围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[0, N-1]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用二维数组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表示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N*N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方阵时，对应关系: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a[0][0]   a[0][1]  a[0][2]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副对角线 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a[1][0]   a[1][1]  a[1][2]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上三角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a[2][0]   a[2][1]  a[2][2]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下三角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主对角线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923928" y="332656"/>
            <a:ext cx="5029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矩阵与二维数组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562600" y="3505200"/>
            <a:ext cx="2057400" cy="25146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i+j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N-1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&lt;=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&gt;=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==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j</a:t>
            </a:r>
            <a:endParaRPr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1447800" y="3810000"/>
            <a:ext cx="3048000" cy="160020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6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6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4" grpId="0" bldLvl="2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0215" name="Group 263"/>
          <p:cNvGraphicFramePr>
            <a:graphicFrameLocks noGrp="1"/>
          </p:cNvGraphicFramePr>
          <p:nvPr/>
        </p:nvGraphicFramePr>
        <p:xfrm>
          <a:off x="1258888" y="1484313"/>
          <a:ext cx="5614987" cy="917576"/>
        </p:xfrm>
        <a:graphic>
          <a:graphicData uri="http://schemas.openxmlformats.org/drawingml/2006/table">
            <a:tbl>
              <a:tblPr/>
              <a:tblGrid>
                <a:gridCol w="561975"/>
                <a:gridCol w="560387"/>
                <a:gridCol w="561975"/>
                <a:gridCol w="561975"/>
                <a:gridCol w="560388"/>
                <a:gridCol w="561975"/>
                <a:gridCol w="561975"/>
                <a:gridCol w="561975"/>
                <a:gridCol w="560387"/>
                <a:gridCol w="561975"/>
              </a:tblGrid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Book Antiqua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Book Antiqua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55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23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89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186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54" marB="4605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52" name="Rectangle 261"/>
          <p:cNvSpPr>
            <a:spLocks noChangeArrowheads="1"/>
          </p:cNvSpPr>
          <p:nvPr/>
        </p:nvSpPr>
        <p:spPr bwMode="auto">
          <a:xfrm>
            <a:off x="5075238" y="333375"/>
            <a:ext cx="4033837" cy="1223963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bg2"/>
                </a:solidFill>
              </a:rPr>
              <a:t>for(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 = 0;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 &lt; 10; </a:t>
            </a:r>
            <a:r>
              <a:rPr lang="en-US" altLang="zh-CN" sz="2400" b="1" dirty="0" err="1">
                <a:solidFill>
                  <a:schemeClr val="bg2"/>
                </a:solidFill>
              </a:rPr>
              <a:t>i</a:t>
            </a:r>
            <a:r>
              <a:rPr lang="en-US" altLang="zh-CN" sz="2400" b="1" dirty="0">
                <a:solidFill>
                  <a:schemeClr val="bg2"/>
                </a:solidFill>
              </a:rPr>
              <a:t>++</a:t>
            </a:r>
            <a:r>
              <a:rPr lang="zh-CN" altLang="en-US" sz="2400" b="1" dirty="0">
                <a:solidFill>
                  <a:schemeClr val="bg2"/>
                </a:solidFill>
              </a:rPr>
              <a:t> </a:t>
            </a:r>
            <a:r>
              <a:rPr lang="en-US" altLang="zh-CN" sz="2400" b="1" dirty="0">
                <a:solidFill>
                  <a:schemeClr val="bg2"/>
                </a:solidFill>
              </a:rPr>
              <a:t>){</a:t>
            </a:r>
            <a:endParaRPr lang="zh-CN" sz="2400" b="1" dirty="0">
              <a:solidFill>
                <a:schemeClr val="bg2"/>
              </a:solidFill>
            </a:endParaRPr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/>
              <a:t>      sum = sum + </a:t>
            </a:r>
            <a:r>
              <a:rPr lang="en-US" altLang="zh-CN" sz="2400" b="1" dirty="0">
                <a:solidFill>
                  <a:srgbClr val="CC0066"/>
                </a:solidFill>
              </a:rPr>
              <a:t>a[</a:t>
            </a:r>
            <a:r>
              <a:rPr lang="en-US" altLang="zh-CN" sz="2400" b="1" dirty="0" err="1">
                <a:solidFill>
                  <a:srgbClr val="CC0066"/>
                </a:solidFill>
              </a:rPr>
              <a:t>i</a:t>
            </a:r>
            <a:r>
              <a:rPr lang="en-US" altLang="zh-CN" sz="2400" b="1" dirty="0">
                <a:solidFill>
                  <a:srgbClr val="CC0066"/>
                </a:solidFill>
              </a:rPr>
              <a:t>]</a:t>
            </a:r>
            <a:r>
              <a:rPr lang="en-US" altLang="zh-CN" sz="2400" b="1" dirty="0"/>
              <a:t>; </a:t>
            </a:r>
            <a:endParaRPr lang="en-US" altLang="zh-CN" sz="2400" b="1" dirty="0"/>
          </a:p>
          <a:p>
            <a:pPr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00007D"/>
                </a:solidFill>
              </a:rPr>
              <a:t>}</a:t>
            </a:r>
            <a:endParaRPr lang="zh-CN" altLang="en-US" sz="2400" b="1" dirty="0">
              <a:cs typeface="Arial Unicode MS" charset="0"/>
            </a:endParaRPr>
          </a:p>
        </p:txBody>
      </p:sp>
      <p:sp>
        <p:nvSpPr>
          <p:cNvPr id="510216" name="Text Box 264"/>
          <p:cNvSpPr txBox="1">
            <a:spLocks noChangeArrowheads="1"/>
          </p:cNvSpPr>
          <p:nvPr/>
        </p:nvSpPr>
        <p:spPr bwMode="auto">
          <a:xfrm>
            <a:off x="755650" y="1916113"/>
            <a:ext cx="360363" cy="46037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kumimoji="1" lang="en-US" altLang="zh-CN" sz="2400" b="1">
                <a:solidFill>
                  <a:srgbClr val="CC0066"/>
                </a:solidFill>
                <a:latin typeface="Book Antiqua" charset="0"/>
              </a:rPr>
              <a:t>a</a:t>
            </a:r>
            <a:endParaRPr kumimoji="1" lang="en-US" altLang="zh-CN" sz="2400" b="1">
              <a:solidFill>
                <a:srgbClr val="CC0066"/>
              </a:solidFill>
              <a:latin typeface="Book Antiqua" charset="0"/>
            </a:endParaRPr>
          </a:p>
        </p:txBody>
      </p:sp>
      <p:grpSp>
        <p:nvGrpSpPr>
          <p:cNvPr id="2" name="组 4"/>
          <p:cNvGrpSpPr/>
          <p:nvPr/>
        </p:nvGrpSpPr>
        <p:grpSpPr bwMode="auto">
          <a:xfrm>
            <a:off x="900113" y="2276475"/>
            <a:ext cx="6048375" cy="865188"/>
            <a:chOff x="899592" y="2276475"/>
            <a:chExt cx="6048226" cy="865188"/>
          </a:xfrm>
        </p:grpSpPr>
        <p:sp>
          <p:nvSpPr>
            <p:cNvPr id="9257" name="Text Box 265"/>
            <p:cNvSpPr txBox="1">
              <a:spLocks noChangeArrowheads="1"/>
            </p:cNvSpPr>
            <p:nvPr/>
          </p:nvSpPr>
          <p:spPr bwMode="auto">
            <a:xfrm>
              <a:off x="899592" y="2625725"/>
              <a:ext cx="6048226" cy="515938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solidFill>
                    <a:schemeClr val="bg2"/>
                  </a:solidFill>
                  <a:latin typeface="Book Antiqua" charset="0"/>
                </a:rPr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a[0]  a[1]                           </a:t>
              </a:r>
              <a:r>
                <a:rPr kumimoji="1" lang="zh-CN" altLang="en-US" sz="2800" b="1">
                  <a:solidFill>
                    <a:schemeClr val="bg2"/>
                  </a:solidFill>
                </a:rPr>
                <a:t>     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 a[9]</a:t>
              </a:r>
              <a:endParaRPr kumimoji="1"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9258" name="Line 266"/>
            <p:cNvSpPr>
              <a:spLocks noChangeShapeType="1"/>
            </p:cNvSpPr>
            <p:nvPr/>
          </p:nvSpPr>
          <p:spPr bwMode="auto">
            <a:xfrm flipV="1">
              <a:off x="1585375" y="23241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59" name="Line 267"/>
            <p:cNvSpPr>
              <a:spLocks noChangeShapeType="1"/>
            </p:cNvSpPr>
            <p:nvPr/>
          </p:nvSpPr>
          <p:spPr bwMode="auto">
            <a:xfrm flipV="1">
              <a:off x="2194960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260" name="Line 268"/>
            <p:cNvSpPr>
              <a:spLocks noChangeShapeType="1"/>
            </p:cNvSpPr>
            <p:nvPr/>
          </p:nvSpPr>
          <p:spPr bwMode="auto">
            <a:xfrm flipV="1">
              <a:off x="6587464" y="2276475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9255" name="Rectangle 271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1639887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0224" name="Rectangle 272"/>
          <p:cNvSpPr>
            <a:spLocks noGrp="1" noChangeArrowheads="1"/>
          </p:cNvSpPr>
          <p:nvPr>
            <p:ph type="body" idx="1"/>
          </p:nvPr>
        </p:nvSpPr>
        <p:spPr>
          <a:xfrm>
            <a:off x="144463" y="3429000"/>
            <a:ext cx="8820150" cy="32019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数组：</a:t>
            </a:r>
            <a:r>
              <a:rPr kumimoji="1"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相同类型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数据的</a:t>
            </a:r>
            <a:r>
              <a:rPr kumimoji="1"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有序</a:t>
            </a:r>
            <a:r>
              <a:rPr kumimoji="1"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集合</a:t>
            </a: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，在内存中连续存放。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由数组名和下标唯一地确定每个</a:t>
            </a:r>
            <a:r>
              <a:rPr kumimoji="1" lang="zh-CN" altLang="en-US" dirty="0">
                <a:solidFill>
                  <a:srgbClr val="00007D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数组元素</a:t>
            </a:r>
            <a:endParaRPr kumimoji="1" lang="zh-CN" altLang="en-US" dirty="0">
              <a:solidFill>
                <a:srgbClr val="00007D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每个元素都属于同一类型</a:t>
            </a:r>
            <a:endParaRPr kumimoji="1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一批相同类型的变量使用同一个数组变量名，用下标来相互区分。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优点：表述简洁，可读性高；便于使用</a:t>
            </a:r>
            <a:r>
              <a:rPr kumimoji="1"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循环</a:t>
            </a: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结构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0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1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510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0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10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510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2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15350" cy="229870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输入一个正整数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 (1&lt;n≤6)，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根据下式生成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n*n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的方阵，然后将该方阵转置（行列互换）后输出。 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][j]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* n + j + 1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( 0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j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≤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n-1 )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a[6][6];  n=3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时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7-9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方阵转置 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2340247" y="3429000"/>
            <a:ext cx="5472113" cy="1273175"/>
            <a:chOff x="1162" y="2016"/>
            <a:chExt cx="3447" cy="802"/>
          </a:xfrm>
        </p:grpSpPr>
        <p:sp>
          <p:nvSpPr>
            <p:cNvPr id="52237" name="Rectangle 5"/>
            <p:cNvSpPr>
              <a:spLocks noChangeArrowheads="1"/>
            </p:cNvSpPr>
            <p:nvPr/>
          </p:nvSpPr>
          <p:spPr bwMode="auto">
            <a:xfrm>
              <a:off x="1162" y="2016"/>
              <a:ext cx="907" cy="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3</a:t>
              </a:r>
              <a:endParaRPr kumimoji="1" lang="en-US" altLang="zh-CN" sz="2400" b="1" dirty="0"/>
            </a:p>
            <a:p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</a:t>
              </a:r>
              <a:r>
                <a:rPr kumimoji="1" lang="zh-CN" altLang="zh-CN" sz="2400" b="1" dirty="0"/>
                <a:t>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  <a:endParaRPr kumimoji="1" lang="en-US" altLang="zh-CN" sz="2400" b="1" dirty="0"/>
            </a:p>
            <a:p>
              <a:r>
                <a:rPr kumimoji="1" lang="en-US" altLang="zh-CN" sz="2400" b="1" dirty="0"/>
                <a:t>7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8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  <p:sp>
          <p:nvSpPr>
            <p:cNvPr id="52238" name="Line 6"/>
            <p:cNvSpPr>
              <a:spLocks noChangeShapeType="1"/>
            </p:cNvSpPr>
            <p:nvPr/>
          </p:nvSpPr>
          <p:spPr bwMode="auto">
            <a:xfrm>
              <a:off x="2208" y="2400"/>
              <a:ext cx="86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9" name="Rectangle 7"/>
            <p:cNvSpPr>
              <a:spLocks noChangeArrowheads="1"/>
            </p:cNvSpPr>
            <p:nvPr/>
          </p:nvSpPr>
          <p:spPr bwMode="auto">
            <a:xfrm>
              <a:off x="3360" y="2064"/>
              <a:ext cx="1249" cy="7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4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7</a:t>
              </a:r>
              <a:endParaRPr kumimoji="1" lang="en-US" altLang="zh-CN" sz="2400" b="1" dirty="0"/>
            </a:p>
            <a:p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5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8</a:t>
              </a:r>
              <a:endParaRPr kumimoji="1" lang="en-US" altLang="zh-CN" sz="2400" b="1" dirty="0"/>
            </a:p>
            <a:p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6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9</a:t>
              </a:r>
              <a:endParaRPr kumimoji="1" lang="zh-CN" altLang="en-US" sz="24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15816" y="5229202"/>
            <a:ext cx="4343400" cy="1350963"/>
            <a:chOff x="2915816" y="5229202"/>
            <a:chExt cx="4343400" cy="1350963"/>
          </a:xfrm>
        </p:grpSpPr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2915816" y="5229202"/>
              <a:ext cx="4343400" cy="13509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a[0][1]                   a[1][0] </a:t>
              </a:r>
              <a:endParaRPr kumimoji="1" lang="en-US" altLang="zh-CN" sz="2400" b="1" dirty="0"/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a[0][2]                   a[2][0]</a:t>
              </a:r>
              <a:endParaRPr kumimoji="1" lang="en-US" altLang="zh-CN" sz="2400" b="1" dirty="0"/>
            </a:p>
            <a:p>
              <a:pPr>
                <a:spcBef>
                  <a:spcPts val="6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a[1][2]                   a[2][1]</a:t>
              </a:r>
              <a:endParaRPr kumimoji="1" lang="en-US" altLang="zh-CN" sz="2400" b="1" dirty="0"/>
            </a:p>
          </p:txBody>
        </p:sp>
        <p:sp>
          <p:nvSpPr>
            <p:cNvPr id="52234" name="Line 11"/>
            <p:cNvSpPr>
              <a:spLocks noChangeShapeType="1"/>
            </p:cNvSpPr>
            <p:nvPr/>
          </p:nvSpPr>
          <p:spPr bwMode="auto">
            <a:xfrm>
              <a:off x="4211960" y="5457802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5" name="Line 14"/>
            <p:cNvSpPr>
              <a:spLocks noChangeShapeType="1"/>
            </p:cNvSpPr>
            <p:nvPr/>
          </p:nvSpPr>
          <p:spPr bwMode="auto">
            <a:xfrm>
              <a:off x="4221088" y="594928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2236" name="Line 15"/>
            <p:cNvSpPr>
              <a:spLocks noChangeShapeType="1"/>
            </p:cNvSpPr>
            <p:nvPr/>
          </p:nvSpPr>
          <p:spPr bwMode="auto">
            <a:xfrm>
              <a:off x="4211960" y="6381328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03848" y="4724400"/>
            <a:ext cx="3528392" cy="459100"/>
            <a:chOff x="3203848" y="4724400"/>
            <a:chExt cx="3528392" cy="459100"/>
          </a:xfrm>
        </p:grpSpPr>
        <p:sp>
          <p:nvSpPr>
            <p:cNvPr id="52231" name="Text Box 18"/>
            <p:cNvSpPr txBox="1">
              <a:spLocks noChangeArrowheads="1"/>
            </p:cNvSpPr>
            <p:nvPr/>
          </p:nvSpPr>
          <p:spPr bwMode="auto">
            <a:xfrm>
              <a:off x="3203848" y="4724400"/>
              <a:ext cx="3528392" cy="459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>
                  <a:solidFill>
                    <a:schemeClr val="bg2"/>
                  </a:solidFill>
                </a:rPr>
                <a:t>a[</a:t>
              </a:r>
              <a:r>
                <a:rPr kumimoji="1" lang="en-US" altLang="zh-CN" sz="2400" b="1" dirty="0" err="1">
                  <a:solidFill>
                    <a:schemeClr val="bg2"/>
                  </a:solidFill>
                </a:rPr>
                <a:t>i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][j]                  a[j][</a:t>
              </a:r>
              <a:r>
                <a:rPr kumimoji="1" lang="en-US" altLang="zh-CN" sz="2400" b="1" dirty="0" err="1">
                  <a:solidFill>
                    <a:schemeClr val="bg2"/>
                  </a:solidFill>
                </a:rPr>
                <a:t>i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]</a:t>
              </a:r>
              <a:endParaRPr kumimoji="1" lang="en-US" altLang="zh-CN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52232" name="Line 19"/>
            <p:cNvSpPr>
              <a:spLocks noChangeShapeType="1"/>
            </p:cNvSpPr>
            <p:nvPr/>
          </p:nvSpPr>
          <p:spPr bwMode="auto">
            <a:xfrm>
              <a:off x="4221088" y="4953000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 bldLvl="2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288032" y="1066800"/>
            <a:ext cx="4572000" cy="439864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  <a:endParaRPr kumimoji="1" lang="zh-CN" altLang="en-US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j = 0; j &lt; n; </a:t>
            </a:r>
            <a:r>
              <a:rPr kumimoji="1" lang="en-US" altLang="zh-CN" sz="2800" b="1" dirty="0" err="1">
                <a:cs typeface="Arial Unicode MS" charset="0"/>
              </a:rPr>
              <a:t>j++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en-US" altLang="zh-CN" sz="2800" b="1" dirty="0">
              <a:cs typeface="Arial Unicode MS" charset="0"/>
            </a:endParaRP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if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&lt;= j</a:t>
            </a:r>
            <a:r>
              <a:rPr kumimoji="1" lang="zh-CN" altLang="en-US" sz="2800" b="1" dirty="0">
                <a:solidFill>
                  <a:schemeClr val="bg2"/>
                </a:solidFill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en-US" altLang="zh-CN" sz="2800" b="1" dirty="0">
              <a:cs typeface="Arial Unicode MS" charset="0"/>
            </a:endParaRP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  <a:endParaRPr kumimoji="1" lang="en-US" altLang="zh-CN" sz="2800" b="1" dirty="0">
              <a:cs typeface="Arial Unicode MS" charset="0"/>
            </a:endParaRP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  <a:endParaRPr kumimoji="1" lang="en-US" altLang="zh-CN" sz="2800" b="1" dirty="0">
              <a:cs typeface="Arial Unicode MS" charset="0"/>
            </a:endParaRPr>
          </a:p>
          <a:p>
            <a:pPr lvl="3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  <a:endParaRPr kumimoji="1" lang="en-US" altLang="zh-CN" sz="2800" b="1" dirty="0">
              <a:cs typeface="Arial Unicode MS" charset="0"/>
            </a:endParaRP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</p:txBody>
      </p:sp>
      <p:grpSp>
        <p:nvGrpSpPr>
          <p:cNvPr id="54275" name="Group 10"/>
          <p:cNvGrpSpPr/>
          <p:nvPr/>
        </p:nvGrpSpPr>
        <p:grpSpPr bwMode="auto">
          <a:xfrm>
            <a:off x="5029200" y="304800"/>
            <a:ext cx="3657600" cy="3122613"/>
            <a:chOff x="3168" y="192"/>
            <a:chExt cx="2304" cy="1967"/>
          </a:xfrm>
        </p:grpSpPr>
        <p:sp>
          <p:nvSpPr>
            <p:cNvPr id="54282" name="Rectangle 4"/>
            <p:cNvSpPr>
              <a:spLocks noChangeArrowheads="1"/>
            </p:cNvSpPr>
            <p:nvPr/>
          </p:nvSpPr>
          <p:spPr bwMode="auto">
            <a:xfrm>
              <a:off x="3312" y="240"/>
              <a:ext cx="1382" cy="8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0488" tIns="44450" rIns="90488" bIns="44450">
              <a:spAutoFit/>
            </a:bodyPr>
            <a:lstStyle/>
            <a:p>
              <a:r>
                <a:rPr kumimoji="1" lang="en-US" altLang="zh-CN" sz="2800" dirty="0">
                  <a:latin typeface="+mn-lt"/>
                </a:rPr>
                <a:t>1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2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3</a:t>
              </a:r>
              <a:r>
                <a:rPr kumimoji="1" lang="zh-CN" altLang="en-US" sz="2800" dirty="0">
                  <a:latin typeface="+mn-lt"/>
                </a:rPr>
                <a:t>             </a:t>
              </a:r>
              <a:r>
                <a:rPr kumimoji="1" lang="en-US" altLang="zh-CN" sz="2800" dirty="0">
                  <a:latin typeface="+mn-lt"/>
                </a:rPr>
                <a:t>4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5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6</a:t>
              </a:r>
              <a:endParaRPr kumimoji="1" lang="zh-CN" altLang="en-US" sz="2800" dirty="0">
                <a:latin typeface="+mn-lt"/>
              </a:endParaRPr>
            </a:p>
            <a:p>
              <a:r>
                <a:rPr kumimoji="1" lang="en-US" altLang="zh-CN" sz="2800" dirty="0">
                  <a:latin typeface="+mn-lt"/>
                </a:rPr>
                <a:t>7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8</a:t>
              </a:r>
              <a:r>
                <a:rPr kumimoji="1" lang="zh-CN" altLang="en-US" sz="2800" dirty="0">
                  <a:latin typeface="+mn-lt"/>
                </a:rPr>
                <a:t>    </a:t>
              </a:r>
              <a:r>
                <a:rPr kumimoji="1" lang="en-US" altLang="zh-CN" sz="2800" dirty="0">
                  <a:latin typeface="+mn-lt"/>
                </a:rPr>
                <a:t>9</a:t>
              </a:r>
              <a:endParaRPr kumimoji="1" lang="zh-CN" altLang="en-US" sz="2800" dirty="0">
                <a:latin typeface="+mn-lt"/>
              </a:endParaRPr>
            </a:p>
          </p:txBody>
        </p:sp>
        <p:sp>
          <p:nvSpPr>
            <p:cNvPr id="54283" name="Line 5"/>
            <p:cNvSpPr>
              <a:spLocks noChangeShapeType="1"/>
            </p:cNvSpPr>
            <p:nvPr/>
          </p:nvSpPr>
          <p:spPr bwMode="auto">
            <a:xfrm>
              <a:off x="3168" y="192"/>
              <a:ext cx="1344" cy="100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54284" name="Rectangle 6"/>
            <p:cNvSpPr>
              <a:spLocks noChangeArrowheads="1"/>
            </p:cNvSpPr>
            <p:nvPr/>
          </p:nvSpPr>
          <p:spPr bwMode="auto">
            <a:xfrm>
              <a:off x="3168" y="1296"/>
              <a:ext cx="2304" cy="8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/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主对角线：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== j</a:t>
              </a:r>
              <a:endParaRPr kumimoji="1" lang="en-US" altLang="zh-CN" sz="2800" b="1" dirty="0">
                <a:latin typeface="+mn-lt"/>
                <a:ea typeface="+mn-ea"/>
                <a:cs typeface="仿宋_GB2312" charset="0"/>
              </a:endParaRPr>
            </a:p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上三角：    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&lt;= j</a:t>
              </a:r>
              <a:endParaRPr kumimoji="1" lang="en-US" altLang="zh-CN" sz="2800" b="1" dirty="0">
                <a:latin typeface="+mn-lt"/>
                <a:ea typeface="+mn-ea"/>
                <a:cs typeface="仿宋_GB2312" charset="0"/>
              </a:endParaRPr>
            </a:p>
            <a:p>
              <a:r>
                <a:rPr kumimoji="1" lang="zh-CN" altLang="en-US" sz="2800" b="1" dirty="0">
                  <a:latin typeface="+mn-lt"/>
                  <a:ea typeface="+mn-ea"/>
                  <a:cs typeface="仿宋_GB2312" charset="0"/>
                </a:rPr>
                <a:t>下三角：    </a:t>
              </a:r>
              <a:r>
                <a:rPr kumimoji="1" lang="en-US" altLang="zh-CN" sz="2800" b="1" dirty="0" err="1">
                  <a:latin typeface="+mn-lt"/>
                  <a:ea typeface="+mn-ea"/>
                  <a:cs typeface="仿宋_GB2312" charset="0"/>
                </a:rPr>
                <a:t>i</a:t>
              </a:r>
              <a:r>
                <a:rPr kumimoji="1" lang="en-US" altLang="zh-CN" sz="2800" b="1" dirty="0">
                  <a:latin typeface="+mn-lt"/>
                  <a:ea typeface="+mn-ea"/>
                  <a:cs typeface="仿宋_GB2312" charset="0"/>
                </a:rPr>
                <a:t> &gt; =j</a:t>
              </a:r>
              <a:endParaRPr kumimoji="1" lang="en-US" altLang="zh-CN" sz="2800" b="1" dirty="0">
                <a:latin typeface="+mn-lt"/>
                <a:ea typeface="+mn-ea"/>
                <a:cs typeface="仿宋_GB2312" charset="0"/>
              </a:endParaRPr>
            </a:p>
          </p:txBody>
        </p:sp>
      </p:grp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3886200" y="4375150"/>
            <a:ext cx="1905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=0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1    4    7  2    5    6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3    8    9</a:t>
            </a:r>
            <a:endParaRPr kumimoji="1" lang="en-US" altLang="zh-CN" sz="2800" b="1" dirty="0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6019800" y="4356100"/>
            <a:ext cx="1905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=1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1    4    7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2    5    8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3    6    9</a:t>
            </a:r>
            <a:endParaRPr kumimoji="1" lang="en-US" altLang="zh-CN" sz="2800" b="1" dirty="0"/>
          </a:p>
        </p:txBody>
      </p:sp>
      <p:sp>
        <p:nvSpPr>
          <p:cNvPr id="54278" name="Rectangle 9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4343400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7-9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2315" name="Rectangle 11"/>
          <p:cNvSpPr>
            <a:spLocks noChangeArrowheads="1"/>
          </p:cNvSpPr>
          <p:nvPr/>
        </p:nvSpPr>
        <p:spPr bwMode="auto">
          <a:xfrm>
            <a:off x="755576" y="1916113"/>
            <a:ext cx="3652838" cy="979487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 flipV="1">
            <a:off x="1066800" y="2971800"/>
            <a:ext cx="0" cy="25908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2317" name="Rectangle 13"/>
          <p:cNvSpPr>
            <a:spLocks noChangeArrowheads="1"/>
          </p:cNvSpPr>
          <p:nvPr/>
        </p:nvSpPr>
        <p:spPr bwMode="auto">
          <a:xfrm>
            <a:off x="179512" y="5589588"/>
            <a:ext cx="3600648" cy="5206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b="1" dirty="0"/>
              <a:t>for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 j =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; j &lt; n; j++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)</a:t>
            </a:r>
            <a:endParaRPr kumimoji="1"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11" grpId="0" autoUpdateAnimBg="0"/>
      <p:bldP spid="482312" grpId="0" autoUpdateAnimBg="0"/>
      <p:bldP spid="482315" grpId="0" animBg="1"/>
      <p:bldP spid="482316" grpId="0" animBg="1"/>
      <p:bldP spid="482317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381000" y="692696"/>
            <a:ext cx="4551363" cy="3536866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Book Antiqua" charset="0"/>
              </a:rPr>
              <a:t> </a:t>
            </a:r>
            <a:r>
              <a:rPr kumimoji="1" lang="zh-CN" altLang="en-US" sz="2800" b="1" dirty="0">
                <a:cs typeface="Arial Unicode MS" charset="0"/>
              </a:rPr>
              <a:t>/*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行列互换</a:t>
            </a:r>
            <a:r>
              <a:rPr kumimoji="1" lang="zh-CN" altLang="en-US" sz="2800" b="1" dirty="0">
                <a:cs typeface="Arial Unicode MS" charset="0"/>
              </a:rPr>
              <a:t>*/</a:t>
            </a:r>
            <a:endParaRPr kumimoji="1" lang="zh-CN" altLang="en-US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 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= 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 n;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j = 0; j &lt; n; </a:t>
            </a:r>
            <a:r>
              <a:rPr kumimoji="1" lang="en-US" altLang="zh-CN" sz="2800" b="1" dirty="0" err="1">
                <a:cs typeface="Arial Unicode MS" charset="0"/>
              </a:rPr>
              <a:t>j++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){</a:t>
            </a:r>
            <a:endParaRPr kumimoji="1" lang="en-US" altLang="zh-CN" sz="2800" b="1" dirty="0">
              <a:cs typeface="Arial Unicode MS" charset="0"/>
            </a:endParaRP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temp = 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][j];</a:t>
            </a:r>
            <a:endParaRPr kumimoji="1" lang="en-US" altLang="zh-CN" sz="2800" b="1" dirty="0">
              <a:cs typeface="Arial Unicode MS" charset="0"/>
            </a:endParaRP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][j] = 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];</a:t>
            </a:r>
            <a:endParaRPr kumimoji="1" lang="en-US" altLang="zh-CN" sz="2800" b="1" dirty="0">
              <a:cs typeface="Arial Unicode MS" charset="0"/>
            </a:endParaRPr>
          </a:p>
          <a:p>
            <a:pPr lvl="2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a[j][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] = temp;</a:t>
            </a:r>
            <a:endParaRPr kumimoji="1" lang="en-US" altLang="zh-CN" sz="2800" b="1" dirty="0">
              <a:cs typeface="Arial Unicode MS" charset="0"/>
            </a:endParaRPr>
          </a:p>
          <a:p>
            <a:pPr lvl="1"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5486400" y="1676400"/>
            <a:ext cx="2253952" cy="1382430"/>
          </a:xfrm>
          <a:prstGeom prst="rect">
            <a:avLst/>
          </a:prstGeom>
          <a:noFill/>
          <a:ln>
            <a:noFill/>
          </a:ln>
        </p:spPr>
        <p:txBody>
          <a:bodyPr wrap="square" lIns="90488" tIns="44450" rIns="90488" bIns="4445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             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6</a:t>
            </a:r>
            <a:endParaRPr kumimoji="1" lang="zh-CN" altLang="en-US" sz="2800" dirty="0"/>
          </a:p>
          <a:p>
            <a:r>
              <a:rPr kumimoji="1" lang="en-US" altLang="zh-CN" sz="2800" dirty="0"/>
              <a:t>7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8</a:t>
            </a:r>
            <a:r>
              <a:rPr kumimoji="1" lang="zh-CN" altLang="en-US" sz="2800" dirty="0"/>
              <a:t>    </a:t>
            </a:r>
            <a:r>
              <a:rPr kumimoji="1" lang="en-US" altLang="zh-CN" sz="2800" dirty="0"/>
              <a:t>9</a:t>
            </a:r>
            <a:endParaRPr kumimoji="1" lang="zh-CN" altLang="en-US" sz="2800" dirty="0"/>
          </a:p>
        </p:txBody>
      </p:sp>
      <p:sp>
        <p:nvSpPr>
          <p:cNvPr id="55300" name="Rectangle 9"/>
          <p:cNvSpPr>
            <a:spLocks noGrp="1" noChangeArrowheads="1"/>
          </p:cNvSpPr>
          <p:nvPr>
            <p:ph type="title"/>
          </p:nvPr>
        </p:nvSpPr>
        <p:spPr>
          <a:xfrm>
            <a:off x="5508625" y="549275"/>
            <a:ext cx="3267075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7-9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4365" name="Rectangle 13"/>
          <p:cNvSpPr>
            <a:spLocks noChangeArrowheads="1"/>
          </p:cNvSpPr>
          <p:nvPr/>
        </p:nvSpPr>
        <p:spPr bwMode="auto">
          <a:xfrm>
            <a:off x="1905000" y="4005064"/>
            <a:ext cx="1905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/>
              <a:t>i=0</a:t>
            </a:r>
            <a:endParaRPr kumimoji="1" lang="en-US" altLang="zh-CN" sz="2800" b="1"/>
          </a:p>
          <a:p>
            <a:r>
              <a:rPr kumimoji="1" lang="en-US" altLang="zh-CN" sz="2800" b="1"/>
              <a:t>1    4    7  2    5    6</a:t>
            </a:r>
            <a:endParaRPr kumimoji="1" lang="en-US" altLang="zh-CN" sz="2800" b="1"/>
          </a:p>
          <a:p>
            <a:r>
              <a:rPr kumimoji="1" lang="en-US" altLang="zh-CN" sz="2800" b="1"/>
              <a:t>3    8    9</a:t>
            </a:r>
            <a:endParaRPr kumimoji="1" lang="en-US" altLang="zh-CN" sz="2800" b="1"/>
          </a:p>
        </p:txBody>
      </p:sp>
      <p:sp>
        <p:nvSpPr>
          <p:cNvPr id="484366" name="Rectangle 14"/>
          <p:cNvSpPr>
            <a:spLocks noChangeArrowheads="1"/>
          </p:cNvSpPr>
          <p:nvPr/>
        </p:nvSpPr>
        <p:spPr bwMode="auto">
          <a:xfrm>
            <a:off x="4038600" y="4008214"/>
            <a:ext cx="1905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=1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1    2    7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4    5    8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3    6    9</a:t>
            </a:r>
            <a:endParaRPr kumimoji="1" lang="en-US" altLang="zh-CN" sz="2800" b="1" dirty="0"/>
          </a:p>
        </p:txBody>
      </p:sp>
      <p:sp>
        <p:nvSpPr>
          <p:cNvPr id="484367" name="Rectangle 15"/>
          <p:cNvSpPr>
            <a:spLocks noChangeArrowheads="1"/>
          </p:cNvSpPr>
          <p:nvPr/>
        </p:nvSpPr>
        <p:spPr bwMode="auto">
          <a:xfrm>
            <a:off x="6324600" y="4008214"/>
            <a:ext cx="1905000" cy="179705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>
            <a:spAutoFit/>
          </a:bodyPr>
          <a:lstStyle/>
          <a:p>
            <a:pPr algn="ctr"/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=2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1    2    3  4    5    6</a:t>
            </a:r>
            <a:endParaRPr kumimoji="1" lang="en-US" altLang="zh-CN" sz="2800" b="1" dirty="0"/>
          </a:p>
          <a:p>
            <a:r>
              <a:rPr kumimoji="1" lang="en-US" altLang="zh-CN" sz="2800" b="1" dirty="0"/>
              <a:t>7    8    9</a:t>
            </a:r>
            <a:endParaRPr kumimoji="1"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5" grpId="0" autoUpdateAnimBg="0"/>
      <p:bldP spid="484366" grpId="0" autoUpdateAnimBg="0"/>
      <p:bldP spid="48436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52578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7-10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计算天数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685801"/>
            <a:ext cx="8587680" cy="2239144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定义函数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day_of_year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(year, month, day)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计算并返回年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year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、月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month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day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对应的是该年的第几天。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day_of_year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(2000, 3, 1)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day_of_year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(1981, 3, 1)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60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7428" name="Text Box 4"/>
          <p:cNvSpPr txBox="1">
            <a:spLocks noChangeArrowheads="1"/>
          </p:cNvSpPr>
          <p:nvPr/>
        </p:nvSpPr>
        <p:spPr bwMode="auto">
          <a:xfrm>
            <a:off x="971600" y="4941167"/>
            <a:ext cx="6629400" cy="1793875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 err="1">
                <a:ea typeface="仿宋_GB2312" charset="0"/>
                <a:cs typeface="仿宋_GB2312" charset="0"/>
              </a:rPr>
              <a:t>int</a:t>
            </a:r>
            <a:r>
              <a:rPr kumimoji="1" lang="en-US" altLang="zh-CN" sz="2400" b="1" dirty="0">
                <a:ea typeface="仿宋_GB2312" charset="0"/>
                <a:cs typeface="仿宋_GB2312" charset="0"/>
              </a:rPr>
              <a:t> tab[2][13] = {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28, 31, 30,31,30,31,31,30,31, 30,31 }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{ 0, 31, 29, 31, 30,31,30,31,31,30,31, 30,31 }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03551" y="3017866"/>
          <a:ext cx="8136898" cy="183038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83862"/>
                <a:gridCol w="484364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  <a:gridCol w="564056"/>
              </a:tblGrid>
              <a:tr h="7299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  </a:t>
                      </a:r>
                      <a:r>
                        <a:rPr lang="zh-CN" sz="2000" dirty="0">
                          <a:effectLst/>
                        </a:rPr>
                        <a:t>月年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8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6616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非闰</a:t>
                      </a:r>
                      <a:endParaRPr lang="en-US" altLang="zh-CN" sz="2000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28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438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2000" dirty="0">
                          <a:effectLst/>
                        </a:rPr>
                        <a:t>闰 年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zh-CN" altLang="en-US" sz="20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29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30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31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30</a:t>
                      </a:r>
                      <a:endParaRPr lang="zh-CN" sz="20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31</a:t>
                      </a:r>
                      <a:endParaRPr lang="zh-CN" sz="2000" dirty="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ldLvl="2" autoUpdateAnimBg="0" build="p"/>
      <p:bldP spid="48742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128" y="116632"/>
            <a:ext cx="3267472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7-10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函数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30" y="764704"/>
            <a:ext cx="8373516" cy="6172200"/>
          </a:xfrm>
        </p:spPr>
        <p:txBody>
          <a:bodyPr/>
          <a:lstStyle/>
          <a:p>
            <a:pPr algn="just" eaLnBrk="1" hangingPunct="1">
              <a:spcBef>
                <a:spcPts val="3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day_of_year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( int year, int month, int day 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spcBef>
                <a:spcPts val="3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k, leap;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tab[2][13] =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 0, 31, 28, 31, 30,31,30,31,31,30,31, 30,31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 0, 31, 29, 31, 30,31,30,31,31,30,31, 30,31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leap = (year4==0 &amp;&amp; year%100!=0) || (year%400==0);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k = 1; k &lt; month; k++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day = day + tab[leap][k];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ts val="300"/>
              </a:spcBef>
              <a:buClrTx/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3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return day;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 eaLnBrk="1" hangingPunct="1">
              <a:spcBef>
                <a:spcPts val="3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768" y="1333500"/>
            <a:ext cx="8946232" cy="533586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7-11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输入一个以回车符为结束标志的字符串（少于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个字符），判断该字符串是否为回文。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回文：字符串中心对称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"noon"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√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/>
              <a:t>radar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 √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Clr>
                <a:schemeClr val="tx2"/>
              </a:buClr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</a:t>
            </a:r>
            <a:r>
              <a:rPr lang="en-US" altLang="zh-CN" dirty="0"/>
              <a:t>reader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  ꭓ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charset="0"/>
              </a:rPr>
              <a:t>7.3.1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程序解析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7.3.2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一维字符数组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7.3.3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字符串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7.3.4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使用字符串编程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642938" y="571500"/>
            <a:ext cx="4953000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7.3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判断回文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9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9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94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6413" y="122238"/>
            <a:ext cx="4648200" cy="12192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7.3.1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程序解析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b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b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判断回文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050" y="71438"/>
            <a:ext cx="6099150" cy="6741938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dirty="0"/>
              <a:t># define MAXLINE 80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int main ( void )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int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k;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char line[</a:t>
            </a:r>
            <a:r>
              <a:rPr lang="en-US" altLang="zh-CN" sz="2000" dirty="0"/>
              <a:t>MAXLINE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"Enter a string: "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 = 0;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while ( (line[k] = </a:t>
            </a:r>
            <a:r>
              <a:rPr lang="en-US" altLang="zh-CN" sz="20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getchar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() ) != '\n' ){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k++;}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line[k] = '\0';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        /*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是字符串首字符的下标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 = k -1;    /* k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是字符串尾字符的下标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*/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while 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&lt; k ){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if ( line[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!= line[k] ) {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3">
              <a:lnSpc>
                <a:spcPct val="9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break;}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>
              <a:lnSpc>
                <a:spcPct val="90000"/>
              </a:lnSpc>
              <a:buNone/>
            </a:pP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++;    k--;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if(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&gt;= k)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{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("It is a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plalindrome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\n");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}else{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printf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("It is not a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plalindrome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\n");}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return 0;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    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1524" name="Rectangle 4"/>
          <p:cNvSpPr>
            <a:spLocks noChangeArrowheads="1"/>
          </p:cNvSpPr>
          <p:nvPr/>
        </p:nvSpPr>
        <p:spPr bwMode="auto">
          <a:xfrm>
            <a:off x="5435600" y="1556792"/>
            <a:ext cx="3419475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Enter a string: </a:t>
            </a:r>
            <a:r>
              <a:rPr kumimoji="1" lang="en-US" altLang="zh-CN" sz="24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radar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It is a </a:t>
            </a:r>
            <a:r>
              <a:rPr kumimoji="1" lang="en-US" altLang="zh-CN" sz="2400" b="1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5076056" y="4050685"/>
            <a:ext cx="3419475" cy="8309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Enter a string: </a:t>
            </a: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ea typeface="Arial Unicode MS" pitchFamily="34" charset="-122"/>
                <a:cs typeface="Arial Unicode MS" pitchFamily="34" charset="-122"/>
              </a:rPr>
              <a:t>reader</a:t>
            </a:r>
            <a:endParaRPr kumimoji="1" lang="en-US" altLang="zh-CN" sz="2400" b="1" dirty="0">
              <a:solidFill>
                <a:srgbClr val="CC0066"/>
              </a:solidFill>
              <a:latin typeface="+mn-lt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kumimoji="1"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It is not a </a:t>
            </a:r>
            <a:r>
              <a:rPr kumimoji="1" lang="en-US" altLang="zh-CN" sz="2400" b="1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plalindrome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animBg="1" autoUpdateAnimBg="0"/>
      <p:bldP spid="491525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260350"/>
            <a:ext cx="6553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7.3.2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一维字符数组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77288" cy="3581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字符串的存储和运算可以用一维字符数组实现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一维字符数组的定义、引用、初始化与其他类型的一维数组一样。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char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[80];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定义一个含有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个字符型元素的数组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str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char t[5] = {'H', 'a', 'p', 'p', 'y'};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初始化数组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304800" y="4800600"/>
            <a:ext cx="3581400" cy="1354138"/>
            <a:chOff x="1872" y="3168"/>
            <a:chExt cx="2256" cy="853"/>
          </a:xfrm>
        </p:grpSpPr>
        <p:sp>
          <p:nvSpPr>
            <p:cNvPr id="60422" name="Text Box 5"/>
            <p:cNvSpPr txBox="1">
              <a:spLocks noChangeArrowheads="1"/>
            </p:cNvSpPr>
            <p:nvPr/>
          </p:nvSpPr>
          <p:spPr bwMode="auto">
            <a:xfrm>
              <a:off x="2064" y="3696"/>
              <a:ext cx="2064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t[4]</a:t>
              </a:r>
              <a:endParaRPr kumimoji="1" lang="en-US" altLang="zh-CN" sz="2800"/>
            </a:p>
          </p:txBody>
        </p:sp>
        <p:grpSp>
          <p:nvGrpSpPr>
            <p:cNvPr id="60423" name="Group 6"/>
            <p:cNvGrpSpPr/>
            <p:nvPr/>
          </p:nvGrpSpPr>
          <p:grpSpPr bwMode="auto">
            <a:xfrm>
              <a:off x="1872" y="3168"/>
              <a:ext cx="2252" cy="443"/>
              <a:chOff x="1872" y="3264"/>
              <a:chExt cx="2252" cy="443"/>
            </a:xfrm>
          </p:grpSpPr>
          <p:sp>
            <p:nvSpPr>
              <p:cNvPr id="60424" name="Rectangle 7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5" name="Line 8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6" name="Line 9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7" name="Line 10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28" name="Text Box 11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0429" name="Line 12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0430" name="Text Box 13"/>
              <p:cNvSpPr txBox="1">
                <a:spLocks noChangeArrowheads="1"/>
              </p:cNvSpPr>
              <p:nvPr/>
            </p:nvSpPr>
            <p:spPr bwMode="auto">
              <a:xfrm>
                <a:off x="2156" y="3300"/>
                <a:ext cx="1968" cy="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/>
                  <a:t> </a:t>
                </a:r>
                <a:r>
                  <a:rPr kumimoji="1" lang="en-US" altLang="zh-CN" sz="2800" b="1" dirty="0"/>
                  <a:t>H   a   p   p   y</a:t>
                </a:r>
                <a:endParaRPr kumimoji="1" lang="en-US" altLang="zh-CN" sz="2800" b="1" dirty="0"/>
              </a:p>
            </p:txBody>
          </p:sp>
        </p:grpSp>
      </p:grp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4114800" y="4419600"/>
            <a:ext cx="4572000" cy="2047356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输出数组 </a:t>
            </a:r>
            <a:r>
              <a:rPr kumimoji="1" lang="en-US" altLang="zh-CN" sz="2800" b="1" dirty="0"/>
              <a:t>t </a:t>
            </a:r>
            <a:r>
              <a:rPr kumimoji="1" lang="zh-CN" altLang="en-US" sz="2800" b="1" dirty="0"/>
              <a:t>的所有元素</a:t>
            </a:r>
            <a:endParaRPr kumimoji="1" lang="zh-CN" altLang="en-US" sz="2800" b="1" dirty="0"/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for (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=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0; </a:t>
            </a:r>
            <a:r>
              <a:rPr kumimoji="1" lang="en-US" altLang="zh-CN" sz="2800" b="1" dirty="0" err="1"/>
              <a:t>i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&lt;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5; 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++ ){</a:t>
            </a:r>
            <a:endParaRPr kumimoji="1" lang="en-US" altLang="zh-CN" sz="2800" b="1" dirty="0"/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    </a:t>
            </a:r>
            <a:r>
              <a:rPr kumimoji="1" lang="en-US" altLang="zh-CN" sz="2800" b="1" dirty="0" err="1"/>
              <a:t>putchar</a:t>
            </a:r>
            <a:r>
              <a:rPr kumimoji="1" lang="en-US" altLang="zh-CN" sz="2800" b="1" dirty="0"/>
              <a:t> ( t[</a:t>
            </a:r>
            <a:r>
              <a:rPr kumimoji="1" lang="en-US" altLang="zh-CN" sz="2800" b="1" dirty="0" err="1"/>
              <a:t>i</a:t>
            </a:r>
            <a:r>
              <a:rPr kumimoji="1" lang="en-US" altLang="zh-CN" sz="2800" b="1" dirty="0"/>
              <a:t>] );</a:t>
            </a:r>
            <a:endParaRPr kumimoji="1" lang="en-US" altLang="zh-CN" sz="2800" b="1" dirty="0"/>
          </a:p>
          <a:p>
            <a:pPr lvl="1" algn="just">
              <a:spcBef>
                <a:spcPts val="6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 dirty="0"/>
              <a:t>}</a:t>
            </a:r>
            <a:endParaRPr kumimoji="1" lang="en-US" altLang="zh-CN" sz="2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ldLvl="2" autoUpdateAnimBg="0" build="p"/>
      <p:bldP spid="40244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15200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一维字符数组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304213" cy="3078163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char t[5] = { 'H', 'a', 'p', 'p', 'y'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{ 'H', 'a', 'p', 'p', 'y'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{ 'H', 'a', 'p', 'p', 'y', 0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代表字符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，也就是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码为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0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的字符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{ 'H', 'a', 'p', 'p', 'y',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267200" y="4495800"/>
            <a:ext cx="3733800" cy="1371600"/>
            <a:chOff x="3024" y="3168"/>
            <a:chExt cx="2352" cy="864"/>
          </a:xfrm>
        </p:grpSpPr>
        <p:grpSp>
          <p:nvGrpSpPr>
            <p:cNvPr id="61455" name="Group 5"/>
            <p:cNvGrpSpPr/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1457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  <a:endParaRPr kumimoji="1" lang="en-US" altLang="zh-CN" sz="2800"/>
              </a:p>
            </p:txBody>
          </p:sp>
          <p:grpSp>
            <p:nvGrpSpPr>
              <p:cNvPr id="61458" name="Group 7"/>
              <p:cNvGrpSpPr/>
              <p:nvPr/>
            </p:nvGrpSpPr>
            <p:grpSpPr bwMode="auto">
              <a:xfrm>
                <a:off x="1872" y="3264"/>
                <a:ext cx="2256" cy="443"/>
                <a:chOff x="1872" y="3264"/>
                <a:chExt cx="2256" cy="443"/>
              </a:xfrm>
            </p:grpSpPr>
            <p:sp>
              <p:nvSpPr>
                <p:cNvPr id="61459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0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1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2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1464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146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55" y="3310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 y  \0</a:t>
                  </a:r>
                  <a:endParaRPr kumimoji="1" lang="en-US" altLang="zh-CN" sz="2800" b="1" dirty="0"/>
                </a:p>
              </p:txBody>
            </p:sp>
          </p:grpSp>
        </p:grpSp>
        <p:sp>
          <p:nvSpPr>
            <p:cNvPr id="61456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61445" name="Group 16"/>
          <p:cNvGrpSpPr/>
          <p:nvPr/>
        </p:nvGrpSpPr>
        <p:grpSpPr bwMode="auto">
          <a:xfrm>
            <a:off x="533400" y="4495800"/>
            <a:ext cx="3733800" cy="1371600"/>
            <a:chOff x="1872" y="3264"/>
            <a:chExt cx="2352" cy="864"/>
          </a:xfrm>
        </p:grpSpPr>
        <p:sp>
          <p:nvSpPr>
            <p:cNvPr id="61446" name="Text Box 17"/>
            <p:cNvSpPr txBox="1">
              <a:spLocks noChangeArrowheads="1"/>
            </p:cNvSpPr>
            <p:nvPr/>
          </p:nvSpPr>
          <p:spPr bwMode="auto">
            <a:xfrm>
              <a:off x="1968" y="3803"/>
              <a:ext cx="22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t[0]  t[1]            t[4]</a:t>
              </a:r>
              <a:endParaRPr kumimoji="1" lang="en-US" altLang="zh-CN" sz="2800"/>
            </a:p>
          </p:txBody>
        </p:sp>
        <p:grpSp>
          <p:nvGrpSpPr>
            <p:cNvPr id="61447" name="Group 18"/>
            <p:cNvGrpSpPr/>
            <p:nvPr/>
          </p:nvGrpSpPr>
          <p:grpSpPr bwMode="auto">
            <a:xfrm>
              <a:off x="1872" y="3264"/>
              <a:ext cx="2244" cy="443"/>
              <a:chOff x="1872" y="3264"/>
              <a:chExt cx="2244" cy="443"/>
            </a:xfrm>
          </p:grpSpPr>
          <p:sp>
            <p:nvSpPr>
              <p:cNvPr id="61448" name="Rectangle 19"/>
              <p:cNvSpPr>
                <a:spLocks noChangeArrowheads="1"/>
              </p:cNvSpPr>
              <p:nvPr/>
            </p:nvSpPr>
            <p:spPr bwMode="auto">
              <a:xfrm>
                <a:off x="2256" y="3264"/>
                <a:ext cx="1584" cy="44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49" name="Line 20"/>
              <p:cNvSpPr>
                <a:spLocks noChangeShapeType="1"/>
              </p:cNvSpPr>
              <p:nvPr/>
            </p:nvSpPr>
            <p:spPr bwMode="auto">
              <a:xfrm>
                <a:off x="2592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0" name="Line 21"/>
              <p:cNvSpPr>
                <a:spLocks noChangeShapeType="1"/>
              </p:cNvSpPr>
              <p:nvPr/>
            </p:nvSpPr>
            <p:spPr bwMode="auto">
              <a:xfrm>
                <a:off x="2880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1" name="Line 22"/>
              <p:cNvSpPr>
                <a:spLocks noChangeShapeType="1"/>
              </p:cNvSpPr>
              <p:nvPr/>
            </p:nvSpPr>
            <p:spPr bwMode="auto">
              <a:xfrm>
                <a:off x="3216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2" name="Text Box 23"/>
              <p:cNvSpPr txBox="1">
                <a:spLocks noChangeArrowheads="1"/>
              </p:cNvSpPr>
              <p:nvPr/>
            </p:nvSpPr>
            <p:spPr bwMode="auto">
              <a:xfrm>
                <a:off x="1872" y="3323"/>
                <a:ext cx="336" cy="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3200"/>
                  <a:t>t</a:t>
                </a:r>
                <a:endParaRPr kumimoji="1" lang="en-US" altLang="zh-CN" sz="3200" b="1"/>
              </a:p>
            </p:txBody>
          </p:sp>
          <p:sp>
            <p:nvSpPr>
              <p:cNvPr id="61453" name="Line 24"/>
              <p:cNvSpPr>
                <a:spLocks noChangeShapeType="1"/>
              </p:cNvSpPr>
              <p:nvPr/>
            </p:nvSpPr>
            <p:spPr bwMode="auto">
              <a:xfrm>
                <a:off x="3504" y="3275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61454" name="Text Box 25"/>
              <p:cNvSpPr txBox="1">
                <a:spLocks noChangeArrowheads="1"/>
              </p:cNvSpPr>
              <p:nvPr/>
            </p:nvSpPr>
            <p:spPr bwMode="auto">
              <a:xfrm>
                <a:off x="2148" y="3310"/>
                <a:ext cx="1968" cy="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zh-CN" altLang="en-US" sz="2800" b="1" dirty="0">
                    <a:latin typeface="Book Antiqua" charset="0"/>
                  </a:rPr>
                  <a:t> </a:t>
                </a:r>
                <a:r>
                  <a:rPr kumimoji="1" lang="en-US" altLang="zh-CN" sz="2800" b="1" dirty="0"/>
                  <a:t>H   a   p   p   y</a:t>
                </a:r>
                <a:endParaRPr kumimoji="1" lang="en-US" altLang="zh-CN" sz="2800" b="1" dirty="0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4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4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4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04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36830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7.3.3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34290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字符串常量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用一对双引号括起来的字符序列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一个字符串结束符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"Happy"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个字符  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'H'   'a'   'p'   'p'   'y'    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3505200" y="4572000"/>
            <a:ext cx="1752600" cy="6096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/>
              <a:t>有效字符</a:t>
            </a:r>
            <a:endParaRPr lang="zh-CN" altLang="en-US" sz="2800" b="1"/>
          </a:p>
        </p:txBody>
      </p:sp>
      <p:sp>
        <p:nvSpPr>
          <p:cNvPr id="408581" name="Line 5"/>
          <p:cNvSpPr>
            <a:spLocks noChangeShapeType="1"/>
          </p:cNvSpPr>
          <p:nvPr/>
        </p:nvSpPr>
        <p:spPr bwMode="auto">
          <a:xfrm>
            <a:off x="2743200" y="4419600"/>
            <a:ext cx="3124200" cy="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5220072" y="28194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 dirty="0"/>
              <a:t>字符串结束符</a:t>
            </a:r>
            <a:endParaRPr lang="zh-CN" altLang="en-US" sz="2800" b="1" dirty="0"/>
          </a:p>
        </p:txBody>
      </p:sp>
      <p:sp>
        <p:nvSpPr>
          <p:cNvPr id="408583" name="Line 7"/>
          <p:cNvSpPr>
            <a:spLocks noChangeShapeType="1"/>
          </p:cNvSpPr>
          <p:nvPr/>
        </p:nvSpPr>
        <p:spPr bwMode="auto">
          <a:xfrm>
            <a:off x="6286872" y="3276600"/>
            <a:ext cx="0" cy="533400"/>
          </a:xfrm>
          <a:prstGeom prst="line">
            <a:avLst/>
          </a:prstGeom>
          <a:noFill/>
          <a:ln w="25400" cap="sq">
            <a:solidFill>
              <a:schemeClr val="bg2"/>
            </a:solidFill>
            <a:round/>
            <a:headEnd type="none" w="sm" len="sm"/>
            <a:tailEnd type="triangle" w="lg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609600" y="533400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/>
              <a:t>字符串的</a:t>
            </a:r>
            <a:r>
              <a:rPr lang="zh-CN" altLang="en-US" sz="2800" b="1">
                <a:solidFill>
                  <a:schemeClr val="bg2"/>
                </a:solidFill>
              </a:rPr>
              <a:t>有效长度</a:t>
            </a:r>
            <a:r>
              <a:rPr lang="zh-CN" altLang="en-US" sz="2800" b="1"/>
              <a:t>：有效字符的个数</a:t>
            </a:r>
            <a:endParaRPr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ldLvl="2" autoUpdateAnimBg="0" build="p"/>
      <p:bldP spid="408580" grpId="0" autoUpdateAnimBg="0"/>
      <p:bldP spid="408581" grpId="0" animBg="1"/>
      <p:bldP spid="408582" grpId="0" autoUpdateAnimBg="0"/>
      <p:bldP spid="408583" grpId="0" animBg="1"/>
      <p:bldP spid="40858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2390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7.1.2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一维数组的定义和引用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496300" cy="4824413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定义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[数组长度]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类型名：数组元素的类型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数组名：数组（变量）的名称，标识符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数组长度：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常量表达式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，给定数组的大小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a[10];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定义一个含有10个整型元素的数组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char c[200];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定义一个含有200个字符元素的数组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float f[5];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定义一个含有5个浮点型元素的数组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5355853" y="2205038"/>
            <a:ext cx="3176587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数组长度为常量</a:t>
            </a:r>
            <a:endParaRPr kumimoji="1" lang="zh-CN" altLang="en-US" sz="32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ldLvl="3" autoUpdateAnimBg="0" build="p"/>
      <p:bldP spid="30515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7696200" cy="11049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字符串与一维字符数组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2895600"/>
          </a:xfrm>
        </p:spPr>
        <p:txBody>
          <a:bodyPr lIns="90488" tIns="44450" rIns="90488" bIns="44450"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字符串：一个特殊的一维字符数组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把字符串放入一维字符数组（存储）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对字符串的操作 ===&gt; 对字符数组的操作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ldLvl="2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47248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1.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字符串的存储－数组初始化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67713" cy="3657600"/>
          </a:xfrm>
        </p:spPr>
        <p:txBody>
          <a:bodyPr lIns="90488" tIns="44450" rIns="90488" bIns="44450"/>
          <a:lstStyle/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字符串可以存放在一维字符数组中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{ 'H', 'a', 'p', 'p', 'y', </a:t>
            </a:r>
            <a:r>
              <a:rPr kumimoji="1"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'\0'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字符数组初始化：用字符串常量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{ "Happy" };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"Happy";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kumimoji="1"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数组长度 ≥ 字符串的有效长度 + </a:t>
            </a:r>
            <a:r>
              <a:rPr kumimoji="1"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kumimoji="1"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t[5];         "Happy"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能存入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吗?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09800" y="5029200"/>
            <a:ext cx="3733800" cy="1371600"/>
            <a:chOff x="3024" y="3168"/>
            <a:chExt cx="2352" cy="864"/>
          </a:xfrm>
        </p:grpSpPr>
        <p:grpSp>
          <p:nvGrpSpPr>
            <p:cNvPr id="64517" name="Group 5"/>
            <p:cNvGrpSpPr/>
            <p:nvPr/>
          </p:nvGrpSpPr>
          <p:grpSpPr bwMode="auto">
            <a:xfrm>
              <a:off x="3024" y="3168"/>
              <a:ext cx="2352" cy="864"/>
              <a:chOff x="1872" y="3264"/>
              <a:chExt cx="2352" cy="864"/>
            </a:xfrm>
          </p:grpSpPr>
          <p:sp>
            <p:nvSpPr>
              <p:cNvPr id="64519" name="Text Box 6"/>
              <p:cNvSpPr txBox="1">
                <a:spLocks noChangeArrowheads="1"/>
              </p:cNvSpPr>
              <p:nvPr/>
            </p:nvSpPr>
            <p:spPr bwMode="auto">
              <a:xfrm>
                <a:off x="1968" y="3803"/>
                <a:ext cx="2256" cy="3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Clr>
                    <a:schemeClr val="tx2"/>
                  </a:buClr>
                  <a:buSzPct val="75000"/>
                  <a:buFont typeface="Monotype Sorts" charset="0"/>
                  <a:buNone/>
                </a:pPr>
                <a:r>
                  <a:rPr kumimoji="1" lang="en-US" altLang="zh-CN" sz="2800" b="1">
                    <a:latin typeface="Book Antiqua" charset="0"/>
                  </a:rPr>
                  <a:t> </a:t>
                </a:r>
                <a:r>
                  <a:rPr kumimoji="1" lang="en-US" altLang="zh-CN" sz="2800"/>
                  <a:t>s[0]  s[1]              s[5]</a:t>
                </a:r>
                <a:endParaRPr kumimoji="1" lang="en-US" altLang="zh-CN" sz="2800"/>
              </a:p>
            </p:txBody>
          </p:sp>
          <p:grpSp>
            <p:nvGrpSpPr>
              <p:cNvPr id="64520" name="Group 7"/>
              <p:cNvGrpSpPr/>
              <p:nvPr/>
            </p:nvGrpSpPr>
            <p:grpSpPr bwMode="auto">
              <a:xfrm>
                <a:off x="1872" y="3264"/>
                <a:ext cx="2277" cy="443"/>
                <a:chOff x="1872" y="3264"/>
                <a:chExt cx="2277" cy="443"/>
              </a:xfrm>
            </p:grpSpPr>
            <p:sp>
              <p:nvSpPr>
                <p:cNvPr id="64521" name="Rectangle 8"/>
                <p:cNvSpPr>
                  <a:spLocks noChangeArrowheads="1"/>
                </p:cNvSpPr>
                <p:nvPr/>
              </p:nvSpPr>
              <p:spPr bwMode="auto">
                <a:xfrm>
                  <a:off x="2256" y="3264"/>
                  <a:ext cx="1872" cy="443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2" name="Line 9"/>
                <p:cNvSpPr>
                  <a:spLocks noChangeShapeType="1"/>
                </p:cNvSpPr>
                <p:nvPr/>
              </p:nvSpPr>
              <p:spPr bwMode="auto">
                <a:xfrm>
                  <a:off x="2592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3" name="Line 10"/>
                <p:cNvSpPr>
                  <a:spLocks noChangeShapeType="1"/>
                </p:cNvSpPr>
                <p:nvPr/>
              </p:nvSpPr>
              <p:spPr bwMode="auto">
                <a:xfrm>
                  <a:off x="2880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4" name="Line 11"/>
                <p:cNvSpPr>
                  <a:spLocks noChangeShapeType="1"/>
                </p:cNvSpPr>
                <p:nvPr/>
              </p:nvSpPr>
              <p:spPr bwMode="auto">
                <a:xfrm>
                  <a:off x="3216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872" y="3323"/>
                  <a:ext cx="336" cy="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en-US" altLang="zh-CN" sz="3200"/>
                    <a:t>s</a:t>
                  </a:r>
                  <a:endParaRPr kumimoji="1" lang="en-US" altLang="zh-CN" sz="3200" b="1"/>
                </a:p>
              </p:txBody>
            </p:sp>
            <p:sp>
              <p:nvSpPr>
                <p:cNvPr id="64526" name="Line 13"/>
                <p:cNvSpPr>
                  <a:spLocks noChangeShapeType="1"/>
                </p:cNvSpPr>
                <p:nvPr/>
              </p:nvSpPr>
              <p:spPr bwMode="auto">
                <a:xfrm>
                  <a:off x="3504" y="3275"/>
                  <a:ext cx="0" cy="43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45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81" y="3323"/>
                  <a:ext cx="1968" cy="3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  <a:cs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  <a:buClr>
                      <a:schemeClr val="tx2"/>
                    </a:buClr>
                    <a:buSzPct val="75000"/>
                    <a:buFont typeface="Monotype Sorts" charset="0"/>
                    <a:buNone/>
                  </a:pPr>
                  <a:r>
                    <a:rPr kumimoji="1" lang="zh-CN" altLang="en-US" sz="2800" b="1" dirty="0">
                      <a:latin typeface="Book Antiqua" charset="0"/>
                    </a:rPr>
                    <a:t> </a:t>
                  </a:r>
                  <a:r>
                    <a:rPr kumimoji="1" lang="en-US" altLang="zh-CN" sz="2800" b="1" dirty="0"/>
                    <a:t>H   a   p   p  y  \0</a:t>
                  </a:r>
                  <a:endParaRPr kumimoji="1" lang="en-US" altLang="zh-CN" sz="2800" b="1" dirty="0"/>
                </a:p>
              </p:txBody>
            </p:sp>
          </p:grpSp>
        </p:grpSp>
        <p:sp>
          <p:nvSpPr>
            <p:cNvPr id="64518" name="Line 15"/>
            <p:cNvSpPr>
              <a:spLocks noChangeShapeType="1"/>
            </p:cNvSpPr>
            <p:nvPr/>
          </p:nvSpPr>
          <p:spPr bwMode="auto">
            <a:xfrm>
              <a:off x="4944" y="316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7" grpId="0" bldLvl="2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4259262" cy="9525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字符串的存储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151813" cy="2717800"/>
          </a:xfrm>
        </p:spPr>
        <p:txBody>
          <a:bodyPr lIns="90488" tIns="44450" rIns="90488" bIns="44450"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auto char s[80] = "Happy";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字符串遇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结束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第一个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前面的所有字符和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kumimoji="1"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一起构成了字符串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"Happy"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之后的其他数组元素与该字符串无关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3000" y="4724400"/>
            <a:ext cx="6172200" cy="1371601"/>
            <a:chOff x="1143000" y="4724400"/>
            <a:chExt cx="6172200" cy="1371601"/>
          </a:xfrm>
        </p:grpSpPr>
        <p:sp>
          <p:nvSpPr>
            <p:cNvPr id="65542" name="Text Box 5"/>
            <p:cNvSpPr txBox="1">
              <a:spLocks noChangeArrowheads="1"/>
            </p:cNvSpPr>
            <p:nvPr/>
          </p:nvSpPr>
          <p:spPr bwMode="auto">
            <a:xfrm>
              <a:off x="1295400" y="5580063"/>
              <a:ext cx="3581400" cy="515938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  <a:endParaRPr kumimoji="1" lang="en-US" altLang="zh-CN" sz="2800"/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1752600" y="4724400"/>
              <a:ext cx="5562600" cy="7032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4" name="Line 7"/>
            <p:cNvSpPr>
              <a:spLocks noChangeShapeType="1"/>
            </p:cNvSpPr>
            <p:nvPr/>
          </p:nvSpPr>
          <p:spPr bwMode="auto">
            <a:xfrm>
              <a:off x="22860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5" name="Line 8"/>
            <p:cNvSpPr>
              <a:spLocks noChangeShapeType="1"/>
            </p:cNvSpPr>
            <p:nvPr/>
          </p:nvSpPr>
          <p:spPr bwMode="auto">
            <a:xfrm>
              <a:off x="27432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6" name="Line 9"/>
            <p:cNvSpPr>
              <a:spLocks noChangeShapeType="1"/>
            </p:cNvSpPr>
            <p:nvPr/>
          </p:nvSpPr>
          <p:spPr bwMode="auto">
            <a:xfrm>
              <a:off x="32766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7" name="Text Box 10"/>
            <p:cNvSpPr txBox="1">
              <a:spLocks noChangeArrowheads="1"/>
            </p:cNvSpPr>
            <p:nvPr/>
          </p:nvSpPr>
          <p:spPr bwMode="auto">
            <a:xfrm>
              <a:off x="1143000" y="4818063"/>
              <a:ext cx="533400" cy="5762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/>
            </a:p>
          </p:txBody>
        </p:sp>
        <p:sp>
          <p:nvSpPr>
            <p:cNvPr id="65548" name="Line 11"/>
            <p:cNvSpPr>
              <a:spLocks noChangeShapeType="1"/>
            </p:cNvSpPr>
            <p:nvPr/>
          </p:nvSpPr>
          <p:spPr bwMode="auto">
            <a:xfrm>
              <a:off x="3733800" y="4741863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49" name="Text Box 12"/>
            <p:cNvSpPr txBox="1">
              <a:spLocks noChangeArrowheads="1"/>
            </p:cNvSpPr>
            <p:nvPr/>
          </p:nvSpPr>
          <p:spPr bwMode="auto">
            <a:xfrm>
              <a:off x="1619250" y="4818063"/>
              <a:ext cx="4495800" cy="515938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dirty="0"/>
                <a:t>H   a   p   p   y   </a:t>
              </a:r>
              <a:r>
                <a:rPr kumimoji="1" lang="en-US" altLang="zh-CN" sz="2800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dirty="0"/>
                <a:t>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r>
                <a:rPr kumimoji="1" lang="en-US" altLang="zh-CN" sz="2800" dirty="0"/>
                <a:t>   </a:t>
              </a:r>
              <a:r>
                <a:rPr kumimoji="1" lang="en-US" altLang="zh-CN" sz="2800" dirty="0">
                  <a:solidFill>
                    <a:schemeClr val="bg2"/>
                  </a:solidFill>
                </a:rPr>
                <a:t>?</a:t>
              </a:r>
              <a:endParaRPr kumimoji="1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5550" name="Line 13"/>
            <p:cNvSpPr>
              <a:spLocks noChangeShapeType="1"/>
            </p:cNvSpPr>
            <p:nvPr/>
          </p:nvSpPr>
          <p:spPr bwMode="auto">
            <a:xfrm>
              <a:off x="41910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>
              <a:off x="46482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>
              <a:off x="51054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>
              <a:off x="5562600" y="472440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14738" name="Rectangle 18"/>
          <p:cNvSpPr>
            <a:spLocks noChangeArrowheads="1"/>
          </p:cNvSpPr>
          <p:nvPr/>
        </p:nvSpPr>
        <p:spPr bwMode="auto">
          <a:xfrm>
            <a:off x="1357313" y="3929063"/>
            <a:ext cx="7391151" cy="52386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bg2"/>
                </a:solidFill>
              </a:rPr>
              <a:t>字符串由</a:t>
            </a:r>
            <a:r>
              <a:rPr kumimoji="1" lang="zh-CN" altLang="en-US" sz="2800" b="1" dirty="0">
                <a:solidFill>
                  <a:srgbClr val="CC0066"/>
                </a:solidFill>
                <a:cs typeface="Arial Unicode MS" charset="0"/>
              </a:rPr>
              <a:t>有效字符</a:t>
            </a:r>
            <a:r>
              <a:rPr lang="zh-CN" altLang="en-US" sz="2800" b="1" dirty="0">
                <a:solidFill>
                  <a:schemeClr val="bg2"/>
                </a:solidFill>
              </a:rPr>
              <a:t>和字符串结束符 </a:t>
            </a:r>
            <a:r>
              <a:rPr lang="en-US" altLang="zh-CN" sz="2800" dirty="0">
                <a:solidFill>
                  <a:srgbClr val="CC0066"/>
                </a:solidFill>
              </a:rPr>
              <a:t>'\0'</a:t>
            </a:r>
            <a:r>
              <a:rPr lang="zh-CN" altLang="en-US" sz="2800" b="1" dirty="0">
                <a:solidFill>
                  <a:schemeClr val="bg2"/>
                </a:solidFill>
              </a:rPr>
              <a:t> 组成 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2" y="428625"/>
            <a:ext cx="5512097" cy="8763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对字符串的操作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4958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把字符串放入一维字符数组（存储）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对字符串的操作 ==&gt; 对字符数组的操作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普通字符数组：数组元素的个数是确定的，一般用下标控制循环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字符串：没有显式地给出有效字符的个数，只规定在字符串结束符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之前的字符都是字符串的有效字符，一般用结束符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来控制循环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循环条件：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!= '\0' 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5" grpId="0" bldLvl="2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836712"/>
            <a:ext cx="5112566" cy="4040088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!= 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 80;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&lt;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len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xfrm>
            <a:off x="4648200" y="228600"/>
            <a:ext cx="4114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输出字符串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67588" name="Group 4"/>
          <p:cNvGrpSpPr/>
          <p:nvPr/>
        </p:nvGrpSpPr>
        <p:grpSpPr bwMode="auto">
          <a:xfrm>
            <a:off x="1676400" y="4800600"/>
            <a:ext cx="6172200" cy="1371600"/>
            <a:chOff x="720" y="2304"/>
            <a:chExt cx="3888" cy="864"/>
          </a:xfrm>
        </p:grpSpPr>
        <p:sp>
          <p:nvSpPr>
            <p:cNvPr id="67590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>
                  <a:latin typeface="Book Antiqua" charset="0"/>
                </a:rPr>
                <a:t> </a:t>
              </a:r>
              <a:r>
                <a:rPr kumimoji="1" lang="en-US" altLang="zh-CN" sz="2800"/>
                <a:t>s[0]  s[1]              s[5]</a:t>
              </a:r>
              <a:endParaRPr kumimoji="1" lang="en-US" altLang="zh-CN" sz="2800"/>
            </a:p>
          </p:txBody>
        </p:sp>
        <p:sp>
          <p:nvSpPr>
            <p:cNvPr id="67591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3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4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5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67596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7" name="Text Box 12"/>
            <p:cNvSpPr txBox="1">
              <a:spLocks noChangeArrowheads="1"/>
            </p:cNvSpPr>
            <p:nvPr/>
          </p:nvSpPr>
          <p:spPr bwMode="auto">
            <a:xfrm>
              <a:off x="1002" y="2363"/>
              <a:ext cx="283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zh-CN" altLang="en-US" sz="2800" b="1" dirty="0">
                  <a:latin typeface="Book Antiqua" charset="0"/>
                </a:rPr>
                <a:t> </a:t>
              </a:r>
              <a:r>
                <a:rPr kumimoji="1" lang="en-US" altLang="zh-CN" sz="2800" b="1" dirty="0"/>
                <a:t>H   a   p   p  y    </a:t>
              </a:r>
              <a:r>
                <a:rPr kumimoji="1" lang="en-US" altLang="zh-CN" sz="28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 dirty="0"/>
                <a:t>  </a:t>
              </a:r>
              <a:r>
                <a:rPr kumimoji="1" lang="en-US" altLang="zh-CN" sz="2800" b="1" dirty="0">
                  <a:solidFill>
                    <a:schemeClr val="bg2"/>
                  </a:solidFill>
                </a:rPr>
                <a:t>?   ?</a:t>
              </a:r>
              <a:endParaRPr kumimoji="1" lang="en-US" altLang="zh-CN" sz="2800" b="1" dirty="0">
                <a:solidFill>
                  <a:schemeClr val="bg2"/>
                </a:solidFill>
              </a:endParaRPr>
            </a:p>
          </p:txBody>
        </p:sp>
        <p:sp>
          <p:nvSpPr>
            <p:cNvPr id="67598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599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0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67601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97690" name="Text Box 26"/>
          <p:cNvSpPr txBox="1">
            <a:spLocks noChangeArrowheads="1"/>
          </p:cNvSpPr>
          <p:nvPr/>
        </p:nvSpPr>
        <p:spPr bwMode="auto">
          <a:xfrm>
            <a:off x="6372200" y="1124744"/>
            <a:ext cx="1656184" cy="523875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2"/>
                </a:solidFill>
              </a:rPr>
              <a:t>输出？</a:t>
            </a:r>
            <a:endParaRPr lang="zh-CN" altLang="en-US" sz="2800" b="1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6" grpId="0" uiExpand="1" build="p"/>
      <p:bldP spid="497690" grpId="0" uiExpan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0010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字符串的存储－赋值和输入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358187" cy="5500688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把字符串放入一维字符数组（存储）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对字符串的操作 ==&gt; 对字符数组的操作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数组初始化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s[6] = "a";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赋值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s[0] = 'a'; s[1] = '\0';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代表空操作，无法输入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输入时，设定一个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输入结束符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输入结束符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转换为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字符串结束符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788024" y="3429000"/>
            <a:ext cx="4086101" cy="101630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en-US" altLang="zh-CN" sz="2400" b="1" dirty="0"/>
              <a:t>"a" 2 </a:t>
            </a:r>
            <a:r>
              <a:rPr kumimoji="1" lang="zh-CN" altLang="en-US" sz="2400" b="1" dirty="0"/>
              <a:t>个字符 </a:t>
            </a:r>
            <a:r>
              <a:rPr kumimoji="1" lang="en-US" altLang="zh-CN" sz="2400" b="1" dirty="0"/>
              <a:t>'a' </a:t>
            </a:r>
            <a:r>
              <a:rPr kumimoji="1" lang="zh-CN" altLang="en-US" sz="2400" b="1" dirty="0"/>
              <a:t>和 </a:t>
            </a:r>
            <a:r>
              <a:rPr lang="en-US" altLang="zh-CN" sz="2400" dirty="0"/>
              <a:t>'\0'</a:t>
            </a:r>
            <a:endParaRPr kumimoji="1" lang="zh-CN" altLang="en-US" sz="2400" b="1" dirty="0"/>
          </a:p>
          <a:p>
            <a:pPr algn="just">
              <a:spcBef>
                <a:spcPct val="5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kumimoji="1" lang="en-US" altLang="zh-CN" sz="2400" b="1" dirty="0"/>
              <a:t>'a'     1 </a:t>
            </a:r>
            <a:r>
              <a:rPr kumimoji="1" lang="zh-CN" altLang="en-US" sz="2400" b="1" dirty="0"/>
              <a:t>个字符常量</a:t>
            </a:r>
            <a:endParaRPr kumimoji="1" lang="zh-CN" altLang="en-US" sz="2400" b="1" dirty="0"/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6072188" y="2643188"/>
            <a:ext cx="2046287" cy="42068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区分"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a" </a:t>
            </a: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和 '</a:t>
            </a: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a'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9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9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19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9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/>
      <p:bldP spid="419845" grpId="0" animBg="1" autoUpdateAnimBg="0"/>
      <p:bldP spid="41984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162800" cy="8001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7.3.4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使用字符串编程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357313"/>
            <a:ext cx="8001000" cy="4714875"/>
          </a:xfrm>
        </p:spPr>
        <p:txBody>
          <a:bodyPr lIns="90488" tIns="44450" rIns="90488" bIns="44450"/>
          <a:lstStyle/>
          <a:p>
            <a:pPr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语言将字符串作为一个特殊的一维字符数组来处理。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存储：把字符串放入一维字符数组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数组初始化、赋值、输入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对字符串的操作 ==&gt; 对字符数组的操作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对一维字符数组的操作：针对字符串的有效字符和字符串结束符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检测字符串结束符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77213" cy="4705350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输入一个以回车符为结束标志的字符串（少于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个字符），统计其中数字字符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'0'……'9'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的个数。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数组长度取上限80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做为输入结束符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统计数字字符个数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ldLvl="2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50" y="310344"/>
            <a:ext cx="8587500" cy="5041118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/>
              <a:t># define MAXLINE 80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char str[</a:t>
            </a:r>
            <a:r>
              <a:rPr lang="en-US" altLang="zh-CN" sz="2400" dirty="0"/>
              <a:t>MAXLINE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];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</a:rPr>
              <a:t> </a:t>
            </a:r>
            <a:endParaRPr lang="en-US" altLang="zh-CN" sz="2400" dirty="0">
              <a:latin typeface="Arial" panose="020B0604020202020204" pitchFamily="34" charset="0"/>
              <a:ea typeface="楷体_GB2312" charset="0"/>
              <a:cs typeface="楷体_GB2312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"Enter a string: " 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while (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(str[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str[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 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  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输入结束符＝&gt;字符串结束符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*/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count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str[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!= 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if ( str[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&lt;= '9' &amp;&amp; str[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&gt;= '0' ){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 count++;}}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"count = %d\n", count 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xfrm>
            <a:off x="5214938" y="142875"/>
            <a:ext cx="3643312" cy="8572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285750" y="1834214"/>
            <a:ext cx="7886650" cy="1880204"/>
            <a:chOff x="380" y="1008"/>
            <a:chExt cx="4881" cy="1200"/>
          </a:xfrm>
        </p:grpSpPr>
        <p:sp>
          <p:nvSpPr>
            <p:cNvPr id="71703" name="Rectangle 4"/>
            <p:cNvSpPr>
              <a:spLocks noChangeArrowheads="1"/>
            </p:cNvSpPr>
            <p:nvPr/>
          </p:nvSpPr>
          <p:spPr bwMode="auto">
            <a:xfrm>
              <a:off x="3975" y="1440"/>
              <a:ext cx="1286" cy="35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>
                <a:buClr>
                  <a:srgbClr val="33CCCC"/>
                </a:buClr>
                <a:buSzPct val="110000"/>
              </a:pPr>
              <a:r>
                <a:rPr kumimoji="1" lang="zh-CN" altLang="en-US" sz="2400" b="1" dirty="0">
                  <a:solidFill>
                    <a:schemeClr val="bg2"/>
                  </a:solidFill>
                  <a:latin typeface="+mn-ea"/>
                  <a:ea typeface="+mn-ea"/>
                  <a:cs typeface="仿宋_GB2312" charset="0"/>
                </a:rPr>
                <a:t>字符串的输入</a:t>
              </a:r>
              <a:endParaRPr kumimoji="1"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endParaRPr>
            </a:p>
          </p:txBody>
        </p:sp>
        <p:sp>
          <p:nvSpPr>
            <p:cNvPr id="71704" name="Rectangle 5"/>
            <p:cNvSpPr>
              <a:spLocks noChangeArrowheads="1"/>
            </p:cNvSpPr>
            <p:nvPr/>
          </p:nvSpPr>
          <p:spPr bwMode="auto">
            <a:xfrm>
              <a:off x="380" y="1008"/>
              <a:ext cx="3984" cy="1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</a:ln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</p:grp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5651500" y="4437063"/>
            <a:ext cx="3240088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Enter a string: 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It's 512</a:t>
            </a:r>
            <a:endParaRPr kumimoji="1" lang="zh-CN" altLang="en-US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count = 3</a:t>
            </a:r>
            <a:endParaRPr kumimoji="1" lang="en-US" altLang="zh-CN" sz="2000" b="1" dirty="0">
              <a:cs typeface="Arial Unicode MS" charset="0"/>
            </a:endParaRPr>
          </a:p>
        </p:txBody>
      </p:sp>
      <p:sp>
        <p:nvSpPr>
          <p:cNvPr id="498696" name="Rectangle 8"/>
          <p:cNvSpPr>
            <a:spLocks noChangeArrowheads="1"/>
          </p:cNvSpPr>
          <p:nvPr/>
        </p:nvSpPr>
        <p:spPr bwMode="auto">
          <a:xfrm>
            <a:off x="5473666" y="1833974"/>
            <a:ext cx="3125856" cy="425374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如何改变输入结束符?</a:t>
            </a:r>
            <a:endParaRPr kumimoji="1" lang="zh-CN" altLang="en-US" sz="24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2123030" y="2797269"/>
            <a:ext cx="3170740" cy="425374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能省略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str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[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i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] = '\0'</a:t>
            </a:r>
            <a:r>
              <a:rPr kumimoji="1"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吗？</a:t>
            </a:r>
            <a:endParaRPr kumimoji="1" lang="zh-CN" altLang="en-US" sz="2400" b="1" dirty="0">
              <a:solidFill>
                <a:schemeClr val="bg2"/>
              </a:solidFill>
              <a:latin typeface="+mn-lt"/>
              <a:ea typeface="+mn-ea"/>
              <a:cs typeface="仿宋_GB2312" charset="0"/>
            </a:endParaRPr>
          </a:p>
        </p:txBody>
      </p:sp>
      <p:grpSp>
        <p:nvGrpSpPr>
          <p:cNvPr id="3" name="Group 36"/>
          <p:cNvGrpSpPr/>
          <p:nvPr/>
        </p:nvGrpSpPr>
        <p:grpSpPr bwMode="auto">
          <a:xfrm>
            <a:off x="2260600" y="5707407"/>
            <a:ext cx="6781800" cy="914400"/>
            <a:chOff x="864" y="3744"/>
            <a:chExt cx="4272" cy="576"/>
          </a:xfrm>
        </p:grpSpPr>
        <p:sp>
          <p:nvSpPr>
            <p:cNvPr id="71689" name="Text Box 11"/>
            <p:cNvSpPr txBox="1">
              <a:spLocks noChangeArrowheads="1"/>
            </p:cNvSpPr>
            <p:nvPr/>
          </p:nvSpPr>
          <p:spPr bwMode="auto">
            <a:xfrm>
              <a:off x="1200" y="4034"/>
              <a:ext cx="2400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/>
                <a:t> 0  1   2   3   4   5   6  7   8</a:t>
              </a:r>
              <a:endParaRPr kumimoji="1" lang="zh-CN" altLang="en-US" sz="2400" b="1"/>
            </a:p>
          </p:txBody>
        </p:sp>
        <p:sp>
          <p:nvSpPr>
            <p:cNvPr id="71690" name="Rectangle 12"/>
            <p:cNvSpPr>
              <a:spLocks noChangeArrowheads="1"/>
            </p:cNvSpPr>
            <p:nvPr/>
          </p:nvSpPr>
          <p:spPr bwMode="auto">
            <a:xfrm>
              <a:off x="1248" y="3744"/>
              <a:ext cx="3504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1" name="Text Box 16"/>
            <p:cNvSpPr txBox="1">
              <a:spLocks noChangeArrowheads="1"/>
            </p:cNvSpPr>
            <p:nvPr/>
          </p:nvSpPr>
          <p:spPr bwMode="auto">
            <a:xfrm>
              <a:off x="864" y="3746"/>
              <a:ext cx="336" cy="289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dirty="0"/>
                <a:t>str</a:t>
              </a:r>
              <a:endParaRPr kumimoji="1" lang="en-US" altLang="zh-CN" sz="2400" b="1" dirty="0"/>
            </a:p>
          </p:txBody>
        </p:sp>
        <p:sp>
          <p:nvSpPr>
            <p:cNvPr id="71692" name="Text Box 18"/>
            <p:cNvSpPr txBox="1">
              <a:spLocks noChangeArrowheads="1"/>
            </p:cNvSpPr>
            <p:nvPr/>
          </p:nvSpPr>
          <p:spPr bwMode="auto">
            <a:xfrm>
              <a:off x="1296" y="3744"/>
              <a:ext cx="3840" cy="286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I   t     '   s       5   1   2  </a:t>
              </a:r>
              <a:r>
                <a:rPr kumimoji="1" lang="en-US" altLang="zh-CN" sz="2400" b="1" dirty="0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400" b="1" dirty="0"/>
                <a:t>  </a:t>
              </a:r>
              <a:r>
                <a:rPr kumimoji="1" lang="en-US" altLang="zh-CN" sz="2400" b="1" dirty="0">
                  <a:solidFill>
                    <a:schemeClr val="bg2"/>
                  </a:solidFill>
                </a:rPr>
                <a:t>?  ?</a:t>
              </a:r>
              <a:endParaRPr kumimoji="1" lang="en-US" altLang="zh-CN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71693" name="Line 22"/>
            <p:cNvSpPr>
              <a:spLocks noChangeShapeType="1"/>
            </p:cNvSpPr>
            <p:nvPr/>
          </p:nvSpPr>
          <p:spPr bwMode="auto">
            <a:xfrm>
              <a:off x="355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4" name="Line 27"/>
            <p:cNvSpPr>
              <a:spLocks noChangeShapeType="1"/>
            </p:cNvSpPr>
            <p:nvPr/>
          </p:nvSpPr>
          <p:spPr bwMode="auto">
            <a:xfrm>
              <a:off x="1488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5" name="Line 28"/>
            <p:cNvSpPr>
              <a:spLocks noChangeShapeType="1"/>
            </p:cNvSpPr>
            <p:nvPr/>
          </p:nvSpPr>
          <p:spPr bwMode="auto">
            <a:xfrm>
              <a:off x="17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6" name="Line 29"/>
            <p:cNvSpPr>
              <a:spLocks noChangeShapeType="1"/>
            </p:cNvSpPr>
            <p:nvPr/>
          </p:nvSpPr>
          <p:spPr bwMode="auto">
            <a:xfrm>
              <a:off x="201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7" name="Line 30"/>
            <p:cNvSpPr>
              <a:spLocks noChangeShapeType="1"/>
            </p:cNvSpPr>
            <p:nvPr/>
          </p:nvSpPr>
          <p:spPr bwMode="auto">
            <a:xfrm>
              <a:off x="225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8" name="Line 31"/>
            <p:cNvSpPr>
              <a:spLocks noChangeShapeType="1"/>
            </p:cNvSpPr>
            <p:nvPr/>
          </p:nvSpPr>
          <p:spPr bwMode="auto">
            <a:xfrm>
              <a:off x="249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699" name="Line 32"/>
            <p:cNvSpPr>
              <a:spLocks noChangeShapeType="1"/>
            </p:cNvSpPr>
            <p:nvPr/>
          </p:nvSpPr>
          <p:spPr bwMode="auto">
            <a:xfrm>
              <a:off x="273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0" name="Line 33"/>
            <p:cNvSpPr>
              <a:spLocks noChangeShapeType="1"/>
            </p:cNvSpPr>
            <p:nvPr/>
          </p:nvSpPr>
          <p:spPr bwMode="auto">
            <a:xfrm>
              <a:off x="2976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1" name="Line 34"/>
            <p:cNvSpPr>
              <a:spLocks noChangeShapeType="1"/>
            </p:cNvSpPr>
            <p:nvPr/>
          </p:nvSpPr>
          <p:spPr bwMode="auto">
            <a:xfrm>
              <a:off x="3264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1702" name="Line 35"/>
            <p:cNvSpPr>
              <a:spLocks noChangeShapeType="1"/>
            </p:cNvSpPr>
            <p:nvPr/>
          </p:nvSpPr>
          <p:spPr bwMode="auto">
            <a:xfrm>
              <a:off x="3792" y="3744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5" grpId="0" animBg="1" autoUpdateAnimBg="0"/>
      <p:bldP spid="498696" grpId="0"/>
      <p:bldP spid="498697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1928" y="1268760"/>
            <a:ext cx="8704568" cy="5328592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输入一个以回车符为结束标志的字符串，</a:t>
            </a:r>
            <a:r>
              <a:rPr lang="zh-CN" altLang="zh-CN" dirty="0"/>
              <a:t>再输入一个正整数</a:t>
            </a:r>
            <a:r>
              <a:rPr lang="en-US" altLang="zh-CN" dirty="0"/>
              <a:t>offset</a:t>
            </a:r>
            <a:r>
              <a:rPr lang="zh-CN" altLang="zh-CN" dirty="0"/>
              <a:t>，用凯撒密码将其加密后输出。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将</a:t>
            </a:r>
            <a:r>
              <a:rPr lang="en-US" altLang="zh-CN" dirty="0"/>
              <a:t>明文</a:t>
            </a:r>
            <a:r>
              <a:rPr lang="zh-CN" altLang="zh-CN" dirty="0"/>
              <a:t>中的所有字母都在</a:t>
            </a:r>
            <a:r>
              <a:rPr lang="zh-CN" altLang="en-US" dirty="0"/>
              <a:t>字母表</a:t>
            </a:r>
            <a:r>
              <a:rPr lang="zh-CN" altLang="zh-CN" dirty="0"/>
              <a:t>上向后偏移</a:t>
            </a:r>
            <a:r>
              <a:rPr lang="en-US" altLang="zh-CN" dirty="0"/>
              <a:t>offset</a:t>
            </a:r>
            <a:r>
              <a:rPr lang="zh-CN" altLang="zh-CN" dirty="0"/>
              <a:t>位后被替换成</a:t>
            </a:r>
            <a:r>
              <a:rPr lang="zh-CN" altLang="en-US" dirty="0"/>
              <a:t>密文</a:t>
            </a:r>
            <a:endParaRPr lang="en-US" altLang="zh-CN" dirty="0"/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当偏移量</a:t>
            </a:r>
            <a:r>
              <a:rPr lang="en-US" altLang="zh-CN" dirty="0"/>
              <a:t>offset</a:t>
            </a:r>
            <a:r>
              <a:rPr lang="zh-CN" altLang="zh-CN" dirty="0"/>
              <a:t>是</a:t>
            </a:r>
            <a:r>
              <a:rPr lang="en-US" altLang="zh-CN" dirty="0"/>
              <a:t>2</a:t>
            </a:r>
            <a:r>
              <a:rPr lang="zh-CN" altLang="zh-CN" dirty="0"/>
              <a:t>时，表示所有的字母被向后移动</a:t>
            </a:r>
            <a:r>
              <a:rPr lang="en-US" altLang="zh-CN" dirty="0"/>
              <a:t> 2 </a:t>
            </a:r>
            <a:r>
              <a:rPr lang="zh-CN" altLang="zh-CN" dirty="0"/>
              <a:t>位后的字母替换</a:t>
            </a:r>
            <a:endParaRPr lang="en-US" altLang="zh-CN" dirty="0"/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zh-CN" dirty="0"/>
              <a:t>所有的字母</a:t>
            </a:r>
            <a:r>
              <a:rPr lang="en-US" altLang="zh-CN" dirty="0"/>
              <a:t> A </a:t>
            </a:r>
            <a:r>
              <a:rPr lang="zh-CN" altLang="zh-CN" dirty="0"/>
              <a:t>将被替换成</a:t>
            </a:r>
            <a:r>
              <a:rPr lang="en-US" altLang="zh-CN" dirty="0"/>
              <a:t>C</a:t>
            </a:r>
            <a:r>
              <a:rPr lang="zh-CN" altLang="zh-CN" dirty="0"/>
              <a:t>，字母</a:t>
            </a:r>
            <a:r>
              <a:rPr lang="en-US" altLang="zh-CN" dirty="0"/>
              <a:t> B </a:t>
            </a:r>
            <a:r>
              <a:rPr lang="zh-CN" altLang="zh-CN" dirty="0"/>
              <a:t>将变为</a:t>
            </a:r>
            <a:r>
              <a:rPr lang="en-US" altLang="zh-CN" dirty="0"/>
              <a:t> D</a:t>
            </a:r>
            <a:r>
              <a:rPr lang="zh-CN" altLang="zh-CN" dirty="0"/>
              <a:t>，…，字母</a:t>
            </a:r>
            <a:r>
              <a:rPr lang="en-US" altLang="zh-CN" dirty="0"/>
              <a:t> X </a:t>
            </a:r>
            <a:r>
              <a:rPr lang="zh-CN" altLang="zh-CN" dirty="0"/>
              <a:t>变成</a:t>
            </a:r>
            <a:r>
              <a:rPr lang="en-US" altLang="zh-CN" dirty="0"/>
              <a:t> Z</a:t>
            </a:r>
            <a:r>
              <a:rPr lang="zh-CN" altLang="zh-CN" dirty="0"/>
              <a:t>，字母</a:t>
            </a:r>
            <a:r>
              <a:rPr lang="en-US" altLang="zh-CN" dirty="0"/>
              <a:t> Y </a:t>
            </a:r>
            <a:r>
              <a:rPr lang="zh-CN" altLang="zh-CN" dirty="0"/>
              <a:t>则变为</a:t>
            </a:r>
            <a:r>
              <a:rPr lang="en-US" altLang="zh-CN" dirty="0"/>
              <a:t> A</a:t>
            </a:r>
            <a:r>
              <a:rPr lang="zh-CN" altLang="zh-CN" dirty="0"/>
              <a:t>，字母</a:t>
            </a:r>
            <a:r>
              <a:rPr lang="en-US" altLang="zh-CN" dirty="0"/>
              <a:t> Z </a:t>
            </a:r>
            <a:r>
              <a:rPr lang="zh-CN" altLang="zh-CN" dirty="0"/>
              <a:t>变为</a:t>
            </a:r>
            <a:r>
              <a:rPr lang="en-US" altLang="zh-CN" dirty="0"/>
              <a:t> B</a:t>
            </a:r>
            <a:r>
              <a:rPr lang="zh-CN" altLang="zh-CN" dirty="0"/>
              <a:t>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7-12 </a:t>
            </a:r>
            <a:r>
              <a:rPr lang="zh-CN" altLang="zh-CN" dirty="0"/>
              <a:t>凯撒密码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ldLvl="2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数组的内存结构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13481" name="Group 457"/>
          <p:cNvGraphicFramePr>
            <a:graphicFrameLocks noGrp="1"/>
          </p:cNvGraphicFramePr>
          <p:nvPr>
            <p:ph sz="half" idx="2"/>
          </p:nvPr>
        </p:nvGraphicFramePr>
        <p:xfrm>
          <a:off x="5651500" y="981075"/>
          <a:ext cx="3024188" cy="4365636"/>
        </p:xfrm>
        <a:graphic>
          <a:graphicData uri="http://schemas.openxmlformats.org/drawingml/2006/table">
            <a:tbl>
              <a:tblPr/>
              <a:tblGrid>
                <a:gridCol w="1296988"/>
                <a:gridCol w="863600"/>
                <a:gridCol w="86360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内存地址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下标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值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4028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4026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4024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4022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4020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4018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4016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4010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charset="0"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3474" name="Text Box 450"/>
          <p:cNvSpPr txBox="1">
            <a:spLocks noChangeArrowheads="1"/>
          </p:cNvSpPr>
          <p:nvPr/>
        </p:nvSpPr>
        <p:spPr bwMode="auto">
          <a:xfrm>
            <a:off x="5580063" y="4797425"/>
            <a:ext cx="414337" cy="585788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CC0066"/>
                </a:solidFill>
              </a:rPr>
              <a:t>a</a:t>
            </a:r>
            <a:endParaRPr lang="en-US" altLang="zh-CN" sz="3200" b="1" baseline="-25000">
              <a:solidFill>
                <a:schemeClr val="bg2"/>
              </a:solidFill>
            </a:endParaRPr>
          </a:p>
        </p:txBody>
      </p:sp>
      <p:sp>
        <p:nvSpPr>
          <p:cNvPr id="11315" name="Rectangle 451"/>
          <p:cNvSpPr>
            <a:spLocks noChangeArrowheads="1"/>
          </p:cNvSpPr>
          <p:nvPr/>
        </p:nvSpPr>
        <p:spPr bwMode="auto">
          <a:xfrm>
            <a:off x="539750" y="1341438"/>
            <a:ext cx="1862138" cy="52387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 b="1">
                <a:solidFill>
                  <a:srgbClr val="CC0066"/>
                </a:solidFill>
              </a:rPr>
              <a:t>int</a:t>
            </a:r>
            <a:r>
              <a:rPr lang="zh-CN" altLang="en-US" sz="2800" b="1">
                <a:solidFill>
                  <a:srgbClr val="FF0066"/>
                </a:solidFill>
              </a:rPr>
              <a:t> </a:t>
            </a:r>
            <a:r>
              <a:rPr lang="zh-CN" sz="2800" b="1">
                <a:solidFill>
                  <a:srgbClr val="FF0066"/>
                </a:solidFill>
              </a:rPr>
              <a:t> </a:t>
            </a:r>
            <a:r>
              <a:rPr lang="en-US" altLang="zh-CN" sz="2800" b="1">
                <a:solidFill>
                  <a:srgbClr val="CC0066"/>
                </a:solidFill>
              </a:rPr>
              <a:t>a[10]; </a:t>
            </a:r>
            <a:endParaRPr lang="en-US" altLang="zh-CN" sz="2800" b="1">
              <a:solidFill>
                <a:srgbClr val="FF0066"/>
              </a:solidFill>
            </a:endParaRPr>
          </a:p>
        </p:txBody>
      </p:sp>
      <p:sp>
        <p:nvSpPr>
          <p:cNvPr id="11316" name="Rectangle 458"/>
          <p:cNvSpPr>
            <a:spLocks noChangeArrowheads="1"/>
          </p:cNvSpPr>
          <p:nvPr/>
        </p:nvSpPr>
        <p:spPr bwMode="auto">
          <a:xfrm>
            <a:off x="539750" y="2174544"/>
            <a:ext cx="4991751" cy="9547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800" b="1" dirty="0"/>
              <a:t>假设系统规定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 类型占用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个</a:t>
            </a:r>
            <a:endParaRPr lang="zh-CN" altLang="en-US" sz="2800" b="1" dirty="0"/>
          </a:p>
          <a:p>
            <a:pPr eaLnBrk="0" hangingPunct="0"/>
            <a:r>
              <a:rPr lang="zh-CN" altLang="en-US" sz="2800" b="1" dirty="0"/>
              <a:t>字节，数组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的内存分配形式 </a:t>
            </a:r>
            <a:endParaRPr lang="zh-CN" altLang="en-US" sz="2800" b="1" dirty="0"/>
          </a:p>
        </p:txBody>
      </p:sp>
      <p:sp>
        <p:nvSpPr>
          <p:cNvPr id="513484" name="Rectangle 460"/>
          <p:cNvSpPr>
            <a:spLocks noChangeArrowheads="1"/>
          </p:cNvSpPr>
          <p:nvPr/>
        </p:nvSpPr>
        <p:spPr bwMode="auto">
          <a:xfrm>
            <a:off x="827088" y="3500438"/>
            <a:ext cx="4537000" cy="1571625"/>
          </a:xfrm>
          <a:prstGeom prst="rect">
            <a:avLst/>
          </a:prstGeom>
          <a:noFill/>
          <a:ln>
            <a:noFill/>
          </a:ln>
        </p:spPr>
        <p:txBody>
          <a:bodyPr wrap="square" lIns="92075" tIns="46038" rIns="92075" bIns="46038" anchor="ctr">
            <a:spAutoFit/>
          </a:bodyPr>
          <a:lstStyle/>
          <a:p>
            <a:pPr eaLnBrk="0" hangingPunct="0"/>
            <a:r>
              <a:rPr lang="zh-CN" altLang="en-US" sz="2400" b="1" dirty="0"/>
              <a:t>只要知道了数组首元素的地址</a:t>
            </a:r>
            <a:endParaRPr lang="en-US" altLang="zh-CN" sz="2400" b="1" dirty="0"/>
          </a:p>
          <a:p>
            <a:pPr eaLnBrk="0" hangingPunct="0"/>
            <a:r>
              <a:rPr lang="zh-CN" altLang="en-US" sz="2400" b="1" dirty="0"/>
              <a:t>以及每个元素所需的字节数，</a:t>
            </a:r>
            <a:endParaRPr lang="en-US" altLang="zh-CN" sz="2400" b="1" dirty="0"/>
          </a:p>
          <a:p>
            <a:pPr eaLnBrk="0" hangingPunct="0"/>
            <a:r>
              <a:rPr lang="zh-CN" altLang="en-US" sz="2400" b="1" dirty="0"/>
              <a:t>其余各个元素的存储地址均可计算得到。 </a:t>
            </a:r>
            <a:endParaRPr lang="zh-CN" altLang="en-US" sz="2400" b="1" dirty="0"/>
          </a:p>
        </p:txBody>
      </p:sp>
      <p:sp>
        <p:nvSpPr>
          <p:cNvPr id="513485" name="Rectangle 461"/>
          <p:cNvSpPr>
            <a:spLocks noChangeArrowheads="1"/>
          </p:cNvSpPr>
          <p:nvPr/>
        </p:nvSpPr>
        <p:spPr bwMode="auto">
          <a:xfrm>
            <a:off x="468313" y="5637213"/>
            <a:ext cx="7991475" cy="4619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buFont typeface="Wingdings" panose="05000000000000000000" charset="0"/>
              <a:buNone/>
              <a:tabLst>
                <a:tab pos="533400" algn="l"/>
                <a:tab pos="596900" algn="l"/>
              </a:tabLst>
            </a:pPr>
            <a:r>
              <a:rPr lang="zh-CN" altLang="en-US" sz="2400" b="1"/>
              <a:t>数组名是一个地址常量，存放数组内存空间的首地址</a:t>
            </a:r>
            <a:r>
              <a:rPr lang="en-US" altLang="zh-CN" sz="2400" b="1"/>
              <a:t>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3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3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474" grpId="0"/>
      <p:bldP spid="513484" grpId="0"/>
      <p:bldP spid="51348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260648"/>
            <a:ext cx="4320480" cy="9922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7-12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源程序段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332656"/>
            <a:ext cx="7128792" cy="652534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# define M 26</a:t>
            </a:r>
            <a:endParaRPr lang="en-US" altLang="zh-CN" sz="20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 err="1"/>
              <a:t>scanf</a:t>
            </a:r>
            <a:r>
              <a:rPr lang="en-US" altLang="zh-CN" sz="2000" dirty="0"/>
              <a:t>("%d", &amp;offset);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if(offset &gt;= M)  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offset = offset % M;  /* </a:t>
            </a:r>
            <a:r>
              <a:rPr lang="zh-CN" altLang="zh-CN" sz="2000" dirty="0"/>
              <a:t>移位效果相当于取其余数</a:t>
            </a:r>
            <a:r>
              <a:rPr lang="en-US" altLang="zh-CN" sz="2000" dirty="0"/>
              <a:t> */ 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/* </a:t>
            </a:r>
            <a:r>
              <a:rPr lang="zh-CN" altLang="zh-CN" sz="2000" dirty="0"/>
              <a:t>加密</a:t>
            </a:r>
            <a:r>
              <a:rPr lang="en-US" altLang="zh-CN" sz="2000" dirty="0"/>
              <a:t> */</a:t>
            </a:r>
            <a:endParaRPr lang="zh-CN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 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 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'Z'){</a:t>
            </a:r>
            <a:endParaRPr lang="en-US" altLang="zh-CN" sz="20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if((str[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offset) &lt; M) {</a:t>
            </a:r>
            <a:endParaRPr lang="en-US" altLang="zh-CN" sz="2000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+ offset;</a:t>
            </a:r>
            <a:endParaRPr lang="en-US" altLang="zh-CN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}else{	                                        /* </a:t>
            </a:r>
            <a:r>
              <a:rPr lang="zh-CN" altLang="en-US" sz="2000" dirty="0"/>
              <a:t>如果向后越界 *</a:t>
            </a:r>
            <a:r>
              <a:rPr lang="en-US" altLang="zh-CN" sz="2000" dirty="0"/>
              <a:t>/</a:t>
            </a:r>
            <a:endParaRPr lang="en-US" altLang="zh-CN" sz="2000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- (M - offset); 	/* </a:t>
            </a:r>
            <a:r>
              <a:rPr lang="zh-CN" altLang="en-US" dirty="0"/>
              <a:t>循环移位 *</a:t>
            </a:r>
            <a:r>
              <a:rPr lang="en-US" altLang="zh-CN" dirty="0"/>
              <a:t>/</a:t>
            </a:r>
            <a:endParaRPr lang="en-US" altLang="zh-CN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}else 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'z'){</a:t>
            </a:r>
            <a:endParaRPr lang="en-US" altLang="zh-CN" sz="20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if((str[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offset) &lt; M) {</a:t>
            </a:r>
            <a:endParaRPr lang="en-US" altLang="zh-CN" sz="2000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+ offset;</a:t>
            </a:r>
            <a:endParaRPr lang="en-US" altLang="zh-CN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}else{</a:t>
            </a:r>
            <a:endParaRPr lang="en-US" altLang="zh-CN" sz="2000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dirty="0"/>
              <a:t>str[</a:t>
            </a:r>
            <a:r>
              <a:rPr lang="en-US" altLang="zh-CN" dirty="0" err="1"/>
              <a:t>i</a:t>
            </a:r>
            <a:r>
              <a:rPr lang="en-US" altLang="zh-CN" dirty="0"/>
              <a:t>] = str[</a:t>
            </a:r>
            <a:r>
              <a:rPr lang="en-US" altLang="zh-CN" dirty="0" err="1"/>
              <a:t>i</a:t>
            </a:r>
            <a:r>
              <a:rPr lang="en-US" altLang="zh-CN" dirty="0"/>
              <a:t>] - (M - offset); </a:t>
            </a:r>
            <a:endParaRPr lang="en-US" altLang="zh-CN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	</a:t>
            </a:r>
            <a:endParaRPr lang="zh-CN" altLang="zh-CN" sz="2000" dirty="0"/>
          </a:p>
        </p:txBody>
      </p:sp>
      <p:sp>
        <p:nvSpPr>
          <p:cNvPr id="491525" name="Rectangle 5"/>
          <p:cNvSpPr>
            <a:spLocks noChangeArrowheads="1"/>
          </p:cNvSpPr>
          <p:nvPr/>
        </p:nvSpPr>
        <p:spPr bwMode="auto">
          <a:xfrm>
            <a:off x="4753483" y="1988840"/>
            <a:ext cx="4390517" cy="10156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Enter a string: </a:t>
            </a:r>
            <a:r>
              <a:rPr lang="en-US" altLang="zh-CN" sz="2000" b="1" dirty="0">
                <a:solidFill>
                  <a:srgbClr val="CC0066"/>
                </a:solidFill>
              </a:rPr>
              <a:t>Hangzhou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Enter offset: </a:t>
            </a:r>
            <a:r>
              <a:rPr lang="en-US" altLang="zh-CN" sz="2000" b="1" dirty="0">
                <a:solidFill>
                  <a:srgbClr val="CC0066"/>
                </a:solidFill>
              </a:rPr>
              <a:t>2</a:t>
            </a:r>
            <a:endParaRPr lang="zh-CN" altLang="zh-CN" sz="2000" b="1" dirty="0">
              <a:solidFill>
                <a:srgbClr val="CC0066"/>
              </a:solidFill>
            </a:endParaRPr>
          </a:p>
          <a:p>
            <a:r>
              <a:rPr lang="en-US" altLang="zh-CN" sz="2000" b="1" dirty="0"/>
              <a:t>After being </a:t>
            </a:r>
            <a:r>
              <a:rPr lang="en-US" altLang="zh-CN" sz="2000" b="1" dirty="0" err="1"/>
              <a:t>encrypted:Jcpibjqw</a:t>
            </a:r>
            <a:endParaRPr kumimoji="1"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5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285875"/>
            <a:ext cx="8248650" cy="4919663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输入一个以回车符为结束标志的字符串（少于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个字符），提取其中所有的数字字符（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'0'……'9'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），将其转换为一个十进制整数输出。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数组长度取上限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'\n'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"123" ==》123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76250"/>
            <a:ext cx="77724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7-13 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字符转换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 bldLvl="2" autoUpdateAnimBg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3" y="500063"/>
            <a:ext cx="4114800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"123" ==》123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4625" y="1500188"/>
            <a:ext cx="5929313" cy="20002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0;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!= '\0'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if ( s[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&gt;= '0' ){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n * 10 + (s[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- '0')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;}}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grpSp>
        <p:nvGrpSpPr>
          <p:cNvPr id="73732" name="Group 6"/>
          <p:cNvGrpSpPr/>
          <p:nvPr/>
        </p:nvGrpSpPr>
        <p:grpSpPr bwMode="auto">
          <a:xfrm>
            <a:off x="285750" y="641350"/>
            <a:ext cx="4648200" cy="1216025"/>
            <a:chOff x="672" y="3216"/>
            <a:chExt cx="4224" cy="860"/>
          </a:xfrm>
        </p:grpSpPr>
        <p:sp>
          <p:nvSpPr>
            <p:cNvPr id="73773" name="Text Box 7"/>
            <p:cNvSpPr txBox="1">
              <a:spLocks noChangeArrowheads="1"/>
            </p:cNvSpPr>
            <p:nvPr/>
          </p:nvSpPr>
          <p:spPr bwMode="auto">
            <a:xfrm>
              <a:off x="1056" y="3755"/>
              <a:ext cx="3073" cy="321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sz="2400" b="1"/>
                <a:t>0  1 2  3</a:t>
              </a:r>
              <a:r>
                <a:rPr kumimoji="1" lang="en-US" sz="2400" b="1">
                  <a:latin typeface="Book Antiqua" charset="0"/>
                </a:rPr>
                <a:t> </a:t>
              </a:r>
              <a:endParaRPr kumimoji="1" lang="zh-CN" altLang="en-US" sz="2400" b="1">
                <a:latin typeface="Book Antiqua" charset="0"/>
              </a:endParaRPr>
            </a:p>
          </p:txBody>
        </p:sp>
        <p:sp>
          <p:nvSpPr>
            <p:cNvPr id="73774" name="Rectangle 8"/>
            <p:cNvSpPr>
              <a:spLocks noChangeArrowheads="1"/>
            </p:cNvSpPr>
            <p:nvPr/>
          </p:nvSpPr>
          <p:spPr bwMode="auto">
            <a:xfrm>
              <a:off x="1056" y="3216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5" name="Line 9"/>
            <p:cNvSpPr>
              <a:spLocks noChangeShapeType="1"/>
            </p:cNvSpPr>
            <p:nvPr/>
          </p:nvSpPr>
          <p:spPr bwMode="auto">
            <a:xfrm>
              <a:off x="134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6" name="Line 10"/>
            <p:cNvSpPr>
              <a:spLocks noChangeShapeType="1"/>
            </p:cNvSpPr>
            <p:nvPr/>
          </p:nvSpPr>
          <p:spPr bwMode="auto">
            <a:xfrm>
              <a:off x="1632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7" name="Line 11"/>
            <p:cNvSpPr>
              <a:spLocks noChangeShapeType="1"/>
            </p:cNvSpPr>
            <p:nvPr/>
          </p:nvSpPr>
          <p:spPr bwMode="auto">
            <a:xfrm>
              <a:off x="1920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78" name="Text Box 12"/>
            <p:cNvSpPr txBox="1">
              <a:spLocks noChangeArrowheads="1"/>
            </p:cNvSpPr>
            <p:nvPr/>
          </p:nvSpPr>
          <p:spPr bwMode="auto">
            <a:xfrm>
              <a:off x="672" y="3276"/>
              <a:ext cx="336" cy="364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s</a:t>
              </a:r>
              <a:endParaRPr kumimoji="1" lang="en-US" altLang="zh-CN" sz="2800" b="1"/>
            </a:p>
          </p:txBody>
        </p:sp>
        <p:sp>
          <p:nvSpPr>
            <p:cNvPr id="73779" name="Line 13"/>
            <p:cNvSpPr>
              <a:spLocks noChangeShapeType="1"/>
            </p:cNvSpPr>
            <p:nvPr/>
          </p:nvSpPr>
          <p:spPr bwMode="auto">
            <a:xfrm>
              <a:off x="2304" y="322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0" name="Text Box 14"/>
            <p:cNvSpPr txBox="1">
              <a:spLocks noChangeArrowheads="1"/>
            </p:cNvSpPr>
            <p:nvPr/>
          </p:nvSpPr>
          <p:spPr bwMode="auto">
            <a:xfrm>
              <a:off x="1056" y="3276"/>
              <a:ext cx="3840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/>
                <a:t>2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3</a:t>
              </a:r>
              <a:r>
                <a:rPr kumimoji="1" lang="zh-CN" altLang="en-US" sz="2400" b="1" dirty="0"/>
                <a:t>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\0</a:t>
              </a:r>
              <a:r>
                <a:rPr kumimoji="1" lang="zh-CN" altLang="en-US" sz="2400" b="1" dirty="0"/>
                <a:t>  </a:t>
              </a:r>
              <a:r>
                <a:rPr kumimoji="1" lang="zh-CN" altLang="en-US" sz="2400" b="1" dirty="0">
                  <a:solidFill>
                    <a:schemeClr val="bg2"/>
                  </a:solidFill>
                </a:rPr>
                <a:t>? ?</a:t>
              </a:r>
              <a:endParaRPr kumimoji="1" lang="zh-CN" altLang="en-US" sz="2400" b="1" dirty="0">
                <a:solidFill>
                  <a:schemeClr val="bg2"/>
                </a:solidFill>
              </a:endParaRPr>
            </a:p>
          </p:txBody>
        </p:sp>
        <p:sp>
          <p:nvSpPr>
            <p:cNvPr id="73781" name="Line 15"/>
            <p:cNvSpPr>
              <a:spLocks noChangeShapeType="1"/>
            </p:cNvSpPr>
            <p:nvPr/>
          </p:nvSpPr>
          <p:spPr bwMode="auto">
            <a:xfrm>
              <a:off x="2592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2" name="Line 16"/>
            <p:cNvSpPr>
              <a:spLocks noChangeShapeType="1"/>
            </p:cNvSpPr>
            <p:nvPr/>
          </p:nvSpPr>
          <p:spPr bwMode="auto">
            <a:xfrm>
              <a:off x="288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3" name="Line 17"/>
            <p:cNvSpPr>
              <a:spLocks noChangeShapeType="1"/>
            </p:cNvSpPr>
            <p:nvPr/>
          </p:nvSpPr>
          <p:spPr bwMode="auto">
            <a:xfrm>
              <a:off x="316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4" name="Line 18"/>
            <p:cNvSpPr>
              <a:spLocks noChangeShapeType="1"/>
            </p:cNvSpPr>
            <p:nvPr/>
          </p:nvSpPr>
          <p:spPr bwMode="auto">
            <a:xfrm>
              <a:off x="3456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5" name="Line 19"/>
            <p:cNvSpPr>
              <a:spLocks noChangeShapeType="1"/>
            </p:cNvSpPr>
            <p:nvPr/>
          </p:nvSpPr>
          <p:spPr bwMode="auto">
            <a:xfrm>
              <a:off x="3840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3786" name="Line 20"/>
            <p:cNvSpPr>
              <a:spLocks noChangeShapeType="1"/>
            </p:cNvSpPr>
            <p:nvPr/>
          </p:nvSpPr>
          <p:spPr bwMode="auto">
            <a:xfrm>
              <a:off x="4128" y="32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85750" y="3714750"/>
          <a:ext cx="3857625" cy="2714625"/>
        </p:xfrm>
        <a:graphic>
          <a:graphicData uri="http://schemas.openxmlformats.org/drawingml/2006/table">
            <a:tbl>
              <a:tblPr/>
              <a:tblGrid>
                <a:gridCol w="1285875"/>
                <a:gridCol w="1285875"/>
                <a:gridCol w="1285875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s[i]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s[i]-'0'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'1'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'2'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'3'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'\0'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143375" y="3717032"/>
          <a:ext cx="3929063" cy="2705673"/>
        </p:xfrm>
        <a:graphic>
          <a:graphicData uri="http://schemas.openxmlformats.org/drawingml/2006/table">
            <a:tbl>
              <a:tblPr/>
              <a:tblGrid>
                <a:gridCol w="3929063"/>
              </a:tblGrid>
              <a:tr h="506338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 = n*10+(s[i]-'0')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0*10+1 = 1 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1*10+2  =12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12*10+3  =123</a:t>
                      </a:r>
                      <a:endParaRPr kumimoji="0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148064" y="381001"/>
            <a:ext cx="3357562" cy="685800"/>
          </a:xfrm>
        </p:spPr>
        <p:txBody>
          <a:bodyPr/>
          <a:lstStyle/>
          <a:p>
            <a:r>
              <a:rPr lang="zh-CN" altLang="en-US" sz="4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4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7-13 </a:t>
            </a:r>
            <a:r>
              <a:rPr lang="zh-CN" altLang="en-US" sz="40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源程序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588" y="447675"/>
            <a:ext cx="7755780" cy="629369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# define MAXLINE 10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{   int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, n;   char s[</a:t>
            </a:r>
            <a:r>
              <a:rPr lang="en-US" altLang="zh-CN" sz="2400" dirty="0"/>
              <a:t>MAXLINE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"Enter a string: " ); </a:t>
            </a:r>
            <a:r>
              <a:rPr lang="en-US" altLang="zh-CN" sz="2400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while (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 )) != '\n'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++; 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=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0;                    /*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将字符串转换为整数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!= 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if ( s[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&lt;= '9' &amp;&amp; s[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&gt;= '0' ) 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3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- '0')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;}}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( "digit = %d\n", n 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5608638" y="2000250"/>
            <a:ext cx="3249612" cy="94138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  <a:endParaRPr kumimoji="1" lang="en-US" altLang="zh-CN" sz="2400" b="1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  <a:endParaRPr kumimoji="1" lang="en-US" altLang="zh-CN" sz="2400" b="1">
              <a:cs typeface="Arial Unicode MS" charset="0"/>
            </a:endParaRP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39552" y="2276872"/>
            <a:ext cx="4896544" cy="1584176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643312" y="3340100"/>
          <a:ext cx="5154908" cy="731520"/>
        </p:xfrm>
        <a:graphic>
          <a:graphicData uri="http://schemas.openxmlformats.org/drawingml/2006/table">
            <a:tbl>
              <a:tblPr/>
              <a:tblGrid>
                <a:gridCol w="644363"/>
                <a:gridCol w="644364"/>
                <a:gridCol w="644363"/>
                <a:gridCol w="644364"/>
                <a:gridCol w="644363"/>
                <a:gridCol w="644364"/>
                <a:gridCol w="644363"/>
                <a:gridCol w="644364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dirty="0">
                          <a:solidFill>
                            <a:srgbClr val="CC0066"/>
                          </a:solidFill>
                        </a:rPr>
                        <a:t>\0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313" y="428625"/>
            <a:ext cx="3000375" cy="685800"/>
          </a:xfrm>
        </p:spPr>
        <p:txBody>
          <a:bodyPr/>
          <a:lstStyle/>
          <a:p>
            <a:pPr marL="342900" indent="-342900" eaLnBrk="1" hangingPunct="1">
              <a:lnSpc>
                <a:spcPct val="124000"/>
              </a:lnSpc>
              <a:spcBef>
                <a:spcPct val="30000"/>
              </a:spcBef>
            </a:pPr>
            <a:r>
              <a:rPr lang="zh-CN" altLang="en-US" sz="40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40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7-13 </a:t>
            </a:r>
            <a:r>
              <a:rPr lang="zh-CN" altLang="en-US" sz="40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思考</a:t>
            </a:r>
            <a:endParaRPr lang="en-US" altLang="zh-CN" sz="400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1295400"/>
            <a:ext cx="4972050" cy="2205038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0;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!= '\0'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if ( 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&lt;= '9' &amp;&amp; s[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&gt;= '0' ) 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n = n * 10 + (s[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] - '0')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else{</a:t>
            </a:r>
            <a:endParaRPr kumimoji="1" lang="en-US" altLang="zh-CN" sz="24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kumimoji="1"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    break;}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75780" name="Rectangle 31"/>
          <p:cNvSpPr>
            <a:spLocks noChangeArrowheads="1"/>
          </p:cNvSpPr>
          <p:nvPr/>
        </p:nvSpPr>
        <p:spPr bwMode="auto">
          <a:xfrm>
            <a:off x="285750" y="1571625"/>
            <a:ext cx="360045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Enter a string:</a:t>
            </a:r>
            <a:r>
              <a:rPr kumimoji="1" lang="en-US" altLang="zh-CN" sz="2400" b="1">
                <a:solidFill>
                  <a:srgbClr val="FFFF00"/>
                </a:solidFill>
                <a:cs typeface="Arial Unicode MS" charset="0"/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  <a:cs typeface="Arial Unicode MS" charset="0"/>
              </a:rPr>
              <a:t>a12d3</a:t>
            </a:r>
            <a:endParaRPr kumimoji="1" lang="en-US" altLang="zh-CN" sz="2400" b="1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 Unicode MS" charset="0"/>
              </a:rPr>
              <a:t>digit = 123</a:t>
            </a:r>
            <a:endParaRPr kumimoji="1" lang="en-US" altLang="zh-CN" sz="2400" b="1">
              <a:cs typeface="Arial Unicode MS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500063" y="571500"/>
          <a:ext cx="5193804" cy="731520"/>
        </p:xfrm>
        <a:graphic>
          <a:graphicData uri="http://schemas.openxmlformats.org/drawingml/2006/table">
            <a:tbl>
              <a:tblPr/>
              <a:tblGrid>
                <a:gridCol w="649225"/>
                <a:gridCol w="649226"/>
                <a:gridCol w="649225"/>
                <a:gridCol w="649226"/>
                <a:gridCol w="649225"/>
                <a:gridCol w="649226"/>
                <a:gridCol w="649225"/>
                <a:gridCol w="649226"/>
              </a:tblGrid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\0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?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571500" y="3584575"/>
          <a:ext cx="8143875" cy="2883535"/>
        </p:xfrm>
        <a:graphic>
          <a:graphicData uri="http://schemas.openxmlformats.org/drawingml/2006/table">
            <a:tbl>
              <a:tblPr/>
              <a:tblGrid>
                <a:gridCol w="1333500"/>
                <a:gridCol w="1755775"/>
                <a:gridCol w="1754188"/>
                <a:gridCol w="3300412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s[i]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s[i]-'0'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charset="0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n = n*10+(s[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]-'0')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'a'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'1'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0*10+1 = 1 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'2'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1*10+2  =12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'd'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'3'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12*10+3  =123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'\0'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357938" y="2928938"/>
            <a:ext cx="150018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 Unicode MS" charset="0"/>
              </a:rPr>
              <a:t>digit = ?</a:t>
            </a:r>
            <a:endParaRPr kumimoji="1" lang="en-US" altLang="zh-CN" sz="2400" b="1" dirty="0">
              <a:solidFill>
                <a:srgbClr val="CC0066"/>
              </a:solidFill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0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0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输入一个以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‘#’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为结束标志的字符串（少于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个字符），滤去所有的非十六进制字符（不分大小写），组成一个新字符串（十六进制形式），输出该字符串并将其转换为十进制数后输出。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fr-FR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例如：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fr-FR" dirty="0">
                <a:latin typeface="Arial" panose="020B0604020202020204" pitchFamily="34" charset="0"/>
                <a:ea typeface="宋体" panose="02010600030101010101" pitchFamily="2" charset="-122"/>
              </a:rPr>
              <a:t>输入字符串</a:t>
            </a:r>
            <a:r>
              <a:rPr lang="fr-FR" altLang="zh-CN" dirty="0">
                <a:latin typeface="Arial" panose="020B0604020202020204" pitchFamily="34" charset="0"/>
                <a:ea typeface="宋体" panose="02010600030101010101" pitchFamily="2" charset="-122"/>
              </a:rPr>
              <a:t>: zx1?ma0!kbq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endParaRPr lang="fr-F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滤去非十六进制后组成新字符串：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1a0b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转换为十进制整数：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6667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7-14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进制转换 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9113" y="1000125"/>
            <a:ext cx="8339137" cy="5157788"/>
          </a:xfrm>
        </p:spPr>
        <p:txBody>
          <a:bodyPr/>
          <a:lstStyle/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fr-FR" dirty="0">
                <a:latin typeface="Arial" panose="020B0604020202020204" pitchFamily="34" charset="0"/>
                <a:ea typeface="宋体" panose="02010600030101010101" pitchFamily="2" charset="-122"/>
              </a:rPr>
              <a:t>输入字符串</a:t>
            </a:r>
            <a:r>
              <a:rPr lang="fr-FR" altLang="zh-CN" dirty="0">
                <a:latin typeface="Arial" panose="020B0604020202020204" pitchFamily="34" charset="0"/>
                <a:ea typeface="宋体" panose="02010600030101010101" pitchFamily="2" charset="-122"/>
              </a:rPr>
              <a:t>: zx1?ma0!kbq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endParaRPr lang="fr-FR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滤去非十六进制后组成新字符串：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1a0b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转换为十进制整数：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6667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数组长度取上限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en-US" altLang="en-US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以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'#'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做为输入结束符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</a:t>
            </a:r>
            <a:r>
              <a:rPr lang="fr-FR" altLang="zh-CN" dirty="0">
                <a:latin typeface="Arial" panose="020B0604020202020204" pitchFamily="34" charset="0"/>
                <a:ea typeface="宋体" panose="02010600030101010101" pitchFamily="2" charset="-122"/>
              </a:rPr>
              <a:t>zx1?ma0!kbq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 ==》"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1a0b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1a0b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 ==》6667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spcBef>
                <a:spcPct val="30000"/>
              </a:spcBef>
              <a:buFont typeface="Wingdings" panose="05000000000000000000" charset="0"/>
              <a:buNone/>
            </a:pP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4427538" y="188913"/>
            <a:ext cx="4495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7-14  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分析 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214438"/>
            <a:ext cx="8410575" cy="5500687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</a:t>
            </a:r>
            <a:r>
              <a:rPr lang="fr-FR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zx1?ma0!kbq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 ==》"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1a0b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"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k = 0;    /* k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：新字符串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的下标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str[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!= '\0';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 ){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if (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'0' &amp;&amp;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 '9' ||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'a' &amp;&amp;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 'f' ||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'A' &amp;&amp;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&lt;='F' ){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[k] =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str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];       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放入新字符串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    k++;        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[k] = '\0';        /*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新字符串结束标记 *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376238"/>
            <a:ext cx="856615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生成十六进制字符串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 build="allAtOnce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625" y="1000124"/>
            <a:ext cx="8501063" cy="5597227"/>
          </a:xfrm>
        </p:spPr>
        <p:txBody>
          <a:bodyPr/>
          <a:lstStyle/>
          <a:p>
            <a:pPr marL="342900" lvl="2" indent="-342900" eaLnBrk="1" hangingPunct="1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"1a0b" ==》6667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     number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number = 0;                  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存放十进制数，先清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0 */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for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= 0;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!='\0';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++ ){      /*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逐个转换 *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/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if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'0' &amp;&amp;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 '9'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number = number * 16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- '0';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}else if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'A' &amp;&amp;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 'F'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number = number * 16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- 'A' + 10;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}else if (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&gt;= 'a' &amp;&amp;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&lt;= 'f' ){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2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number = number * 16 +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hexad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] - 'a' + 10;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}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4143375" y="142875"/>
            <a:ext cx="4786313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转换为十进制整数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7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7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7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7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7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27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2" grpId="0" bldLvl="2" autoUpdateAnimBg="0" build="allAtOnce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215313" y="142875"/>
            <a:ext cx="714375" cy="142875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程序段</a:t>
            </a:r>
            <a:endParaRPr lang="zh-CN" altLang="en-US" sz="360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0899" name="AutoShape 4"/>
          <p:cNvSpPr>
            <a:spLocks noChangeArrowheads="1"/>
          </p:cNvSpPr>
          <p:nvPr/>
        </p:nvSpPr>
        <p:spPr bwMode="auto">
          <a:xfrm>
            <a:off x="684213" y="857250"/>
            <a:ext cx="2159000" cy="10080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 sz="2400" b="1"/>
              <a:t>输入原字符串</a:t>
            </a:r>
            <a:endParaRPr lang="zh-CN" altLang="en-US" sz="2400" b="1"/>
          </a:p>
          <a:p>
            <a:pPr algn="ctr"/>
            <a:r>
              <a:rPr lang="en-US" altLang="zh-CN" sz="2400" b="1"/>
              <a:t>str</a:t>
            </a:r>
            <a:endParaRPr lang="en-US" altLang="zh-CN" sz="2400" b="1"/>
          </a:p>
        </p:txBody>
      </p:sp>
      <p:sp>
        <p:nvSpPr>
          <p:cNvPr id="80900" name="AutoShape 5"/>
          <p:cNvSpPr>
            <a:spLocks noChangeArrowheads="1"/>
          </p:cNvSpPr>
          <p:nvPr/>
        </p:nvSpPr>
        <p:spPr bwMode="auto">
          <a:xfrm>
            <a:off x="714375" y="2500313"/>
            <a:ext cx="2159000" cy="1295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/>
              <a:t>滤去非</a:t>
            </a:r>
            <a:r>
              <a:rPr lang="en-US" altLang="zh-CN" sz="2400" b="1"/>
              <a:t>16</a:t>
            </a:r>
            <a:r>
              <a:rPr lang="zh-CN" altLang="en-US" sz="2400" b="1"/>
              <a:t>进制</a:t>
            </a:r>
            <a:endParaRPr lang="zh-CN" altLang="en-US" sz="2400" b="1"/>
          </a:p>
          <a:p>
            <a:r>
              <a:rPr lang="zh-CN" altLang="en-US" sz="2400" b="1"/>
              <a:t>字符后生成新</a:t>
            </a:r>
            <a:endParaRPr lang="zh-CN" altLang="en-US" sz="2400" b="1"/>
          </a:p>
          <a:p>
            <a:r>
              <a:rPr lang="zh-CN" altLang="en-US" sz="2400" b="1"/>
              <a:t>字符串</a:t>
            </a:r>
            <a:r>
              <a:rPr lang="en-US" altLang="zh-CN" sz="2400"/>
              <a:t>hexad</a:t>
            </a:r>
            <a:endParaRPr lang="en-US" altLang="zh-CN" sz="2400" b="1"/>
          </a:p>
        </p:txBody>
      </p:sp>
      <p:sp>
        <p:nvSpPr>
          <p:cNvPr id="80901" name="AutoShape 6"/>
          <p:cNvSpPr>
            <a:spLocks noChangeArrowheads="1"/>
          </p:cNvSpPr>
          <p:nvPr/>
        </p:nvSpPr>
        <p:spPr bwMode="auto">
          <a:xfrm>
            <a:off x="642938" y="4857750"/>
            <a:ext cx="2286000" cy="1214438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r>
              <a:rPr lang="zh-CN" altLang="en-US" sz="2400" b="1"/>
              <a:t>把字符串</a:t>
            </a:r>
            <a:r>
              <a:rPr lang="en-US" altLang="zh-CN" sz="2400"/>
              <a:t>hexad</a:t>
            </a:r>
            <a:endParaRPr lang="en-US" altLang="zh-CN" sz="2400" b="1"/>
          </a:p>
          <a:p>
            <a:r>
              <a:rPr lang="zh-CN" altLang="en-US" sz="2400" b="1"/>
              <a:t>转换成十进制</a:t>
            </a:r>
            <a:endParaRPr lang="en-US" altLang="zh-CN" sz="2400" b="1"/>
          </a:p>
          <a:p>
            <a:r>
              <a:rPr lang="zh-CN" altLang="en-US" sz="2400" b="1"/>
              <a:t>整数</a:t>
            </a:r>
            <a:r>
              <a:rPr lang="en-US" altLang="zh-CN" sz="2400" b="1"/>
              <a:t>number</a:t>
            </a:r>
            <a:endParaRPr lang="en-US" altLang="zh-CN" sz="2400" b="1"/>
          </a:p>
        </p:txBody>
      </p:sp>
      <p:sp>
        <p:nvSpPr>
          <p:cNvPr id="528392" name="AutoShape 8"/>
          <p:cNvSpPr/>
          <p:nvPr/>
        </p:nvSpPr>
        <p:spPr bwMode="auto">
          <a:xfrm>
            <a:off x="3203575" y="357188"/>
            <a:ext cx="3940175" cy="1285875"/>
          </a:xfrm>
          <a:prstGeom prst="borderCallout1">
            <a:avLst>
              <a:gd name="adj1" fmla="val 8106"/>
              <a:gd name="adj2" fmla="val -1338"/>
              <a:gd name="adj3" fmla="val 35583"/>
              <a:gd name="adj4" fmla="val -11245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dirty="0" err="1"/>
              <a:t>i</a:t>
            </a:r>
            <a:r>
              <a:rPr lang="en-US" altLang="zh-CN" sz="2000" dirty="0"/>
              <a:t> = 0;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while ( 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</a:t>
            </a:r>
            <a:r>
              <a:rPr lang="en-US" altLang="zh-CN" sz="2000" dirty="0" err="1"/>
              <a:t>getchar</a:t>
            </a:r>
            <a:r>
              <a:rPr lang="en-US" altLang="zh-CN" sz="2000" dirty="0"/>
              <a:t>( )) != '#' ){ 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++; 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r>
              <a:rPr lang="en-US" altLang="zh-CN" sz="2000" dirty="0"/>
              <a:t>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'\0';</a:t>
            </a:r>
            <a:endParaRPr lang="en-US" altLang="zh-CN" sz="2000" dirty="0"/>
          </a:p>
        </p:txBody>
      </p:sp>
      <p:sp>
        <p:nvSpPr>
          <p:cNvPr id="528393" name="AutoShape 9"/>
          <p:cNvSpPr/>
          <p:nvPr/>
        </p:nvSpPr>
        <p:spPr bwMode="auto">
          <a:xfrm>
            <a:off x="3203575" y="1714500"/>
            <a:ext cx="5654675" cy="2286000"/>
          </a:xfrm>
          <a:prstGeom prst="borderCallout1">
            <a:avLst>
              <a:gd name="adj1" fmla="val 6106"/>
              <a:gd name="adj2" fmla="val -1338"/>
              <a:gd name="adj3" fmla="val 34579"/>
              <a:gd name="adj4" fmla="val -9718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k= 0; 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 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 if(str[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]&gt;='0'&amp;&amp;str[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]&lt;='9'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 ||str[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]&gt;='a'&amp;&amp;str[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]&lt;='f'||str[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]&gt;='A'&amp;&amp;str[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]&lt;='F'){ 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          </a:t>
            </a: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[k] = str[</a:t>
            </a:r>
            <a:r>
              <a:rPr lang="en-US" altLang="zh-CN" sz="2000" dirty="0" err="1">
                <a:solidFill>
                  <a:srgbClr val="CC0066"/>
                </a:solidFill>
              </a:rPr>
              <a:t>i</a:t>
            </a:r>
            <a:r>
              <a:rPr lang="en-US" altLang="zh-CN" sz="2000" dirty="0">
                <a:solidFill>
                  <a:srgbClr val="CC0066"/>
                </a:solidFill>
              </a:rPr>
              <a:t>]; 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CC0066"/>
                </a:solidFill>
              </a:rPr>
              <a:t>          k++; </a:t>
            </a:r>
            <a:endParaRPr lang="en-US" altLang="zh-CN" sz="2000" dirty="0">
              <a:solidFill>
                <a:srgbClr val="CC0066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/>
              <a:t>    }}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[k] = '\0'</a:t>
            </a:r>
            <a:r>
              <a:rPr lang="en-US" altLang="zh-CN" sz="2000" dirty="0"/>
              <a:t>;</a:t>
            </a:r>
            <a:endParaRPr lang="zh-CN" altLang="en-US" sz="2000" b="1" dirty="0">
              <a:solidFill>
                <a:srgbClr val="800000"/>
              </a:solidFill>
            </a:endParaRPr>
          </a:p>
        </p:txBody>
      </p:sp>
      <p:sp>
        <p:nvSpPr>
          <p:cNvPr id="528394" name="AutoShape 10"/>
          <p:cNvSpPr/>
          <p:nvPr/>
        </p:nvSpPr>
        <p:spPr bwMode="auto">
          <a:xfrm>
            <a:off x="3214688" y="4071938"/>
            <a:ext cx="5821808" cy="2786062"/>
          </a:xfrm>
          <a:prstGeom prst="borderCallout1">
            <a:avLst>
              <a:gd name="adj1" fmla="val 4412"/>
              <a:gd name="adj2" fmla="val -1338"/>
              <a:gd name="adj3" fmla="val 30861"/>
              <a:gd name="adj4" fmla="val -11282"/>
            </a:avLst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r>
              <a:rPr lang="en-US" altLang="zh-CN" sz="2000" dirty="0"/>
              <a:t>number = 0;</a:t>
            </a:r>
            <a:endParaRPr lang="en-US" altLang="zh-CN" sz="2000" dirty="0"/>
          </a:p>
          <a:p>
            <a:r>
              <a:rPr lang="en-US" altLang="zh-CN" sz="2000" dirty="0"/>
              <a:t>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!='\0';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++){</a:t>
            </a:r>
            <a:endParaRPr lang="en-US" altLang="zh-CN" sz="2000" dirty="0"/>
          </a:p>
          <a:p>
            <a:r>
              <a:rPr lang="en-US" altLang="zh-CN" sz="2000" dirty="0"/>
              <a:t>    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'0'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'9'){</a:t>
            </a:r>
            <a:endParaRPr lang="en-US" altLang="zh-CN" sz="2000" dirty="0"/>
          </a:p>
          <a:p>
            <a:r>
              <a:rPr lang="en-US" altLang="zh-CN" sz="2000" dirty="0"/>
              <a:t>         number = number * 16 +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'0';</a:t>
            </a:r>
            <a:endParaRPr lang="en-US" altLang="zh-CN" sz="2000" dirty="0"/>
          </a:p>
          <a:p>
            <a:r>
              <a:rPr lang="en-US" altLang="zh-CN" sz="2000" dirty="0"/>
              <a:t>     }else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'F'){</a:t>
            </a:r>
            <a:endParaRPr lang="en-US" altLang="zh-CN" sz="2000" dirty="0"/>
          </a:p>
          <a:p>
            <a:r>
              <a:rPr lang="en-US" altLang="zh-CN" sz="2000" dirty="0"/>
              <a:t>         </a:t>
            </a:r>
            <a:r>
              <a:rPr lang="en-US" altLang="zh-CN" sz="2000" dirty="0">
                <a:solidFill>
                  <a:srgbClr val="CC0066"/>
                </a:solidFill>
              </a:rPr>
              <a:t>number = number * 16 + </a:t>
            </a:r>
            <a:r>
              <a:rPr lang="en-US" altLang="zh-CN" sz="2000" dirty="0" err="1">
                <a:solidFill>
                  <a:srgbClr val="CC0066"/>
                </a:solidFill>
              </a:rPr>
              <a:t>hexad</a:t>
            </a:r>
            <a:r>
              <a:rPr lang="en-US" altLang="zh-CN" sz="2000" dirty="0">
                <a:solidFill>
                  <a:srgbClr val="CC0066"/>
                </a:solidFill>
              </a:rPr>
              <a:t>[</a:t>
            </a:r>
            <a:r>
              <a:rPr lang="en-US" altLang="zh-CN" sz="2000" dirty="0" err="1">
                <a:solidFill>
                  <a:srgbClr val="CC0066"/>
                </a:solidFill>
              </a:rPr>
              <a:t>i</a:t>
            </a:r>
            <a:r>
              <a:rPr lang="en-US" altLang="zh-CN" sz="2000" dirty="0">
                <a:solidFill>
                  <a:srgbClr val="CC0066"/>
                </a:solidFill>
              </a:rPr>
              <a:t>] - 'A' + 10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r>
              <a:rPr lang="en-US" altLang="zh-CN" sz="2000" dirty="0"/>
              <a:t>     }else if(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&gt;= 'a' &amp;&amp;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&lt;= 'f'){</a:t>
            </a:r>
            <a:endParaRPr lang="en-US" altLang="zh-CN" sz="2000" dirty="0"/>
          </a:p>
          <a:p>
            <a:r>
              <a:rPr lang="en-US" altLang="zh-CN" sz="2000" dirty="0"/>
              <a:t>         number = number * 16 + </a:t>
            </a:r>
            <a:r>
              <a:rPr lang="en-US" altLang="zh-CN" sz="2000" dirty="0" err="1"/>
              <a:t>hexad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- 'a' + 10;</a:t>
            </a:r>
            <a:endParaRPr lang="en-US" altLang="zh-CN" sz="2000" dirty="0"/>
          </a:p>
          <a:p>
            <a:r>
              <a:rPr lang="en-US" altLang="zh-CN" sz="2000" dirty="0"/>
              <a:t>     }}</a:t>
            </a:r>
            <a:endParaRPr lang="en-US" altLang="zh-CN" sz="2000" dirty="0"/>
          </a:p>
        </p:txBody>
      </p:sp>
      <p:sp>
        <p:nvSpPr>
          <p:cNvPr id="80905" name="AutoShape 11"/>
          <p:cNvSpPr>
            <a:spLocks noChangeArrowheads="1"/>
          </p:cNvSpPr>
          <p:nvPr/>
        </p:nvSpPr>
        <p:spPr bwMode="auto">
          <a:xfrm>
            <a:off x="1547813" y="1997075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80906" name="AutoShape 12"/>
          <p:cNvSpPr>
            <a:spLocks noChangeArrowheads="1"/>
          </p:cNvSpPr>
          <p:nvPr/>
        </p:nvSpPr>
        <p:spPr bwMode="auto">
          <a:xfrm>
            <a:off x="1547813" y="4140200"/>
            <a:ext cx="360362" cy="3603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92" grpId="0" animBg="1"/>
      <p:bldP spid="528393" grpId="0" animBg="1"/>
      <p:bldP spid="5283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0" y="228600"/>
            <a:ext cx="2209800" cy="685800"/>
          </a:xfrm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3. </a:t>
            </a:r>
            <a:r>
              <a:rPr lang="zh-CN" altLang="en-US" dirty="0">
                <a:latin typeface="Times New Roman" panose="02020603050405020304" charset="0"/>
                <a:ea typeface="宋体" panose="02010600030101010101" pitchFamily="2" charset="-122"/>
                <a:cs typeface="宋体" panose="02010600030101010101" pitchFamily="2" charset="-122"/>
              </a:rPr>
              <a:t>引用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836613"/>
            <a:ext cx="8424863" cy="5329237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先定义，后使用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只能引用单个的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数组元素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，不能一次引用整个数组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a[10];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个数组元素：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a[0]、a[1]、…… a[9]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数组元素：数组名[下标]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下标：整型表达式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下标取值范围：[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，数组长度-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]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数组元素的使用方法与同类型的变量相同</a:t>
            </a:r>
            <a:endParaRPr kumimoji="1" lang="zh-CN" altLang="en-US" sz="2800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("%d", &amp;a[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]);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sum = sum + a[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];</a:t>
            </a:r>
            <a:endParaRPr kumimoji="1"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 ", a[</a:t>
            </a:r>
            <a:r>
              <a:rPr kumimoji="1"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6334595" y="2997200"/>
            <a:ext cx="2200924" cy="831639"/>
          </a:xfrm>
          <a:prstGeom prst="rect">
            <a:avLst/>
          </a:prstGeom>
          <a:noFill/>
          <a:ln w="9525" cap="rnd">
            <a:solidFill>
              <a:srgbClr val="0000FF"/>
            </a:solidFill>
            <a:prstDash val="sysDot"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下标不要越界</a:t>
            </a:r>
            <a:endParaRPr kumimoji="1"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不能使用</a:t>
            </a:r>
            <a:r>
              <a:rPr kumimoji="1"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a[10]</a:t>
            </a:r>
            <a:endParaRPr kumimoji="1" lang="zh-CN" altLang="en-US" sz="2400" b="1" dirty="0">
              <a:solidFill>
                <a:schemeClr val="bg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ldLvl="3" autoUpdateAnimBg="0" build="p"/>
      <p:bldP spid="30925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84863" y="0"/>
            <a:ext cx="3259137" cy="914400"/>
          </a:xfrm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字符串小结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836613"/>
            <a:ext cx="8382000" cy="4343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字符串：一个特殊的一维字符数组 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把字符串放入一维字符数组（存储）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数组长度足够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字符数组初始化：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static char s[80] = "Happy";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赋值：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s[0] = 'a'; s[1] = '\0';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输入：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输入结束符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==&gt; 字符串结束符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= 0;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while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(s[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=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getchar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 )) != '\n'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 { 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++; }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s[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= '\0';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1924" name="Group 4"/>
          <p:cNvGrpSpPr/>
          <p:nvPr/>
        </p:nvGrpSpPr>
        <p:grpSpPr bwMode="auto">
          <a:xfrm>
            <a:off x="2057400" y="5181600"/>
            <a:ext cx="6172200" cy="1371600"/>
            <a:chOff x="720" y="2304"/>
            <a:chExt cx="3888" cy="864"/>
          </a:xfrm>
        </p:grpSpPr>
        <p:sp>
          <p:nvSpPr>
            <p:cNvPr id="81925" name="Text Box 5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s[5]</a:t>
              </a:r>
              <a:endParaRPr kumimoji="1" lang="en-US" altLang="zh-CN" sz="2800"/>
            </a:p>
          </p:txBody>
        </p:sp>
        <p:sp>
          <p:nvSpPr>
            <p:cNvPr id="81926" name="Rectangle 6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7" name="Line 7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8" name="Line 8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29" name="Line 9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0" name="Text Box 10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 dirty="0"/>
                <a:t>s</a:t>
              </a:r>
              <a:endParaRPr kumimoji="1" lang="en-US" altLang="zh-CN" sz="3200" b="1" dirty="0"/>
            </a:p>
          </p:txBody>
        </p: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2" name="Text Box 12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?</a:t>
              </a:r>
              <a:endParaRPr kumimoji="1"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305800" cy="3886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把字符串放入一维字符数组（存储）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对字符串的操作 ===&gt; 对字符数组的操作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只针对字符串的有效字符和字符串结束符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'\0'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= 0;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s[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] != '\0'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){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putchar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(s[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]);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947" name="Group 3"/>
          <p:cNvGrpSpPr/>
          <p:nvPr/>
        </p:nvGrpSpPr>
        <p:grpSpPr bwMode="auto">
          <a:xfrm>
            <a:off x="1752600" y="4495800"/>
            <a:ext cx="6172200" cy="1371600"/>
            <a:chOff x="720" y="2304"/>
            <a:chExt cx="3888" cy="864"/>
          </a:xfrm>
        </p:grpSpPr>
        <p:sp>
          <p:nvSpPr>
            <p:cNvPr id="82948" name="Text Box 4"/>
            <p:cNvSpPr txBox="1">
              <a:spLocks noChangeArrowheads="1"/>
            </p:cNvSpPr>
            <p:nvPr/>
          </p:nvSpPr>
          <p:spPr bwMode="auto">
            <a:xfrm>
              <a:off x="816" y="2843"/>
              <a:ext cx="2256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/>
                <a:t> s[0]  s[1]              s[5]</a:t>
              </a:r>
              <a:endParaRPr kumimoji="1" lang="en-US" altLang="zh-CN" sz="2800"/>
            </a:p>
          </p:txBody>
        </p:sp>
        <p:sp>
          <p:nvSpPr>
            <p:cNvPr id="82949" name="Rectangle 5"/>
            <p:cNvSpPr>
              <a:spLocks noChangeArrowheads="1"/>
            </p:cNvSpPr>
            <p:nvPr/>
          </p:nvSpPr>
          <p:spPr bwMode="auto">
            <a:xfrm>
              <a:off x="1104" y="2304"/>
              <a:ext cx="3504" cy="44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440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>
              <a:off x="1728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064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3" name="Text Box 9"/>
            <p:cNvSpPr txBox="1">
              <a:spLocks noChangeArrowheads="1"/>
            </p:cNvSpPr>
            <p:nvPr/>
          </p:nvSpPr>
          <p:spPr bwMode="auto">
            <a:xfrm>
              <a:off x="720" y="2363"/>
              <a:ext cx="336" cy="363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3200"/>
                <a:t>s</a:t>
              </a:r>
              <a:endParaRPr kumimoji="1" lang="en-US" altLang="zh-CN" sz="3200" b="1"/>
            </a:p>
          </p:txBody>
        </p:sp>
        <p:sp>
          <p:nvSpPr>
            <p:cNvPr id="82954" name="Line 10"/>
            <p:cNvSpPr>
              <a:spLocks noChangeShapeType="1"/>
            </p:cNvSpPr>
            <p:nvPr/>
          </p:nvSpPr>
          <p:spPr bwMode="auto">
            <a:xfrm>
              <a:off x="2352" y="2315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5" name="Text Box 11"/>
            <p:cNvSpPr txBox="1">
              <a:spLocks noChangeArrowheads="1"/>
            </p:cNvSpPr>
            <p:nvPr/>
          </p:nvSpPr>
          <p:spPr bwMode="auto">
            <a:xfrm>
              <a:off x="1104" y="2363"/>
              <a:ext cx="2832" cy="325"/>
            </a:xfrm>
            <a:prstGeom prst="rect">
              <a:avLst/>
            </a:prstGeom>
            <a:noFill/>
            <a:ln>
              <a:noFill/>
            </a:ln>
          </p:spPr>
          <p:txBody>
            <a:bodyPr lIns="90488" tIns="44450" rIns="90488" bIns="4445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chemeClr val="tx2"/>
                </a:buClr>
                <a:buSzPct val="75000"/>
                <a:buFont typeface="Monotype Sorts" charset="0"/>
                <a:buNone/>
              </a:pPr>
              <a:r>
                <a:rPr kumimoji="1" lang="en-US" altLang="zh-CN" sz="2800" b="1"/>
                <a:t>H   a   p   p   y  </a:t>
              </a:r>
              <a:r>
                <a:rPr kumimoji="1" lang="en-US" altLang="zh-CN" sz="2800" b="1">
                  <a:solidFill>
                    <a:srgbClr val="CC0066"/>
                  </a:solidFill>
                </a:rPr>
                <a:t>\0</a:t>
              </a:r>
              <a:r>
                <a:rPr kumimoji="1" lang="en-US" altLang="zh-CN" sz="2800" b="1"/>
                <a:t>  </a:t>
              </a:r>
              <a:r>
                <a:rPr kumimoji="1" lang="en-US" altLang="zh-CN" sz="2800" b="1">
                  <a:solidFill>
                    <a:schemeClr val="bg2"/>
                  </a:solidFill>
                </a:rPr>
                <a:t>?   ?</a:t>
              </a:r>
              <a:endParaRPr kumimoji="1" lang="en-US" altLang="zh-CN" sz="2800" b="1">
                <a:solidFill>
                  <a:schemeClr val="bg2"/>
                </a:solidFill>
              </a:endParaRPr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>
              <a:off x="2640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7" name="Line 13"/>
            <p:cNvSpPr>
              <a:spLocks noChangeShapeType="1"/>
            </p:cNvSpPr>
            <p:nvPr/>
          </p:nvSpPr>
          <p:spPr bwMode="auto">
            <a:xfrm>
              <a:off x="2928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8" name="Line 14"/>
            <p:cNvSpPr>
              <a:spLocks noChangeShapeType="1"/>
            </p:cNvSpPr>
            <p:nvPr/>
          </p:nvSpPr>
          <p:spPr bwMode="auto">
            <a:xfrm>
              <a:off x="3216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82959" name="Line 15"/>
            <p:cNvSpPr>
              <a:spLocks noChangeShapeType="1"/>
            </p:cNvSpPr>
            <p:nvPr/>
          </p:nvSpPr>
          <p:spPr bwMode="auto">
            <a:xfrm>
              <a:off x="3504" y="2304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本章总结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9" y="1590432"/>
            <a:ext cx="4464496" cy="515093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一维数组：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定义、初始化、引用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使用一维数组：选择排序、二分查找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二维数组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定义、初始化、引用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使用二维数组：矩阵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字符串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字符数组与字符串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字符串的存储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字符串的操作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使用数组进行程序设计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6884" name="Text Box 4"/>
          <p:cNvSpPr txBox="1">
            <a:spLocks noChangeArrowheads="1"/>
          </p:cNvSpPr>
          <p:nvPr/>
        </p:nvSpPr>
        <p:spPr bwMode="auto">
          <a:xfrm>
            <a:off x="4860031" y="764704"/>
            <a:ext cx="3960440" cy="3416320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理解数组的基本概念及在内存中的存放方式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理解字符串的概念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能使用一维数组编程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能使用二维数组编程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能使用字符串编程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990000"/>
              </a:solidFill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掌握常用算法</a:t>
            </a:r>
            <a:endParaRPr lang="zh-CN" altLang="en-US" sz="2400" b="1" dirty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6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6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6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6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6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0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3" grpId="0" build="p"/>
      <p:bldP spid="50688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5400"/>
            <a:ext cx="7239000" cy="46482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定义数组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类型名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[数组长度]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引用数组元素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数组名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[下标]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a[10];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a[0] = a[9] = 0;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24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a[i] = i;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77813" y="549275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区分数组的定义和数组元素的引用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211638" y="5229225"/>
            <a:ext cx="2632075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下标不要越界</a:t>
            </a:r>
            <a:endParaRPr kumimoji="1" lang="zh-CN" altLang="en-US" sz="32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  <p:sp>
        <p:nvSpPr>
          <p:cNvPr id="313349" name="Rectangle 5"/>
          <p:cNvSpPr>
            <a:spLocks noChangeArrowheads="1"/>
          </p:cNvSpPr>
          <p:nvPr/>
        </p:nvSpPr>
        <p:spPr bwMode="auto">
          <a:xfrm>
            <a:off x="5003800" y="4292600"/>
            <a:ext cx="3176588" cy="539750"/>
          </a:xfrm>
          <a:prstGeom prst="rect">
            <a:avLst/>
          </a:prstGeom>
          <a:noFill/>
          <a:ln w="9525">
            <a:solidFill>
              <a:srgbClr val="000080"/>
            </a:solidFill>
            <a:prstDash val="sysDot"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32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数组长度为常量</a:t>
            </a:r>
            <a:endParaRPr kumimoji="1" lang="zh-CN" altLang="en-US" sz="32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ldLvl="2" autoUpdateAnimBg="0" build="p"/>
      <p:bldP spid="313348" grpId="0" animBg="1"/>
      <p:bldP spid="31334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  <a:cs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22187</Words>
  <Application>WPS 演示</Application>
  <PresentationFormat>全屏显示(4:3)</PresentationFormat>
  <Paragraphs>1919</Paragraphs>
  <Slides>82</Slides>
  <Notes>53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82</vt:i4>
      </vt:variant>
    </vt:vector>
  </HeadingPairs>
  <TitlesOfParts>
    <vt:vector size="104" baseType="lpstr">
      <vt:lpstr>Arial</vt:lpstr>
      <vt:lpstr>宋体</vt:lpstr>
      <vt:lpstr>Wingdings</vt:lpstr>
      <vt:lpstr>Arial Black</vt:lpstr>
      <vt:lpstr>Times New Roman</vt:lpstr>
      <vt:lpstr>Wingdings</vt:lpstr>
      <vt:lpstr>华文新魏</vt:lpstr>
      <vt:lpstr>Segoe Print</vt:lpstr>
      <vt:lpstr>Arial Unicode MS</vt:lpstr>
      <vt:lpstr>Book Antiqua</vt:lpstr>
      <vt:lpstr>Monotype Sorts</vt:lpstr>
      <vt:lpstr>仿宋_GB2312</vt:lpstr>
      <vt:lpstr>仿宋</vt:lpstr>
      <vt:lpstr>微软雅黑</vt:lpstr>
      <vt:lpstr>Arial</vt:lpstr>
      <vt:lpstr>等线</vt:lpstr>
      <vt:lpstr>Arial Unicode MS</vt:lpstr>
      <vt:lpstr>楷体_GB2312</vt:lpstr>
      <vt:lpstr>新宋体</vt:lpstr>
      <vt:lpstr>Pixel</vt:lpstr>
      <vt:lpstr>Visio.Drawing.11</vt:lpstr>
      <vt:lpstr>Visio.Drawing.11</vt:lpstr>
      <vt:lpstr>Chap 7  数  组</vt:lpstr>
      <vt:lpstr>本章要点</vt:lpstr>
      <vt:lpstr>7.1 输出所有大于平均值的数</vt:lpstr>
      <vt:lpstr>7.1.1  程序解析－输出大于平均值的数</vt:lpstr>
      <vt:lpstr>数组</vt:lpstr>
      <vt:lpstr>7.1.2  一维数组的定义和引用</vt:lpstr>
      <vt:lpstr>2. 数组的内存结构</vt:lpstr>
      <vt:lpstr>3. 引用</vt:lpstr>
      <vt:lpstr>区分数组的定义和数组元素的引用</vt:lpstr>
      <vt:lpstr>7.1.3  一维数组的初始化</vt:lpstr>
      <vt:lpstr>针对部分元素的初始化</vt:lpstr>
      <vt:lpstr>7.1.4  使用一维数组编程</vt:lpstr>
      <vt:lpstr>一维数组示例</vt:lpstr>
      <vt:lpstr>例 7-2 计算fibonacci数列</vt:lpstr>
      <vt:lpstr>例 7-2 源程序</vt:lpstr>
      <vt:lpstr>例7-3 查找满足条件的所有整数</vt:lpstr>
      <vt:lpstr>例 7-3 源程序</vt:lpstr>
      <vt:lpstr>例 7-3 思考(1)</vt:lpstr>
      <vt:lpstr>例 7-3 思考(2)</vt:lpstr>
      <vt:lpstr>例 7-4  求最小值</vt:lpstr>
      <vt:lpstr>例7-4  求最小值及下标</vt:lpstr>
      <vt:lpstr>例 7-4(1)  求最小值及其下标</vt:lpstr>
      <vt:lpstr>PowerPoint 演示文稿</vt:lpstr>
      <vt:lpstr>求最小值及下标</vt:lpstr>
      <vt:lpstr>例 7-4(2)  交换最小值</vt:lpstr>
      <vt:lpstr>例 7-5  选择法排序</vt:lpstr>
      <vt:lpstr>选择法分析(1)</vt:lpstr>
      <vt:lpstr>选择法分析(2)</vt:lpstr>
      <vt:lpstr>流程图</vt:lpstr>
      <vt:lpstr>选择法排序 (程序段) </vt:lpstr>
      <vt:lpstr>例 7-6  投票情况统计</vt:lpstr>
      <vt:lpstr>例7-6  源程序段</vt:lpstr>
      <vt:lpstr>例7-7 二分法查找</vt:lpstr>
      <vt:lpstr>二分法查找流程图</vt:lpstr>
      <vt:lpstr>二分法查找 (源程序段) </vt:lpstr>
      <vt:lpstr>7.2  找出矩阵中最大值所在的位置 </vt:lpstr>
      <vt:lpstr>7.2.1  程序解析－求矩阵的最大值 </vt:lpstr>
      <vt:lpstr>例7-8   源程序段</vt:lpstr>
      <vt:lpstr>二维数组</vt:lpstr>
      <vt:lpstr>7.2.2 二维数组的定义和引用</vt:lpstr>
      <vt:lpstr>2. 引用</vt:lpstr>
      <vt:lpstr>二维数组在内存中的存放方式</vt:lpstr>
      <vt:lpstr>7.2.3  二维数组的初始化</vt:lpstr>
      <vt:lpstr>PowerPoint 演示文稿</vt:lpstr>
      <vt:lpstr>7.2.4  使用二维数组编程</vt:lpstr>
      <vt:lpstr>生成一个矩阵并输出 </vt:lpstr>
      <vt:lpstr>源程序段</vt:lpstr>
      <vt:lpstr>矩阵的输入</vt:lpstr>
      <vt:lpstr>矩阵与二维数组</vt:lpstr>
      <vt:lpstr>例7-9  方阵转置 </vt:lpstr>
      <vt:lpstr>例7-9 源程序段</vt:lpstr>
      <vt:lpstr>例7-9 思考</vt:lpstr>
      <vt:lpstr>例7-10  计算天数</vt:lpstr>
      <vt:lpstr>例7-10  函数</vt:lpstr>
      <vt:lpstr>7.3  判断回文</vt:lpstr>
      <vt:lpstr>7.3.1  程序解析- 判断回文</vt:lpstr>
      <vt:lpstr>7.3.2 一维字符数组</vt:lpstr>
      <vt:lpstr>一维字符数组</vt:lpstr>
      <vt:lpstr>7.3.3  字符串</vt:lpstr>
      <vt:lpstr>字符串与一维字符数组</vt:lpstr>
      <vt:lpstr>1. 字符串的存储－数组初始化</vt:lpstr>
      <vt:lpstr>字符串的存储</vt:lpstr>
      <vt:lpstr>2. 对字符串的操作</vt:lpstr>
      <vt:lpstr>输出字符串</vt:lpstr>
      <vt:lpstr>3. 字符串的存储－赋值和输入</vt:lpstr>
      <vt:lpstr>7.3.4  使用字符串编程</vt:lpstr>
      <vt:lpstr>统计数字字符个数</vt:lpstr>
      <vt:lpstr>源程序段</vt:lpstr>
      <vt:lpstr>例7-12 凯撒密码</vt:lpstr>
      <vt:lpstr>例7-12 源程序段</vt:lpstr>
      <vt:lpstr>例7-13  字符转换</vt:lpstr>
      <vt:lpstr>"123" ==》123</vt:lpstr>
      <vt:lpstr>例7-13 源程序</vt:lpstr>
      <vt:lpstr>例7-13 思考</vt:lpstr>
      <vt:lpstr>例7-14  进制转换 </vt:lpstr>
      <vt:lpstr>例7-14  分析 </vt:lpstr>
      <vt:lpstr>生成十六进制字符串</vt:lpstr>
      <vt:lpstr>转换为十进制整数</vt:lpstr>
      <vt:lpstr>程序段</vt:lpstr>
      <vt:lpstr>字符串小结</vt:lpstr>
      <vt:lpstr>PowerPoint 演示文稿</vt:lpstr>
      <vt:lpstr>本章总结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秉暃良人</cp:lastModifiedBy>
  <cp:revision>2288</cp:revision>
  <dcterms:created xsi:type="dcterms:W3CDTF">1998-02-11T08:33:00Z</dcterms:created>
  <dcterms:modified xsi:type="dcterms:W3CDTF">2025-07-29T07:04:45Z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FD2CB717AEEB486583C935DFCC06BAB9_13</vt:lpwstr>
  </property>
  <property fmtid="{D5CDD505-2E9C-101B-9397-08002B2CF9AE}" pid="3" name="KSOProductBuildVer">
    <vt:lpwstr>2052-12.1.0.21915</vt:lpwstr>
  </property>
</Properties>
</file>