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4"/>
  </p:notesMasterIdLst>
  <p:handoutMasterIdLst>
    <p:handoutMasterId r:id="rId15"/>
  </p:handout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CE"/>
    <a:srgbClr val="0F9BB7"/>
    <a:srgbClr val="199DAC"/>
    <a:srgbClr val="55DBD8"/>
    <a:srgbClr val="69F7F4"/>
    <a:srgbClr val="0CDED9"/>
    <a:srgbClr val="22B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22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09571-F54F-4E0D-9BB9-962A0E225AA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7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8315-94E2-4ACD-AF4F-39F9C6CCA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DEBC-C75A-4166-9B47-86B4417A882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7" y="868521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B78D8-6147-4C70-998A-848F789222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A29CF3-8493-4F03-91EB-9BD371977DBB}"/>
              </a:ext>
            </a:extLst>
          </p:cNvPr>
          <p:cNvSpPr txBox="1"/>
          <p:nvPr userDrawn="1"/>
        </p:nvSpPr>
        <p:spPr>
          <a:xfrm>
            <a:off x="1304564" y="1174614"/>
            <a:ext cx="6867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thymelaf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mybatis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bootstrap)</a:t>
            </a:r>
          </a:p>
          <a:p>
            <a:pPr algn="ctr"/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기본설정 및 사용방법 가이드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텍스트 개체 틀 40">
            <a:extLst>
              <a:ext uri="{FF2B5EF4-FFF2-40B4-BE49-F238E27FC236}">
                <a16:creationId xmlns:a16="http://schemas.microsoft.com/office/drawing/2014/main" id="{3F774837-05A4-417F-8CF1-3229DCAAB4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0676" y="5915265"/>
            <a:ext cx="2601884" cy="30849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이승준 프로</a:t>
            </a:r>
          </a:p>
        </p:txBody>
      </p:sp>
    </p:spTree>
    <p:extLst>
      <p:ext uri="{BB962C8B-B14F-4D97-AF65-F5344CB8AC3E}">
        <p14:creationId xmlns:p14="http://schemas.microsoft.com/office/powerpoint/2010/main" val="147823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F48C-CFAB-443D-B387-F6A24A21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D380E-20E5-423C-8708-0A67B6A5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2887-179A-4692-B524-CABDF146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D4D24-0BDD-4B6A-A1E9-3308FEB6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B08EC-EB1F-431E-986E-EDCB2E64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6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F1335-35E7-4B9A-A33E-714DF499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0926F-7E07-4051-B554-1EFABB8A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01FC0-8C24-4A14-9BB2-FE0490E3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C4A23-9B89-43D7-95C4-D93D3E1A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05442-4C13-405B-9D5F-63CE962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6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9DBF-B513-4E32-B3E9-1F8DE37E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83841-CB90-4D02-B293-D3643781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2458A-CC33-49F8-9A1E-ADDCBCF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AEDCC-E105-46B6-936C-E9B7C1C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F1424-9F6A-4613-8CB6-894418C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E76C0-BA88-40A1-A74C-80321F58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9EAB6-A95D-404C-AB32-E34ED18B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8799D-72EE-4247-8396-643D9CC4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8112F-2F18-48FF-A374-42DD878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9C9E0-18A2-4A8B-9A65-5FBE62CB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270C8-0D62-473F-BC93-F8959149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4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5733-2925-48AD-AC4E-C5E657C3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7B058-DDCC-4ED9-B8B5-8AD755EE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70DFC-9DB1-47A7-B529-3ED7C5229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97650-5325-46B0-9653-E9DEBA471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6E855-31BF-4123-8571-453367B5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C11F7D-8DC5-430E-8152-E434E825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B967FA-E724-40BB-AE69-123B5004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A2F3-E0E3-412B-8D86-50D99DDA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3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AAFE-323F-4F1C-89E6-3D59D2EB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66C97-D377-4627-9759-4432129C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F6B3A-261F-47A4-BBC4-38D1C2B9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DEA48-FA62-4745-9C51-CE36FC6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3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E58FB-3DA9-47C8-A68B-711D0404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C38E1-3305-4A0F-B214-654C8881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9A3AA-DDBB-4C79-88A6-98DD7879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8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BBD16-0C63-4EB3-AC5C-2DAC1BA9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DFE96-14CF-4AEA-99DB-1C21A263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FED2D-FEF0-4934-BBBC-D3626A44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0D458D-0EEC-4B0D-9F07-B1AFC953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AC755-32F1-44AF-A1CE-16D5041F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459EA-2ED7-4F1D-9975-49F637B1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57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02724-CA91-4A6D-A774-F17F2E2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E253D-7D21-43D5-8B00-B595082E4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BFF01-F12B-495D-AB21-01AA34FF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8E4D7-C362-4ABA-ADA5-596A0C9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33DFF-8548-42A8-9401-2D15217D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B930C-ED17-4FFF-95DD-FE4AA5B2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86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EF490-0BDA-4E10-B951-1761FD1E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E8BB1-5F90-43BF-9590-4DB0EDC8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47390-E646-411F-AC32-FE360D6B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E2604-9C21-47E7-82B9-D986582D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279A8-7604-45D8-9464-F817D396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" name="텍스트 개체 틀 4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26694" y="389097"/>
            <a:ext cx="3157538" cy="593246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199DAC"/>
                </a:solidFill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3" name="내용 개체 틀 42"/>
          <p:cNvSpPr>
            <a:spLocks noGrp="1"/>
          </p:cNvSpPr>
          <p:nvPr userDrawn="1">
            <p:ph sz="quarter" idx="11" hasCustomPrompt="1"/>
          </p:nvPr>
        </p:nvSpPr>
        <p:spPr>
          <a:xfrm>
            <a:off x="4692051" y="2303253"/>
            <a:ext cx="3994150" cy="2717321"/>
          </a:xfrm>
        </p:spPr>
        <p:txBody>
          <a:bodyPr/>
          <a:lstStyle>
            <a:lvl1pPr marL="514350" indent="-514350">
              <a:lnSpc>
                <a:spcPts val="3600"/>
              </a:lnSpc>
              <a:buFont typeface="+mj-lt"/>
              <a:buAutoNum type="arabicPeriod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개요</a:t>
            </a:r>
            <a:endParaRPr lang="en-US" altLang="ko-KR" dirty="0"/>
          </a:p>
          <a:p>
            <a:pPr lvl="0"/>
            <a:r>
              <a:rPr lang="ko-KR" altLang="en-US" dirty="0"/>
              <a:t>도입목적</a:t>
            </a:r>
            <a:endParaRPr lang="en-US" altLang="ko-KR" dirty="0"/>
          </a:p>
          <a:p>
            <a:pPr lvl="0"/>
            <a:r>
              <a:rPr lang="ko-KR" altLang="en-US" dirty="0"/>
              <a:t>기대효과</a:t>
            </a:r>
            <a:endParaRPr lang="en-US" altLang="ko-KR" dirty="0"/>
          </a:p>
          <a:p>
            <a:pPr lvl="0"/>
            <a:r>
              <a:rPr lang="ko-KR" altLang="en-US" dirty="0"/>
              <a:t>주요기능</a:t>
            </a:r>
          </a:p>
        </p:txBody>
      </p:sp>
    </p:spTree>
    <p:extLst>
      <p:ext uri="{BB962C8B-B14F-4D97-AF65-F5344CB8AC3E}">
        <p14:creationId xmlns:p14="http://schemas.microsoft.com/office/powerpoint/2010/main" val="4266176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3A67B-D35A-429B-8468-445FCA7D5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8D33A8-6DD0-414B-9287-CC4178EB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6889A-3329-4C35-A946-55D68B8C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0AC31-8227-48D4-884C-686B4FE6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89334-5A73-45C1-AC29-F46EE8E9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011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Delivery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Product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67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920236"/>
            <a:ext cx="8866580" cy="4336359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9" name="bk object 16">
            <a:extLst>
              <a:ext uri="{FF2B5EF4-FFF2-40B4-BE49-F238E27FC236}">
                <a16:creationId xmlns:a16="http://schemas.microsoft.com/office/drawing/2014/main" id="{912D6C6A-1FEB-4174-9BD7-D9CEC0810AB4}"/>
              </a:ext>
            </a:extLst>
          </p:cNvPr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985544-4DAE-472B-8CF7-E4CA453B3124}"/>
              </a:ext>
            </a:extLst>
          </p:cNvPr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bk object 21">
            <a:extLst>
              <a:ext uri="{FF2B5EF4-FFF2-40B4-BE49-F238E27FC236}">
                <a16:creationId xmlns:a16="http://schemas.microsoft.com/office/drawing/2014/main" id="{2FC26575-5D93-4F1F-BD55-CC8CE6C71088}"/>
              </a:ext>
            </a:extLst>
          </p:cNvPr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029862C-CF77-478D-839D-CD07F37338B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184F1E-A242-4A2E-84D7-FC61D65FA863}"/>
              </a:ext>
            </a:extLst>
          </p:cNvPr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2">
            <a:extLst>
              <a:ext uri="{FF2B5EF4-FFF2-40B4-BE49-F238E27FC236}">
                <a16:creationId xmlns:a16="http://schemas.microsoft.com/office/drawing/2014/main" id="{A0F43F93-F46C-4E47-BED9-CECD24E8F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3FB918-EF87-40C5-ABF6-8F5E2C2FD1FC}"/>
              </a:ext>
            </a:extLst>
          </p:cNvPr>
          <p:cNvSpPr/>
          <p:nvPr userDrawn="1"/>
        </p:nvSpPr>
        <p:spPr>
          <a:xfrm>
            <a:off x="155500" y="23523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</a:t>
            </a:r>
            <a:r>
              <a:rPr lang="ko-KR" altLang="en-US" sz="2400" b="1" dirty="0">
                <a:latin typeface="+mj-ea"/>
                <a:ea typeface="+mj-ea"/>
              </a:rPr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34040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122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커스터마이징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823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제품 패치 내용</a:t>
            </a:r>
          </a:p>
        </p:txBody>
      </p:sp>
    </p:spTree>
    <p:extLst>
      <p:ext uri="{BB962C8B-B14F-4D97-AF65-F5344CB8AC3E}">
        <p14:creationId xmlns:p14="http://schemas.microsoft.com/office/powerpoint/2010/main" val="15726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5500" y="1332397"/>
            <a:ext cx="8849790" cy="532010"/>
          </a:xfrm>
        </p:spPr>
        <p:txBody>
          <a:bodyPr tIns="0">
            <a:normAutofit/>
          </a:bodyPr>
          <a:lstStyle>
            <a:lvl1pPr marL="0" marR="0" indent="0" algn="l" defTabSz="914400" rtl="0" eaLnBrk="1" fontAlgn="auto" latinLnBrk="1" hangingPunct="1">
              <a:lnSpc>
                <a:spcPts val="19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1014379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899926"/>
            <a:ext cx="8866580" cy="4356670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0B6DBF-8D24-461C-80AC-9837A4ACB9F9}"/>
              </a:ext>
            </a:extLst>
          </p:cNvPr>
          <p:cNvSpPr/>
          <p:nvPr userDrawn="1"/>
        </p:nvSpPr>
        <p:spPr>
          <a:xfrm>
            <a:off x="155500" y="235233"/>
            <a:ext cx="3033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5. </a:t>
            </a:r>
            <a:r>
              <a:rPr lang="ko-KR" altLang="en-US" sz="2400" b="1" dirty="0">
                <a:latin typeface="+mj-ea"/>
                <a:ea typeface="+mj-ea"/>
              </a:rPr>
              <a:t>이슈 및 고객 니즈</a:t>
            </a:r>
          </a:p>
        </p:txBody>
      </p:sp>
    </p:spTree>
    <p:extLst>
      <p:ext uri="{BB962C8B-B14F-4D97-AF65-F5344CB8AC3E}">
        <p14:creationId xmlns:p14="http://schemas.microsoft.com/office/powerpoint/2010/main" val="4714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k object 16"/>
          <p:cNvSpPr/>
          <p:nvPr userDrawn="1"/>
        </p:nvSpPr>
        <p:spPr>
          <a:xfrm>
            <a:off x="0" y="72000"/>
            <a:ext cx="9144000" cy="74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47822" y="6390334"/>
            <a:ext cx="848356" cy="365125"/>
          </a:xfrm>
        </p:spPr>
        <p:txBody>
          <a:bodyPr/>
          <a:lstStyle>
            <a:lvl1pPr algn="ctr">
              <a:defRPr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bk object 21"/>
          <p:cNvSpPr/>
          <p:nvPr userDrawn="1"/>
        </p:nvSpPr>
        <p:spPr>
          <a:xfrm>
            <a:off x="761" y="814500"/>
            <a:ext cx="9144000" cy="0"/>
          </a:xfrm>
          <a:custGeom>
            <a:avLst/>
            <a:gdLst/>
            <a:ahLst/>
            <a:cxnLst/>
            <a:rect l="l" t="t" r="r" b="b"/>
            <a:pathLst>
              <a:path w="12801600">
                <a:moveTo>
                  <a:pt x="0" y="0"/>
                </a:moveTo>
                <a:lnTo>
                  <a:pt x="12801600" y="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직사각형 34"/>
          <p:cNvSpPr/>
          <p:nvPr userDrawn="1"/>
        </p:nvSpPr>
        <p:spPr>
          <a:xfrm>
            <a:off x="0" y="860179"/>
            <a:ext cx="155500" cy="466113"/>
          </a:xfrm>
          <a:prstGeom prst="rect">
            <a:avLst/>
          </a:prstGeom>
          <a:gradFill>
            <a:gsLst>
              <a:gs pos="0">
                <a:srgbClr val="55DBD8"/>
              </a:gs>
              <a:gs pos="100000">
                <a:srgbClr val="1C7DC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38710" y="1381232"/>
            <a:ext cx="8866580" cy="4875364"/>
          </a:xfrm>
          <a:prstGeom prst="rect">
            <a:avLst/>
          </a:prstGeom>
          <a:noFill/>
          <a:ln w="1016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10" y="6428196"/>
            <a:ext cx="848356" cy="308493"/>
          </a:xfrm>
          <a:prstGeom prst="rect">
            <a:avLst/>
          </a:prstGeom>
        </p:spPr>
      </p:pic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27242B2B-DFFE-487E-A03D-991C7F41B8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500" y="869441"/>
            <a:ext cx="7626986" cy="386793"/>
          </a:xfr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ct val="100000"/>
              </a:lnSpc>
              <a:defRPr lang="ko-KR" altLang="en-US" sz="1400" b="1">
                <a:latin typeface="+mn-ea"/>
                <a:ea typeface="+mn-ea"/>
              </a:defRPr>
            </a:lvl1pPr>
          </a:lstStyle>
          <a:p>
            <a:pPr marL="0" lvl="0" indent="0">
              <a:lnSpc>
                <a:spcPts val="800"/>
              </a:lnSpc>
              <a:buNone/>
            </a:pPr>
            <a:r>
              <a:rPr lang="ko-KR" altLang="en-US" dirty="0" err="1"/>
              <a:t>중제목</a:t>
            </a:r>
            <a:r>
              <a:rPr lang="en-US" altLang="ko-KR" dirty="0"/>
              <a:t>, </a:t>
            </a:r>
            <a:r>
              <a:rPr lang="ko-KR" altLang="en-US" dirty="0"/>
              <a:t>소제목</a:t>
            </a:r>
            <a:r>
              <a:rPr lang="en-US" altLang="ko-KR" dirty="0"/>
              <a:t>, </a:t>
            </a:r>
            <a:r>
              <a:rPr lang="ko-KR" altLang="en-US" dirty="0"/>
              <a:t>세부제목을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8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5" y="6423117"/>
            <a:ext cx="848356" cy="3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fld id="{F54B6455-C081-4C2A-984E-83D1ADFA9D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73" r:id="rId5"/>
    <p:sldLayoutId id="2147483674" r:id="rId6"/>
    <p:sldLayoutId id="2147483675" r:id="rId7"/>
    <p:sldLayoutId id="2147483676" r:id="rId8"/>
    <p:sldLayoutId id="214748366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1D9043-7791-4C66-93C6-7E52D01D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3A32A-5B42-40C2-B2A6-D03693CD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8EFED-78BA-4F6F-A2A9-276DC3722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6BD4-4D99-490C-828F-F8028E632C6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13D61-6CE4-406D-A07E-60A01D46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D16BF-0408-4097-9BF9-5CB1A6F2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41731-85BE-4BB8-93B8-B81080577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6/getting-started/introduction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appendix-application-properti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hymeleaf.org/doc/tutorials/2.1/usingthymeleaf.htm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1E4A38-FD80-4A0B-A9E1-E31E38F49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이승준 프로</a:t>
            </a:r>
          </a:p>
        </p:txBody>
      </p:sp>
    </p:spTree>
    <p:extLst>
      <p:ext uri="{BB962C8B-B14F-4D97-AF65-F5344CB8AC3E}">
        <p14:creationId xmlns:p14="http://schemas.microsoft.com/office/powerpoint/2010/main" val="292143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Bootstrap</a:t>
            </a:r>
            <a:r>
              <a:rPr lang="ko-KR" altLang="en-US" dirty="0"/>
              <a:t> 적용 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516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6. Bootstrap </a:t>
            </a:r>
            <a:r>
              <a:rPr lang="ko-KR" altLang="en-US" sz="2800" dirty="0"/>
              <a:t>적용 방법 및 사용법</a:t>
            </a:r>
            <a:endParaRPr lang="en-US" altLang="ko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04793-DE6B-475F-B143-F35468B4F10D}"/>
              </a:ext>
            </a:extLst>
          </p:cNvPr>
          <p:cNvSpPr txBox="1"/>
          <p:nvPr/>
        </p:nvSpPr>
        <p:spPr>
          <a:xfrm>
            <a:off x="155500" y="1414179"/>
            <a:ext cx="790158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bootstarp</a:t>
            </a:r>
            <a:r>
              <a:rPr lang="ko-KR" altLang="en-US" sz="1600" dirty="0"/>
              <a:t> 주소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Bootstrap</a:t>
            </a:r>
            <a:endParaRPr lang="en-US" altLang="ko-KR" sz="1600" dirty="0"/>
          </a:p>
          <a:p>
            <a:r>
              <a:rPr lang="ko-KR" altLang="en-US" sz="1600" dirty="0"/>
              <a:t>적용 방법은 두 가지 방법이 있는데 </a:t>
            </a:r>
            <a:r>
              <a:rPr lang="en-US" altLang="ko-KR" sz="1600" dirty="0"/>
              <a:t>1</a:t>
            </a:r>
            <a:r>
              <a:rPr lang="ko-KR" altLang="en-US" sz="1600" dirty="0"/>
              <a:t>가지는 </a:t>
            </a:r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</a:t>
            </a:r>
            <a:endParaRPr lang="en-US" altLang="ko-KR" sz="1600" dirty="0"/>
          </a:p>
          <a:p>
            <a:r>
              <a:rPr lang="ko-KR" altLang="en-US" sz="1600" dirty="0"/>
              <a:t>다른 한 가지는 원하는 버전을 다운로드해서</a:t>
            </a:r>
            <a:endParaRPr lang="en-US" altLang="ko-KR" sz="1600" dirty="0"/>
          </a:p>
          <a:p>
            <a:r>
              <a:rPr lang="en-US" altLang="ko-KR" sz="1600" dirty="0"/>
              <a:t>bootstrap.min.css/jquery.min.js/bootstrap.bundle.min.js</a:t>
            </a:r>
            <a:r>
              <a:rPr lang="ko-KR" altLang="en-US" sz="1600" dirty="0"/>
              <a:t>를</a:t>
            </a:r>
            <a:r>
              <a:rPr lang="en-US" altLang="ko-KR" sz="1600" dirty="0"/>
              <a:t> &lt;head&gt;</a:t>
            </a:r>
            <a:r>
              <a:rPr lang="ko-KR" altLang="en-US" sz="1600" dirty="0"/>
              <a:t>태그 안에 </a:t>
            </a:r>
            <a:r>
              <a:rPr lang="en-US" altLang="ko-KR" sz="1600" dirty="0"/>
              <a:t>import </a:t>
            </a:r>
            <a:r>
              <a:rPr lang="ko-KR" altLang="en-US" sz="1600" dirty="0"/>
              <a:t>해주고</a:t>
            </a:r>
            <a:endParaRPr lang="en-US" altLang="ko-KR" sz="1600" dirty="0"/>
          </a:p>
          <a:p>
            <a:r>
              <a:rPr lang="en-US" altLang="ko-KR" sz="1600" dirty="0"/>
              <a:t>Js</a:t>
            </a:r>
            <a:r>
              <a:rPr lang="ko-KR" altLang="en-US" sz="1600" dirty="0"/>
              <a:t> 폴더 위치에 </a:t>
            </a:r>
            <a:r>
              <a:rPr lang="en-US" altLang="ko-KR" sz="1600" dirty="0" err="1"/>
              <a:t>bootstrap.bundle.min.js.map</a:t>
            </a:r>
            <a:r>
              <a:rPr lang="ko-KR" altLang="en-US" sz="1600" dirty="0"/>
              <a:t>도 넣어준다</a:t>
            </a:r>
            <a:endParaRPr lang="en-US" altLang="ko-KR" sz="1600" dirty="0"/>
          </a:p>
          <a:p>
            <a:r>
              <a:rPr lang="en-US" altLang="ko-KR" sz="1600" dirty="0"/>
              <a:t>.map </a:t>
            </a:r>
            <a:r>
              <a:rPr lang="ko-KR" altLang="en-US" sz="1600" dirty="0"/>
              <a:t>파일이 없을 경우 브라우저에서</a:t>
            </a:r>
            <a:endParaRPr lang="en-US" altLang="ko-KR" sz="1600" dirty="0"/>
          </a:p>
          <a:p>
            <a:r>
              <a:rPr lang="ko-KR" altLang="en-US" sz="1600" dirty="0"/>
              <a:t>스크립트 에러를 출력하기 때문에 포함해 </a:t>
            </a:r>
            <a:r>
              <a:rPr lang="ko-KR" altLang="en-US" sz="1600" dirty="0" err="1"/>
              <a:t>주는게</a:t>
            </a:r>
            <a:r>
              <a:rPr lang="ko-KR" altLang="en-US" sz="1600" dirty="0"/>
              <a:t> 좋다</a:t>
            </a:r>
            <a:endParaRPr lang="en-US" altLang="ko-KR" sz="1600" dirty="0"/>
          </a:p>
          <a:p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방식보다는 직접 리소스를 다운로드해서 </a:t>
            </a:r>
            <a:r>
              <a:rPr lang="en-US" altLang="ko-KR" sz="1600" dirty="0"/>
              <a:t>import </a:t>
            </a:r>
            <a:r>
              <a:rPr lang="ko-KR" altLang="en-US" sz="1600" dirty="0"/>
              <a:t>하는 것이 좋다</a:t>
            </a:r>
            <a:endParaRPr lang="en-US" altLang="ko-KR" sz="1600" dirty="0"/>
          </a:p>
          <a:p>
            <a:r>
              <a:rPr lang="ko-KR" altLang="en-US" sz="1600" dirty="0"/>
              <a:t>이유는 </a:t>
            </a:r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방식의 경우 외부 서버에서 다운로드하기 때문에 의존성을 가지게 되고</a:t>
            </a:r>
            <a:endParaRPr lang="en-US" altLang="ko-KR" sz="1600" dirty="0"/>
          </a:p>
          <a:p>
            <a:r>
              <a:rPr lang="en-US" altLang="ko-KR" sz="1600" dirty="0" err="1"/>
              <a:t>Cdn</a:t>
            </a:r>
            <a:r>
              <a:rPr lang="en-US" altLang="ko-KR" sz="1600" dirty="0"/>
              <a:t> </a:t>
            </a:r>
            <a:r>
              <a:rPr lang="ko-KR" altLang="en-US" sz="1600" dirty="0"/>
              <a:t>서버에 문제가 생기면 우리 서비스에도 문제가 발생하기 때문이다</a:t>
            </a:r>
            <a:endParaRPr lang="en-US" altLang="ko-KR" sz="1600" dirty="0"/>
          </a:p>
          <a:p>
            <a:r>
              <a:rPr lang="en-US" altLang="ko-KR" sz="1600" dirty="0"/>
              <a:t>Core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minify</a:t>
            </a:r>
            <a:r>
              <a:rPr lang="ko-KR" altLang="en-US" sz="1600" dirty="0"/>
              <a:t>된 파일 사용을 권장한다 </a:t>
            </a:r>
            <a:r>
              <a:rPr lang="en-US" altLang="ko-KR" sz="1600" dirty="0"/>
              <a:t>core </a:t>
            </a:r>
            <a:r>
              <a:rPr lang="ko-KR" altLang="en-US" sz="1600" dirty="0"/>
              <a:t>파일의 경우</a:t>
            </a:r>
            <a:endParaRPr lang="en-US" altLang="ko-KR" sz="1600" dirty="0"/>
          </a:p>
          <a:p>
            <a:r>
              <a:rPr lang="ko-KR" altLang="en-US" sz="1600" dirty="0"/>
              <a:t>직접 </a:t>
            </a:r>
            <a:r>
              <a:rPr lang="en-US" altLang="ko-KR" sz="1600" dirty="0"/>
              <a:t>custom </a:t>
            </a:r>
            <a:r>
              <a:rPr lang="ko-KR" altLang="en-US" sz="1600" dirty="0"/>
              <a:t>하는 경우는 거의 없고 파일 용량도 작아서 로딩 시간을 줄여줄 수 있다</a:t>
            </a:r>
            <a:endParaRPr lang="en-US" altLang="ko-KR" sz="1600" dirty="0"/>
          </a:p>
          <a:p>
            <a:r>
              <a:rPr lang="en-US" altLang="ko-KR" sz="1600" dirty="0"/>
              <a:t>Js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bundle </a:t>
            </a:r>
            <a:r>
              <a:rPr lang="ko-KR" altLang="en-US" sz="1600" dirty="0"/>
              <a:t>파일을 사용하고 </a:t>
            </a:r>
            <a:r>
              <a:rPr lang="en-US" altLang="ko-KR" sz="1600" dirty="0"/>
              <a:t>bundle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아닌것의</a:t>
            </a:r>
            <a:r>
              <a:rPr lang="ko-KR" altLang="en-US" sz="1600" dirty="0"/>
              <a:t> 차이는 </a:t>
            </a:r>
            <a:r>
              <a:rPr lang="en-US" altLang="ko-KR" sz="1600" dirty="0"/>
              <a:t>bundle</a:t>
            </a:r>
            <a:r>
              <a:rPr lang="ko-KR" altLang="en-US" sz="1600" dirty="0"/>
              <a:t>은 의존성</a:t>
            </a:r>
            <a:endParaRPr lang="en-US" altLang="ko-KR" sz="1600" dirty="0"/>
          </a:p>
          <a:p>
            <a:r>
              <a:rPr lang="ko-KR" altLang="en-US" sz="1600" dirty="0"/>
              <a:t>스크립트도</a:t>
            </a:r>
            <a:r>
              <a:rPr lang="en-US" altLang="ko-KR" sz="1600" dirty="0"/>
              <a:t> </a:t>
            </a:r>
            <a:r>
              <a:rPr lang="ko-KR" altLang="en-US" sz="1600" dirty="0"/>
              <a:t>같이 포함돼서 </a:t>
            </a:r>
            <a:r>
              <a:rPr lang="en-US" altLang="ko-KR" sz="1600" dirty="0"/>
              <a:t>packaging</a:t>
            </a:r>
            <a:r>
              <a:rPr lang="ko-KR" altLang="en-US" sz="1600" dirty="0"/>
              <a:t>된 파일이다</a:t>
            </a:r>
            <a:endParaRPr lang="en-US" altLang="ko-KR" sz="1600" dirty="0"/>
          </a:p>
          <a:p>
            <a:r>
              <a:rPr lang="en-US" altLang="ko-KR" sz="1600" dirty="0"/>
              <a:t>bootstrap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주소 </a:t>
            </a:r>
            <a:r>
              <a:rPr lang="en-US" altLang="ko-KR" sz="1600" dirty="0"/>
              <a:t>: </a:t>
            </a:r>
            <a:r>
              <a:rPr lang="nl-NL" altLang="ko-KR" sz="1600" dirty="0">
                <a:hlinkClick r:id="rId3"/>
              </a:rPr>
              <a:t>Introduction · Bootstrap v4.6 (getbootstrap.com)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440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94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03591F-BB7F-45BE-876A-C2FA3E233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F997-9D41-4643-A0C1-D84A69C1A6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49188" y="1611004"/>
            <a:ext cx="5115687" cy="417592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Spring boot </a:t>
            </a:r>
            <a:r>
              <a:rPr lang="ko-KR" altLang="en-US" sz="2000" dirty="0"/>
              <a:t>프로젝트 생성</a:t>
            </a:r>
            <a:endParaRPr lang="en-US" altLang="ko-KR" sz="2000" dirty="0"/>
          </a:p>
          <a:p>
            <a:r>
              <a:rPr lang="en-US" altLang="ko-KR" sz="2000" dirty="0"/>
              <a:t>Pom.xml dependency</a:t>
            </a:r>
            <a:r>
              <a:rPr lang="ko-KR" altLang="en-US" sz="2000" dirty="0"/>
              <a:t> 및 의존성 설정</a:t>
            </a:r>
            <a:endParaRPr lang="en-US" altLang="ko-KR" sz="2000" dirty="0"/>
          </a:p>
          <a:p>
            <a:r>
              <a:rPr lang="en-US" altLang="ko-KR" sz="2000" dirty="0" err="1"/>
              <a:t>application.properties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r>
              <a:rPr lang="en-US" altLang="ko-KR" sz="2000" dirty="0" err="1"/>
              <a:t>Thymeleaf</a:t>
            </a:r>
            <a:r>
              <a:rPr lang="en-US" altLang="ko-KR" sz="2000" dirty="0"/>
              <a:t> </a:t>
            </a:r>
            <a:r>
              <a:rPr lang="ko-KR" altLang="en-US" sz="2000" dirty="0"/>
              <a:t>레이아웃 템플릿 작성방법</a:t>
            </a:r>
            <a:endParaRPr lang="en-US" altLang="ko-KR" sz="2000" dirty="0"/>
          </a:p>
          <a:p>
            <a:r>
              <a:rPr lang="en-US" altLang="ko-KR" sz="2000" dirty="0" err="1"/>
              <a:t>Thymeleaf</a:t>
            </a:r>
            <a:r>
              <a:rPr lang="en-US" altLang="ko-KR" sz="2000" dirty="0"/>
              <a:t> </a:t>
            </a:r>
            <a:r>
              <a:rPr lang="ko-KR" altLang="en-US" sz="2000" dirty="0"/>
              <a:t>기본 문법 및 사용 방법</a:t>
            </a:r>
            <a:endParaRPr lang="en-US" altLang="ko-KR" sz="2000" dirty="0"/>
          </a:p>
          <a:p>
            <a:r>
              <a:rPr lang="en-US" altLang="ko-KR" sz="2000" dirty="0"/>
              <a:t>Bootstrap </a:t>
            </a:r>
            <a:r>
              <a:rPr lang="ko-KR" altLang="en-US" sz="2000" dirty="0"/>
              <a:t>적용 방법 및 사용법</a:t>
            </a:r>
            <a:endParaRPr lang="en-US" altLang="ko-KR" sz="2000" dirty="0"/>
          </a:p>
          <a:p>
            <a:r>
              <a:rPr lang="en-US" altLang="ko-KR" sz="2000" dirty="0" err="1"/>
              <a:t>Mybatis</a:t>
            </a:r>
            <a:r>
              <a:rPr lang="en-US" altLang="ko-KR" sz="2000" dirty="0"/>
              <a:t> mapper </a:t>
            </a:r>
            <a:r>
              <a:rPr lang="ko-KR" altLang="en-US" sz="2000" dirty="0"/>
              <a:t>작성 방법 및 사용법</a:t>
            </a:r>
          </a:p>
        </p:txBody>
      </p:sp>
    </p:spTree>
    <p:extLst>
      <p:ext uri="{BB962C8B-B14F-4D97-AF65-F5344CB8AC3E}">
        <p14:creationId xmlns:p14="http://schemas.microsoft.com/office/powerpoint/2010/main" val="194192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F19281-E1F7-4CAD-921F-D0DE206B2CCD}"/>
              </a:ext>
            </a:extLst>
          </p:cNvPr>
          <p:cNvSpPr txBox="1"/>
          <p:nvPr/>
        </p:nvSpPr>
        <p:spPr>
          <a:xfrm>
            <a:off x="155500" y="188276"/>
            <a:ext cx="4546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Spring boot </a:t>
            </a:r>
            <a:r>
              <a:rPr lang="ko-KR" altLang="en-US" sz="2800" dirty="0"/>
              <a:t>프로젝트 생성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0F3D3-E77D-4B8C-AC45-E5ED74005B8D}"/>
              </a:ext>
            </a:extLst>
          </p:cNvPr>
          <p:cNvSpPr txBox="1"/>
          <p:nvPr/>
        </p:nvSpPr>
        <p:spPr>
          <a:xfrm>
            <a:off x="243839" y="1568067"/>
            <a:ext cx="484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Sts</a:t>
            </a:r>
            <a:r>
              <a:rPr lang="ko-KR" altLang="en-US" dirty="0"/>
              <a:t>상단 메뉴 </a:t>
            </a:r>
            <a:r>
              <a:rPr lang="en-US" altLang="ko-KR" dirty="0"/>
              <a:t>: file -&gt; new -&gt; spring starter project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550B9B-2887-422B-AA9D-997634D2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5" y="2080895"/>
            <a:ext cx="3394603" cy="4115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8AFFBD-3AD7-477B-AB98-99F8CCED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32" y="2080895"/>
            <a:ext cx="3394603" cy="407948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0A0A41F-AB84-441A-BC17-EB74DE114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프로젝트 생성 및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12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C9E11F-F3D1-424E-BAF9-18BF30027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Thymeleaf</a:t>
            </a:r>
            <a:r>
              <a:rPr lang="en-US" altLang="ko-KR" dirty="0"/>
              <a:t> layout template dependency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4818F-2464-4663-9878-288C2B1BF6A1}"/>
              </a:ext>
            </a:extLst>
          </p:cNvPr>
          <p:cNvSpPr txBox="1"/>
          <p:nvPr/>
        </p:nvSpPr>
        <p:spPr>
          <a:xfrm>
            <a:off x="155500" y="188276"/>
            <a:ext cx="6086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Pom.xml dependency</a:t>
            </a:r>
            <a:r>
              <a:rPr lang="ko-KR" altLang="en-US" sz="2800" dirty="0"/>
              <a:t> 및 의존성 설정</a:t>
            </a:r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7B6C27-8A4C-4AA7-843F-024CA4E1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5" y="2846711"/>
            <a:ext cx="4476980" cy="3289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E6FA9-7947-4C2C-A7E3-CB93ACA9E5AB}"/>
              </a:ext>
            </a:extLst>
          </p:cNvPr>
          <p:cNvSpPr txBox="1"/>
          <p:nvPr/>
        </p:nvSpPr>
        <p:spPr>
          <a:xfrm>
            <a:off x="155500" y="1397718"/>
            <a:ext cx="4530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Maven</a:t>
            </a:r>
            <a:r>
              <a:rPr lang="ko-KR" altLang="en-US" sz="1600" dirty="0">
                <a:latin typeface="+mn-ea"/>
              </a:rPr>
              <a:t> 검색 사이트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>
                <a:latin typeface="+mn-ea"/>
                <a:hlinkClick r:id="rId3"/>
              </a:rPr>
              <a:t>http://mvnrepository.com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20D6B-5711-4912-BD2D-31669F1CE5FC}"/>
              </a:ext>
            </a:extLst>
          </p:cNvPr>
          <p:cNvSpPr txBox="1"/>
          <p:nvPr/>
        </p:nvSpPr>
        <p:spPr>
          <a:xfrm>
            <a:off x="155500" y="1678578"/>
            <a:ext cx="8334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Thymeleaf</a:t>
            </a:r>
            <a:r>
              <a:rPr lang="en-US" altLang="ko-KR" sz="1600" dirty="0">
                <a:latin typeface="+mn-ea"/>
              </a:rPr>
              <a:t>-layout-dialect</a:t>
            </a:r>
            <a:r>
              <a:rPr lang="ko-KR" altLang="en-US" sz="1600" dirty="0">
                <a:latin typeface="+mn-ea"/>
              </a:rPr>
              <a:t>로 검색하면 두 가지가 나오는데 아래 표시된 것으로 사용 권장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Groupid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nz.net</a:t>
            </a:r>
            <a:r>
              <a:rPr lang="ko-KR" altLang="en-US" sz="1600" dirty="0">
                <a:latin typeface="+mn-ea"/>
              </a:rPr>
              <a:t>으로 시작하는 </a:t>
            </a:r>
            <a:r>
              <a:rPr lang="en-US" altLang="ko-KR" sz="1600" dirty="0" err="1">
                <a:latin typeface="+mn-ea"/>
              </a:rPr>
              <a:t>dependenc</a:t>
            </a:r>
            <a:r>
              <a:rPr lang="ko-KR" altLang="en-US" sz="1600" dirty="0">
                <a:latin typeface="+mn-ea"/>
              </a:rPr>
              <a:t>의 경우 </a:t>
            </a:r>
            <a:r>
              <a:rPr lang="en-US" altLang="ko-KR" sz="1600" dirty="0">
                <a:latin typeface="+mn-ea"/>
              </a:rPr>
              <a:t>groovy </a:t>
            </a:r>
            <a:r>
              <a:rPr lang="ko-KR" altLang="en-US" sz="1600" dirty="0">
                <a:latin typeface="+mn-ea"/>
              </a:rPr>
              <a:t>의존성을 가지고 있어서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App </a:t>
            </a:r>
            <a:r>
              <a:rPr lang="ko-KR" altLang="en-US" sz="1600" dirty="0">
                <a:latin typeface="+mn-ea"/>
              </a:rPr>
              <a:t>실행 시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이 뜨며 </a:t>
            </a:r>
            <a:r>
              <a:rPr lang="en-US" altLang="ko-KR" sz="1600" dirty="0">
                <a:latin typeface="+mn-ea"/>
              </a:rPr>
              <a:t>app </a:t>
            </a:r>
            <a:r>
              <a:rPr lang="ko-KR" altLang="en-US" sz="1600" dirty="0">
                <a:latin typeface="+mn-ea"/>
              </a:rPr>
              <a:t>동작은 정상적으로 되지만 실 서비스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의존성 문제를 </a:t>
            </a:r>
            <a:r>
              <a:rPr lang="ko-KR" altLang="en-US" sz="1600" dirty="0" err="1">
                <a:latin typeface="+mn-ea"/>
              </a:rPr>
              <a:t>잃으킬</a:t>
            </a:r>
            <a:r>
              <a:rPr lang="ko-KR" altLang="en-US" sz="1600" dirty="0">
                <a:latin typeface="+mn-ea"/>
              </a:rPr>
              <a:t> 수 있음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B1A877-BDBA-4F04-AB9B-6A30330A6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57" y="2974812"/>
            <a:ext cx="3657788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C9E11F-F3D1-424E-BAF9-18BF300277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Lombok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4818F-2464-4663-9878-288C2B1BF6A1}"/>
              </a:ext>
            </a:extLst>
          </p:cNvPr>
          <p:cNvSpPr txBox="1"/>
          <p:nvPr/>
        </p:nvSpPr>
        <p:spPr>
          <a:xfrm>
            <a:off x="155500" y="188276"/>
            <a:ext cx="6086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Pom.xml dependency</a:t>
            </a:r>
            <a:r>
              <a:rPr lang="ko-KR" altLang="en-US" sz="2800" dirty="0"/>
              <a:t> 및 의존성 설정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B89A9-7E5F-4A16-8B7D-99DA232C09EC}"/>
              </a:ext>
            </a:extLst>
          </p:cNvPr>
          <p:cNvSpPr txBox="1"/>
          <p:nvPr/>
        </p:nvSpPr>
        <p:spPr>
          <a:xfrm>
            <a:off x="189408" y="3689611"/>
            <a:ext cx="80173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Lombok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/</a:t>
            </a:r>
            <a:r>
              <a:rPr lang="en-US" altLang="ko-KR" sz="1600" dirty="0" err="1"/>
              <a:t>vo</a:t>
            </a:r>
            <a:r>
              <a:rPr lang="en-US" altLang="ko-KR" sz="1600" dirty="0"/>
              <a:t> </a:t>
            </a:r>
            <a:r>
              <a:rPr lang="ko-KR" altLang="en-US" sz="1600" dirty="0"/>
              <a:t>등의 </a:t>
            </a:r>
            <a:r>
              <a:rPr lang="en-US" altLang="ko-KR" sz="1600" dirty="0"/>
              <a:t>model</a:t>
            </a:r>
            <a:r>
              <a:rPr lang="ko-KR" altLang="en-US" sz="1600" dirty="0"/>
              <a:t>에 </a:t>
            </a:r>
            <a:r>
              <a:rPr lang="en-US" altLang="ko-KR" sz="1600" dirty="0"/>
              <a:t>getter/setter/constructor</a:t>
            </a:r>
            <a:r>
              <a:rPr lang="ko-KR" altLang="en-US" sz="1600" dirty="0"/>
              <a:t>를 자동 생성해 주는 라이브러리</a:t>
            </a:r>
            <a:endParaRPr lang="en-US" altLang="ko-KR" sz="1600" dirty="0"/>
          </a:p>
          <a:p>
            <a:r>
              <a:rPr lang="ko-KR" altLang="en-US" sz="1600" dirty="0"/>
              <a:t>해당 위치에 </a:t>
            </a:r>
            <a:r>
              <a:rPr lang="en-US" altLang="ko-KR" sz="1600" dirty="0"/>
              <a:t>Lombok.jar </a:t>
            </a:r>
            <a:r>
              <a:rPr lang="ko-KR" altLang="en-US" sz="1600" dirty="0"/>
              <a:t>파일을 설치 파일이 자바 아이콘일 경우 더블클릭으로 설치</a:t>
            </a:r>
            <a:endParaRPr lang="en-US" altLang="ko-KR" sz="1600" dirty="0"/>
          </a:p>
          <a:p>
            <a:r>
              <a:rPr lang="ko-KR" altLang="en-US" sz="1600" dirty="0" err="1"/>
              <a:t>반디집</a:t>
            </a:r>
            <a:r>
              <a:rPr lang="ko-KR" altLang="en-US" sz="1600" dirty="0"/>
              <a:t> 등 기본 설정이 압축 프로그램으로 되어있을 경우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에서 해당 위치에서 </a:t>
            </a:r>
            <a:endParaRPr lang="en-US" altLang="ko-KR" sz="1600" dirty="0"/>
          </a:p>
          <a:p>
            <a:r>
              <a:rPr lang="en-US" altLang="ko-KR" sz="1600" dirty="0"/>
              <a:t>java -jar lombok-1.18.20.jar </a:t>
            </a:r>
            <a:r>
              <a:rPr lang="ko-KR" altLang="en-US" sz="1600" dirty="0"/>
              <a:t>명령으로 설치</a:t>
            </a:r>
            <a:endParaRPr lang="en-US" altLang="ko-KR" sz="1600" dirty="0"/>
          </a:p>
          <a:p>
            <a:r>
              <a:rPr lang="ko-KR" altLang="en-US" sz="1600" dirty="0"/>
              <a:t>설치하면 </a:t>
            </a:r>
            <a:r>
              <a:rPr lang="en-US" altLang="ko-KR" sz="1600" dirty="0" err="1"/>
              <a:t>sts</a:t>
            </a:r>
            <a:r>
              <a:rPr lang="en-US" altLang="ko-KR" sz="1600" dirty="0"/>
              <a:t> </a:t>
            </a:r>
            <a:r>
              <a:rPr lang="ko-KR" altLang="en-US" sz="1600" dirty="0"/>
              <a:t>툴 </a:t>
            </a:r>
            <a:r>
              <a:rPr lang="ko-KR" altLang="en-US" sz="1600" dirty="0" err="1"/>
              <a:t>투트에</a:t>
            </a:r>
            <a:r>
              <a:rPr lang="ko-KR" altLang="en-US" sz="1600" dirty="0"/>
              <a:t> </a:t>
            </a:r>
            <a:r>
              <a:rPr lang="en-US" altLang="ko-KR" sz="1600" dirty="0"/>
              <a:t>Lombok.jar</a:t>
            </a:r>
            <a:r>
              <a:rPr lang="ko-KR" altLang="en-US" sz="1600" dirty="0"/>
              <a:t>가 추가되어 있는 것을 확인할 수 있다</a:t>
            </a:r>
            <a:endParaRPr lang="en-US" altLang="ko-KR" sz="1600" dirty="0"/>
          </a:p>
          <a:p>
            <a:r>
              <a:rPr lang="en-US" altLang="ko-KR" sz="1600" dirty="0"/>
              <a:t>SpringToolSuite4.ini </a:t>
            </a:r>
            <a:r>
              <a:rPr lang="ko-KR" altLang="en-US" sz="1600" dirty="0"/>
              <a:t>파일을 열어보면 하단에 </a:t>
            </a:r>
            <a:r>
              <a:rPr lang="en-US" altLang="ko-KR" sz="1600" dirty="0"/>
              <a:t>Lombok</a:t>
            </a:r>
            <a:r>
              <a:rPr lang="ko-KR" altLang="en-US" sz="1600" dirty="0"/>
              <a:t>이 추가되어 있다</a:t>
            </a:r>
            <a:endParaRPr lang="en-US" altLang="ko-KR" sz="1600" dirty="0"/>
          </a:p>
          <a:p>
            <a:r>
              <a:rPr lang="en-US" altLang="ko-KR" sz="1600" dirty="0" err="1"/>
              <a:t>Sts</a:t>
            </a:r>
            <a:r>
              <a:rPr lang="en-US" altLang="ko-KR" sz="1600" dirty="0"/>
              <a:t> </a:t>
            </a:r>
            <a:r>
              <a:rPr lang="ko-KR" altLang="en-US" sz="1600" dirty="0"/>
              <a:t>툴의 루트에 </a:t>
            </a:r>
            <a:r>
              <a:rPr lang="en-US" altLang="ko-KR" sz="1600" dirty="0" err="1"/>
              <a:t>lombok</a:t>
            </a:r>
            <a:r>
              <a:rPr lang="ko-KR" altLang="en-US" sz="1600" dirty="0"/>
              <a:t>이 있으므로 다른 경로들은 삭제하고 아래처럼 루트로 설정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078985E-A4CB-433D-975E-E043B924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9" y="1456463"/>
            <a:ext cx="4572235" cy="20257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F6A7942-4880-48E7-9644-127D75133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746" y="1463628"/>
            <a:ext cx="2968900" cy="2227970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04E15BD5-6FF4-489B-88D6-858EE94F9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4" y="5553151"/>
            <a:ext cx="196225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5C098DC-6258-45BE-9ECD-DE94AB664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dirty="0" err="1"/>
              <a:t>application.properties</a:t>
            </a:r>
            <a:r>
              <a:rPr lang="en-US" altLang="ko-KR" sz="1400" dirty="0"/>
              <a:t> </a:t>
            </a:r>
            <a:r>
              <a:rPr lang="ko-KR" altLang="en-US" sz="1400" dirty="0"/>
              <a:t>기본설정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B2606-92F6-4F50-895F-282E8AA08E68}"/>
              </a:ext>
            </a:extLst>
          </p:cNvPr>
          <p:cNvSpPr txBox="1"/>
          <p:nvPr/>
        </p:nvSpPr>
        <p:spPr>
          <a:xfrm>
            <a:off x="155500" y="188276"/>
            <a:ext cx="4553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en-US" altLang="ko-KR" sz="2800" dirty="0" err="1"/>
              <a:t>application.properties</a:t>
            </a:r>
            <a:r>
              <a:rPr lang="en-US" altLang="ko-KR" sz="2800" dirty="0"/>
              <a:t> </a:t>
            </a:r>
            <a:r>
              <a:rPr lang="ko-KR" altLang="en-US" sz="2800" dirty="0"/>
              <a:t>설정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EAA6BA-A64B-40AC-9101-F2C17DF0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7" y="2164067"/>
            <a:ext cx="6394779" cy="4045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F17BA-E868-448C-B188-400D9FF01EA9}"/>
              </a:ext>
            </a:extLst>
          </p:cNvPr>
          <p:cNvSpPr txBox="1"/>
          <p:nvPr/>
        </p:nvSpPr>
        <p:spPr>
          <a:xfrm>
            <a:off x="155500" y="1414179"/>
            <a:ext cx="7168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Application.properties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파일은 </a:t>
            </a:r>
            <a:r>
              <a:rPr lang="en-US" altLang="ko-KR" sz="1600" dirty="0"/>
              <a:t>spring boot</a:t>
            </a:r>
            <a:r>
              <a:rPr lang="ko-KR" altLang="en-US" sz="1600" dirty="0"/>
              <a:t>의 종합 설정 파일이라고 생각하면 되고</a:t>
            </a:r>
            <a:endParaRPr lang="en-US" altLang="ko-KR" sz="1600" dirty="0"/>
          </a:p>
          <a:p>
            <a:r>
              <a:rPr lang="ko-KR" altLang="en-US" sz="1600" dirty="0"/>
              <a:t>세부항목은 링크에서 확인 </a:t>
            </a:r>
            <a:r>
              <a:rPr lang="en-US" altLang="ko-KR" sz="1600" dirty="0"/>
              <a:t>: </a:t>
            </a:r>
            <a:r>
              <a:rPr lang="en-US" altLang="ko-KR" sz="1600" dirty="0" err="1">
                <a:latin typeface="+mn-ea"/>
                <a:hlinkClick r:id="rId3"/>
              </a:rPr>
              <a:t>application.properties</a:t>
            </a:r>
            <a:r>
              <a:rPr lang="en-US" altLang="ko-KR" sz="1600" dirty="0">
                <a:latin typeface="+mn-ea"/>
                <a:hlinkClick r:id="rId3"/>
              </a:rPr>
              <a:t> </a:t>
            </a:r>
            <a:r>
              <a:rPr lang="en-US" altLang="ko-KR" sz="1600" dirty="0" err="1">
                <a:latin typeface="+mn-ea"/>
                <a:hlinkClick r:id="rId3"/>
              </a:rPr>
              <a:t>api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0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레이아웃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625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템플릿 작성방법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B5CDB-4949-4CDB-B585-CE2BEAFD07C8}"/>
              </a:ext>
            </a:extLst>
          </p:cNvPr>
          <p:cNvSpPr txBox="1"/>
          <p:nvPr/>
        </p:nvSpPr>
        <p:spPr>
          <a:xfrm>
            <a:off x="225168" y="4852249"/>
            <a:ext cx="86518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공통</a:t>
            </a:r>
            <a:r>
              <a:rPr lang="en-US" altLang="ko-KR" dirty="0"/>
              <a:t>.html </a:t>
            </a:r>
            <a:r>
              <a:rPr lang="ko-KR" altLang="en-US" dirty="0"/>
              <a:t>상단 </a:t>
            </a:r>
            <a:r>
              <a:rPr lang="en-US" altLang="ko-KR" dirty="0"/>
              <a:t>html </a:t>
            </a:r>
            <a:r>
              <a:rPr lang="ko-KR" altLang="en-US" dirty="0"/>
              <a:t>태그에 </a:t>
            </a:r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문법을 쓰겠다고 명시</a:t>
            </a:r>
            <a:endParaRPr lang="en-US" altLang="ko-KR" dirty="0"/>
          </a:p>
          <a:p>
            <a:r>
              <a:rPr lang="en-US" altLang="ko-KR" sz="1600" dirty="0">
                <a:latin typeface="+mn-ea"/>
              </a:rPr>
              <a:t>data-</a:t>
            </a:r>
            <a:r>
              <a:rPr lang="en-US" altLang="ko-KR" sz="1600" dirty="0" err="1">
                <a:latin typeface="+mn-ea"/>
              </a:rPr>
              <a:t>th</a:t>
            </a:r>
            <a:r>
              <a:rPr lang="en-US" altLang="ko-KR" sz="1600" dirty="0">
                <a:latin typeface="+mn-ea"/>
              </a:rPr>
              <a:t>-replace</a:t>
            </a:r>
            <a:r>
              <a:rPr lang="ko-KR" altLang="en-US" sz="1600" dirty="0">
                <a:latin typeface="+mn-ea"/>
              </a:rPr>
              <a:t>는 다른 템플릿을 대체 사용할 때 사용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위에 </a:t>
            </a:r>
            <a:r>
              <a:rPr lang="en-US" altLang="ko-KR" sz="1600" dirty="0">
                <a:latin typeface="+mn-ea"/>
              </a:rPr>
              <a:t>replace </a:t>
            </a:r>
            <a:r>
              <a:rPr lang="ko-KR" altLang="en-US" sz="1600" dirty="0">
                <a:latin typeface="+mn-ea"/>
              </a:rPr>
              <a:t>값을 설명하면 </a:t>
            </a:r>
            <a:r>
              <a:rPr lang="en-US" altLang="ko-KR" sz="1600" dirty="0">
                <a:latin typeface="+mn-ea"/>
              </a:rPr>
              <a:t>fragment/sidebar.html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sidebar fragment</a:t>
            </a:r>
            <a:r>
              <a:rPr lang="ko-KR" altLang="en-US" sz="1600" dirty="0">
                <a:latin typeface="+mn-ea"/>
              </a:rPr>
              <a:t>를 사용하겠다는 것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data-layout-fragment</a:t>
            </a:r>
            <a:r>
              <a:rPr lang="ko-KR" altLang="en-US" sz="1600" dirty="0">
                <a:latin typeface="+mn-ea"/>
              </a:rPr>
              <a:t>는 사용자가 작성할 </a:t>
            </a:r>
            <a:r>
              <a:rPr lang="en-US" altLang="ko-KR" sz="1600" dirty="0">
                <a:latin typeface="+mn-ea"/>
              </a:rPr>
              <a:t>fragment</a:t>
            </a:r>
            <a:r>
              <a:rPr lang="ko-KR" altLang="en-US" sz="1600" dirty="0">
                <a:latin typeface="+mn-ea"/>
              </a:rPr>
              <a:t>를 설정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2A54752-9742-4C62-AC9D-EDE0D73E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" y="1414179"/>
            <a:ext cx="5402369" cy="34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.html </a:t>
            </a:r>
            <a:r>
              <a:rPr lang="ko-KR" altLang="en-US" dirty="0"/>
              <a:t>작성방법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625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레이아웃 템플릿 작성방법</a:t>
            </a:r>
            <a:endParaRPr lang="en-US" altLang="ko-KR" sz="28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28C5184-6DA5-47BC-9B01-EEB9205A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" y="1414179"/>
            <a:ext cx="6413830" cy="13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E8E14-2BCE-4092-907A-CB8A9208ED8A}"/>
              </a:ext>
            </a:extLst>
          </p:cNvPr>
          <p:cNvSpPr txBox="1"/>
          <p:nvPr/>
        </p:nvSpPr>
        <p:spPr>
          <a:xfrm>
            <a:off x="155500" y="2728697"/>
            <a:ext cx="7971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data-layout-</a:t>
            </a:r>
            <a:r>
              <a:rPr lang="en-US" altLang="ko-KR" sz="1600" dirty="0" err="1"/>
              <a:t>decoreate</a:t>
            </a:r>
            <a:r>
              <a:rPr lang="en-US" altLang="ko-KR" sz="1600" dirty="0"/>
              <a:t> </a:t>
            </a:r>
            <a:r>
              <a:rPr lang="ko-KR" altLang="en-US" sz="1600" dirty="0"/>
              <a:t>속성으로 기본 레이아웃 </a:t>
            </a:r>
            <a:r>
              <a:rPr lang="en-US" altLang="ko-KR" sz="1600" dirty="0"/>
              <a:t>.html </a:t>
            </a:r>
            <a:r>
              <a:rPr lang="ko-KR" altLang="en-US" sz="1600" dirty="0"/>
              <a:t>파일을 지정하면 브라우저 렌더링 시</a:t>
            </a:r>
            <a:endParaRPr lang="en-US" altLang="ko-KR" sz="1600" dirty="0"/>
          </a:p>
          <a:p>
            <a:r>
              <a:rPr lang="ko-KR" altLang="en-US" sz="1600" dirty="0"/>
              <a:t>지정한 레이아웃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내용이 포함돼서 보여진다</a:t>
            </a:r>
            <a:endParaRPr lang="en-US" altLang="ko-KR" sz="16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3017243-E4F4-495F-819C-C7212D8DA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0" y="3344678"/>
            <a:ext cx="3544389" cy="28825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0B8583-E0FD-4B1F-AB29-46AF8D04823D}"/>
              </a:ext>
            </a:extLst>
          </p:cNvPr>
          <p:cNvSpPr txBox="1"/>
          <p:nvPr/>
        </p:nvSpPr>
        <p:spPr>
          <a:xfrm>
            <a:off x="3699889" y="3344678"/>
            <a:ext cx="51552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실제로 렌더링 된 내용을 보면 사용자가 작성한</a:t>
            </a:r>
            <a:endParaRPr lang="en-US" altLang="ko-KR" sz="1600" dirty="0"/>
          </a:p>
          <a:p>
            <a:r>
              <a:rPr lang="ko-KR" altLang="en-US" sz="1600" dirty="0"/>
              <a:t>부분 이외에 기본 레이아웃 </a:t>
            </a:r>
            <a:r>
              <a:rPr lang="en-US" altLang="ko-KR" sz="1600" dirty="0"/>
              <a:t>.html</a:t>
            </a:r>
            <a:r>
              <a:rPr lang="ko-KR" altLang="en-US" sz="1600" dirty="0"/>
              <a:t>에 포함된</a:t>
            </a:r>
            <a:endParaRPr lang="en-US" altLang="ko-KR" sz="1600" dirty="0"/>
          </a:p>
          <a:p>
            <a:r>
              <a:rPr lang="ko-KR" altLang="en-US" sz="1600" dirty="0"/>
              <a:t>내용들이 </a:t>
            </a:r>
            <a:r>
              <a:rPr lang="ko-KR" altLang="en-US" sz="1600" dirty="0" err="1"/>
              <a:t>채워졌음을</a:t>
            </a:r>
            <a:r>
              <a:rPr lang="ko-KR" altLang="en-US" sz="1600" dirty="0"/>
              <a:t> 볼 수 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사용자 </a:t>
            </a:r>
            <a:r>
              <a:rPr lang="en-US" altLang="ko-KR" sz="1600" dirty="0"/>
              <a:t>html</a:t>
            </a:r>
            <a:r>
              <a:rPr lang="ko-KR" altLang="en-US" sz="1600" dirty="0"/>
              <a:t>에서만 포함하고 싶은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ko-KR" altLang="en-US" sz="1600" dirty="0"/>
              <a:t>파일이 있을 경우</a:t>
            </a:r>
            <a:endParaRPr lang="en-US" altLang="ko-KR" sz="1600" dirty="0"/>
          </a:p>
          <a:p>
            <a:r>
              <a:rPr lang="ko-KR" altLang="en-US" sz="1600" dirty="0"/>
              <a:t>사용자 </a:t>
            </a:r>
            <a:r>
              <a:rPr lang="en-US" altLang="ko-KR" sz="1600" dirty="0"/>
              <a:t>.html</a:t>
            </a:r>
            <a:r>
              <a:rPr lang="ko-KR" altLang="en-US" sz="1600" dirty="0"/>
              <a:t>에서 </a:t>
            </a:r>
            <a:r>
              <a:rPr lang="en-US" altLang="ko-KR" sz="1600" dirty="0"/>
              <a:t>&lt;head&gt;&lt;/head&gt;</a:t>
            </a:r>
            <a:r>
              <a:rPr lang="ko-KR" altLang="en-US" sz="1600" dirty="0"/>
              <a:t>태그 안에 명시하면</a:t>
            </a:r>
            <a:endParaRPr lang="en-US" altLang="ko-KR" sz="1600" dirty="0"/>
          </a:p>
          <a:p>
            <a:r>
              <a:rPr lang="ko-KR" altLang="en-US" sz="1600" dirty="0"/>
              <a:t>기본 레이아웃에 포함된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.html</a:t>
            </a:r>
          </a:p>
          <a:p>
            <a:r>
              <a:rPr lang="en-US" altLang="ko-KR" sz="1600" dirty="0"/>
              <a:t>&lt;head&gt;&lt;/head&gt;</a:t>
            </a:r>
            <a:r>
              <a:rPr lang="ko-KR" altLang="en-US" sz="1600" dirty="0"/>
              <a:t>안에 정의된 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같이 포함된다</a:t>
            </a:r>
          </a:p>
        </p:txBody>
      </p:sp>
    </p:spTree>
    <p:extLst>
      <p:ext uri="{BB962C8B-B14F-4D97-AF65-F5344CB8AC3E}">
        <p14:creationId xmlns:p14="http://schemas.microsoft.com/office/powerpoint/2010/main" val="17918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E3ED6-628C-4283-AF7B-430937B2F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522A-24B4-4B70-B5A3-3AE45592CE33}"/>
              </a:ext>
            </a:extLst>
          </p:cNvPr>
          <p:cNvSpPr txBox="1"/>
          <p:nvPr/>
        </p:nvSpPr>
        <p:spPr>
          <a:xfrm>
            <a:off x="155500" y="188276"/>
            <a:ext cx="570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Thymeleaf</a:t>
            </a:r>
            <a:r>
              <a:rPr lang="en-US" altLang="ko-KR" sz="2800" dirty="0"/>
              <a:t> </a:t>
            </a:r>
            <a:r>
              <a:rPr lang="ko-KR" altLang="en-US" sz="2800" dirty="0"/>
              <a:t>기본 문법 및 사용 방법</a:t>
            </a:r>
            <a:endParaRPr lang="en-US" altLang="ko-K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BD5BB-1E18-4D2D-8B3B-4C4903930ED9}"/>
              </a:ext>
            </a:extLst>
          </p:cNvPr>
          <p:cNvSpPr txBox="1"/>
          <p:nvPr/>
        </p:nvSpPr>
        <p:spPr>
          <a:xfrm>
            <a:off x="155500" y="1414179"/>
            <a:ext cx="86040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Thymeleaf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링크 참조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Tutorial: Using </a:t>
            </a:r>
            <a:r>
              <a:rPr lang="en-US" altLang="ko-KR" sz="1600" dirty="0" err="1">
                <a:hlinkClick r:id="rId2"/>
              </a:rPr>
              <a:t>Thymeleaf</a:t>
            </a:r>
            <a:endParaRPr lang="ko-KR" altLang="en-US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thymeleaf</a:t>
            </a:r>
            <a:r>
              <a:rPr lang="en-US" altLang="ko-KR" sz="1600" dirty="0"/>
              <a:t> </a:t>
            </a:r>
            <a:r>
              <a:rPr lang="ko-KR" altLang="en-US" sz="1600" dirty="0"/>
              <a:t>문법 사용방법은 태그 내에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</a:t>
            </a:r>
            <a:r>
              <a:rPr lang="ko-KR" altLang="en-US" sz="1600" dirty="0"/>
              <a:t>속성으로 사용하며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:</a:t>
            </a:r>
            <a:r>
              <a:rPr lang="ko-KR" altLang="en-US" sz="1600" dirty="0"/>
              <a:t>속성</a:t>
            </a:r>
            <a:r>
              <a:rPr lang="en-US" altLang="ko-KR" sz="1600" dirty="0"/>
              <a:t>="</a:t>
            </a:r>
            <a:r>
              <a:rPr lang="ko-KR" altLang="en-US" sz="1600" dirty="0"/>
              <a:t>값</a:t>
            </a:r>
            <a:r>
              <a:rPr lang="en-US" altLang="ko-KR" sz="1600" dirty="0"/>
              <a:t>"</a:t>
            </a:r>
            <a:r>
              <a:rPr lang="ko-KR" altLang="en-US" sz="1600" dirty="0"/>
              <a:t>으로 되어있고 </a:t>
            </a:r>
            <a:r>
              <a:rPr lang="en-US" altLang="ko-KR" sz="1600" dirty="0"/>
              <a:t>html5</a:t>
            </a:r>
            <a:r>
              <a:rPr lang="ko-KR" altLang="en-US" sz="1600" dirty="0"/>
              <a:t>형식도 지원한다</a:t>
            </a:r>
            <a:endParaRPr lang="en-US" altLang="ko-KR" sz="1600" dirty="0"/>
          </a:p>
          <a:p>
            <a:r>
              <a:rPr lang="en-US" altLang="ko-KR" sz="1600" dirty="0"/>
              <a:t>- html5</a:t>
            </a:r>
            <a:r>
              <a:rPr lang="ko-KR" altLang="en-US" sz="1600" dirty="0"/>
              <a:t>형식은 </a:t>
            </a:r>
            <a:r>
              <a:rPr lang="en-US" altLang="ko-KR" sz="1600" dirty="0"/>
              <a:t>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</a:t>
            </a:r>
            <a:r>
              <a:rPr lang="ko-KR" altLang="en-US" sz="1600" dirty="0"/>
              <a:t>속성</a:t>
            </a:r>
            <a:r>
              <a:rPr lang="en-US" altLang="ko-KR" sz="1600" dirty="0"/>
              <a:t>="</a:t>
            </a:r>
            <a:r>
              <a:rPr lang="ko-KR" altLang="en-US" sz="1600" dirty="0"/>
              <a:t>값</a:t>
            </a:r>
            <a:r>
              <a:rPr lang="en-US" altLang="ko-KR" sz="1600" dirty="0"/>
              <a:t>“ </a:t>
            </a:r>
            <a:r>
              <a:rPr lang="ko-KR" altLang="en-US" sz="1600" dirty="0"/>
              <a:t>형식이며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가독성이 좋은 </a:t>
            </a:r>
            <a:r>
              <a:rPr lang="en-US" altLang="ko-KR" sz="1600" dirty="0"/>
              <a:t>html5</a:t>
            </a:r>
            <a:r>
              <a:rPr lang="ko-KR" altLang="en-US" sz="1600" dirty="0"/>
              <a:t>형식을 권장한다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&lt;li&gt; </a:t>
            </a:r>
            <a:r>
              <a:rPr lang="ko-KR" altLang="en-US" sz="1600" dirty="0"/>
              <a:t>태그에 </a:t>
            </a:r>
            <a:r>
              <a:rPr lang="en-US" altLang="ko-KR" sz="1600" dirty="0"/>
              <a:t>collection </a:t>
            </a:r>
            <a:r>
              <a:rPr lang="ko-KR" altLang="en-US" sz="1600" dirty="0"/>
              <a:t>객체를 반복한다고 하면</a:t>
            </a:r>
            <a:endParaRPr lang="en-US" altLang="ko-KR" sz="1600" dirty="0"/>
          </a:p>
          <a:p>
            <a:r>
              <a:rPr lang="en-US" altLang="ko-KR" sz="1600" dirty="0"/>
              <a:t>&lt;li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-each=“</a:t>
            </a:r>
            <a:r>
              <a:rPr lang="en-US" altLang="ko-KR" sz="1600" dirty="0" err="1"/>
              <a:t>dto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${list}”&gt;</a:t>
            </a:r>
          </a:p>
          <a:p>
            <a:r>
              <a:rPr lang="en-US" altLang="ko-KR" sz="1600" dirty="0"/>
              <a:t>	&lt;span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-text=“${dto.id}”&gt;&lt;/span&gt;</a:t>
            </a:r>
          </a:p>
          <a:p>
            <a:r>
              <a:rPr lang="en-US" altLang="ko-KR" sz="1600" dirty="0"/>
              <a:t>	&lt;span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-text=“${dto.name}”&gt;&lt;/span&gt;</a:t>
            </a:r>
          </a:p>
          <a:p>
            <a:r>
              <a:rPr lang="en-US" altLang="ko-KR" sz="1600" dirty="0"/>
              <a:t>&lt;/li&gt;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위처럼 사용하면 되고 객체의 상태 값도 지원한다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 사용은 기본적으로 앞에 명시된 객체 변수 명에 </a:t>
            </a:r>
            <a:r>
              <a:rPr lang="en-US" altLang="ko-KR" sz="1600" dirty="0"/>
              <a:t>Stat</a:t>
            </a:r>
            <a:r>
              <a:rPr lang="ko-KR" altLang="en-US" sz="1600" dirty="0"/>
              <a:t>을 붙여 </a:t>
            </a:r>
            <a:r>
              <a:rPr lang="en-US" altLang="ko-KR" sz="1600" dirty="0" err="1"/>
              <a:t>dtoStat</a:t>
            </a:r>
            <a:r>
              <a:rPr lang="ko-KR" altLang="en-US" sz="1600" dirty="0"/>
              <a:t>으로 사용하면 되고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 변수를 원하는 변수명으로 </a:t>
            </a:r>
            <a:r>
              <a:rPr lang="ko-KR" altLang="en-US" sz="1600" dirty="0" err="1"/>
              <a:t>봐꾸고</a:t>
            </a:r>
            <a:r>
              <a:rPr lang="ko-KR" altLang="en-US" sz="1600" dirty="0"/>
              <a:t> 싶다면</a:t>
            </a:r>
            <a:endParaRPr lang="en-US" altLang="ko-KR" sz="1600" dirty="0"/>
          </a:p>
          <a:p>
            <a:r>
              <a:rPr lang="en-US" altLang="ko-KR" sz="1600" dirty="0"/>
              <a:t>- &lt;li data-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-each=“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, state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${list}”&gt; </a:t>
            </a:r>
            <a:r>
              <a:rPr lang="ko-KR" altLang="en-US" sz="1600" dirty="0" err="1"/>
              <a:t>앞에서처럼</a:t>
            </a:r>
            <a:r>
              <a:rPr lang="ko-KR" altLang="en-US" sz="1600" dirty="0"/>
              <a:t> </a:t>
            </a:r>
            <a:r>
              <a:rPr lang="en-US" altLang="ko-KR" sz="1600" dirty="0"/>
              <a:t>,  </a:t>
            </a:r>
            <a:r>
              <a:rPr lang="ko-KR" altLang="en-US" sz="1600" dirty="0"/>
              <a:t>뒤에 변수명으로 설정할 수 도 있다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상태 값으로는 오른쪽에 이미지 참조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67858FB-14AF-4ABA-AC6E-E2071990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99" y="4934037"/>
            <a:ext cx="2114659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0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3849</TotalTime>
  <Words>731</Words>
  <Application>Microsoft Office PowerPoint</Application>
  <PresentationFormat>화면 슬라이드 쇼(4:3)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Rix고딕 B</vt:lpstr>
      <vt:lpstr>Rix고딕 L</vt:lpstr>
      <vt:lpstr>맑은 고딕</vt:lpstr>
      <vt:lpstr>Arial</vt:lpstr>
      <vt:lpstr>Calibri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</dc:creator>
  <cp:lastModifiedBy>이승준</cp:lastModifiedBy>
  <cp:revision>269</cp:revision>
  <cp:lastPrinted>2019-11-11T09:03:28Z</cp:lastPrinted>
  <dcterms:created xsi:type="dcterms:W3CDTF">2019-11-11T01:59:21Z</dcterms:created>
  <dcterms:modified xsi:type="dcterms:W3CDTF">2021-04-20T08:43:28Z</dcterms:modified>
</cp:coreProperties>
</file>