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425" r:id="rId2"/>
    <p:sldId id="385" r:id="rId3"/>
    <p:sldId id="374" r:id="rId4"/>
    <p:sldId id="398" r:id="rId5"/>
    <p:sldId id="401" r:id="rId6"/>
    <p:sldId id="403" r:id="rId7"/>
    <p:sldId id="404" r:id="rId8"/>
    <p:sldId id="405" r:id="rId9"/>
    <p:sldId id="406" r:id="rId10"/>
    <p:sldId id="407" r:id="rId11"/>
    <p:sldId id="390" r:id="rId12"/>
    <p:sldId id="417" r:id="rId13"/>
    <p:sldId id="412" r:id="rId14"/>
    <p:sldId id="413" r:id="rId15"/>
    <p:sldId id="414" r:id="rId16"/>
    <p:sldId id="415" r:id="rId17"/>
    <p:sldId id="383" r:id="rId18"/>
    <p:sldId id="426" r:id="rId19"/>
    <p:sldId id="427" r:id="rId20"/>
    <p:sldId id="428" r:id="rId21"/>
    <p:sldId id="375" r:id="rId22"/>
    <p:sldId id="376" r:id="rId23"/>
    <p:sldId id="377" r:id="rId24"/>
    <p:sldId id="378" r:id="rId25"/>
    <p:sldId id="379" r:id="rId26"/>
    <p:sldId id="380" r:id="rId27"/>
    <p:sldId id="418" r:id="rId28"/>
    <p:sldId id="382" r:id="rId29"/>
    <p:sldId id="381" r:id="rId30"/>
    <p:sldId id="419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38B"/>
    <a:srgbClr val="909090"/>
    <a:srgbClr val="FFFFCC"/>
    <a:srgbClr val="585B96"/>
    <a:srgbClr val="7D74A4"/>
    <a:srgbClr val="6E5BBD"/>
    <a:srgbClr val="6E7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5382" autoAdjust="0"/>
  </p:normalViewPr>
  <p:slideViewPr>
    <p:cSldViewPr snapToGrid="0">
      <p:cViewPr varScale="1">
        <p:scale>
          <a:sx n="103" d="100"/>
          <a:sy n="103" d="100"/>
        </p:scale>
        <p:origin x="1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630A0-F07D-4A71-B1F1-F390D9D20E3A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C40D-B6D1-465B-AC61-66301F98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4412D18-8691-4658-9460-9A48323E2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12D18-8691-4658-9460-9A48323E2AD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12D18-8691-4658-9460-9A48323E2AD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4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12D18-8691-4658-9460-9A48323E2AD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1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12D18-8691-4658-9460-9A48323E2AD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12D18-8691-4658-9460-9A48323E2A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8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73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14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86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831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607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369DB-F330-43E2-B084-F03EFF98DA05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71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C638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9090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F8C8EF-D08F-4157-B38F-0949A07596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9090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z="2000" dirty="0" smtClean="0"/>
              <a:t>Supported by the US National Institutes of Health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F8C8EF-D08F-4157-B38F-0949A07596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9" descr="csde"/>
          <p:cNvPicPr>
            <a:picLocks noGrp="1"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01" y="618185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631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82781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8715" y="634039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745672"/>
            <a:ext cx="8153400" cy="435032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"/>
              <a:defRPr>
                <a:latin typeface="Calibri" pitchFamily="34" charset="0"/>
                <a:cs typeface="Calibri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Calibri" pitchFamily="34" charset="0"/>
                <a:cs typeface="Calibri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  <a:cs typeface="Calibri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7D29B9-4936-41F2-88D0-83E0E3325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82781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218715" y="634039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3C638B"/>
                </a:solidFill>
                <a:latin typeface="+mn-lt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82781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8715" y="634039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182781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8715" y="634039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92035"/>
            <a:ext cx="533400" cy="228600"/>
          </a:xfrm>
          <a:prstGeom prst="rect">
            <a:avLst/>
          </a:prstGeom>
          <a:solidFill>
            <a:srgbClr val="3C638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9090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248400"/>
            <a:ext cx="182781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8715" y="634039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  <p:sldLayoutId id="2147483676" r:id="rId3"/>
    <p:sldLayoutId id="2147483677" r:id="rId4"/>
    <p:sldLayoutId id="2147483678" r:id="rId5"/>
    <p:sldLayoutId id="214748368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itchFamily="2" charset="2"/>
        <a:buChar char=""/>
        <a:defRPr kumimoji="0" sz="2800" kern="1200">
          <a:solidFill>
            <a:schemeClr val="tx1"/>
          </a:solidFill>
          <a:latin typeface="Calibri"/>
          <a:ea typeface="+mn-ea"/>
          <a:cs typeface="Calibri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110000"/>
        <a:buFont typeface="Wingdings" panose="05000000000000000000" pitchFamily="2" charset="2"/>
        <a:buChar char="§"/>
        <a:defRPr kumimoji="0" sz="2400" kern="1200">
          <a:solidFill>
            <a:schemeClr val="accent2">
              <a:lumMod val="75000"/>
            </a:schemeClr>
          </a:solidFill>
          <a:latin typeface="Calibri"/>
          <a:ea typeface="+mn-ea"/>
          <a:cs typeface="Calibri"/>
        </a:defRPr>
      </a:lvl2pPr>
      <a:lvl3pPr marL="914400" indent="-228600" algn="l" rtl="0" eaLnBrk="1" latinLnBrk="0" hangingPunct="1">
        <a:spcBef>
          <a:spcPts val="500"/>
        </a:spcBef>
        <a:buClr>
          <a:schemeClr val="accent2">
            <a:lumMod val="60000"/>
            <a:lumOff val="40000"/>
          </a:schemeClr>
        </a:buClr>
        <a:buSzPct val="60000"/>
        <a:buFont typeface="Wingdings"/>
        <a:buChar char=""/>
        <a:defRPr kumimoji="0" sz="2000" kern="1200">
          <a:solidFill>
            <a:schemeClr val="tx2">
              <a:lumMod val="60000"/>
              <a:lumOff val="40000"/>
            </a:schemeClr>
          </a:solidFill>
          <a:latin typeface="Calibri"/>
          <a:ea typeface="+mn-ea"/>
          <a:cs typeface="Calibri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accent2">
              <a:lumMod val="60000"/>
              <a:lumOff val="40000"/>
            </a:schemeClr>
          </a:solidFill>
          <a:latin typeface="Calibri"/>
          <a:ea typeface="+mn-ea"/>
          <a:cs typeface="Calibri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accent1">
              <a:lumMod val="60000"/>
              <a:lumOff val="40000"/>
            </a:schemeClr>
          </a:solidFill>
          <a:latin typeface="Calibri"/>
          <a:ea typeface="+mn-ea"/>
          <a:cs typeface="Calibri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x.doi.org/10.1016/j.stamet.2011.01.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x.doi.org/10.1111/rssb.1201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6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TEMPORAL EXPONENTIAL-FAMILY RANDOM GRAPH MODELING (TERGMS) WITH STATNET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cap="none" dirty="0" smtClean="0">
                <a:solidFill>
                  <a:schemeClr val="accent2">
                    <a:lumMod val="75000"/>
                  </a:schemeClr>
                </a:solidFill>
              </a:rPr>
              <a:t>Prof</a:t>
            </a:r>
            <a:r>
              <a:rPr lang="en-US" sz="3100" cap="none" dirty="0">
                <a:solidFill>
                  <a:schemeClr val="accent2">
                    <a:lumMod val="75000"/>
                  </a:schemeClr>
                </a:solidFill>
              </a:rPr>
              <a:t>. Steven Goodreau</a:t>
            </a:r>
            <a:br>
              <a:rPr lang="en-US" sz="3100" cap="none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100" cap="none" dirty="0">
                <a:solidFill>
                  <a:schemeClr val="accent2">
                    <a:lumMod val="75000"/>
                  </a:schemeClr>
                </a:solidFill>
              </a:rPr>
              <a:t>Prof. Martina Morris</a:t>
            </a:r>
            <a:br>
              <a:rPr lang="en-US" sz="3100" cap="none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100" cap="none" dirty="0" smtClean="0">
                <a:solidFill>
                  <a:schemeClr val="accent2">
                    <a:lumMod val="75000"/>
                  </a:schemeClr>
                </a:solidFill>
              </a:rPr>
              <a:t>Prof. Michal </a:t>
            </a:r>
            <a:r>
              <a:rPr lang="en-US" sz="3100" cap="none" dirty="0" err="1" smtClean="0">
                <a:solidFill>
                  <a:schemeClr val="accent2">
                    <a:lumMod val="75000"/>
                  </a:schemeClr>
                </a:solidFill>
              </a:rPr>
              <a:t>Bojanowski</a:t>
            </a:r>
            <a:r>
              <a:rPr lang="en-US" sz="3100" cap="none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100" cap="non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100" cap="none" dirty="0" smtClean="0">
                <a:solidFill>
                  <a:schemeClr val="accent2">
                    <a:lumMod val="75000"/>
                  </a:schemeClr>
                </a:solidFill>
              </a:rPr>
              <a:t>Prof. Mark S. </a:t>
            </a:r>
            <a:r>
              <a:rPr lang="en-US" sz="3100" cap="none" smtClean="0">
                <a:solidFill>
                  <a:schemeClr val="accent2">
                    <a:lumMod val="75000"/>
                  </a:schemeClr>
                </a:solidFill>
              </a:rPr>
              <a:t>Handcock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8C8EF-D08F-4157-B38F-0949A07596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61082" y="3172535"/>
            <a:ext cx="76114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tabLst>
                <a:tab pos="914400" algn="l"/>
                <a:tab pos="1598613" algn="l"/>
              </a:tabLst>
            </a:pPr>
            <a:r>
              <a:rPr lang="en-US" sz="1800" dirty="0" smtClean="0">
                <a:latin typeface="+mn-lt"/>
                <a:ea typeface="Times New Roman" pitchFamily="18" charset="0"/>
                <a:cs typeface="Tahoma" pitchFamily="34" charset="0"/>
              </a:rPr>
              <a:t>The model is expressed as log odds of tie equaling 1 given it equaled 1 at the last time step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914400" algn="l"/>
                <a:tab pos="1598613" algn="l"/>
              </a:tabLst>
            </a:pPr>
            <a:r>
              <a:rPr lang="en-US" sz="1800" dirty="0" smtClean="0">
                <a:latin typeface="+mn-lt"/>
                <a:ea typeface="Times New Roman" pitchFamily="18" charset="0"/>
                <a:cs typeface="Tahoma" pitchFamily="34" charset="0"/>
              </a:rPr>
              <a:t>This is done to make it consistent with the formation model, so all the math works out nicely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914400" algn="l"/>
                <a:tab pos="1598613" algn="l"/>
              </a:tabLst>
            </a:pPr>
            <a:r>
              <a:rPr lang="en-US" sz="1800" dirty="0" smtClean="0">
                <a:latin typeface="+mn-lt"/>
                <a:ea typeface="Times New Roman" pitchFamily="18" charset="0"/>
                <a:cs typeface="Tahoma" pitchFamily="34" charset="0"/>
              </a:rPr>
              <a:t>But it implies that the model, and thus the coefficients, should be interpreted in terms of effects on relational persistence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914400" algn="l"/>
                <a:tab pos="1598613" algn="l"/>
              </a:tabLst>
            </a:pPr>
            <a:r>
              <a:rPr lang="en-US" sz="1800" dirty="0" smtClean="0">
                <a:latin typeface="+mn-lt"/>
                <a:ea typeface="Times New Roman" pitchFamily="18" charset="0"/>
                <a:cs typeface="Tahoma" pitchFamily="34" charset="0"/>
              </a:rPr>
              <a:t>That said, people tend to thing in terms of relational formation and dissolution, since relational dissolution is a more salient event than relational persistence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914400" algn="l"/>
                <a:tab pos="1598613" algn="l"/>
              </a:tabLst>
            </a:pPr>
            <a:r>
              <a:rPr lang="en-US" sz="1800" dirty="0" smtClean="0">
                <a:latin typeface="+mn-lt"/>
                <a:ea typeface="Times New Roman" pitchFamily="18" charset="0"/>
                <a:cs typeface="Tahoma" pitchFamily="34" charset="0"/>
              </a:rPr>
              <a:t>Thus, we often use the language of dissolution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3133" y="1762257"/>
            <a:ext cx="31498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Dissolution? Or persistence?</a:t>
            </a:r>
          </a:p>
          <a:p>
            <a:pPr algn="l" eaLnBrk="0" hangingPunct="0"/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32644" y="2509638"/>
                <a:ext cx="7611466" cy="46083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rest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graph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l-GR" sz="1600" b="1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44" y="2509638"/>
                <a:ext cx="7611466" cy="460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3" y="235234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STERGMs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During simulation, two processes occur separately within a time step: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</a:t>
            </a:r>
            <a:r>
              <a:rPr lang="en-US" sz="1800" baseline="30000" dirty="0" smtClean="0"/>
              <a:t>+ </a:t>
            </a:r>
            <a:r>
              <a:rPr lang="en-US" sz="1800" dirty="0" smtClean="0"/>
              <a:t>= network in the formation process after evolution</a:t>
            </a:r>
          </a:p>
          <a:p>
            <a:r>
              <a:rPr lang="en-US" sz="1800" dirty="0" smtClean="0"/>
              <a:t>Y</a:t>
            </a:r>
            <a:r>
              <a:rPr lang="en-US" sz="1800" baseline="30000" dirty="0" smtClean="0"/>
              <a:t>-</a:t>
            </a:r>
            <a:r>
              <a:rPr lang="en-US" sz="1800" dirty="0" smtClean="0"/>
              <a:t> = </a:t>
            </a:r>
            <a:r>
              <a:rPr lang="en-US" sz="1800" dirty="0"/>
              <a:t>network in the </a:t>
            </a:r>
            <a:r>
              <a:rPr lang="en-US" sz="1800" dirty="0" smtClean="0"/>
              <a:t>dissolution process </a:t>
            </a:r>
            <a:r>
              <a:rPr lang="en-US" sz="1800" dirty="0"/>
              <a:t>after </a:t>
            </a:r>
            <a:r>
              <a:rPr lang="en-US" sz="1800" dirty="0" smtClean="0"/>
              <a:t>evolution</a:t>
            </a:r>
          </a:p>
          <a:p>
            <a:r>
              <a:rPr lang="en-US" sz="1800" dirty="0" smtClean="0"/>
              <a:t>This is the origin of the “S” in STERGM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8600" t="31661" r="16551" b="30269"/>
          <a:stretch/>
        </p:blipFill>
        <p:spPr>
          <a:xfrm>
            <a:off x="1223852" y="2370933"/>
            <a:ext cx="6490844" cy="253417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2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3" y="235234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STERGMs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statistical theory in Krivitsky and Handcock 2014:</a:t>
            </a:r>
          </a:p>
          <a:p>
            <a:pPr lvl="1"/>
            <a:r>
              <a:rPr lang="en-US" sz="1800" dirty="0" smtClean="0"/>
              <a:t>demonstrates a given combination of formation and dissolution model will converge to a stable equilibrium, i.e.: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This and other work in press provide the statistical theory for methods for estimating the two models, given certain kinds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7930" y="3187077"/>
            <a:ext cx="440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Prevalence ≈ Incidence x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Duration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64255" y="1762257"/>
            <a:ext cx="708411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Term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~edges</a:t>
            </a: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What combo do you think is most common in empirical networks?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STERGMs: </a:t>
            </a:r>
            <a:r>
              <a:rPr lang="en-US" sz="3600" dirty="0">
                <a:latin typeface="Calibri" pitchFamily="34" charset="0"/>
              </a:rPr>
              <a:t>Example of </a:t>
            </a:r>
            <a:r>
              <a:rPr lang="en-US" sz="3600" dirty="0" smtClean="0">
                <a:latin typeface="Calibri" pitchFamily="34" charset="0"/>
              </a:rPr>
              <a:t>interpretation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98146"/>
                  </p:ext>
                </p:extLst>
              </p:nvPr>
            </p:nvGraphicFramePr>
            <p:xfrm>
              <a:off x="1319813" y="2480076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(persistence)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(fewer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longer average duration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(more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shorter average duration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98146"/>
                  </p:ext>
                </p:extLst>
              </p:nvPr>
            </p:nvGraphicFramePr>
            <p:xfrm>
              <a:off x="1319813" y="2480076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059" r="-107973" b="-4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4449" r="-424" b="-44590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</a:t>
                          </a:r>
                          <a:r>
                            <a:rPr lang="en-US" dirty="0" smtClean="0"/>
                            <a:t>(persistence) </a:t>
                          </a:r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(fewer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longer average duration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(more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shorter average duration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1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64255" y="1762257"/>
            <a:ext cx="70841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Term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~edges</a:t>
            </a: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sz="2000" dirty="0">
                <a:latin typeface="+mn-lt"/>
                <a:cs typeface="Courier New" panose="02070309020205020404" pitchFamily="49" charset="0"/>
              </a:rPr>
              <a:t>What combo do you think is most common in empirical networks?</a:t>
            </a:r>
          </a:p>
          <a:p>
            <a:pPr algn="l" eaLnBrk="0" hangingPunct="0"/>
            <a:endParaRPr lang="en-US" sz="20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STERGMs: </a:t>
            </a:r>
            <a:r>
              <a:rPr lang="en-US" sz="3600" dirty="0">
                <a:latin typeface="Calibri" pitchFamily="34" charset="0"/>
              </a:rPr>
              <a:t>Example of </a:t>
            </a:r>
            <a:r>
              <a:rPr lang="en-US" sz="3600" dirty="0" smtClean="0">
                <a:latin typeface="Calibri" pitchFamily="34" charset="0"/>
              </a:rPr>
              <a:t>interpretation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0910"/>
                  </p:ext>
                </p:extLst>
              </p:nvPr>
            </p:nvGraphicFramePr>
            <p:xfrm>
              <a:off x="1319813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fewer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each time step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(persistence)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more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served (fewer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longer average duration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(more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shorter average duration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0910"/>
                  </p:ext>
                </p:extLst>
              </p:nvPr>
            </p:nvGraphicFramePr>
            <p:xfrm>
              <a:off x="1319813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059" r="-107973" b="-4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4449" r="-424" b="-44590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more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each time step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fewer new ties created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each time step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</a:t>
                          </a:r>
                          <a:r>
                            <a:rPr lang="en-US" dirty="0" smtClean="0"/>
                            <a:t>(persistence) </a:t>
                          </a:r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more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served (fewer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>
                              <a:solidFill>
                                <a:srgbClr val="FF0000"/>
                              </a:solidFill>
                            </a:rPr>
                            <a:t>longer average duration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u="none" strike="noStrike" kern="1200" baseline="0" dirty="0" smtClean="0"/>
                            <a:t>fewer existing ties pre-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served (more dissolved);</a:t>
                          </a:r>
                        </a:p>
                        <a:p>
                          <a:r>
                            <a:rPr kumimoji="0" lang="en-US" sz="1800" u="none" strike="noStrike" kern="1200" baseline="0" dirty="0" smtClean="0"/>
                            <a:t>shorter average duration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9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64255" y="1762257"/>
            <a:ext cx="77926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Term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~concurrent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(# of nodes with degree 2+)</a:t>
            </a: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sz="2000" dirty="0">
                <a:latin typeface="+mn-lt"/>
                <a:cs typeface="Courier New" panose="02070309020205020404" pitchFamily="49" charset="0"/>
              </a:rPr>
              <a:t>What combo do you think is most common in empirical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sexual networks?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STERGMs: </a:t>
            </a:r>
            <a:r>
              <a:rPr lang="en-US" sz="3600" dirty="0">
                <a:latin typeface="Calibri" pitchFamily="34" charset="0"/>
              </a:rPr>
              <a:t>Example of </a:t>
            </a:r>
            <a:r>
              <a:rPr lang="en-US" sz="3600" dirty="0" smtClean="0">
                <a:latin typeface="Calibri" pitchFamily="34" charset="0"/>
              </a:rPr>
              <a:t>interpretation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732841"/>
                  </p:ext>
                </p:extLst>
              </p:nvPr>
            </p:nvGraphicFramePr>
            <p:xfrm>
              <a:off x="1319811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exactly 1 tie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fewer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1 tie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(persistence)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be preserved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dissolve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732841"/>
                  </p:ext>
                </p:extLst>
              </p:nvPr>
            </p:nvGraphicFramePr>
            <p:xfrm>
              <a:off x="1319811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059" r="-107973" b="-4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4449" r="-424" b="-44590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exactly 1 tie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fewer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1 tie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</a:t>
                          </a:r>
                          <a:r>
                            <a:rPr lang="en-US" dirty="0" smtClean="0"/>
                            <a:t>(persistence) </a:t>
                          </a:r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be preserved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dissolve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64255" y="1762257"/>
            <a:ext cx="77926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Term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~concurrent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(# of nodes with degree 2+)</a:t>
            </a: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sz="2000" dirty="0">
                <a:latin typeface="+mn-lt"/>
                <a:cs typeface="Courier New" panose="02070309020205020404" pitchFamily="49" charset="0"/>
              </a:rPr>
              <a:t>What combo do you think is most common in empirical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sexual networks?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STERGMs: </a:t>
            </a:r>
            <a:r>
              <a:rPr lang="en-US" sz="3600" dirty="0">
                <a:latin typeface="Calibri" pitchFamily="34" charset="0"/>
              </a:rPr>
              <a:t>Example of </a:t>
            </a:r>
            <a:r>
              <a:rPr lang="en-US" sz="3600" dirty="0" smtClean="0">
                <a:latin typeface="Calibri" pitchFamily="34" charset="0"/>
              </a:rPr>
              <a:t>interpretation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809069"/>
                  </p:ext>
                </p:extLst>
              </p:nvPr>
            </p:nvGraphicFramePr>
            <p:xfrm>
              <a:off x="1319811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exactly 1 tie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fewer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1 tie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(persistence)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be preserved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dissolve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809069"/>
                  </p:ext>
                </p:extLst>
              </p:nvPr>
            </p:nvGraphicFramePr>
            <p:xfrm>
              <a:off x="1319811" y="2480075"/>
              <a:ext cx="7309281" cy="192532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760738"/>
                    <a:gridCol w="2672179"/>
                    <a:gridCol w="28763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059" r="-107973" b="-4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4449" r="-424" b="-44590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Formation 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more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exactly 1 tie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fewer ties added to actors</a:t>
                          </a:r>
                        </a:p>
                        <a:p>
                          <a:r>
                            <a:rPr kumimoji="0" lang="en-US" sz="1800" b="0" i="0" u="none" strike="noStrike" kern="1200" baseline="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with 1 tie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Dissolution </a:t>
                          </a:r>
                          <a:r>
                            <a:rPr lang="en-US" dirty="0" smtClean="0"/>
                            <a:t>(persistence) </a:t>
                          </a:r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be preserved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actors with 2 ties more likely to have them dissolve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1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STERGMs: Data </a:t>
            </a:r>
            <a:r>
              <a:rPr lang="en-US" sz="3600" dirty="0" smtClean="0"/>
              <a:t>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Multiple cross-sections of complete network data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easy to work with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but rare-to-non-existent in some fields</a:t>
            </a:r>
          </a:p>
          <a:p>
            <a:endParaRPr lang="en-US" sz="2400" dirty="0" smtClean="0"/>
          </a:p>
          <a:p>
            <a:r>
              <a:rPr lang="en-US" sz="2400" dirty="0" smtClean="0"/>
              <a:t>2. One snapshot of a cross-sectional network (census, egocentric, or otherwise), plus information on relational durations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more common</a:t>
            </a:r>
            <a:endParaRPr lang="en-US" dirty="0">
              <a:solidFill>
                <a:schemeClr val="tx2"/>
              </a:solidFill>
            </a:endParaRPr>
          </a:p>
          <a:p>
            <a:pPr lvl="2"/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ut introduces some statistical issues in estimating relation lengths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1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STERGMs: nodal dynamics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sz="2000" dirty="0"/>
              <a:t>All of the statistical theory presented so far regards networks with </a:t>
            </a:r>
          </a:p>
          <a:p>
            <a:pPr marL="662940" lvl="1" indent="-34290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Dynamic relationships, but still</a:t>
            </a:r>
          </a:p>
          <a:p>
            <a:pPr marL="662940" lvl="1" indent="-34290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Static actors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>
                <a:cs typeface="Courier New" panose="02070309020205020404" pitchFamily="49" charset="0"/>
              </a:rPr>
              <a:t>I.e. no births and deaths, no changing of nodal attributes</a:t>
            </a:r>
          </a:p>
          <a:p>
            <a:pPr eaLnBrk="0" hangingPunct="0"/>
            <a:endParaRPr lang="en-US" sz="2000" dirty="0"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cs typeface="Courier New" panose="02070309020205020404" pitchFamily="49" charset="0"/>
              </a:rPr>
              <a:t>The statistical theory of STERGM can </a:t>
            </a:r>
            <a:r>
              <a:rPr lang="en-US" sz="2000" dirty="0">
                <a:cs typeface="Courier New" panose="02070309020205020404" pitchFamily="49" charset="0"/>
              </a:rPr>
              <a:t>handle nodal </a:t>
            </a:r>
            <a:r>
              <a:rPr lang="en-US" sz="2000" dirty="0" smtClean="0">
                <a:cs typeface="Courier New" panose="02070309020205020404" pitchFamily="49" charset="0"/>
              </a:rPr>
              <a:t>dynamics during simulation, </a:t>
            </a:r>
            <a:r>
              <a:rPr lang="en-US" sz="2000" dirty="0">
                <a:cs typeface="Courier New" panose="02070309020205020404" pitchFamily="49" charset="0"/>
              </a:rPr>
              <a:t>with a few added </a:t>
            </a:r>
            <a:r>
              <a:rPr lang="en-US" sz="2000" dirty="0" smtClean="0">
                <a:cs typeface="Courier New" panose="02070309020205020404" pitchFamily="49" charset="0"/>
              </a:rPr>
              <a:t>tweaks</a:t>
            </a:r>
          </a:p>
          <a:p>
            <a:pPr lvl="1" eaLnBrk="0" hangingPunct="0"/>
            <a:r>
              <a:rPr lang="en-US" sz="1800" dirty="0">
                <a:cs typeface="Courier New" panose="02070309020205020404" pitchFamily="49" charset="0"/>
              </a:rPr>
              <a:t>M</a:t>
            </a:r>
            <a:r>
              <a:rPr lang="en-US" sz="1800" dirty="0" smtClean="0">
                <a:cs typeface="Courier New" panose="02070309020205020404" pitchFamily="49" charset="0"/>
              </a:rPr>
              <a:t>ost important is an offset term to deal with changing population size</a:t>
            </a:r>
          </a:p>
          <a:p>
            <a:pPr lvl="1" eaLnBrk="0" hangingPunct="0"/>
            <a:r>
              <a:rPr lang="en-US" sz="1800" dirty="0" smtClean="0">
                <a:cs typeface="Courier New" panose="02070309020205020404" pitchFamily="49" charset="0"/>
              </a:rPr>
              <a:t>Without it, density is preserved as population size changes</a:t>
            </a:r>
          </a:p>
          <a:p>
            <a:pPr lvl="1" eaLnBrk="0" hangingPunct="0"/>
            <a:r>
              <a:rPr lang="en-US" sz="1800" dirty="0" smtClean="0">
                <a:cs typeface="Courier New" panose="02070309020205020404" pitchFamily="49" charset="0"/>
              </a:rPr>
              <a:t>With it, mean degree </a:t>
            </a:r>
            <a:r>
              <a:rPr lang="en-US" sz="1800" smtClean="0">
                <a:cs typeface="Courier New" panose="02070309020205020404" pitchFamily="49" charset="0"/>
              </a:rPr>
              <a:t>is preserved </a:t>
            </a:r>
            <a:r>
              <a:rPr lang="en-US" sz="1800" dirty="0" smtClean="0">
                <a:cs typeface="Courier New" panose="02070309020205020404" pitchFamily="49" charset="0"/>
              </a:rPr>
              <a:t>as population size changes</a:t>
            </a:r>
          </a:p>
        </p:txBody>
      </p:sp>
    </p:spTree>
    <p:extLst>
      <p:ext uri="{BB962C8B-B14F-4D97-AF65-F5344CB8AC3E}">
        <p14:creationId xmlns:p14="http://schemas.microsoft.com/office/powerpoint/2010/main" val="37720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STERGMs: nodal dynamics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0" hangingPunct="0"/>
            <a:r>
              <a:rPr lang="en-US" sz="2000" dirty="0" smtClean="0"/>
              <a:t>For more info, see:</a:t>
            </a:r>
          </a:p>
          <a:p>
            <a:pPr eaLnBrk="0" hangingPunct="0"/>
            <a:endParaRPr lang="en-US" sz="2000" dirty="0" smtClean="0"/>
          </a:p>
          <a:p>
            <a:pPr marL="365760" lvl="1" indent="0" eaLnBrk="0" hangingPunct="0">
              <a:buNone/>
            </a:pPr>
            <a:r>
              <a:rPr lang="en-US" sz="1800" dirty="0" smtClean="0"/>
              <a:t>Pavel N. Krivitsky, Mark S. Handcock, and Martina Morris (January 2011). </a:t>
            </a:r>
            <a:r>
              <a:rPr lang="en-US" sz="1800" b="1" dirty="0" smtClean="0">
                <a:hlinkClick r:id="rId2"/>
              </a:rPr>
              <a:t>Adjusting for Network Size and Composition Effects in Exponential-Family Random Graph Models</a:t>
            </a:r>
            <a:r>
              <a:rPr lang="en-US" sz="1800" dirty="0" smtClean="0"/>
              <a:t>. </a:t>
            </a:r>
            <a:r>
              <a:rPr lang="en-US" sz="1800" i="1" dirty="0" smtClean="0"/>
              <a:t>Statistical Methodology</a:t>
            </a:r>
            <a:r>
              <a:rPr lang="en-US" sz="1800" dirty="0" smtClean="0"/>
              <a:t>, 8(4): 319–339 </a:t>
            </a:r>
          </a:p>
          <a:p>
            <a:pPr marL="365760" lvl="1" indent="0" eaLnBrk="0" hangingPunc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eaLnBrk="0" hangingPunct="0"/>
            <a:r>
              <a:rPr lang="en-US" sz="2200" dirty="0" smtClean="0">
                <a:cs typeface="Courier New" panose="02070309020205020404" pitchFamily="49" charset="0"/>
              </a:rPr>
              <a:t>And for more help with using STERGMs to simulate dynamic networks along with changing nodes and attributes:</a:t>
            </a:r>
          </a:p>
          <a:p>
            <a:pPr marL="365760" lvl="1" indent="0" eaLnBrk="0" hangingPunct="0">
              <a:buNone/>
            </a:pPr>
            <a:endParaRPr lang="en-US" sz="1800" dirty="0" smtClean="0"/>
          </a:p>
          <a:p>
            <a:pPr lvl="1" eaLnBrk="0" hangingPunct="0"/>
            <a:r>
              <a:rPr lang="en-US" sz="1800" dirty="0" smtClean="0"/>
              <a:t>Take our intensive summer workshop on network modeling for epidemic diffusion</a:t>
            </a:r>
          </a:p>
          <a:p>
            <a:pPr lvl="1" eaLnBrk="0" hangingPunct="0"/>
            <a:r>
              <a:rPr lang="en-US" sz="1800" dirty="0" smtClean="0"/>
              <a:t>Explore the online materials for the workshop (on the statnet webpage)</a:t>
            </a:r>
          </a:p>
          <a:p>
            <a:pPr lvl="1" eaLnBrk="0" hangingPunct="0"/>
            <a:r>
              <a:rPr lang="en-US" sz="1800" dirty="0" smtClean="0"/>
              <a:t>Try the </a:t>
            </a:r>
            <a:r>
              <a:rPr lang="en-US" sz="1800" dirty="0" err="1" smtClean="0"/>
              <a:t>EpiModel</a:t>
            </a:r>
            <a:r>
              <a:rPr lang="en-US" sz="1800" dirty="0" smtClean="0"/>
              <a:t> package</a:t>
            </a:r>
          </a:p>
          <a:p>
            <a:pPr lvl="1" eaLnBrk="0" hangingPunct="0"/>
            <a:endParaRPr lang="en-US" sz="1800" dirty="0" smtClean="0"/>
          </a:p>
          <a:p>
            <a:pPr marL="365760" lvl="1" indent="0" eaLnBrk="0" hangingPunct="0">
              <a:buNone/>
            </a:pPr>
            <a:endParaRPr lang="en-US" sz="1800" dirty="0"/>
          </a:p>
          <a:p>
            <a:pPr marL="365760" lvl="1" indent="0" eaLnBrk="0" hangingPunc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eaLnBrk="0" hangingPunct="0"/>
            <a:endParaRPr lang="en-US" sz="2200" dirty="0">
              <a:cs typeface="Courier New" panose="02070309020205020404" pitchFamily="49" charset="0"/>
            </a:endParaRPr>
          </a:p>
          <a:p>
            <a:pPr eaLnBrk="0" hangingPunct="0"/>
            <a:endParaRPr lang="en-US" sz="2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Source for all things STERGM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Pavel </a:t>
            </a:r>
            <a:r>
              <a:rPr lang="en-US" sz="2000" dirty="0"/>
              <a:t>N. Krivitsky and Mark S. Handcock </a:t>
            </a:r>
            <a:r>
              <a:rPr lang="en-US" sz="2000" dirty="0" smtClean="0"/>
              <a:t>(2014).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A Separable Model for Dynamic Networks</a:t>
            </a:r>
            <a:r>
              <a:rPr lang="en-US" sz="2000" dirty="0"/>
              <a:t>. </a:t>
            </a:r>
            <a:r>
              <a:rPr lang="en-US" sz="2000" i="1" dirty="0"/>
              <a:t>Journal of the Royal Statistical Society, Series B</a:t>
            </a:r>
            <a:r>
              <a:rPr lang="en-US" sz="2000" dirty="0"/>
              <a:t>, Volume 76, Issue 1, pages </a:t>
            </a:r>
            <a:r>
              <a:rPr lang="en-US" sz="2000" dirty="0" smtClean="0"/>
              <a:t>29–46.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400" smtClean="0"/>
              <a:t>SUNBELT 2015 – 23 JUNE 2015</a:t>
            </a:r>
            <a:endParaRPr 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tutorial…..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SUNBELT 2015 – 23 JUNE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hangingPunct="0"/>
            <a:endParaRPr lang="en-US" sz="2200" dirty="0" smtClean="0"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(reference slides follow)</a:t>
            </a:r>
            <a:endParaRPr lang="en-US" sz="2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One cross-section + duration info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89" y="1539792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 some domains, often takes the form of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asking respondents about individual relationships (either with or without identifiers). 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Often this is the </a:t>
            </a:r>
            <a:r>
              <a:rPr lang="en-US" sz="1800" i="1" dirty="0" smtClean="0"/>
              <a:t>n</a:t>
            </a:r>
            <a:r>
              <a:rPr lang="en-US" sz="1800" dirty="0" smtClean="0"/>
              <a:t> most recent, or all over some time period, or some combination (e.g. up to 3 in the last year)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</a:t>
            </a:r>
            <a:r>
              <a:rPr lang="en-US" sz="1800" dirty="0" smtClean="0"/>
              <a:t>sking whether the relationship is currently ongoing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</a:t>
            </a:r>
            <a:r>
              <a:rPr lang="en-US" sz="1800" dirty="0" smtClean="0"/>
              <a:t>f it’s ongoing: asking how long it has been going on (or when it started)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</a:t>
            </a:r>
            <a:r>
              <a:rPr lang="en-US" sz="1800" dirty="0" smtClean="0"/>
              <a:t>f it’s over: asking how long it lasted (or when it started and when it ended)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From this we want to estimate </a:t>
            </a:r>
          </a:p>
          <a:p>
            <a:pPr lvl="1"/>
            <a:r>
              <a:rPr lang="en-US" sz="1800" dirty="0" smtClean="0"/>
              <a:t>the mean duration of relationships</a:t>
            </a:r>
          </a:p>
          <a:p>
            <a:pPr lvl="1"/>
            <a:r>
              <a:rPr lang="en-US" sz="1800" dirty="0" smtClean="0"/>
              <a:t>perhaps additional information about the variation in those durations (overall, across categories of respondents, etc.)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16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One cross-section + duration info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Issues?</a:t>
            </a:r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60000">
            <a:off x="5410200" y="2438400"/>
            <a:ext cx="4191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60000" flipV="1">
            <a:off x="1295400" y="2667000"/>
            <a:ext cx="411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60000" flipV="1">
            <a:off x="4080510" y="3878580"/>
            <a:ext cx="13716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60000" flipV="1">
            <a:off x="3124200" y="3505200"/>
            <a:ext cx="232791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60000" flipV="1">
            <a:off x="2362200" y="3276600"/>
            <a:ext cx="13716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60000" flipV="1">
            <a:off x="40386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60000" flipV="1">
            <a:off x="5421630" y="2700187"/>
            <a:ext cx="1436370" cy="19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60000">
            <a:off x="5410200" y="3886200"/>
            <a:ext cx="533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60000">
            <a:off x="5482590" y="3528060"/>
            <a:ext cx="10477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0600" y="502027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1. Ongoing durations are right-censored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can use Kaplan-Meyer or other techniques to deal with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8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Issues?</a:t>
            </a:r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2632955C-3771-4B1B-80D6-809911D42639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60000" flipV="1">
            <a:off x="1295400" y="2667000"/>
            <a:ext cx="464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60000" flipV="1">
            <a:off x="15240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300" y="38862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2. Relationships are subject to length bias in their probability of being observed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This can also be adjusted for statistically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However, complex hybrid inclusion rules (e.g. most recent 3, as long as ongoing at some point in the last year) can make this complicated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60000" flipV="1">
            <a:off x="24384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60000" flipV="1">
            <a:off x="33528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60000" flipV="1">
            <a:off x="43434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60000" flipV="1">
            <a:off x="5257800" y="2952750"/>
            <a:ext cx="685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7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practice (and for examples in this course), we sometimes rely on an elegant approximation: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If relation lengths are approximately exponential/geometric (a </a:t>
            </a:r>
            <a:r>
              <a:rPr lang="en-US" sz="2000" dirty="0"/>
              <a:t>big </a:t>
            </a:r>
            <a:r>
              <a:rPr lang="en-US" sz="2000" dirty="0" smtClean="0"/>
              <a:t>if!), then the effects of length bias and right-censoring </a:t>
            </a:r>
            <a:r>
              <a:rPr lang="en-US" sz="2000" dirty="0"/>
              <a:t>cancel </a:t>
            </a:r>
            <a:r>
              <a:rPr lang="en-US" sz="2000" dirty="0" smtClean="0"/>
              <a:t>out</a:t>
            </a:r>
            <a:endParaRPr lang="en-US" sz="2000" dirty="0"/>
          </a:p>
          <a:p>
            <a:pPr lvl="1"/>
            <a:r>
              <a:rPr lang="en-US" sz="2000" dirty="0" smtClean="0"/>
              <a:t>The mean amount of time that the </a:t>
            </a:r>
            <a:r>
              <a:rPr lang="en-US" sz="2000" b="1" dirty="0" smtClean="0"/>
              <a:t>ongoing </a:t>
            </a:r>
            <a:r>
              <a:rPr lang="en-US" sz="2000" dirty="0" smtClean="0"/>
              <a:t>relationships have lasted until the day of interview (relationship age) is an unbiased estimator of the mean duration of relationships</a:t>
            </a:r>
          </a:p>
          <a:p>
            <a:pPr lvl="1"/>
            <a:r>
              <a:rPr lang="en-US" sz="2000" dirty="0" smtClean="0"/>
              <a:t>Why?!?</a:t>
            </a:r>
          </a:p>
          <a:p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7" y="1745672"/>
            <a:ext cx="8153401" cy="43503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Exponential/geometric durations suggests a memoryless processes – one in which the future does not depend on the past</a:t>
            </a:r>
          </a:p>
          <a:p>
            <a:r>
              <a:rPr lang="en-US" sz="2000" dirty="0" smtClean="0"/>
              <a:t>Imagine a fair, 6-sided die: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33" y="3222590"/>
            <a:ext cx="5261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n-lt"/>
              </a:rPr>
              <a:t>1/6</a:t>
            </a:r>
            <a:endParaRPr lang="en-US" sz="19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524" y="4011208"/>
            <a:ext cx="5261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n-lt"/>
              </a:rPr>
              <a:t>1/6</a:t>
            </a:r>
            <a:endParaRPr lang="en-US" sz="19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314" y="4752509"/>
            <a:ext cx="3080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n-lt"/>
              </a:rPr>
              <a:t>6</a:t>
            </a:r>
            <a:endParaRPr lang="en-US" sz="19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795" y="5526350"/>
            <a:ext cx="3080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+mn-lt"/>
              </a:rPr>
              <a:t>6</a:t>
            </a:r>
            <a:endParaRPr lang="en-US" sz="19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91665" y="4111737"/>
            <a:ext cx="2370260" cy="2510734"/>
            <a:chOff x="6591665" y="4111737"/>
            <a:chExt cx="2370260" cy="25107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6674" y="4475193"/>
              <a:ext cx="2365251" cy="2147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8551"/>
            <a:stretch/>
          </p:blipFill>
          <p:spPr>
            <a:xfrm>
              <a:off x="6591665" y="4111737"/>
              <a:ext cx="2365251" cy="353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Rectangle 11"/>
          <p:cNvSpPr/>
          <p:nvPr/>
        </p:nvSpPr>
        <p:spPr>
          <a:xfrm>
            <a:off x="1038773" y="2932184"/>
            <a:ext cx="50779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What is the probability I will get a </a:t>
            </a:r>
            <a:r>
              <a:rPr lang="en-US" sz="1600" dirty="0" smtClean="0">
                <a:latin typeface="+mn-lt"/>
              </a:rPr>
              <a:t>1 </a:t>
            </a:r>
            <a:r>
              <a:rPr lang="en-US" sz="1600" dirty="0">
                <a:latin typeface="+mn-lt"/>
              </a:rPr>
              <a:t>on my next toss</a:t>
            </a:r>
            <a:r>
              <a:rPr lang="en-US" sz="1600" dirty="0" smtClean="0">
                <a:latin typeface="+mn-lt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What is the probability I will get a </a:t>
            </a:r>
            <a:r>
              <a:rPr lang="en-US" sz="1600" dirty="0" smtClean="0">
                <a:latin typeface="+mn-lt"/>
              </a:rPr>
              <a:t>1 </a:t>
            </a:r>
            <a:r>
              <a:rPr lang="en-US" sz="1600" dirty="0">
                <a:latin typeface="+mn-lt"/>
              </a:rPr>
              <a:t>on my next toss given that my </a:t>
            </a:r>
            <a:r>
              <a:rPr lang="en-US" sz="1600" dirty="0" smtClean="0">
                <a:latin typeface="+mn-lt"/>
              </a:rPr>
              <a:t>previous 1 was five tosses ago?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 average, how many tosses will I need before I get my first </a:t>
            </a:r>
            <a:r>
              <a:rPr lang="en-US" sz="1600" dirty="0" smtClean="0">
                <a:latin typeface="+mn-lt"/>
              </a:rPr>
              <a:t>1?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 average, how many </a:t>
            </a:r>
            <a:r>
              <a:rPr lang="en-US" sz="1600" dirty="0" smtClean="0">
                <a:latin typeface="+mn-lt"/>
              </a:rPr>
              <a:t>more tosses will </a:t>
            </a:r>
            <a:r>
              <a:rPr lang="en-US" sz="1600" dirty="0">
                <a:latin typeface="+mn-lt"/>
              </a:rPr>
              <a:t>I need before I get my next </a:t>
            </a:r>
            <a:r>
              <a:rPr lang="en-US" sz="1600" dirty="0" smtClean="0">
                <a:latin typeface="+mn-lt"/>
              </a:rPr>
              <a:t>1, </a:t>
            </a:r>
            <a:r>
              <a:rPr lang="en-US" sz="1600" dirty="0">
                <a:latin typeface="+mn-lt"/>
              </a:rPr>
              <a:t>given that my </a:t>
            </a:r>
            <a:r>
              <a:rPr lang="en-US" sz="1600" dirty="0" smtClean="0">
                <a:latin typeface="+mn-lt"/>
              </a:rPr>
              <a:t>previous 1 </a:t>
            </a:r>
            <a:r>
              <a:rPr lang="en-US" sz="1600" dirty="0">
                <a:latin typeface="+mn-lt"/>
              </a:rPr>
              <a:t>was 8 tosses ago</a:t>
            </a:r>
            <a:r>
              <a:rPr lang="en-US" sz="1600" dirty="0" smtClean="0">
                <a:latin typeface="+mn-lt"/>
              </a:rPr>
              <a:t>?</a:t>
            </a:r>
            <a:endParaRPr lang="en-US" sz="16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Now, let’s imagine this fairly bizarre scenario: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You arrive in a room where there are 100 people who have each been flipping one die; they pause when you arrive.</a:t>
            </a:r>
          </a:p>
          <a:p>
            <a:pPr lvl="1"/>
            <a:r>
              <a:rPr lang="en-US" sz="1600" dirty="0" smtClean="0"/>
              <a:t>You don’t know how many sides those dice have, but you know they all have the same number.</a:t>
            </a:r>
          </a:p>
          <a:p>
            <a:pPr lvl="1"/>
            <a:r>
              <a:rPr lang="en-US" sz="1600" dirty="0" smtClean="0"/>
              <a:t>You are not allowed to ask any information about what they’ve flipped in the past. </a:t>
            </a:r>
          </a:p>
          <a:p>
            <a:pPr lvl="1"/>
            <a:r>
              <a:rPr lang="en-US" sz="1600" dirty="0" smtClean="0"/>
              <a:t>The only information people will give you is: how many flips after your arrival does it take until they get their first 1?</a:t>
            </a: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are allowed to stay until all of the </a:t>
            </a:r>
            <a:r>
              <a:rPr lang="en-US" sz="1600" dirty="0" smtClean="0"/>
              <a:t>100 people get their first 1, and they can inform you of the result.</a:t>
            </a:r>
          </a:p>
          <a:p>
            <a:pPr marL="36576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Given the information provided you, how will you estimate the number of sizes on the die?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Simple: when everyone tells you how many flips it takes from your arrival until their first 1, just take the mean of those numbers. Call it </a:t>
            </a:r>
            <a:r>
              <a:rPr lang="en-US" sz="2000" i="1" dirty="0" smtClean="0"/>
              <a:t>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Your best guess for the probability </a:t>
            </a:r>
            <a:r>
              <a:rPr lang="en-US" sz="2000" dirty="0"/>
              <a:t>of getting a 1 per flip is </a:t>
            </a:r>
            <a:r>
              <a:rPr lang="en-US" sz="2000" dirty="0" smtClean="0"/>
              <a:t>1/</a:t>
            </a:r>
            <a:r>
              <a:rPr lang="en-US" sz="2000" i="1" dirty="0" smtClean="0"/>
              <a:t>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And your best guess for the number of sides is the reciprocal of the probability of any one outcome per flip, which is 1/1/m, which just equals </a:t>
            </a:r>
            <a:r>
              <a:rPr lang="en-US" sz="2000" i="1" dirty="0" smtClean="0"/>
              <a:t>m </a:t>
            </a:r>
            <a:r>
              <a:rPr lang="en-US" sz="2000" dirty="0" smtClean="0"/>
              <a:t>again.</a:t>
            </a:r>
          </a:p>
          <a:p>
            <a:r>
              <a:rPr lang="en-US" sz="2000" dirty="0" smtClean="0"/>
              <a:t>Voila!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Retrospective relationship surveys are like this, but in reverse: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Dice: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Relationships:</a:t>
            </a:r>
          </a:p>
        </p:txBody>
      </p:sp>
      <p:grpSp>
        <p:nvGrpSpPr>
          <p:cNvPr id="13" name="Group 12"/>
          <p:cNvGrpSpPr/>
          <p:nvPr/>
        </p:nvGrpSpPr>
        <p:grpSpPr>
          <a:xfrm flipH="1">
            <a:off x="3312109" y="2689449"/>
            <a:ext cx="3899535" cy="1173295"/>
            <a:chOff x="1295400" y="2438233"/>
            <a:chExt cx="5562600" cy="142883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5410667" y="2438233"/>
              <a:ext cx="19009" cy="1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60000" flipV="1">
              <a:off x="1295400" y="2667000"/>
              <a:ext cx="4114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14062" y="3449781"/>
              <a:ext cx="3038137" cy="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60000" flipV="1">
              <a:off x="3124200" y="3072753"/>
              <a:ext cx="232791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60000" flipV="1">
              <a:off x="5421630" y="2700187"/>
              <a:ext cx="1436370" cy="190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60000">
              <a:off x="5410201" y="3453754"/>
              <a:ext cx="533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60000">
              <a:off x="5482590" y="3095614"/>
              <a:ext cx="104774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489601" y="4875704"/>
            <a:ext cx="3899922" cy="1173295"/>
            <a:chOff x="1295400" y="2438233"/>
            <a:chExt cx="5562600" cy="1428836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410667" y="2438233"/>
              <a:ext cx="19009" cy="1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60000" flipV="1">
              <a:off x="1295400" y="2667000"/>
              <a:ext cx="4114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14062" y="3449781"/>
              <a:ext cx="3038137" cy="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60000" flipV="1">
              <a:off x="3124200" y="3072753"/>
              <a:ext cx="232791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60000" flipV="1">
              <a:off x="5421630" y="2700187"/>
              <a:ext cx="1436370" cy="190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60000">
              <a:off x="5410201" y="3453754"/>
              <a:ext cx="533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60000">
              <a:off x="5482590" y="3095614"/>
              <a:ext cx="104774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9" y="1745672"/>
            <a:ext cx="7501542" cy="4350327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 have something approximating a memoryless process for relational duration, then an unbiased estimator for relationship length is to:</a:t>
            </a:r>
          </a:p>
          <a:p>
            <a:endParaRPr lang="en-US" sz="2400" dirty="0" smtClean="0"/>
          </a:p>
          <a:p>
            <a:pPr lvl="2"/>
            <a:r>
              <a:rPr lang="en-US" dirty="0" smtClean="0"/>
              <a:t>ask people about how long their ongoing relationships have lasted up until the present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take the mean of that number across respondents.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smtClean="0"/>
              <a:t>Terminology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The phrase “temporal ERGMs,” or TERGMs, refers to all ERGMs that are dynamic</a:t>
            </a:r>
          </a:p>
          <a:p>
            <a:endParaRPr lang="en-US" sz="1800" smtClean="0"/>
          </a:p>
          <a:p>
            <a:r>
              <a:rPr lang="en-US" sz="1800" smtClean="0"/>
              <a:t>The specific class of TERGMs that have been implemented thus far are called “separable temporal ERGMs,” or STERGMs</a:t>
            </a:r>
          </a:p>
          <a:p>
            <a:endParaRPr lang="en-US" sz="1800" smtClean="0"/>
          </a:p>
          <a:p>
            <a:r>
              <a:rPr lang="en-US" sz="1800" smtClean="0"/>
              <a:t>In the relevant R package, we left open the possibility that we would develop more in the future</a:t>
            </a:r>
          </a:p>
          <a:p>
            <a:endParaRPr lang="en-US" sz="1800" smtClean="0"/>
          </a:p>
          <a:p>
            <a:r>
              <a:rPr lang="en-US" sz="1800" smtClean="0"/>
              <a:t>Thus: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76427"/>
              </p:ext>
            </p:extLst>
          </p:nvPr>
        </p:nvGraphicFramePr>
        <p:xfrm>
          <a:off x="1917577" y="4415408"/>
          <a:ext cx="6661212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20404"/>
                <a:gridCol w="2220404"/>
                <a:gridCol w="22204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Cross-sectional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tergm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function in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stergm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400" smtClean="0"/>
              <a:t>SUNBELT 2015 – 23 JUNE 2015</a:t>
            </a:r>
            <a:endParaRPr lang="en-US" sz="140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8715" y="623775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fld id="{F88C81AC-999C-49A1-87AF-8704961D682F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58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45672"/>
            <a:ext cx="8229511" cy="4350327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practice, we find that the geometric distribution doesn’t often capture the distribution of relational durations overall.</a:t>
            </a:r>
          </a:p>
          <a:p>
            <a:r>
              <a:rPr lang="en-US" sz="2000" dirty="0" smtClean="0"/>
              <a:t>But, if you divide the relationships into 2+ types, it can do a reasonable job within type</a:t>
            </a:r>
          </a:p>
          <a:p>
            <a:r>
              <a:rPr lang="en-US" sz="2000" dirty="0" smtClean="0"/>
              <a:t>Especially if you remove any 1-time contacts and model them separately (for populations where they are common)</a:t>
            </a:r>
          </a:p>
          <a:p>
            <a:r>
              <a:rPr lang="en-US" sz="2000" dirty="0" smtClean="0"/>
              <a:t>Remember: DCMs model pretty much everything as a memoryless process, so approximating one aspect of our model that way is well within common practice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One cross-section + duration info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ChangeArrowheads="1"/>
              </p:cNvSpPr>
              <p:nvPr/>
            </p:nvSpPr>
            <p:spPr bwMode="auto">
              <a:xfrm>
                <a:off x="961622" y="5079300"/>
                <a:ext cx="7434728" cy="1108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600" i="1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where</a:t>
                </a:r>
                <a:r>
                  <a:rPr lang="en-US" sz="1600" i="1" dirty="0">
                    <a:latin typeface="+mn-lt"/>
                    <a:ea typeface="Times New Roman" pitchFamily="18" charset="0"/>
                    <a:cs typeface="Tahoma" pitchFamily="34" charset="0"/>
                  </a:rPr>
                  <a:t>: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	</a:t>
                </a:r>
                <a:r>
                  <a:rPr lang="en-US" sz="1600" b="1" dirty="0" smtClean="0">
                    <a:latin typeface="+mn-lt"/>
                    <a:ea typeface="Cambria Math" pitchFamily="18" charset="0"/>
                    <a:cs typeface="Tahoma" pitchFamily="34" charset="0"/>
                  </a:rPr>
                  <a:t>g(y)</a:t>
                </a:r>
                <a:r>
                  <a:rPr lang="en-US" sz="1600" b="1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= vector of network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statistics</a:t>
                </a:r>
                <a:endParaRPr lang="en-US" sz="1600" dirty="0">
                  <a:latin typeface="+mn-lt"/>
                  <a:ea typeface="Times New Roman" pitchFamily="18" charset="0"/>
                  <a:cs typeface="Tahoma" pitchFamily="34" charset="0"/>
                </a:endParaRPr>
              </a:p>
              <a:p>
                <a:pPr indent="457200" algn="l" eaLnBrk="0" hangingPunct="0"/>
                <a:r>
                  <a:rPr lang="en-US" sz="1600" i="1" dirty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	</a:t>
                </a:r>
                <a:r>
                  <a:rPr lang="en-US" sz="1600" b="1" dirty="0" smtClean="0">
                    <a:latin typeface="+mn-lt"/>
                    <a:ea typeface="Cambria Math" pitchFamily="18" charset="0"/>
                    <a:cs typeface="Tahoma" pitchFamily="34" charset="0"/>
                    <a:sym typeface="Symbol" pitchFamily="18" charset="2"/>
                  </a:rPr>
                  <a:t></a:t>
                </a:r>
                <a:r>
                  <a:rPr lang="en-US" sz="1600" b="1" i="1" dirty="0" smtClean="0">
                    <a:latin typeface="+mn-lt"/>
                    <a:ea typeface="Cambria Math" pitchFamily="18" charset="0"/>
                    <a:cs typeface="Tahoma" pitchFamily="34" charset="0"/>
                  </a:rPr>
                  <a:t> </a:t>
                </a:r>
                <a:r>
                  <a:rPr lang="en-US" sz="1600" b="1" i="1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   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=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vector of model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parameters</a:t>
                </a:r>
                <a:endParaRPr lang="en-US" sz="1600" dirty="0" smtClean="0">
                  <a:latin typeface="+mn-lt"/>
                  <a:ea typeface="Times New Roman" pitchFamily="18" charset="0"/>
                  <a:cs typeface="Tahoma" pitchFamily="34" charset="0"/>
                </a:endParaRPr>
              </a:p>
              <a:p>
                <a:pPr indent="457200" algn="l" eaLnBrk="0" hangingPunct="0"/>
                <a:r>
                  <a:rPr lang="en-US" sz="1600" i="1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	</a:t>
                </a:r>
                <a:r>
                  <a:rPr lang="en-US" sz="1600" b="1" dirty="0" smtClean="0">
                    <a:latin typeface="+mn-lt"/>
                    <a:ea typeface="Cambria Math" pitchFamily="18" charset="0"/>
                    <a:cs typeface="Tahoma" pitchFamily="34" charset="0"/>
                    <a:sym typeface="Symbol" pitchFamily="18" charset="2"/>
                  </a:rPr>
                  <a:t>k</a:t>
                </a:r>
                <a:r>
                  <a:rPr lang="en-US" sz="1600" b="1" dirty="0" smtClean="0">
                    <a:latin typeface="+mn-lt"/>
                    <a:ea typeface="Cambria Math" pitchFamily="18" charset="0"/>
                    <a:cs typeface="Tahoma" pitchFamily="34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+mn-lt"/>
                    <a:ea typeface="Cambria Math" pitchFamily="18" charset="0"/>
                    <a:cs typeface="Tahoma" pitchFamily="34" charset="0"/>
                  </a:rPr>
                  <a:t>)</a:t>
                </a:r>
                <a:r>
                  <a:rPr lang="en-US" sz="1600" b="1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 </a:t>
                </a:r>
                <a:r>
                  <a:rPr lang="en-US" sz="1600" i="1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=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numerator summed over all possible networks on node set </a:t>
                </a:r>
                <a:r>
                  <a:rPr lang="en-US" sz="1600" dirty="0" smtClean="0">
                    <a:latin typeface="+mn-lt"/>
                    <a:ea typeface="Cambria Math" pitchFamily="18" charset="0"/>
                  </a:rPr>
                  <a:t>y</a:t>
                </a:r>
              </a:p>
              <a:p>
                <a:pPr indent="457200" algn="l" eaLnBrk="0" hangingPunct="0"/>
                <a:r>
                  <a:rPr lang="en-US" sz="1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𝝏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l-GR" sz="1600" b="1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latin typeface="Calibri" pitchFamily="34" charset="0"/>
                    <a:ea typeface="Times New Roman" pitchFamily="18" charset="0"/>
                    <a:cs typeface="Tahoma" charset="0"/>
                  </a:rPr>
                  <a:t>  represents the change in </a:t>
                </a:r>
                <a:r>
                  <a:rPr lang="en-US" sz="1600" b="1" dirty="0">
                    <a:latin typeface="Cambria Math" pitchFamily="18" charset="0"/>
                    <a:ea typeface="Cambria Math" pitchFamily="18" charset="0"/>
                    <a:cs typeface="Tahoma" charset="0"/>
                  </a:rPr>
                  <a:t>g(y</a:t>
                </a:r>
                <a:r>
                  <a:rPr lang="en-US" sz="1600" b="1" dirty="0">
                    <a:latin typeface="Calibri" pitchFamily="34" charset="0"/>
                    <a:ea typeface="Times New Roman" pitchFamily="18" charset="0"/>
                    <a:cs typeface="Tahoma" charset="0"/>
                  </a:rPr>
                  <a:t>)</a:t>
                </a:r>
                <a:r>
                  <a:rPr lang="en-US" sz="1600" dirty="0">
                    <a:latin typeface="Calibri" pitchFamily="34" charset="0"/>
                    <a:ea typeface="Times New Roman" pitchFamily="18" charset="0"/>
                    <a:cs typeface="Tahoma" charset="0"/>
                  </a:rPr>
                  <a:t> when </a:t>
                </a:r>
                <a:r>
                  <a:rPr lang="en-US" sz="1600" dirty="0" err="1">
                    <a:latin typeface="Cambria Math" pitchFamily="18" charset="0"/>
                    <a:ea typeface="Cambria Math" pitchFamily="18" charset="0"/>
                    <a:cs typeface="Tahoma" charset="0"/>
                  </a:rPr>
                  <a:t>Y</a:t>
                </a:r>
                <a:r>
                  <a:rPr lang="en-US" sz="1600" baseline="-25000" dirty="0" err="1">
                    <a:latin typeface="Cambria Math" pitchFamily="18" charset="0"/>
                    <a:ea typeface="Cambria Math" pitchFamily="18" charset="0"/>
                    <a:cs typeface="Tahoma" charset="0"/>
                  </a:rPr>
                  <a:t>ij</a:t>
                </a:r>
                <a:r>
                  <a:rPr lang="en-US" sz="1600" dirty="0">
                    <a:latin typeface="Calibri" pitchFamily="34" charset="0"/>
                    <a:ea typeface="Times New Roman" pitchFamily="18" charset="0"/>
                    <a:cs typeface="Tahoma" charset="0"/>
                  </a:rPr>
                  <a:t> is toggled between 0 and </a:t>
                </a:r>
                <a:r>
                  <a:rPr lang="en-US" sz="1600" dirty="0" smtClean="0">
                    <a:latin typeface="Calibri" pitchFamily="34" charset="0"/>
                    <a:ea typeface="Times New Roman" pitchFamily="18" charset="0"/>
                    <a:cs typeface="Tahoma" charset="0"/>
                  </a:rPr>
                  <a:t>1</a:t>
                </a:r>
                <a:endParaRPr lang="en-US" sz="1600" dirty="0">
                  <a:latin typeface="Calibri" pitchFamily="34" charset="0"/>
                  <a:ea typeface="Times New Roman" pitchFamily="18" charset="0"/>
                  <a:cs typeface="Tahoma" charset="0"/>
                </a:endParaRPr>
              </a:p>
            </p:txBody>
          </p:sp>
        </mc:Choice>
        <mc:Fallback>
          <p:sp>
            <p:nvSpPr>
              <p:cNvPr id="133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622" y="5079300"/>
                <a:ext cx="7434728" cy="1108958"/>
              </a:xfrm>
              <a:prstGeom prst="rect">
                <a:avLst/>
              </a:prstGeom>
              <a:blipFill rotWithShape="0">
                <a:blip r:embed="rId3"/>
                <a:stretch>
                  <a:fillRect l="-492" t="-1099" b="-60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15949" y="1632466"/>
            <a:ext cx="8453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Probability of observing a graph (set of relationships)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on a fixed set of nodes: 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ERGMs: Review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81586" y="2216655"/>
                <a:ext cx="3924300" cy="6138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  <a:sym typeface="Symbol" pitchFamily="18" charset="2"/>
                        </a:rPr>
                        <m:t>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  <a:sym typeface="Symbol" pitchFamily="18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l-GR" sz="1600" b="1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itchFamily="34" charset="0"/>
                              <a:sym typeface="Symbol" pitchFamily="18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586" y="2216655"/>
                <a:ext cx="3924300" cy="613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0849" y="2970836"/>
            <a:ext cx="3179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Conditional log-odds of a tie </a:t>
            </a:r>
            <a:endParaRPr lang="en-US" sz="20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3133" y="3536874"/>
                <a:ext cx="7611466" cy="13599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8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rest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graph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itchFamily="34" charset="0"/>
                              <a:sym typeface="Symbol" pitchFamily="18" charset="2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1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rest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graph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1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rest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graph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itchFamily="34" charset="0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d>
                      <m:dPr>
                        <m:ctrlPr>
                          <a:rPr lang="en-US" sz="18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l-GR" sz="1800" b="1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33" y="3536874"/>
                <a:ext cx="7611466" cy="1359924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4441" y="6248400"/>
            <a:ext cx="43384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638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400" smtClean="0"/>
              <a:t>SUNBELT 2015 – 23 JUNE 2015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STERGMs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ERGMs are great for modeling cross-sectional network structure</a:t>
            </a:r>
          </a:p>
          <a:p>
            <a:r>
              <a:rPr lang="en-US" sz="2400" dirty="0"/>
              <a:t>But they can only predict the </a:t>
            </a:r>
            <a:r>
              <a:rPr lang="en-US" sz="2400" i="1" dirty="0"/>
              <a:t>presence </a:t>
            </a:r>
            <a:r>
              <a:rPr lang="en-US" sz="2400" dirty="0"/>
              <a:t>of a tie; they are unable to separate the processes of </a:t>
            </a:r>
            <a:r>
              <a:rPr lang="en-US" sz="2400" i="1" dirty="0"/>
              <a:t>tie formation </a:t>
            </a:r>
            <a:r>
              <a:rPr lang="en-US" sz="2400" dirty="0"/>
              <a:t>and </a:t>
            </a:r>
            <a:r>
              <a:rPr lang="en-US" sz="2400" i="1" dirty="0"/>
              <a:t>dissolution</a:t>
            </a:r>
          </a:p>
          <a:p>
            <a:r>
              <a:rPr lang="en-US" sz="2400" dirty="0" smtClean="0"/>
              <a:t>Why separate formation from dissolution?</a:t>
            </a:r>
          </a:p>
          <a:p>
            <a:endParaRPr lang="en-US" sz="24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47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STERGMs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Intuition</a:t>
            </a:r>
            <a:r>
              <a:rPr lang="en-US" sz="2000" dirty="0" smtClean="0"/>
              <a:t>: The </a:t>
            </a:r>
            <a:r>
              <a:rPr lang="en-US" sz="2000" dirty="0"/>
              <a:t>social forces that facilitate formation of ties are </a:t>
            </a:r>
            <a:r>
              <a:rPr lang="en-US" sz="2000" dirty="0" smtClean="0"/>
              <a:t>often different </a:t>
            </a:r>
            <a:r>
              <a:rPr lang="en-US" sz="2000" dirty="0"/>
              <a:t>from those that facilitate their dissolution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Interpretation</a:t>
            </a:r>
            <a:r>
              <a:rPr lang="en-US" sz="2000" dirty="0" smtClean="0"/>
              <a:t>: </a:t>
            </a:r>
            <a:r>
              <a:rPr lang="en-US" sz="2000" dirty="0"/>
              <a:t>Because of this, we would want model parameters to </a:t>
            </a:r>
            <a:r>
              <a:rPr lang="en-US" sz="2000" dirty="0" smtClean="0"/>
              <a:t>be interpreted </a:t>
            </a:r>
            <a:r>
              <a:rPr lang="en-US" sz="2000" dirty="0"/>
              <a:t>in terms of ties formed and ties dissolved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Simulation: </a:t>
            </a:r>
            <a:r>
              <a:rPr lang="en-US" sz="2000" dirty="0" smtClean="0"/>
              <a:t>We want to be able to control cross-sectional network structure and relational durations separately in our disease simulations, matching both to data</a:t>
            </a:r>
            <a:endParaRPr lang="en-US" sz="160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0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STERGMs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400" dirty="0" smtClean="0"/>
              <a:t>E.g</a:t>
            </a:r>
            <a:r>
              <a:rPr lang="en-US" sz="2400" dirty="0"/>
              <a:t>. if a particular type of tie is rare in the cross-section, is that because:</a:t>
            </a:r>
          </a:p>
          <a:p>
            <a:pPr lvl="1"/>
            <a:r>
              <a:rPr lang="en-US" sz="2000" dirty="0"/>
              <a:t>They form infrequently?</a:t>
            </a:r>
          </a:p>
          <a:p>
            <a:pPr lvl="1"/>
            <a:r>
              <a:rPr lang="en-US" sz="2000" dirty="0"/>
              <a:t>They form frequently, but then dissolve frequently as </a:t>
            </a:r>
            <a:r>
              <a:rPr lang="en-US" sz="2000" dirty="0" smtClean="0"/>
              <a:t>well?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</a:t>
            </a:r>
            <a:r>
              <a:rPr lang="en-US" sz="2400" dirty="0"/>
              <a:t>classic approximation formula from epidemiology </a:t>
            </a:r>
            <a:r>
              <a:rPr lang="en-US" sz="2400" dirty="0" smtClean="0"/>
              <a:t>helps us see the basic relationship among our concepts: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47324" y="4598627"/>
            <a:ext cx="440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Prevalence ≈ Incidence x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Duration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60272" y="5060292"/>
            <a:ext cx="0" cy="32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11154" y="5061772"/>
            <a:ext cx="0" cy="32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2453" y="5481077"/>
            <a:ext cx="115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Formation</a:t>
            </a:r>
            <a:endParaRPr lang="en-US" sz="18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665" y="548107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Inverse of </a:t>
            </a:r>
          </a:p>
          <a:p>
            <a:r>
              <a:rPr lang="en-US" sz="1800" dirty="0" smtClean="0">
                <a:latin typeface="+mn-lt"/>
              </a:rPr>
              <a:t>dissolution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59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STERGMs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854427AE-D28A-4A4F-8947-100EE15CF1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400" dirty="0" smtClean="0"/>
              <a:t>Core idea: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values (ties in the network) and Y (the set of all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values) are now indexed by time</a:t>
            </a:r>
          </a:p>
          <a:p>
            <a:pPr lvl="1"/>
            <a:r>
              <a:rPr lang="en-US" sz="2000" dirty="0" smtClean="0"/>
              <a:t>Represent </a:t>
            </a:r>
            <a:r>
              <a:rPr lang="en-US" sz="2000" dirty="0"/>
              <a:t>evolution from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to Y</a:t>
            </a:r>
            <a:r>
              <a:rPr lang="en-US" sz="2000" baseline="-25000" dirty="0"/>
              <a:t>t+1</a:t>
            </a:r>
            <a:r>
              <a:rPr lang="en-US" sz="2000" dirty="0"/>
              <a:t> as a product of </a:t>
            </a:r>
            <a:r>
              <a:rPr lang="en-US" sz="2000" dirty="0" smtClean="0"/>
              <a:t>two phases</a:t>
            </a:r>
            <a:r>
              <a:rPr lang="en-US" sz="2000" dirty="0"/>
              <a:t>: one in which ties are formed and another in </a:t>
            </a:r>
            <a:r>
              <a:rPr lang="en-US" sz="2000" dirty="0" smtClean="0"/>
              <a:t>which they </a:t>
            </a:r>
            <a:r>
              <a:rPr lang="en-US" sz="2000" dirty="0"/>
              <a:t>are dissolved, </a:t>
            </a:r>
            <a:r>
              <a:rPr lang="en-US" sz="2000" dirty="0" smtClean="0"/>
              <a:t>with each </a:t>
            </a:r>
            <a:r>
              <a:rPr lang="en-US" sz="2000" dirty="0"/>
              <a:t>phase a draw from an ERGM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Thus, two formulas: a formation formula and a dissolution formula</a:t>
            </a:r>
          </a:p>
          <a:p>
            <a:pPr lvl="1"/>
            <a:r>
              <a:rPr lang="en-US" sz="2000" dirty="0" smtClean="0"/>
              <a:t>And, two corresponding sets of statistics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4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ChangeArrowheads="1"/>
              </p:cNvSpPr>
              <p:nvPr/>
            </p:nvSpPr>
            <p:spPr bwMode="auto">
              <a:xfrm>
                <a:off x="961622" y="4954303"/>
                <a:ext cx="6257162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tabLst>
                    <a:tab pos="914400" algn="l"/>
                    <a:tab pos="1598613" algn="l"/>
                  </a:tabLst>
                </a:pPr>
                <a:r>
                  <a:rPr lang="en-US" sz="1600" i="1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where</a:t>
                </a:r>
                <a:r>
                  <a:rPr lang="en-US" sz="1600" i="1" dirty="0">
                    <a:latin typeface="+mn-lt"/>
                    <a:ea typeface="Times New Roman" pitchFamily="18" charset="0"/>
                    <a:cs typeface="Tahoma" pitchFamily="34" charset="0"/>
                  </a:rPr>
                  <a:t>: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l-GR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ahoma" pitchFamily="34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ahoma" pitchFamily="34" charset="0"/>
                  </a:rPr>
                  <a:t> 	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= vector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of network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statistics in the formation model</a:t>
                </a:r>
                <a:endParaRPr lang="en-US" sz="1600" dirty="0">
                  <a:latin typeface="+mn-lt"/>
                  <a:ea typeface="Times New Roman" pitchFamily="18" charset="0"/>
                  <a:cs typeface="Tahoma" pitchFamily="34" charset="0"/>
                </a:endParaRPr>
              </a:p>
              <a:p>
                <a:pPr indent="457200" algn="l" eaLnBrk="0" hangingPunct="0">
                  <a:tabLst>
                    <a:tab pos="914400" algn="l"/>
                    <a:tab pos="1598613" algn="l"/>
                  </a:tabLst>
                </a:pPr>
                <a:r>
                  <a:rPr lang="en-US" sz="1600" i="1" dirty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ahoma" pitchFamily="34" charset="0"/>
                  </a:rPr>
                  <a:t>      	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=  vector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of parameters in the formation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  <a:sym typeface="Symbol" pitchFamily="18" charset="2"/>
                  </a:rPr>
                  <a:t>model</a:t>
                </a:r>
              </a:p>
              <a:p>
                <a:pPr indent="457200" algn="l" eaLnBrk="0" hangingPunct="0">
                  <a:tabLst>
                    <a:tab pos="914400" algn="l"/>
                    <a:tab pos="1598613" algn="l"/>
                  </a:tabLst>
                </a:pP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l-GR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itchFamily="34" charset="0"/>
                  </a:rPr>
                  <a:t> </a:t>
                </a:r>
                <a:r>
                  <a:rPr lang="en-US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ahoma" pitchFamily="34" charset="0"/>
                  </a:rPr>
                  <a:t>	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=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vector of network statistics in the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dissolution model</a:t>
                </a:r>
                <a:endParaRPr lang="en-US" sz="1600" dirty="0">
                  <a:latin typeface="+mn-lt"/>
                  <a:ea typeface="Times New Roman" pitchFamily="18" charset="0"/>
                  <a:cs typeface="Tahoma" pitchFamily="34" charset="0"/>
                </a:endParaRPr>
              </a:p>
              <a:p>
                <a:pPr indent="457200" algn="l" eaLnBrk="0" hangingPunct="0">
                  <a:tabLst>
                    <a:tab pos="914400" algn="l"/>
                    <a:tab pos="1598613" algn="l"/>
                  </a:tabLst>
                </a:pP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	=  </a:t>
                </a:r>
                <a:r>
                  <a:rPr lang="en-US" sz="1600" dirty="0">
                    <a:latin typeface="+mn-lt"/>
                    <a:ea typeface="Times New Roman" pitchFamily="18" charset="0"/>
                    <a:cs typeface="Tahoma" pitchFamily="34" charset="0"/>
                  </a:rPr>
                  <a:t>vector of parameters in the </a:t>
                </a:r>
                <a:r>
                  <a:rPr lang="en-US" sz="1600" dirty="0" smtClean="0">
                    <a:latin typeface="+mn-lt"/>
                    <a:ea typeface="Times New Roman" pitchFamily="18" charset="0"/>
                    <a:cs typeface="Tahoma" pitchFamily="34" charset="0"/>
                  </a:rPr>
                  <a:t>dissolution model</a:t>
                </a:r>
                <a:endParaRPr lang="en-US" sz="1600" dirty="0">
                  <a:latin typeface="+mn-lt"/>
                  <a:ea typeface="Times New Roman" pitchFamily="18" charset="0"/>
                  <a:cs typeface="Tahoma" pitchFamily="34" charset="0"/>
                </a:endParaRPr>
              </a:p>
              <a:p>
                <a:pPr indent="457200" algn="l" eaLnBrk="0" hangingPunct="0">
                  <a:tabLst>
                    <a:tab pos="914400" algn="l"/>
                    <a:tab pos="1598613" algn="l"/>
                  </a:tabLst>
                </a:pPr>
                <a:endParaRPr lang="en-US" sz="1600" dirty="0" smtClean="0">
                  <a:latin typeface="+mn-lt"/>
                  <a:ea typeface="Times New Roman" pitchFamily="18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3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622" y="4954303"/>
                <a:ext cx="6257162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585" t="-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3133" y="1762257"/>
            <a:ext cx="4742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Calibri" pitchFamily="34" charset="0"/>
              </a:rPr>
              <a:t>ERGM: Conditional log-odds of a </a:t>
            </a:r>
            <a:r>
              <a:rPr lang="en-US" sz="2000" dirty="0" smtClean="0">
                <a:latin typeface="Calibri" pitchFamily="34" charset="0"/>
              </a:rPr>
              <a:t>tie existing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STERGMs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5848" y="6304768"/>
            <a:ext cx="533400" cy="244476"/>
          </a:xfrm>
        </p:spPr>
        <p:txBody>
          <a:bodyPr>
            <a:normAutofit fontScale="92500" lnSpcReduction="10000"/>
          </a:bodyPr>
          <a:lstStyle/>
          <a:p>
            <a:fld id="{50B38705-B9A4-457F-88AE-0BF8C5CA4E5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1622" y="2276403"/>
                <a:ext cx="7611466" cy="37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rest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graph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itchFamily="34" charset="0"/>
                              <a:sym typeface="Symbol" pitchFamily="18" charset="2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𝝏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l-GR" sz="1600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2" y="2276403"/>
                <a:ext cx="7611466" cy="376000"/>
              </a:xfrm>
              <a:prstGeom prst="rect">
                <a:avLst/>
              </a:prstGeom>
              <a:blipFill rotWithShape="0">
                <a:blip r:embed="rId4"/>
                <a:stretch>
                  <a:fillRect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74611" y="2846818"/>
            <a:ext cx="70976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STERGM</a:t>
            </a:r>
            <a:r>
              <a:rPr lang="en-US" sz="2000" dirty="0">
                <a:latin typeface="Calibri" pitchFamily="34" charset="0"/>
              </a:rPr>
              <a:t>: Conditional log-odds of a </a:t>
            </a:r>
            <a:r>
              <a:rPr lang="en-US" sz="2000" dirty="0" smtClean="0">
                <a:latin typeface="Calibri" pitchFamily="34" charset="0"/>
              </a:rPr>
              <a:t>tie </a:t>
            </a:r>
            <a:r>
              <a:rPr lang="en-US" sz="2000" i="1" dirty="0" smtClean="0">
                <a:latin typeface="Calibri" pitchFamily="34" charset="0"/>
              </a:rPr>
              <a:t>forming </a:t>
            </a:r>
            <a:r>
              <a:rPr lang="en-US" sz="2000" dirty="0" smtClean="0">
                <a:latin typeface="Calibri" pitchFamily="34" charset="0"/>
              </a:rPr>
              <a:t>(formation model)</a:t>
            </a:r>
            <a:r>
              <a:rPr lang="en-US" sz="2000" i="1" dirty="0" smtClean="0">
                <a:latin typeface="Calibri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1622" y="3305247"/>
                <a:ext cx="7611466" cy="46083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rest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graph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l-GR" sz="1600" b="1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2" y="3305247"/>
                <a:ext cx="7611466" cy="4608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84964" y="3958014"/>
            <a:ext cx="73398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smtClean="0">
                <a:latin typeface="Calibri" pitchFamily="34" charset="0"/>
              </a:rPr>
              <a:t>STERGM</a:t>
            </a:r>
            <a:r>
              <a:rPr lang="en-US" sz="2000" dirty="0">
                <a:latin typeface="Calibri" pitchFamily="34" charset="0"/>
              </a:rPr>
              <a:t>: Conditional log-odds of a </a:t>
            </a:r>
            <a:r>
              <a:rPr lang="en-US" sz="2000" dirty="0" smtClean="0">
                <a:latin typeface="Calibri" pitchFamily="34" charset="0"/>
              </a:rPr>
              <a:t>tie </a:t>
            </a:r>
            <a:r>
              <a:rPr lang="en-US" sz="2000" i="1" dirty="0" smtClean="0">
                <a:latin typeface="Calibri" pitchFamily="34" charset="0"/>
              </a:rPr>
              <a:t>persisting </a:t>
            </a:r>
            <a:r>
              <a:rPr lang="en-US" sz="2000" dirty="0" smtClean="0">
                <a:latin typeface="Calibri" pitchFamily="34" charset="0"/>
              </a:rPr>
              <a:t>(dissolution </a:t>
            </a:r>
            <a:r>
              <a:rPr lang="en-US" sz="2000" dirty="0">
                <a:latin typeface="Calibri" pitchFamily="34" charset="0"/>
              </a:rPr>
              <a:t>model)</a:t>
            </a:r>
            <a:r>
              <a:rPr lang="en-US" sz="2000" i="1" dirty="0" smtClean="0">
                <a:latin typeface="Calibri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61622" y="4365118"/>
                <a:ext cx="7611466" cy="46083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rest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graph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l-GR" sz="1600" b="1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2" y="4365118"/>
                <a:ext cx="7611466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6959" y="6340392"/>
            <a:ext cx="4338452" cy="365125"/>
          </a:xfrm>
        </p:spPr>
        <p:txBody>
          <a:bodyPr/>
          <a:lstStyle/>
          <a:p>
            <a:r>
              <a:rPr lang="es-ES" smtClean="0">
                <a:solidFill>
                  <a:srgbClr val="3C638B"/>
                </a:solidFill>
                <a:latin typeface="+mn-lt"/>
              </a:rPr>
              <a:t>SUNBELT 2015 – 23 JUNE 2015</a:t>
            </a:r>
            <a:endParaRPr lang="en-US" dirty="0">
              <a:solidFill>
                <a:srgbClr val="3C63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5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t311">
  <a:themeElements>
    <a:clrScheme name="NME2014">
      <a:dk1>
        <a:srgbClr val="675E47"/>
      </a:dk1>
      <a:lt1>
        <a:srgbClr val="FFFFFF"/>
      </a:lt1>
      <a:dk2>
        <a:srgbClr val="4D4635"/>
      </a:dk2>
      <a:lt2>
        <a:srgbClr val="DFDCB7"/>
      </a:lt2>
      <a:accent1>
        <a:srgbClr val="948F6A"/>
      </a:accent1>
      <a:accent2>
        <a:srgbClr val="585B96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2089</Words>
  <Application>Microsoft Macintosh PowerPoint</Application>
  <PresentationFormat>On-screen Show (4:3)</PresentationFormat>
  <Paragraphs>382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Arial</vt:lpstr>
      <vt:lpstr>Stat311</vt:lpstr>
      <vt:lpstr>TEMPORAL EXPONENTIAL-FAMILY RANDOM GRAPH MODELING (TERGMS) WITH STATNET  Prof. Steven Goodreau Prof. Martina Morris Prof. Michal Bojanowski Prof. Mark S. Handcock</vt:lpstr>
      <vt:lpstr>Source for all things STERGM</vt:lpstr>
      <vt:lpstr>Terminology</vt:lpstr>
      <vt:lpstr>ERGMs: Review</vt:lpstr>
      <vt:lpstr>STERGMs</vt:lpstr>
      <vt:lpstr>STERGMs</vt:lpstr>
      <vt:lpstr>STERGMs</vt:lpstr>
      <vt:lpstr>STERGMs</vt:lpstr>
      <vt:lpstr>STERGMs</vt:lpstr>
      <vt:lpstr>STERGMs</vt:lpstr>
      <vt:lpstr>STERGMs</vt:lpstr>
      <vt:lpstr>STERGMs</vt:lpstr>
      <vt:lpstr>STERGMs: Example of interpretation</vt:lpstr>
      <vt:lpstr>STERGMs: Example of interpretation</vt:lpstr>
      <vt:lpstr>STERGMs: Example of interpretation</vt:lpstr>
      <vt:lpstr>STERGMs: Example of interpretation</vt:lpstr>
      <vt:lpstr>STERGMs: Data sources</vt:lpstr>
      <vt:lpstr>STERGMs: nodal dynamics</vt:lpstr>
      <vt:lpstr>STERGMs: nodal dynamics</vt:lpstr>
      <vt:lpstr>To the tutorial…..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  <vt:lpstr>One cross-section + duration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Modeling of Infectious Disease</dc:title>
  <dc:creator>morrism</dc:creator>
  <cp:lastModifiedBy>Microsoft Office User</cp:lastModifiedBy>
  <cp:revision>815</cp:revision>
  <dcterms:modified xsi:type="dcterms:W3CDTF">2015-06-20T03:46:14Z</dcterms:modified>
</cp:coreProperties>
</file>