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1" r:id="rId15"/>
    <p:sldId id="273" r:id="rId16"/>
    <p:sldId id="272" r:id="rId17"/>
    <p:sldId id="265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84" r:id="rId33"/>
    <p:sldId id="269" r:id="rId34"/>
    <p:sldId id="270" r:id="rId35"/>
    <p:sldId id="282" r:id="rId36"/>
    <p:sldId id="283" r:id="rId37"/>
    <p:sldId id="28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17CB-AD68-473E-AC53-D805E3579EEF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FCC37-550A-4A20-BFBB-BE5B768C8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9828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05AA6-BB25-46E0-BE9D-5C9559466ECC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1112D-7EF8-48BA-ADFF-8649CE14F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7348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1112D-7EF8-48BA-ADFF-8649CE14FF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112D-7EF8-48BA-ADFF-8649CE14FF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0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C30E-BAB1-4B7C-86AE-593B176F683E}" type="datetime1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CD3-6DE2-4CB7-9B57-FFF207257DD3}" type="datetime1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8564-FE62-4F01-8F9B-851F2FD89119}" type="datetime1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5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2D43-6DE6-4495-A5A9-4276BF5E08CF}" type="datetime1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B77D-DFB1-4082-9A5B-F86F83D354E9}" type="datetime1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A690-A9CF-44BE-8AAE-96F28F4B7351}" type="datetime1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F699-D035-43C5-A053-C61D393BDE24}" type="datetime1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59B-59F1-40FF-8E15-28B56999FCF2}" type="datetime1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EACD-3D98-4393-919E-E0DBF46BEA5C}" type="datetime1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4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FC6ED2-619B-4875-95ED-348158E2B2B1}" type="datetime1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2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8C13-09B0-42AB-9164-E410594448E4}" type="datetime1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BD203-95EC-476E-9A45-EF97667C282E}" type="datetime1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994B5C-776C-419A-A329-C4FCCA5C0E6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br>
              <a:rPr lang="en-US" altLang="zh-CN" dirty="0" smtClean="0"/>
            </a:br>
            <a:r>
              <a:rPr lang="en-US" altLang="zh-CN" dirty="0" smtClean="0"/>
              <a:t>Web </a:t>
            </a:r>
            <a:r>
              <a:rPr lang="zh-CN" altLang="en-US" dirty="0" smtClean="0"/>
              <a:t>运维开发课程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第一篇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BoyleGu</a:t>
            </a:r>
            <a:r>
              <a:rPr lang="en-US" altLang="zh-CN" dirty="0" smtClean="0"/>
              <a:t> Python Tech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53400" y="5058383"/>
            <a:ext cx="27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主讲人：顾鲍尔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2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Python</a:t>
            </a:r>
            <a:r>
              <a:rPr lang="zh-CN" altLang="en-US" b="1" dirty="0" smtClean="0"/>
              <a:t>生态圈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不同解释器的支持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应用开发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科学计算与大数据分析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云计算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自动化测试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Python Web</a:t>
            </a:r>
            <a:r>
              <a:rPr lang="zh-CN" altLang="en-US" b="1" dirty="0" smtClean="0"/>
              <a:t>开发框架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，最流行和成熟的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开发框架</a:t>
            </a:r>
            <a:endParaRPr lang="en-US" altLang="zh-CN" dirty="0" smtClean="0"/>
          </a:p>
          <a:p>
            <a:r>
              <a:rPr lang="en-US" altLang="zh-CN" dirty="0" smtClean="0"/>
              <a:t>Flask</a:t>
            </a:r>
            <a:r>
              <a:rPr lang="zh-CN" altLang="en-US" dirty="0" smtClean="0"/>
              <a:t>，微型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开发框架</a:t>
            </a:r>
            <a:endParaRPr lang="en-US" altLang="zh-CN" dirty="0" smtClean="0"/>
          </a:p>
          <a:p>
            <a:r>
              <a:rPr lang="en-US" altLang="zh-CN" dirty="0" err="1" smtClean="0"/>
              <a:t>Webpy</a:t>
            </a:r>
            <a:r>
              <a:rPr lang="zh-CN" altLang="en-US" dirty="0" smtClean="0"/>
              <a:t>，微信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开发框架</a:t>
            </a:r>
            <a:endParaRPr lang="en-US" altLang="zh-CN" dirty="0" smtClean="0"/>
          </a:p>
          <a:p>
            <a:r>
              <a:rPr lang="en-US" altLang="zh-CN" dirty="0" smtClean="0"/>
              <a:t>Tornado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开发的高性能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err="1" smtClean="0"/>
              <a:t>Uliweb</a:t>
            </a:r>
            <a:r>
              <a:rPr lang="zh-CN" altLang="en-US" dirty="0" smtClean="0"/>
              <a:t>，国人开发的轻量级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开发框架</a:t>
            </a:r>
            <a:endParaRPr lang="en-US" altLang="zh-CN" dirty="0" smtClean="0"/>
          </a:p>
          <a:p>
            <a:r>
              <a:rPr lang="en-US" altLang="zh-CN" dirty="0" smtClean="0"/>
              <a:t>Pylons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应用开发框架</a:t>
            </a:r>
            <a:endParaRPr lang="en-US" altLang="zh-CN" dirty="0" smtClean="0"/>
          </a:p>
          <a:p>
            <a:r>
              <a:rPr lang="en-US" altLang="zh-CN" dirty="0" smtClean="0"/>
              <a:t>Quixote</a:t>
            </a:r>
            <a:r>
              <a:rPr lang="zh-CN" altLang="en-US" dirty="0" smtClean="0"/>
              <a:t>，豆瓣核心动力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在中国，谁在使用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腾</a:t>
            </a:r>
            <a:r>
              <a:rPr lang="zh-CN" altLang="en-US" dirty="0" smtClean="0"/>
              <a:t>讯</a:t>
            </a:r>
            <a:endParaRPr lang="en-US" altLang="zh-CN" dirty="0" smtClean="0"/>
          </a:p>
          <a:p>
            <a:r>
              <a:rPr lang="zh-CN" altLang="en-US" dirty="0" smtClean="0"/>
              <a:t>豆瓣</a:t>
            </a:r>
            <a:endParaRPr lang="en-US" altLang="zh-CN" dirty="0" smtClean="0"/>
          </a:p>
          <a:p>
            <a:r>
              <a:rPr lang="zh-CN" altLang="en-US" dirty="0"/>
              <a:t>新浪</a:t>
            </a:r>
            <a:r>
              <a:rPr lang="en-US" altLang="zh-CN" dirty="0" smtClean="0"/>
              <a:t>SAE</a:t>
            </a:r>
          </a:p>
          <a:p>
            <a:r>
              <a:rPr lang="zh-CN" altLang="en-US" dirty="0"/>
              <a:t>搜</a:t>
            </a:r>
            <a:r>
              <a:rPr lang="zh-CN" altLang="en-US" dirty="0" smtClean="0"/>
              <a:t>狐邮箱</a:t>
            </a:r>
            <a:endParaRPr lang="en-US" altLang="zh-CN" dirty="0" smtClean="0"/>
          </a:p>
          <a:p>
            <a:r>
              <a:rPr lang="zh-CN" altLang="en-US" dirty="0"/>
              <a:t>知</a:t>
            </a:r>
            <a:r>
              <a:rPr lang="zh-CN" altLang="en-US" dirty="0" smtClean="0"/>
              <a:t>乎</a:t>
            </a:r>
            <a:endParaRPr lang="en-US" altLang="zh-CN" dirty="0" smtClean="0"/>
          </a:p>
          <a:p>
            <a:r>
              <a:rPr lang="zh-CN" altLang="en-US" dirty="0" smtClean="0"/>
              <a:t>各种游戏公司</a:t>
            </a:r>
            <a:endParaRPr lang="en-US" altLang="zh-CN" dirty="0" smtClean="0"/>
          </a:p>
          <a:p>
            <a:r>
              <a:rPr lang="zh-CN" altLang="en-US" dirty="0"/>
              <a:t>等等</a:t>
            </a:r>
            <a:r>
              <a:rPr lang="zh-CN" altLang="en-US" dirty="0" smtClean="0"/>
              <a:t>等。。。。。。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Python</a:t>
            </a:r>
            <a:r>
              <a:rPr lang="zh-CN" altLang="en-US" b="1" dirty="0" smtClean="0"/>
              <a:t>社区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华莽用户组，最重要的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中文社区</a:t>
            </a:r>
            <a:endParaRPr lang="en-US" altLang="zh-CN" dirty="0" smtClean="0"/>
          </a:p>
          <a:p>
            <a:r>
              <a:rPr lang="zh-CN" altLang="en-US" dirty="0" smtClean="0"/>
              <a:t>啄木鸟社区</a:t>
            </a:r>
            <a:endParaRPr lang="en-US" altLang="zh-CN" dirty="0" smtClean="0"/>
          </a:p>
          <a:p>
            <a:r>
              <a:rPr lang="zh-CN" altLang="en-US" dirty="0" smtClean="0"/>
              <a:t>豆瓣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小组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人生苦短，我用</a:t>
            </a:r>
            <a:r>
              <a:rPr lang="en-US" altLang="zh-CN" b="1" dirty="0" err="1" smtClean="0"/>
              <a:t>Pycharm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PyCharm</a:t>
            </a:r>
            <a:r>
              <a:rPr lang="zh-CN" altLang="en-US" dirty="0" smtClean="0"/>
              <a:t>（重点推荐，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全球杀手级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/>
              <a:t>PyCharm</a:t>
            </a:r>
            <a:r>
              <a:rPr lang="en-US" altLang="zh-CN" b="1" dirty="0"/>
              <a:t> </a:t>
            </a:r>
            <a:r>
              <a:rPr lang="zh-CN" altLang="en-US" b="1" dirty="0"/>
              <a:t>具有智能代码编辑器，能理解 </a:t>
            </a:r>
            <a:r>
              <a:rPr lang="en-US" altLang="zh-CN" b="1" dirty="0"/>
              <a:t>Python </a:t>
            </a:r>
            <a:r>
              <a:rPr lang="zh-CN" altLang="en-US" b="1" dirty="0"/>
              <a:t>的特性并提供卓越的生产力推进工具：自动代码格式化、代码完成、重构、自动导入和一键代码导航等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这些</a:t>
            </a:r>
            <a:r>
              <a:rPr lang="zh-CN" altLang="en-US" dirty="0"/>
              <a:t>功能在先进代码分析程序的支持下，使 </a:t>
            </a:r>
            <a:r>
              <a:rPr lang="en-US" altLang="zh-CN" dirty="0" err="1"/>
              <a:t>PyCharm</a:t>
            </a:r>
            <a:r>
              <a:rPr lang="en-US" altLang="zh-CN" dirty="0"/>
              <a:t> </a:t>
            </a:r>
            <a:r>
              <a:rPr lang="zh-CN" altLang="en-US" dirty="0"/>
              <a:t>成为 </a:t>
            </a:r>
            <a:r>
              <a:rPr lang="en-US" altLang="zh-CN" dirty="0"/>
              <a:t>Python </a:t>
            </a:r>
            <a:r>
              <a:rPr lang="zh-CN" altLang="en-US" dirty="0"/>
              <a:t>专业开发人员和刚起步人员使用的有力工具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7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Python</a:t>
            </a:r>
            <a:r>
              <a:rPr lang="zh-CN" altLang="en-US" b="1" dirty="0"/>
              <a:t>开发</a:t>
            </a:r>
            <a:r>
              <a:rPr lang="zh-CN" altLang="en-US" b="1" dirty="0" smtClean="0"/>
              <a:t>环境介绍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请准备好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版本和包管理工具等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PyCharm</a:t>
            </a:r>
            <a:r>
              <a:rPr lang="en-US" altLang="zh-CN" dirty="0"/>
              <a:t>	+       vagrant				</a:t>
            </a:r>
            <a:r>
              <a:rPr lang="zh-CN" altLang="en-US" dirty="0"/>
              <a:t>统一虚拟化开发环境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PyCharm</a:t>
            </a:r>
            <a:r>
              <a:rPr lang="en-US" altLang="zh-CN" dirty="0"/>
              <a:t>	+       SSH				</a:t>
            </a:r>
            <a:r>
              <a:rPr lang="zh-CN" altLang="en-US" dirty="0"/>
              <a:t>远程</a:t>
            </a:r>
            <a:r>
              <a:rPr lang="zh-CN" altLang="en-US" dirty="0" smtClean="0"/>
              <a:t>开发（</a:t>
            </a:r>
            <a:r>
              <a:rPr lang="zh-CN" altLang="en-US" dirty="0"/>
              <a:t>重量级）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PyCharm</a:t>
            </a:r>
            <a:r>
              <a:rPr lang="en-US" altLang="zh-CN" dirty="0"/>
              <a:t>       +    </a:t>
            </a:r>
            <a:r>
              <a:rPr lang="en-US" altLang="zh-CN" dirty="0" err="1"/>
              <a:t>Virtualenv</a:t>
            </a:r>
            <a:r>
              <a:rPr lang="en-US" altLang="zh-CN" dirty="0"/>
              <a:t>                            Python</a:t>
            </a:r>
            <a:r>
              <a:rPr lang="zh-CN" altLang="en-US" dirty="0"/>
              <a:t>多虚拟化开发环境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378" y="433219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smtClean="0"/>
              <a:t>Python</a:t>
            </a:r>
            <a:r>
              <a:rPr lang="zh-CN" altLang="en-US" b="1" dirty="0" smtClean="0"/>
              <a:t>运行程序机制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27812"/>
            <a:ext cx="8782050" cy="1790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81328" y="4105072"/>
            <a:ext cx="793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传统的运行执行模式：录入的源代码转换为字节码，之后字节码在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虚拟机中运行。代码自动被编译，之后再解释。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81336" y="5238793"/>
            <a:ext cx="293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为什么一定要字节码编译？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3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各种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解释器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681" y="1864536"/>
            <a:ext cx="10515600" cy="499346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Cpython</a:t>
            </a:r>
            <a:r>
              <a:rPr lang="zh-CN" altLang="en-US" dirty="0" smtClean="0"/>
              <a:t>（原生的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语言实现），最常用的解释器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Jyton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平台的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解释器的实现，可以调用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IronPython</a:t>
            </a:r>
            <a:r>
              <a:rPr lang="zh-CN" altLang="en-US" dirty="0" smtClean="0"/>
              <a:t>（面向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实现），能够直接调用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的函数库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PyPy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解释器实现（下一代解释器）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Shedskin</a:t>
            </a:r>
            <a:r>
              <a:rPr lang="en-US" altLang="zh-CN" dirty="0" smtClean="0"/>
              <a:t> C++ </a:t>
            </a:r>
            <a:r>
              <a:rPr lang="zh-CN" altLang="en-US" dirty="0" smtClean="0"/>
              <a:t>转换器：把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代码转换为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代码，直接绕过字节码，使用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BoyleGu</a:t>
            </a:r>
            <a:r>
              <a:rPr lang="en-US" altLang="zh-CN" dirty="0" smtClean="0"/>
              <a:t> Python Tech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如何运行程序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print</a:t>
            </a:r>
          </a:p>
          <a:p>
            <a:endParaRPr lang="en-US" altLang="zh-CN" dirty="0"/>
          </a:p>
          <a:p>
            <a:r>
              <a:rPr lang="zh-CN" altLang="en-US" dirty="0" smtClean="0"/>
              <a:t>交互模式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脚本模式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模块模式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（试着导入先前创建的模块）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6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如何运行程序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模块基本概要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每</a:t>
            </a:r>
            <a:r>
              <a:rPr lang="zh-CN" altLang="en-US" dirty="0"/>
              <a:t>一</a:t>
            </a:r>
            <a:r>
              <a:rPr lang="zh-CN" altLang="en-US" dirty="0" smtClean="0"/>
              <a:t>个以扩展名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结尾的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源代码文件都是一个模块，其他的文件可以通过导入一个模块读取这个模块的内容。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模块是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大型程序架构中的核心组成部分。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（一般来讲</a:t>
            </a:r>
            <a:r>
              <a:rPr lang="zh-CN" altLang="en-US" sz="2400" b="1" dirty="0">
                <a:solidFill>
                  <a:srgbClr val="FF0000"/>
                </a:solidFill>
              </a:rPr>
              <a:t>，每次会话只会运行一次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Import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Reload</a:t>
            </a:r>
          </a:p>
          <a:p>
            <a:pPr marL="0" indent="0">
              <a:buNone/>
            </a:pPr>
            <a:r>
              <a:rPr lang="en-US" altLang="zh-CN" dirty="0" smtClean="0"/>
              <a:t>From……..import……..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讲师介绍：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曾</a:t>
            </a:r>
            <a:r>
              <a:rPr lang="zh-CN" altLang="en-US" dirty="0" smtClean="0"/>
              <a:t>就职于</a:t>
            </a:r>
            <a:r>
              <a:rPr lang="en-US" altLang="zh-CN" dirty="0" err="1" smtClean="0"/>
              <a:t>NCsoft</a:t>
            </a:r>
            <a:r>
              <a:rPr lang="zh-CN" altLang="en-US" dirty="0" smtClean="0"/>
              <a:t>、搜狐畅游等知名互联网公司，负责多款系统开发和运维业务工具。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交大慧谷特聘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讲师。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2014</a:t>
            </a:r>
            <a:r>
              <a:rPr lang="zh-CN" altLang="en-US" dirty="0" smtClean="0"/>
              <a:t>年加入上汽电商项目组，担任高级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运维开发一职，先后独立开发了“自动发布平台”、“</a:t>
            </a:r>
            <a:r>
              <a:rPr lang="en-US" altLang="zh-CN" dirty="0" smtClean="0"/>
              <a:t>CMDB</a:t>
            </a:r>
            <a:r>
              <a:rPr lang="zh-CN" altLang="en-US" dirty="0" smtClean="0"/>
              <a:t>”、“</a:t>
            </a:r>
            <a:r>
              <a:rPr lang="en-US" altLang="zh-CN" dirty="0" err="1"/>
              <a:t>Work</a:t>
            </a:r>
            <a:r>
              <a:rPr lang="en-US" altLang="zh-CN" dirty="0" err="1" smtClean="0"/>
              <a:t>Flow</a:t>
            </a:r>
            <a:r>
              <a:rPr lang="zh-CN" altLang="en-US" dirty="0" smtClean="0"/>
              <a:t>”等自动化运维系统。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如何运行程序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模块的显要特性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在</a:t>
            </a:r>
            <a:r>
              <a:rPr lang="zh-CN" altLang="en-US" dirty="0"/>
              <a:t>一个包名的变量名就是其属性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模块</a:t>
            </a:r>
            <a:r>
              <a:rPr lang="zh-CN" altLang="en-US" dirty="0" smtClean="0"/>
              <a:t>的命名空间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一个模块文件就是一个独立完备的变量包，即一个命名空间。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特别介绍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函数，可以使用它来获得模块内部的可用变量名列表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***</a:t>
            </a:r>
            <a:r>
              <a:rPr lang="en-US" altLang="zh-CN" b="1" dirty="0" smtClean="0">
                <a:solidFill>
                  <a:srgbClr val="FF0000"/>
                </a:solidFill>
              </a:rPr>
              <a:t>reload</a:t>
            </a:r>
            <a:r>
              <a:rPr lang="zh-CN" altLang="en-US" b="1" dirty="0" smtClean="0">
                <a:solidFill>
                  <a:srgbClr val="FF0000"/>
                </a:solidFill>
              </a:rPr>
              <a:t>陷阱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Python</a:t>
            </a:r>
            <a:r>
              <a:rPr lang="zh-CN" altLang="en-US" b="1" dirty="0" smtClean="0"/>
              <a:t>内置类型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内置对象使程序更容易编写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内置</a:t>
            </a:r>
            <a:r>
              <a:rPr lang="zh-CN" altLang="en-US" dirty="0" smtClean="0"/>
              <a:t>对象是扩展的组件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内置对象往往比定制的数据结构更有效率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内置对象是语言的标准的一部分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154083" y="227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/>
              <a:t>Python</a:t>
            </a:r>
            <a:r>
              <a:rPr lang="zh-CN" altLang="en-US" b="1" dirty="0" smtClean="0"/>
              <a:t>常用对象类型</a:t>
            </a:r>
            <a:r>
              <a:rPr lang="en-US" altLang="zh-CN" b="1" dirty="0" smtClean="0"/>
              <a:t>----</a:t>
            </a:r>
            <a:r>
              <a:rPr lang="zh-CN" altLang="en-US" b="1" dirty="0"/>
              <a:t>数值</a:t>
            </a:r>
            <a:r>
              <a:rPr lang="zh-CN" altLang="en-US" b="1" dirty="0" smtClean="0"/>
              <a:t>类型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143095" y="2468305"/>
            <a:ext cx="7908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、整形，长度是</a:t>
            </a:r>
            <a:r>
              <a:rPr lang="en-US" altLang="zh-CN" dirty="0" smtClean="0"/>
              <a:t>32/64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，根据系统的不同来决定，在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已经被移除。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、长整型，没有长度的限制。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、浮点型，底层是一个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，可以提供一个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位的精度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、复数类型。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9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154083" y="227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/>
              <a:t>Python</a:t>
            </a:r>
            <a:r>
              <a:rPr lang="zh-CN" altLang="en-US" b="1" dirty="0" smtClean="0"/>
              <a:t>常用对象类型</a:t>
            </a:r>
            <a:r>
              <a:rPr lang="en-US" altLang="zh-CN" b="1" dirty="0" smtClean="0"/>
              <a:t>----</a:t>
            </a:r>
            <a:r>
              <a:rPr lang="zh-CN" altLang="en-US" b="1" dirty="0" smtClean="0"/>
              <a:t>数学</a:t>
            </a:r>
            <a:r>
              <a:rPr lang="zh-CN" altLang="en-US" b="1" dirty="0"/>
              <a:t>操作符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821018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+        </a:t>
            </a:r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en-US" altLang="zh-CN" dirty="0" smtClean="0"/>
              <a:t>-         </a:t>
            </a:r>
            <a:r>
              <a:rPr lang="zh-CN" altLang="en-US" dirty="0" smtClean="0"/>
              <a:t>减</a:t>
            </a:r>
            <a:endParaRPr lang="en-US" altLang="zh-CN" dirty="0" smtClean="0"/>
          </a:p>
          <a:p>
            <a:r>
              <a:rPr lang="en-US" altLang="zh-CN" dirty="0" smtClean="0"/>
              <a:t>/         </a:t>
            </a:r>
            <a:r>
              <a:rPr lang="zh-CN" altLang="en-US" dirty="0" smtClean="0"/>
              <a:t>除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//       </a:t>
            </a:r>
            <a:r>
              <a:rPr lang="zh-CN" altLang="en-US" dirty="0" smtClean="0"/>
              <a:t>地板除</a:t>
            </a:r>
            <a:endParaRPr lang="en-US" altLang="zh-CN" dirty="0" smtClean="0"/>
          </a:p>
          <a:p>
            <a:r>
              <a:rPr lang="en-US" altLang="zh-CN" dirty="0" smtClean="0"/>
              <a:t>*        </a:t>
            </a:r>
            <a:r>
              <a:rPr lang="zh-CN" altLang="en-US" dirty="0" smtClean="0"/>
              <a:t>乘</a:t>
            </a:r>
            <a:endParaRPr lang="en-US" altLang="zh-CN" dirty="0" smtClean="0"/>
          </a:p>
          <a:p>
            <a:r>
              <a:rPr lang="zh-CN" altLang="en-US" dirty="0" smtClean="0"/>
              <a:t>**      乘方</a:t>
            </a:r>
            <a:endParaRPr lang="en-US" altLang="zh-CN" dirty="0" smtClean="0"/>
          </a:p>
          <a:p>
            <a:r>
              <a:rPr lang="en-US" altLang="zh-CN" dirty="0" smtClean="0"/>
              <a:t>%        </a:t>
            </a:r>
            <a:r>
              <a:rPr lang="zh-CN" altLang="en-US" dirty="0" smtClean="0"/>
              <a:t>取余</a:t>
            </a:r>
            <a:endParaRPr lang="en-US" altLang="zh-CN" dirty="0" smtClean="0"/>
          </a:p>
          <a:p>
            <a:r>
              <a:rPr lang="en-US" altLang="zh-CN" dirty="0" smtClean="0"/>
              <a:t>&lt;        </a:t>
            </a:r>
            <a:r>
              <a:rPr lang="zh-CN" altLang="en-US" dirty="0" smtClean="0"/>
              <a:t>小于</a:t>
            </a:r>
            <a:endParaRPr lang="en-US" altLang="zh-CN" dirty="0" smtClean="0"/>
          </a:p>
          <a:p>
            <a:r>
              <a:rPr lang="en-US" altLang="zh-CN" dirty="0" smtClean="0"/>
              <a:t>&gt;        </a:t>
            </a:r>
            <a:r>
              <a:rPr lang="zh-CN" altLang="en-US" dirty="0" smtClean="0"/>
              <a:t>大于</a:t>
            </a:r>
            <a:endParaRPr lang="en-US" altLang="zh-CN" dirty="0" smtClean="0"/>
          </a:p>
          <a:p>
            <a:r>
              <a:rPr lang="en-US" altLang="zh-CN" dirty="0" smtClean="0"/>
              <a:t>&lt;=      </a:t>
            </a:r>
            <a:r>
              <a:rPr lang="zh-CN" altLang="en-US" dirty="0" smtClean="0"/>
              <a:t>小于等于</a:t>
            </a:r>
            <a:endParaRPr lang="en-US" altLang="zh-CN" dirty="0" smtClean="0"/>
          </a:p>
          <a:p>
            <a:r>
              <a:rPr lang="en-US" altLang="zh-CN" dirty="0" smtClean="0"/>
              <a:t>&gt;=      </a:t>
            </a:r>
            <a:r>
              <a:rPr lang="zh-CN" altLang="en-US" dirty="0" smtClean="0"/>
              <a:t>大于等于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24136" y="1984443"/>
            <a:ext cx="7788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支持标准的加、减、乘、除。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普通的除法（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）在都是整数的情况下是四舍五入，只有在有一个是浮点数的情况下是标准的除法。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地板除（</a:t>
            </a:r>
            <a:r>
              <a:rPr lang="en-US" altLang="zh-CN" dirty="0" smtClean="0"/>
              <a:t>//</a:t>
            </a:r>
            <a:r>
              <a:rPr lang="zh-CN" altLang="en-US" dirty="0" smtClean="0"/>
              <a:t>），只保留整数部分的除法。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取余数（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），乘方（**）。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A++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A—</a:t>
            </a:r>
            <a:r>
              <a:rPr lang="zh-CN" altLang="en-US" dirty="0" smtClean="0"/>
              <a:t>这样的操作。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6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154083" y="227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/>
              <a:t>Python</a:t>
            </a:r>
            <a:r>
              <a:rPr lang="zh-CN" altLang="en-US" b="1" dirty="0" smtClean="0"/>
              <a:t>常用对象类型</a:t>
            </a:r>
            <a:r>
              <a:rPr lang="en-US" altLang="zh-CN" b="1" dirty="0" smtClean="0"/>
              <a:t>----</a:t>
            </a:r>
            <a:r>
              <a:rPr lang="zh-CN" altLang="en-US" b="1" dirty="0" smtClean="0"/>
              <a:t>内置类型介绍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322962" y="1984443"/>
            <a:ext cx="98895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），可以存储不同类型数据的容器，支持从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开始的下标来访问元素，容器长度可以任意增长。 </a:t>
            </a:r>
            <a:r>
              <a:rPr lang="zh-CN" altLang="en-US" dirty="0" smtClean="0">
                <a:solidFill>
                  <a:srgbClr val="FF0000"/>
                </a:solidFill>
              </a:rPr>
              <a:t>可修改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元组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），基本类似于列表，但是容器的内容。</a:t>
            </a:r>
            <a:r>
              <a:rPr lang="zh-CN" altLang="en-US" dirty="0" smtClean="0">
                <a:solidFill>
                  <a:srgbClr val="FF0000"/>
                </a:solidFill>
              </a:rPr>
              <a:t>不能修改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、字符串 。</a:t>
            </a:r>
            <a:r>
              <a:rPr lang="zh-CN" altLang="en-US" dirty="0" smtClean="0">
                <a:solidFill>
                  <a:srgbClr val="FF0000"/>
                </a:solidFill>
              </a:rPr>
              <a:t>不能修改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、字典。</a:t>
            </a:r>
            <a:r>
              <a:rPr lang="en-US" altLang="zh-CN" dirty="0" smtClean="0">
                <a:solidFill>
                  <a:srgbClr val="FF0000"/>
                </a:solidFill>
              </a:rPr>
              <a:t>Key </a:t>
            </a:r>
            <a:r>
              <a:rPr lang="zh-CN" altLang="en-US" dirty="0" smtClean="0">
                <a:solidFill>
                  <a:srgbClr val="FF0000"/>
                </a:solidFill>
              </a:rPr>
              <a:t>不能修改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、集合。</a:t>
            </a:r>
            <a:r>
              <a:rPr lang="zh-CN" altLang="en-US" dirty="0" smtClean="0">
                <a:solidFill>
                  <a:srgbClr val="FF0000"/>
                </a:solidFill>
              </a:rPr>
              <a:t>无序并不可变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6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4778227" cy="4023360"/>
          </a:xfrm>
        </p:spPr>
        <p:txBody>
          <a:bodyPr/>
          <a:lstStyle/>
          <a:p>
            <a:r>
              <a:rPr lang="en-US" altLang="zh-CN" b="1" dirty="0"/>
              <a:t>Python if Statement </a:t>
            </a:r>
            <a:r>
              <a:rPr lang="en-US" altLang="zh-CN" b="1" dirty="0" smtClean="0"/>
              <a:t>Syntax</a:t>
            </a:r>
            <a:endParaRPr lang="en-US" altLang="zh-CN" dirty="0" smtClean="0"/>
          </a:p>
          <a:p>
            <a:r>
              <a:rPr lang="en-US" altLang="zh-CN" dirty="0" smtClean="0"/>
              <a:t>        If  test expression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      statement(s)</a:t>
            </a:r>
          </a:p>
          <a:p>
            <a:endParaRPr lang="en-US" altLang="zh-CN" dirty="0" smtClean="0"/>
          </a:p>
          <a:p>
            <a:r>
              <a:rPr lang="en-US" altLang="zh-CN" b="1" dirty="0"/>
              <a:t>Syntax of if...</a:t>
            </a:r>
            <a:r>
              <a:rPr lang="en-US" altLang="zh-CN" b="1" dirty="0" smtClean="0"/>
              <a:t>else</a:t>
            </a:r>
          </a:p>
          <a:p>
            <a:r>
              <a:rPr lang="en-US" altLang="zh-CN" dirty="0" smtClean="0"/>
              <a:t>If  test  expression: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Body  of  if</a:t>
            </a:r>
          </a:p>
          <a:p>
            <a:r>
              <a:rPr lang="en-US" altLang="zh-CN" dirty="0"/>
              <a:t>e</a:t>
            </a:r>
            <a:r>
              <a:rPr lang="en-US" altLang="zh-CN" dirty="0" smtClean="0"/>
              <a:t>lse: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Body  of  else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154083" y="227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/>
              <a:t>Python</a:t>
            </a:r>
            <a:r>
              <a:rPr lang="zh-CN" altLang="en-US" b="1" dirty="0" smtClean="0"/>
              <a:t>流程控制</a:t>
            </a:r>
            <a:endParaRPr lang="zh-CN" altLang="en-US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473447" y="1832758"/>
            <a:ext cx="477822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Syntax </a:t>
            </a:r>
            <a:r>
              <a:rPr lang="en-US" altLang="zh-CN" b="1" dirty="0"/>
              <a:t>of if...</a:t>
            </a:r>
            <a:r>
              <a:rPr lang="en-US" altLang="zh-CN" b="1" dirty="0" err="1"/>
              <a:t>elif</a:t>
            </a:r>
            <a:r>
              <a:rPr lang="en-US" altLang="zh-CN" b="1" dirty="0"/>
              <a:t>...else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If  test  expression: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Body   of  if</a:t>
            </a:r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lif</a:t>
            </a:r>
            <a:r>
              <a:rPr lang="en-US" altLang="zh-CN" dirty="0" smtClean="0"/>
              <a:t>  test  expression: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Body of </a:t>
            </a:r>
            <a:r>
              <a:rPr lang="en-US" altLang="zh-CN" dirty="0" err="1" smtClean="0"/>
              <a:t>elif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lse: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Body  of  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7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内存管理方式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垃圾回收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不同于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这种面向内存的语言，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解释器来负责内存的管理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引用计数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内容占位符 5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297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4800" b="1" dirty="0" smtClean="0"/>
              <a:t>一切皆是对象</a:t>
            </a:r>
            <a:endParaRPr lang="en-US" altLang="zh-CN" sz="4800" b="1" dirty="0" smtClean="0"/>
          </a:p>
          <a:p>
            <a:pPr marL="0" indent="0" algn="ctr">
              <a:buNone/>
            </a:pPr>
            <a:endParaRPr lang="zh-CN" altLang="en-US" sz="4800" b="1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内存管理方式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2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内容占位符 5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02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 smtClean="0"/>
              <a:t>Identity</a:t>
            </a:r>
            <a:r>
              <a:rPr lang="zh-CN" altLang="en-US" dirty="0" smtClean="0"/>
              <a:t>（身份），对应于内存的地址，不可修改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Type</a:t>
            </a:r>
            <a:r>
              <a:rPr lang="zh-CN" altLang="en-US" dirty="0" smtClean="0"/>
              <a:t>（类型），不可修改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Value</a:t>
            </a:r>
            <a:r>
              <a:rPr lang="zh-CN" altLang="en-US" dirty="0" smtClean="0"/>
              <a:t>（值）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Mutable</a:t>
            </a:r>
            <a:r>
              <a:rPr lang="zh-CN" altLang="en-US" dirty="0" smtClean="0"/>
              <a:t>，可以修改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Immutable</a:t>
            </a:r>
            <a:r>
              <a:rPr lang="zh-CN" altLang="en-US" dirty="0" smtClean="0"/>
              <a:t>，不可修改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Id()</a:t>
            </a:r>
          </a:p>
          <a:p>
            <a:pPr marL="0" indent="0">
              <a:buNone/>
            </a:pPr>
            <a:r>
              <a:rPr lang="zh-CN" altLang="en-US" dirty="0" smtClean="0"/>
              <a:t>返回对象的内存地址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用来判断是不是同一个内存对象</a:t>
            </a:r>
            <a:endParaRPr lang="en-US" altLang="zh-CN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内存管理方式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对象三大要素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6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当引用计数为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GC</a:t>
            </a:r>
            <a:r>
              <a:rPr lang="zh-CN" altLang="en-US" dirty="0" smtClean="0"/>
              <a:t>才会真正去回收被分配的内存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内存管理方式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引用计数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75" y="3292652"/>
            <a:ext cx="56769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具有通过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来写出高性能的业务型脚本的能力。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软件工程</a:t>
            </a:r>
            <a:r>
              <a:rPr lang="zh-CN" altLang="en-US" dirty="0"/>
              <a:t>及</a:t>
            </a:r>
            <a:r>
              <a:rPr lang="zh-CN" altLang="en-US" dirty="0" smtClean="0"/>
              <a:t>开发思想。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能</a:t>
            </a:r>
            <a:r>
              <a:rPr lang="zh-CN" altLang="en-US" dirty="0" smtClean="0"/>
              <a:t>独立开发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应用，为日后开发大型项目打好基础。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54110" y="1845734"/>
            <a:ext cx="4124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三板斧：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修炼内功   （必修语法、重要方法）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真实项目经验分享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项目动手实践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429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对于一定范围的对象类型如整型、字符串、列表等等，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在内存中提前进行了分配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可以通过修改源码重新编译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来修改缓冲池</a:t>
            </a:r>
            <a:r>
              <a:rPr lang="zh-CN" altLang="en-US" smtClean="0"/>
              <a:t>的</a:t>
            </a:r>
            <a:r>
              <a:rPr lang="zh-CN" altLang="en-US" smtClean="0"/>
              <a:t>范围                           （不带缓冲池）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不会被回收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CN" altLang="en-US" dirty="0" smtClean="0"/>
              <a:t>内存管理方式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整形缓冲池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558" y="3635552"/>
            <a:ext cx="24479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9382" y="2993597"/>
            <a:ext cx="10058400" cy="4023360"/>
          </a:xfrm>
        </p:spPr>
        <p:txBody>
          <a:bodyPr/>
          <a:lstStyle/>
          <a:p>
            <a:r>
              <a:rPr lang="zh-CN" altLang="en-US" dirty="0" smtClean="0"/>
              <a:t>用来判断两个变量是不是指向同一个内存对象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内存管理方式</a:t>
            </a:r>
            <a:r>
              <a:rPr lang="en-US" altLang="zh-CN" dirty="0" smtClean="0"/>
              <a:t>----is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2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154083" y="2276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 smtClean="0"/>
              <a:t>如何破坏代码的灵活性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322962" y="1984443"/>
            <a:ext cx="9889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type()</a:t>
            </a:r>
          </a:p>
          <a:p>
            <a:endParaRPr lang="en-US" altLang="zh-CN" dirty="0"/>
          </a:p>
          <a:p>
            <a:r>
              <a:rPr lang="en-US" altLang="zh-CN" dirty="0" err="1"/>
              <a:t>l</a:t>
            </a:r>
            <a:r>
              <a:rPr lang="en-US" altLang="zh-CN" dirty="0" err="1" smtClean="0"/>
              <a:t>sinstance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代码中使用所有的类型检验方法，都是违背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的核心概念。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算法基础与理解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计算或其他解决问题的操作需要遵循的一个过程或者一套规则。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b="1" dirty="0" smtClean="0"/>
              <a:t>算法就是解决问题的方法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 smtClean="0"/>
              <a:t>在保证结果正确的情况下，好的算法让系统负荷越小（空间复杂度小），让时间更短（时间复杂度小）；相反，坏的算法是一个系统灾难。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dirty="0" smtClean="0"/>
              <a:t>时间和空间复杂度的表示方式为：</a:t>
            </a:r>
            <a:r>
              <a:rPr lang="en-US" altLang="zh-CN" sz="2400" dirty="0" smtClean="0"/>
              <a:t>O(n</a:t>
            </a:r>
            <a:r>
              <a:rPr lang="en-US" altLang="zh-CN" sz="2400" dirty="0"/>
              <a:t>)</a:t>
            </a:r>
            <a:endParaRPr lang="en-US" altLang="zh-CN" sz="24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起床</a:t>
            </a:r>
            <a:r>
              <a:rPr lang="en-US" altLang="zh-CN" dirty="0"/>
              <a:t>——</a:t>
            </a:r>
            <a:r>
              <a:rPr lang="zh-CN" altLang="en-US" dirty="0"/>
              <a:t>上班的算法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甲</a:t>
            </a:r>
            <a:r>
              <a:rPr lang="zh-CN" altLang="en-US" dirty="0"/>
              <a:t>的算法：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dirty="0"/>
              <a:t>1</a:t>
            </a:r>
            <a:r>
              <a:rPr lang="zh-CN" altLang="en-US" dirty="0"/>
              <a:t>、起床。</a:t>
            </a:r>
            <a:r>
              <a:rPr lang="en-US" altLang="zh-CN" dirty="0"/>
              <a:t>2</a:t>
            </a:r>
            <a:r>
              <a:rPr lang="zh-CN" altLang="en-US" dirty="0"/>
              <a:t>、整理床被。</a:t>
            </a:r>
            <a:r>
              <a:rPr lang="en-US" altLang="zh-CN" dirty="0"/>
              <a:t>3</a:t>
            </a:r>
            <a:r>
              <a:rPr lang="zh-CN" altLang="en-US" dirty="0"/>
              <a:t>、洗漱。</a:t>
            </a:r>
            <a:r>
              <a:rPr lang="en-US" altLang="zh-CN" dirty="0"/>
              <a:t>4</a:t>
            </a:r>
            <a:r>
              <a:rPr lang="zh-CN" altLang="en-US" dirty="0"/>
              <a:t>、换衣服。</a:t>
            </a:r>
            <a:r>
              <a:rPr lang="en-US" altLang="zh-CN" dirty="0"/>
              <a:t>5</a:t>
            </a:r>
            <a:r>
              <a:rPr lang="zh-CN" altLang="en-US" dirty="0"/>
              <a:t>、烧早饭。</a:t>
            </a:r>
            <a:r>
              <a:rPr lang="en-US" altLang="zh-CN" dirty="0"/>
              <a:t>6</a:t>
            </a:r>
            <a:r>
              <a:rPr lang="zh-CN" altLang="en-US" dirty="0"/>
              <a:t>、吃早餐。</a:t>
            </a:r>
            <a:r>
              <a:rPr lang="en-US" altLang="zh-CN" dirty="0"/>
              <a:t>7</a:t>
            </a:r>
            <a:r>
              <a:rPr lang="zh-CN" altLang="en-US" dirty="0"/>
              <a:t>、出门上班。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乙的算法：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en-US" altLang="zh-CN" dirty="0"/>
              <a:t>1</a:t>
            </a:r>
            <a:r>
              <a:rPr lang="zh-CN" altLang="en-US" dirty="0"/>
              <a:t>、起床。</a:t>
            </a:r>
            <a:r>
              <a:rPr lang="en-US" altLang="zh-CN" dirty="0"/>
              <a:t>2</a:t>
            </a:r>
            <a:r>
              <a:rPr lang="zh-CN" altLang="en-US" dirty="0"/>
              <a:t>、整理床被。</a:t>
            </a:r>
            <a:r>
              <a:rPr lang="en-US" altLang="zh-CN" dirty="0"/>
              <a:t>3</a:t>
            </a:r>
            <a:r>
              <a:rPr lang="zh-CN" altLang="en-US" dirty="0"/>
              <a:t>、烧早饭。</a:t>
            </a:r>
            <a:r>
              <a:rPr lang="en-US" altLang="zh-CN" dirty="0"/>
              <a:t>4</a:t>
            </a:r>
            <a:r>
              <a:rPr lang="zh-CN" altLang="en-US" dirty="0"/>
              <a:t>、洗漱。</a:t>
            </a:r>
            <a:r>
              <a:rPr lang="en-US" altLang="zh-CN" dirty="0"/>
              <a:t>5</a:t>
            </a:r>
            <a:r>
              <a:rPr lang="zh-CN" altLang="en-US" dirty="0"/>
              <a:t>、吃早饭。</a:t>
            </a:r>
            <a:r>
              <a:rPr lang="en-US" altLang="zh-CN" dirty="0"/>
              <a:t>6</a:t>
            </a:r>
            <a:r>
              <a:rPr lang="zh-CN" altLang="en-US" dirty="0"/>
              <a:t>、吃早餐。</a:t>
            </a:r>
            <a:r>
              <a:rPr lang="en-US" altLang="zh-CN" dirty="0"/>
              <a:t>7</a:t>
            </a:r>
            <a:r>
              <a:rPr lang="zh-CN" altLang="en-US" dirty="0"/>
              <a:t>、出门上班。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丙的算法：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、起床。</a:t>
            </a:r>
            <a:r>
              <a:rPr lang="en-US" altLang="zh-CN" dirty="0"/>
              <a:t>2</a:t>
            </a:r>
            <a:r>
              <a:rPr lang="zh-CN" altLang="en-US" dirty="0"/>
              <a:t>、整理床被。</a:t>
            </a:r>
            <a:r>
              <a:rPr lang="en-US" altLang="zh-CN" dirty="0"/>
              <a:t>3</a:t>
            </a:r>
            <a:r>
              <a:rPr lang="zh-CN" altLang="en-US" dirty="0"/>
              <a:t>、吃早餐。</a:t>
            </a:r>
            <a:r>
              <a:rPr lang="en-US" altLang="zh-CN" dirty="0"/>
              <a:t>4</a:t>
            </a:r>
            <a:r>
              <a:rPr lang="zh-CN" altLang="en-US" dirty="0"/>
              <a:t>、洗漱。</a:t>
            </a:r>
            <a:r>
              <a:rPr lang="en-US" altLang="zh-CN" dirty="0"/>
              <a:t>5</a:t>
            </a:r>
            <a:r>
              <a:rPr lang="zh-CN" altLang="en-US" dirty="0"/>
              <a:t>、烧早饭。</a:t>
            </a:r>
            <a:r>
              <a:rPr lang="en-US" altLang="zh-CN" dirty="0"/>
              <a:t>6</a:t>
            </a:r>
            <a:r>
              <a:rPr lang="zh-CN" altLang="en-US" dirty="0"/>
              <a:t>、换衣服。</a:t>
            </a:r>
            <a:r>
              <a:rPr lang="en-US" altLang="zh-CN" dirty="0"/>
              <a:t>7</a:t>
            </a:r>
            <a:r>
              <a:rPr lang="zh-CN" altLang="en-US" dirty="0"/>
              <a:t>、出门上班。</a:t>
            </a:r>
            <a:endParaRPr lang="en-US" altLang="zh-CN" dirty="0"/>
          </a:p>
          <a:p>
            <a:pPr marL="0" indent="0">
              <a:buNone/>
            </a:pPr>
            <a:endParaRPr lang="zh-CN" altLang="en-US" sz="36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83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判断谁是小偷？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说：“我不是小偷”。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说：“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是小偷”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说：“小偷肯定是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说：“</a:t>
            </a:r>
            <a:r>
              <a:rPr lang="en-US" altLang="zh-CN" dirty="0" smtClean="0"/>
              <a:t>C</a:t>
            </a:r>
            <a:r>
              <a:rPr lang="zh-CN" altLang="en-US" dirty="0" smtClean="0"/>
              <a:t>冤枉人”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四人中有三个人说的真话，请问到底谁是小偷？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买东西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6345" y="1894373"/>
            <a:ext cx="10420269" cy="4023360"/>
          </a:xfrm>
        </p:spPr>
        <p:txBody>
          <a:bodyPr/>
          <a:lstStyle/>
          <a:p>
            <a:r>
              <a:rPr lang="zh-CN" altLang="en-US" dirty="0" smtClean="0"/>
              <a:t>小明买某物品需要</a:t>
            </a:r>
            <a:r>
              <a:rPr lang="en-US" altLang="zh-CN" dirty="0" smtClean="0"/>
              <a:t>34.5</a:t>
            </a:r>
            <a:r>
              <a:rPr lang="zh-CN" altLang="en-US" dirty="0" smtClean="0"/>
              <a:t>元，顾客交给售货员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元整，请问售货员最少需要找多少张零钱？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请</a:t>
            </a:r>
            <a:r>
              <a:rPr lang="zh-CN" altLang="en-US" dirty="0"/>
              <a:t>开发</a:t>
            </a:r>
            <a:r>
              <a:rPr lang="zh-CN" altLang="en-US" dirty="0" smtClean="0"/>
              <a:t>一个计算器程序，要求如下：</a:t>
            </a:r>
            <a:endParaRPr lang="en-US" altLang="zh-CN" dirty="0"/>
          </a:p>
          <a:p>
            <a:r>
              <a:rPr lang="en-US" altLang="zh-CN" sz="1400" dirty="0"/>
              <a:t>Select operation. </a:t>
            </a:r>
            <a:endParaRPr lang="en-US" altLang="zh-CN" sz="1400" dirty="0" smtClean="0"/>
          </a:p>
          <a:p>
            <a:r>
              <a:rPr lang="en-US" altLang="zh-CN" sz="1400" dirty="0" smtClean="0"/>
              <a:t>1.Add </a:t>
            </a:r>
          </a:p>
          <a:p>
            <a:r>
              <a:rPr lang="en-US" altLang="zh-CN" sz="1400" dirty="0" smtClean="0"/>
              <a:t>2.Subtract </a:t>
            </a:r>
          </a:p>
          <a:p>
            <a:r>
              <a:rPr lang="en-US" altLang="zh-CN" sz="1400" dirty="0" smtClean="0"/>
              <a:t>3.Multiply </a:t>
            </a:r>
          </a:p>
          <a:p>
            <a:r>
              <a:rPr lang="en-US" altLang="zh-CN" sz="1400" dirty="0" smtClean="0"/>
              <a:t>4.Divide </a:t>
            </a:r>
          </a:p>
          <a:p>
            <a:r>
              <a:rPr lang="en-US" altLang="zh-CN" sz="1400" dirty="0" smtClean="0"/>
              <a:t>Enter </a:t>
            </a:r>
            <a:r>
              <a:rPr lang="en-US" altLang="zh-CN" sz="1400" dirty="0"/>
              <a:t>choice(1/2/3/4): 3 </a:t>
            </a:r>
            <a:endParaRPr lang="en-US" altLang="zh-CN" sz="1400" dirty="0" smtClean="0"/>
          </a:p>
          <a:p>
            <a:r>
              <a:rPr lang="en-US" altLang="zh-CN" sz="1400" dirty="0" smtClean="0"/>
              <a:t>Enter </a:t>
            </a:r>
            <a:r>
              <a:rPr lang="en-US" altLang="zh-CN" sz="1400" dirty="0"/>
              <a:t>first number: 15 </a:t>
            </a:r>
            <a:endParaRPr lang="en-US" altLang="zh-CN" sz="1400" dirty="0" smtClean="0"/>
          </a:p>
          <a:p>
            <a:r>
              <a:rPr lang="en-US" altLang="zh-CN" sz="1400" dirty="0" smtClean="0"/>
              <a:t>Enter </a:t>
            </a:r>
            <a:r>
              <a:rPr lang="en-US" altLang="zh-CN" sz="1400" dirty="0"/>
              <a:t>second number: 14 </a:t>
            </a:r>
            <a:endParaRPr lang="en-US" altLang="zh-CN" sz="1400" dirty="0" smtClean="0"/>
          </a:p>
          <a:p>
            <a:r>
              <a:rPr lang="en-US" altLang="zh-CN" sz="1400" dirty="0" smtClean="0"/>
              <a:t>15 </a:t>
            </a:r>
            <a:r>
              <a:rPr lang="en-US" altLang="zh-CN" sz="1400" dirty="0"/>
              <a:t>* 14 = 210</a:t>
            </a:r>
            <a:endParaRPr lang="zh-CN" altLang="en-US" sz="1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Agenda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	Python</a:t>
            </a:r>
            <a:r>
              <a:rPr lang="zh-CN" altLang="en-US" dirty="0" smtClean="0"/>
              <a:t>历史回眸</a:t>
            </a:r>
            <a:endParaRPr lang="en-US" altLang="zh-CN" dirty="0" smtClean="0"/>
          </a:p>
          <a:p>
            <a:r>
              <a:rPr lang="en-US" altLang="zh-CN" dirty="0" smtClean="0"/>
              <a:t>2	Python</a:t>
            </a:r>
            <a:r>
              <a:rPr lang="zh-CN" altLang="en-US" dirty="0" smtClean="0"/>
              <a:t>生态圈</a:t>
            </a:r>
            <a:endParaRPr lang="en-US" altLang="zh-CN" dirty="0" smtClean="0"/>
          </a:p>
          <a:p>
            <a:r>
              <a:rPr lang="en-US" altLang="zh-CN" dirty="0" smtClean="0"/>
              <a:t>3	</a:t>
            </a:r>
            <a:r>
              <a:rPr lang="zh-CN" altLang="en-US" dirty="0" smtClean="0"/>
              <a:t>开发环境搭建与开发工具介绍</a:t>
            </a:r>
            <a:endParaRPr lang="en-US" altLang="zh-CN" dirty="0" smtClean="0"/>
          </a:p>
          <a:p>
            <a:r>
              <a:rPr lang="en-US" altLang="zh-CN" dirty="0" smtClean="0"/>
              <a:t>4	</a:t>
            </a:r>
            <a:r>
              <a:rPr lang="zh-CN" altLang="en-US" dirty="0" smtClean="0"/>
              <a:t>代码结构和语法基础</a:t>
            </a:r>
            <a:endParaRPr lang="en-US" altLang="zh-CN" dirty="0" smtClean="0"/>
          </a:p>
          <a:p>
            <a:r>
              <a:rPr lang="en-US" altLang="zh-CN" dirty="0" smtClean="0"/>
              <a:t>5	</a:t>
            </a:r>
            <a:r>
              <a:rPr lang="zh-CN" altLang="en-US" dirty="0" smtClean="0"/>
              <a:t>算法理解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我们为什么学习</a:t>
            </a:r>
            <a:r>
              <a:rPr lang="en-US" altLang="zh-CN" b="1" dirty="0" smtClean="0"/>
              <a:t>Python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52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它是一门面向对象、解释型的高级动态强类型计算机程序</a:t>
            </a:r>
            <a:r>
              <a:rPr lang="zh-CN" altLang="en-US" dirty="0" smtClean="0"/>
              <a:t>设计语言。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极其简单的语法，容易上手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丰富的库支持，让一切变得简单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完整的生态圈，一切皆有可能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BoyleGu</a:t>
            </a:r>
            <a:r>
              <a:rPr lang="en-US" altLang="zh-CN" dirty="0" smtClean="0"/>
              <a:t> Python Tech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53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学好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意味着你得到什么？？？？？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6774">
            <a:off x="7638045" y="2575575"/>
            <a:ext cx="4028264" cy="2858768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934">
            <a:off x="3751931" y="2129403"/>
            <a:ext cx="3133725" cy="2095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43" y="4212549"/>
            <a:ext cx="2190750" cy="2095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6667">
            <a:off x="-393105" y="3423339"/>
            <a:ext cx="4523037" cy="1329773"/>
          </a:xfrm>
          <a:prstGeom prst="rect">
            <a:avLst/>
          </a:prstGeom>
        </p:spPr>
      </p:pic>
      <p:sp>
        <p:nvSpPr>
          <p:cNvPr id="13" name="页脚占位符 4"/>
          <p:cNvSpPr txBox="1">
            <a:spLocks/>
          </p:cNvSpPr>
          <p:nvPr/>
        </p:nvSpPr>
        <p:spPr>
          <a:xfrm>
            <a:off x="3708784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BoyleGu Python Tech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1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Python</a:t>
            </a:r>
            <a:r>
              <a:rPr lang="zh-CN" altLang="en-US" b="1" dirty="0" smtClean="0"/>
              <a:t>的出现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1989</a:t>
            </a:r>
            <a:r>
              <a:rPr lang="zh-CN" altLang="en-US" dirty="0" smtClean="0"/>
              <a:t>年的圣诞节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ABC</a:t>
            </a:r>
            <a:r>
              <a:rPr lang="zh-CN" altLang="en-US" dirty="0" smtClean="0"/>
              <a:t>语言发展起来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Modula-3</a:t>
            </a:r>
            <a:r>
              <a:rPr lang="zh-CN" altLang="en-US" dirty="0" smtClean="0"/>
              <a:t>的影响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结合</a:t>
            </a:r>
            <a:r>
              <a:rPr lang="en-US" altLang="zh-CN" dirty="0" smtClean="0"/>
              <a:t>Unix-shell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的使用习惯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Python</a:t>
            </a:r>
            <a:r>
              <a:rPr lang="zh-CN" altLang="en-US" b="1" dirty="0" smtClean="0"/>
              <a:t>的发展历史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Guido Van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发布了</a:t>
            </a:r>
            <a:r>
              <a:rPr lang="en-US" altLang="zh-CN" dirty="0" smtClean="0"/>
              <a:t>1.0</a:t>
            </a:r>
            <a:r>
              <a:rPr lang="zh-CN" altLang="en-US" dirty="0" smtClean="0"/>
              <a:t>版本的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2000</a:t>
            </a:r>
            <a:r>
              <a:rPr lang="zh-CN" altLang="en-US" dirty="0" smtClean="0"/>
              <a:t>年发布</a:t>
            </a:r>
            <a:r>
              <a:rPr lang="en-US" altLang="zh-CN" dirty="0" smtClean="0"/>
              <a:t>Python2.0</a:t>
            </a:r>
            <a:r>
              <a:rPr lang="zh-CN" altLang="en-US" dirty="0" smtClean="0"/>
              <a:t>，实现垃圾回收和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的支持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2008</a:t>
            </a:r>
            <a:r>
              <a:rPr lang="zh-CN" altLang="en-US" dirty="0" smtClean="0"/>
              <a:t>年发布</a:t>
            </a:r>
            <a:r>
              <a:rPr lang="en-US" altLang="zh-CN" dirty="0" smtClean="0"/>
              <a:t>Python3.0</a:t>
            </a:r>
            <a:r>
              <a:rPr lang="zh-CN" altLang="en-US" dirty="0" smtClean="0"/>
              <a:t>，对之前版本的代码不支持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目前最流行的版本是</a:t>
            </a:r>
            <a:r>
              <a:rPr lang="en-US" altLang="zh-CN" dirty="0" smtClean="0"/>
              <a:t>Python2.7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1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Python</a:t>
            </a:r>
            <a:r>
              <a:rPr lang="zh-CN" altLang="en-US" b="1" dirty="0" smtClean="0"/>
              <a:t>的特点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免费，开源</a:t>
            </a:r>
            <a:endParaRPr lang="en-US" altLang="zh-CN" dirty="0" smtClean="0"/>
          </a:p>
          <a:p>
            <a:r>
              <a:rPr lang="zh-CN" altLang="en-US" dirty="0"/>
              <a:t>动态</a:t>
            </a:r>
            <a:r>
              <a:rPr lang="zh-CN" altLang="en-US" dirty="0" smtClean="0"/>
              <a:t>数据类型，高层语言</a:t>
            </a:r>
            <a:endParaRPr lang="en-US" altLang="zh-CN" dirty="0" smtClean="0"/>
          </a:p>
          <a:p>
            <a:r>
              <a:rPr lang="zh-CN" altLang="en-US" dirty="0" smtClean="0"/>
              <a:t>可移植性</a:t>
            </a:r>
            <a:endParaRPr lang="en-US" altLang="zh-CN" dirty="0" smtClean="0"/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扩展性</a:t>
            </a:r>
            <a:endParaRPr lang="en-US" altLang="zh-CN" dirty="0" smtClean="0"/>
          </a:p>
          <a:p>
            <a:r>
              <a:rPr lang="zh-CN" altLang="en-US" dirty="0" smtClean="0"/>
              <a:t>丰富的标准库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BoyleGu Python Tech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4B5C-776C-419A-A329-C4FCCA5C0E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3480</TotalTime>
  <Words>1690</Words>
  <Application>Microsoft Office PowerPoint</Application>
  <PresentationFormat>宽屏</PresentationFormat>
  <Paragraphs>364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宋体</vt:lpstr>
      <vt:lpstr>Calibri</vt:lpstr>
      <vt:lpstr>Calibri Light</vt:lpstr>
      <vt:lpstr>回顾</vt:lpstr>
      <vt:lpstr>Python  Web 运维开发课程</vt:lpstr>
      <vt:lpstr>讲师介绍：</vt:lpstr>
      <vt:lpstr>课程目标</vt:lpstr>
      <vt:lpstr>Agenda</vt:lpstr>
      <vt:lpstr>我们为什么学习Python</vt:lpstr>
      <vt:lpstr>学好Python意味着你得到什么？？？？？</vt:lpstr>
      <vt:lpstr>Python的出现</vt:lpstr>
      <vt:lpstr>Python的发展历史</vt:lpstr>
      <vt:lpstr>Python的特点</vt:lpstr>
      <vt:lpstr>Python生态圈</vt:lpstr>
      <vt:lpstr>Python Web开发框架</vt:lpstr>
      <vt:lpstr>在中国，谁在使用Python？</vt:lpstr>
      <vt:lpstr>Python社区</vt:lpstr>
      <vt:lpstr>人生苦短，我用Pycharm</vt:lpstr>
      <vt:lpstr>Python开发环境介绍</vt:lpstr>
      <vt:lpstr>Python运行程序机制</vt:lpstr>
      <vt:lpstr>各种Python解释器</vt:lpstr>
      <vt:lpstr>如何运行程序</vt:lpstr>
      <vt:lpstr>如何运行程序</vt:lpstr>
      <vt:lpstr>如何运行程序</vt:lpstr>
      <vt:lpstr>Python内置类型</vt:lpstr>
      <vt:lpstr>PowerPoint 演示文稿</vt:lpstr>
      <vt:lpstr>PowerPoint 演示文稿</vt:lpstr>
      <vt:lpstr>PowerPoint 演示文稿</vt:lpstr>
      <vt:lpstr>PowerPoint 演示文稿</vt:lpstr>
      <vt:lpstr>内存管理方式</vt:lpstr>
      <vt:lpstr>内存管理方式</vt:lpstr>
      <vt:lpstr>内存管理方式----对象三大要素</vt:lpstr>
      <vt:lpstr>内存管理方式----引用计数</vt:lpstr>
      <vt:lpstr>内存管理方式----整形缓冲池</vt:lpstr>
      <vt:lpstr>内存管理方式----is 语句</vt:lpstr>
      <vt:lpstr>PowerPoint 演示文稿</vt:lpstr>
      <vt:lpstr>算法基础与理解</vt:lpstr>
      <vt:lpstr>起床——上班的算法</vt:lpstr>
      <vt:lpstr>判断谁是小偷？</vt:lpstr>
      <vt:lpstr>买东西</vt:lpstr>
      <vt:lpstr>课后作业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运维开发课程</dc:title>
  <dc:creator>Gu Baoer 顾鲍尔</dc:creator>
  <cp:lastModifiedBy>Gu Baoer 顾鲍尔</cp:lastModifiedBy>
  <cp:revision>90</cp:revision>
  <dcterms:created xsi:type="dcterms:W3CDTF">2015-03-28T07:08:48Z</dcterms:created>
  <dcterms:modified xsi:type="dcterms:W3CDTF">2015-04-14T14:43:56Z</dcterms:modified>
</cp:coreProperties>
</file>