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7.xml" ContentType="application/inkml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9" r:id="rId3"/>
    <p:sldId id="337" r:id="rId4"/>
    <p:sldId id="342" r:id="rId5"/>
    <p:sldId id="343" r:id="rId6"/>
    <p:sldId id="338" r:id="rId7"/>
    <p:sldId id="339" r:id="rId8"/>
    <p:sldId id="341" r:id="rId9"/>
    <p:sldId id="340" r:id="rId10"/>
    <p:sldId id="345" r:id="rId11"/>
    <p:sldId id="344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70" r:id="rId30"/>
    <p:sldId id="371" r:id="rId31"/>
    <p:sldId id="372" r:id="rId32"/>
    <p:sldId id="373" r:id="rId33"/>
    <p:sldId id="374" r:id="rId34"/>
    <p:sldId id="375" r:id="rId35"/>
    <p:sldId id="376" r:id="rId36"/>
    <p:sldId id="363" r:id="rId37"/>
    <p:sldId id="364" r:id="rId38"/>
    <p:sldId id="365" r:id="rId39"/>
    <p:sldId id="377" r:id="rId40"/>
    <p:sldId id="378" r:id="rId41"/>
    <p:sldId id="366" r:id="rId42"/>
    <p:sldId id="367" r:id="rId43"/>
    <p:sldId id="368" r:id="rId44"/>
    <p:sldId id="379" r:id="rId45"/>
    <p:sldId id="369" r:id="rId46"/>
    <p:sldId id="380" r:id="rId47"/>
    <p:sldId id="381" r:id="rId48"/>
    <p:sldId id="382" r:id="rId49"/>
    <p:sldId id="385" r:id="rId50"/>
    <p:sldId id="386" r:id="rId51"/>
    <p:sldId id="387" r:id="rId52"/>
    <p:sldId id="383" r:id="rId53"/>
    <p:sldId id="388" r:id="rId54"/>
    <p:sldId id="329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 Baoer 顾鲍尔" initials="GB顾" lastIdx="1" clrIdx="0">
    <p:extLst>
      <p:ext uri="{19B8F6BF-5375-455C-9EA6-DF929625EA0E}">
        <p15:presenceInfo xmlns:p15="http://schemas.microsoft.com/office/powerpoint/2012/main" userId="S-1-5-21-3023422269-1613895276-74376300-466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5-07T19:36:59.14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17CB-AD68-473E-AC53-D805E3579EEF}" type="datetimeFigureOut">
              <a:rPr lang="zh-CN" altLang="en-US" smtClean="0"/>
              <a:t>2015/5/10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FCC37-550A-4A20-BFBB-BE5B768C8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69828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28.36879" units="1/cm"/>
          <inkml:channelProperty channel="Y" name="resolution" value="28.30189" units="1/cm"/>
          <inkml:channelProperty channel="T" name="resolution" value="1" units="1/dev"/>
        </inkml:channelProperties>
      </inkml:inkSource>
      <inkml:timestamp xml:id="ts0" timeString="2015-05-10T02:25:05.2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9754 8378 0,'-17'-17'63,"17"17"-48,0-53 1,0 35-16,0-52 16,35 17-16,0-35 15,18-1-15,18 19 16,-1-18-16,1-36 15,-18 89-15,-18 0 16,18-1-16,17-17 16,-34 53-16,-19 0 15,36 0-15,0-17 16,18 17-16,-18-35 15,35 35-15,-35-18 16,17 18-16,1-18 16,35 18-16,0 0 15,-18 0-15,53 0 16,18 0-16,-18 0 15,0 36-15,0 16 16,-53-16-16,0-1 16,18 18-16,-35-35 15,35 52 1,-18 1-16,-35-18 15,105 35-15,-87-18 16,35 19-16,-89-54 16,-17-35-16,36 53 15,-36-53-15,0 17 16,17 36-16,1-35 15,17 35-15,-35-36 16,0-17-16,0 36 16,0-19-16,0 1 15,0 17 1,0-17-16,0 17 15,0 1-15,-35 16 16,0-16-16,17-19 16,-35 54-16,0-53 15,36-18-15,-54 35 16,1 0-16,17-35 15,-71 18-15,1 52 16,17-52-16,35-18 16,-17 0-16,35 35 15,-17-35 1,34 0-16,-52 0 15,0 0-15,-36 0 16,19-35-16,-54 0 16,35-1-16,-17-17 15,0 18-15,18 18 16,-1-36-16,18 35 15,36-17-15,-18-1 16,35 19-16,35-1 16,-52 1-16,17-1 15,0-17-15,0 17 16,0 0-16,18 1 15,17 17-15,0-18 16,1 0-16,-1 1 16,18-1-16,-53-35 15,18 0-15,-18-35 16,18 53-16,-1 0 15,19-1-15,17 19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28.36879" units="1/cm"/>
          <inkml:channelProperty channel="Y" name="resolution" value="28.30189" units="1/cm"/>
          <inkml:channelProperty channel="T" name="resolution" value="1" units="1/dev"/>
        </inkml:channelProperties>
      </inkml:inkSource>
      <inkml:timestamp xml:id="ts0" timeString="2015-05-10T03:14:11.1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11695 7832 0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28.36879" units="1/cm"/>
          <inkml:channelProperty channel="Y" name="resolution" value="28.30189" units="1/cm"/>
          <inkml:channelProperty channel="T" name="resolution" value="1" units="1/dev"/>
        </inkml:channelProperties>
      </inkml:inkSource>
      <inkml:timestamp xml:id="ts0" timeString="2015-05-10T05:23:37.5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4463 13600 0,'0'-18'94,"0"18"-79,0 0-15,17 0 16,19 0-16,-19 0 16,-17 0-16,18 0 15,-1 0-15,1 0 16,-18 0-1,18 0-15,-1 0 16,-17 0 0,18 0-1,0 0 1,-1 0-1,-17-18 1,18 18-16,0 0 16,-1 0-1,-17 0 16,18 0-15,17 0 0,-17 0-1,-18 0-15,17 0 16,1 0 31,0 0-32,-18 0-15,17 0 16</inkml:trace>
  <inkml:trace contextRef="#ctx0" brushRef="#br0" timeOffset="2129.1218">5768 13688 0,'-18'0'62,"18"17"-46,18-17-16,17 0 15,-17 0-15,35 0 16,-36 0-1,-17 0-15,36 0 16,-1 0-16,-17 0 16,-1 0-16,36 0 15,-35 0-15,-18 0 16,35 0-16,0 0 15,-17 0-15,0 0 16,17 0-16,0 0 16,0 0-16,-17 0 15,17 0-15,1 0 16,-36 0-16,35 0 15,-17 0-15,17 0 16,-18 0-16,1 0 16,17 0-16,1 0 15,-19 0-15,36 0 16,0 0-16,0 0 15,-18 0-15,1 0 16,-1 0-16,18 0 16,-18 0-16,18 0 15,0 0-15,-18 0 16,18 0-1,0 0-15,0 0 16,-18 0-16,18 0 16,0 0-16,-18 0 15,1 0-15,-19 0 16,19 0-16,-1 0 15,0 0-15,18 0 16,-35 0-16,35 0 16,-18 0-16,0 0 15,18 0-15,-53 0 16,35 0-16,1 0 15,-19 0-15,19 0 16,16 0-16,-16 0 16,-1 0-16,-17 0 15,35 0-15,-18 0 16,0 0-16,-17 0 15,17 0-15,0 0 16,-17 0-16,0 0 16,17 0-16,-18 0 15,1 0-15,17 0 16,-17 0-1,17-17-15,-17 17 16,-18 0-16,18 0 16,-1 0-16,1 0 15,-18 0-15,18 0 16,-1 0-16,1 0 15,-18 0-15,35 0 16,-17 0-16,-18 0 16,17 0-1,1 0-15,17 0 16,-35 0 15,18-35-15,0 35-1,-1 0 1,18 0 15,-35 0-31</inkml:trace>
  <inkml:trace contextRef="#ctx0" brushRef="#br0" timeOffset="4584.2622">7391 13970 0,'-18'0'47,"0"0"-32,18 18-15,0 17 16,0 35-16,-17-17 15,17 0-15,0-35 16,0 17-16,0 1 16,0-1-16,0-18 15,0 1-15,0 17 16,0-17-16,0 0 15,0-1-15,0 1 16,-18 17-16,1 0 16,17-17-1,0 0-15,-18-18 172,0 0-157,1 0-15,-1 0 16,0-53-16,-17 18 16,17-1-16,18-17 15,-17 0-15,-1 18 16,0-18-16,18 36 15,-17-36-15,17 0 16,-35 17-16,35 1 16,0 0-1,0 17-15,0 1 16,0-19-16,0 1 15,0 35-15,0-35 16,0 17-16,0 18 16,0-35-16,0 17 15,0 1-15,17-19 78,1 36-78,-1 0 16,36 0-16,-17 0 15,-1 0-15,-17 0 16,17 0-16,0 0 16,-17 0-1,-1 0 16,1 0-31,17 0 16,-17 0 0,17 0-16,1 0 15,-1 0-15,-18 18 16,36 0-16,-53-18 15,18 17 1,0-17-16,-1 0 16,-17 0-1,18 18-15,17 0 16,-35-18-1,18 17 1,-1-17-16,1 35 16,-18-35-16,18 18 15,17 17-15,-17 1 16,-1-1-16,-17 0 15,36 36-15,-19-36 16,-17 18-16,0 18 16,0-36-16,0 18 15,0-18-15,0 0 16,18 1-16,-18-1 15,0-18-15,0-17 16,0 18 0,0 0-16,0-1 31,0-17-31,0 18 15,0 0 1,0-1 0,-18-17-16,18 0 15,-17 0 1,-19 0-1,36 0-15,-17 0 16,-1 0 0,0 0-16,18 18 15,-35-18 1,17 0-1,18 0-15,-17 0 16,-1 0 0,1 0-1,17 0 1,-18 0-16,0 0 15,1 0 1,17 0 0,-18 0-16,0 0 15,1 0 1,17 0-16,-18 0 15,0 0 1,1 0-16,17 0 16,-18 0-16,1 0 15,-19-18-15,36 18 16,-17 0 15,-19-17-15,36 17 15,-35 0-31,35 0 15,-18 0 1,18-18-16,-17 18 16,-1 0-1,18 0-15,-17 0 16,-1-18-1,0 1 17,1-1-32,-1 0 15,18 1 1</inkml:trace>
  <inkml:trace contextRef="#ctx0" brushRef="#br0" timeOffset="19416.1105">4427 14005 0,'0'18'15,"18"-18"-15,0 0 31,-18 0-15,17 0 0,19 18-1,-36-18 1,17 17-1,-17 1-15,0-18 16,35 17-16,-17 36 16,-18-35-16,18 0 15,-18-18-15,17 35 16,-17-35-16,0 18 15,18-18 1,-18 17-16,0 1 16,0 0-1,0-18-15,0 17 16,0 1-16,0-1 15,0-17 1,0 18 0,0-18-1,0 18 1,0-1-16,-18-17 31,1 0-15,-1 18-1,0-18 1,1 0-1,-1 0-15,1 0 16,-1 35-16,18-35 16,-18 0-1,1 0-15,17 0 16,-18 0-16,18 0 15,-18 18 1,1-18 31,17 0 0,0 0 93,17 0-140,1 0 16,17 0-16,-17 0 15,17 0 1,-35 0-16,35 0 0,-17 0 15,-18 0-15,35 0 16,-17 0-16,0 0 16,-18 0-1,17 0 1,1 0-16,-18 0 15,18 0-15,-1 0 16,1 0-16,-18 0 16,18 0-1,-1 0 1,1 0-1,-18 0 1,17 0 0,1 0-16,0 0 15,-18 0-15,35 0 16,-17-35-1,-18-18 1,17 35 0,-17-35-16,18 18 15,-18 0-15,0-1 16,0-17-16,0 18 15,0 0-15,0 35 16,0-35-16,0-1 16,0 36-1,0-17-15,0-19 16,0 36-16,0-17 15,0-1-15,-18-17 16,18 35-16,-17-18 16,-1-17-16,18 35 15,-18-18-15,18 18 16,-17 0-16,17-17 15,-18 17-15,0 0 16,18 0-16,-17-18 16,-18 18-16,35 0 15,-18 0-15,0-18 16,18 18-16,-17 0 15,17 0 1,-18 0 0,18 0-16,-35 0 15,35 0 1,-18 0-1,0 0-15,1 0 16,17 0 0,-18 0-1,0 0 1,1 0-1,17 0 1,-18 18-16,1-18 16,-1 0-1,18 0 1,-18 0-16,1 18 15,-1-18-15,18 0 16,-18 0 0,1 0-16,-1 17 15,18 1-15,-18-18 16,18 18-16,-17-18 15,-1 35-15,1-35 16,17 17 0,-18-17-16,0 0 15,18 18 1,-17 0-16,17-18 15,-18 17 1,0-17 0,18 36-16,-17-19 15,17 1 1,-18 17-16,0-35 15,1 18 1,17 17 0,0-35-16,-18 35 15,1 1-15,-1-1 16,18-17-16,-18 17 15,18 0-15,0-17 16,0 17-16,0-35 16,0 35-16,0-17 15,0 35-15,0-53 16,0 35-16,0-17 15,0-18-15,0 35 16,0-17-16,18 35 16,0-36-16,-18 1 15,17-18-15,1 35 16,-1-35-16,19 18 15,-36-18-15,17 0 16,19 35 0,-1-35-16,-17 18 15,17-18-15,-35 0 16,35 0-16,-17 0 15,-18 17-15,35-17 16,-35 0 0,18 0-1,-18 0 1,35 0-1,-35 0 1,18 0-16,-18 0 47,35 0-32,-35 0 1,17 0 15,-17 0-15,36-17-1,-36 17 1,35-18 0,-17 18 15,-1 0-16,-17-18 1,18 1-16,-18 17 16,35-18-1,-35 18 1,18-17-16,-18-1 15,18 0 1,-1 1-16,1-1 16,-1 0-1,-17 1-15,18-1 16,-18 18-16,18-18 15,-18 18 1,0-17 0,17-1-1,-17 1 79,18 17-94,0-18 15,-18 18 1,17-18-16,1 1 16</inkml:trace>
  <inkml:trace contextRef="#ctx0" brushRef="#br0" timeOffset="50753.9029">7355 12771 0,'0'0'63,"-17"-53"-63,-1 35 15,-17 0-15,35 1 16,-18 17-16,18-18 16,-17 18-16,-19-35 15,1 35-15,0-18 16,17 1-16,-17-1 15,0 18-15,35 0 16,-36-18 0,36 18-1,-17 0-15,-36 0 16,35 0-16,-17 0 15,-18 0-15,18 0 16,-36 0-16,18 0 16,18 0-16,-18 0 15,0 0-15,0 0 16,-17 0-16,34 0 15,-17 0-15,-17 0 16,17 0-16,18 0 16,-18 0-16,0 0 15,0 0-15,35 0 16,-35 0-16,18 0 15,-18 0-15,0 0 16,36 0-16,-36 0 16,35 0-16,-17 0 15,35 0-15,-18 0 16,0 0-16,1 0 15,17 0-15,-18 0 16,1 0-16,-1 0 16,18 0-1,-18 0 16,-17 0-15,17 0-16,1 0 16,-19 0-16,1 0 15,0 0-15,17 0 16,-35 0-16,18 18 15,17-18-15,-17 18 16,0-18-16,17 17 16,-17-17-16,17 18 15,1-18-15,-19 17 16,36-17-16,-35 0 15,17 36-15,1-19 16,-1-17-16,-17 36 16,17-19-16,18-17 15,-17 0-15,-1 18 16,0-18-1,18 18-15,-17-18 16,17 17-16,-18-17 16,0 18 15</inkml:trace>
  <inkml:trace contextRef="#ctx0" brushRef="#br0" timeOffset="53177.0415">7444 12894 0,'-18'0'46,"18"0"-46,-18 0 16,1 0-16,17 0 16,-18-18-16,0 18 15,1-35-15,-1 35 16,18-18-16,-17-34 15,-1 52-15,0-18 16,1 18-16,17-18 16,-36-17-16,1 17 15,35 18-15,-35-35 16,17 35-1,0 0-15,-17 0 16,18-18-16,-1 18 16,-17 0-1,35 0-15,-18-17 16,-17 17-16,17-18 15,0 18-15,-17-17 16,0 17-16,17-18 16,-52 18-16,52 0 15,-35-35-15,0 17 16,18 18-16,-18 0 15,35 0-15,1 0 16,-1 0-16,-17 0 16,0-18-16,-1 18 15,1 0-15,-36-35 16,54 35-16,-18 0 15,-1-18-15,19 18 16,-1 0-16,-17 0 16,-18 0-16,35 0 15,-17-17-15,-18-18 16,18 35-1,17 0-15,-17 0 16,-1 0-16,19 0 16,-1 0-1,-17 0-15,0 0 16,-1-18-16,1 18 15,0-18-15,-18 18 16,0-17-16,18 17 16,17 0-16,-35-18 15,36 18-15,-1 0 16,0 0-1,18 0-15,-17 0 16,-1 0 0,0 0-1,18 0-15,-17 0 16,-1 0-16,-17 0 15,-1 0-15,19 0 16,-18 0-16,-1 0 16,36 0-16,-17 0 15,-19 0-15,36 18 16,-35-18-1,0 17-15,0 19 16,17-36-16,-17 17 16,-1 18-16,19-17 15,-19 0-15,19-1 16,-1 1-1,18-18 1,-17 0-16,-1 18 16,18-1-1,-35 19 1,35-36-16,0 17 15,-18 1-15,18 17 16,-18 0-16,18-35 16,0 18-16,-17-18 15,17 18-15,0-1 16,0 19-1,0-36-15,0 17 156,0-17-109</inkml:trace>
  <inkml:trace contextRef="#ctx0" brushRef="#br0" timeOffset="56304.2204">8202 13000 0,'0'18'125,"-18"-18"-125,1 0 16,-18-36-16,35 1 15,-36 0-15,19-18 16,-1-18-16,-17 18 15,-36-35-15,54 70 16,-1-34-16,-17 34 16,35 0-16,-36-35 15,36 53-15,-17-17 16,-1 17-16,0-36 15,1 19-15,-1-1 16,0 1-16,-17-19 16,-18 19-16,36-1 15,-19 18-15,19-18 16,-19 1-1,19 17-15,17 0 16,-35-18-16,17 0 16,-17 18-1,17 0-15,0 0 16,-35-35-16,36 35 15,-18-18-15,-1 18 16,1 0-16,-53-17 16,35-18-16,35 35 15,-52-18-15,17 18 16,35 0-16,-17-18 15,-18 18-15,18 0 16,-54 0-16,19 0 16,-18-35-16,52 35 15,-17 0-15,-17 0 16,35 0-16,-36-18 15,18 18-15,-53 0 16,53-17-16,-17 17 16,-1-18-16,1 18 15,-18-35-15,52 35 16,1 0-1,-18 0-15,0 0 16,-35 0-16,35 0 16,18-18-16,0 18 15,-18-17-15,17 17 16,-17 0-16,-17-36 15,52 36-15,-35 0 16,36 0-16,-36 0 16,53 0-16,-36 0 15,19 0-15,-18 0 16,35 0-16,-18 0 15,18 0-15,-35 0 16,17 0-16,0 18 31,1-18-31,-1 0 16,-17 35-1,35-17-15,-18-18 16,-17 35-16,35-35 16,-18 18-16,18-18 15,-35 17 1,35 1-16,-18 0 15,1-18-15,-1 17 16,0 1 0,1 0-16,-1-1 15,0 18 1,1-17-16,-1 0 15,18-1-15,0 1 16,-17 17-16,17-35 16,-18 18-16,0 0 15,18-1-15,0-17 16,0 18-1,0-18 1,0 35 0,0-35-1,0 18-15,-17-18 16,17 35-1,0-35-15,0 18 16,0-18 0,0 35-16,0-17 15,0-18-15,0 17 16,0 1-1,0 0-15,0-18 16,0 35-16,0-35 16,0 17-16,0-17 15,0 36-15,0-36 16,0 17-1,0-17-15,0 36 32,0-36-17,0 17 1,17-17-16,-17 36 15,0-36 1,0 35 0,0-18-1,18 1 1,-18 0 15,0-1-31,0 1 16,18-18-16,-1 35 15,-17-35 16</inkml:trace>
  <inkml:trace contextRef="#ctx0" brushRef="#br0" timeOffset="64168.6702">2540 12753 0,'0'18'47,"0"-1"-32,0 1-15,-18 52 16,1-52-16,17 53 16,-36-18-16,36 17 15,0-17-15,0 0 16,0 17-16,0 1 15,0 0-15,0 17 16,0 18-16,0-18 16,0-18-16,0 1 15,36 17 1,34 0-16,-17-52 15,0 16-15,35-16 16,18 34-16,18 1 16,-36-36-16,71 36 15,-18-18-15,17 0 16,19 17-16,-36-17 15,71 18-15,-1-36 16,36 0-16,18 0 16,-1-17-16,19-18 15,16 0-15,1 0 16,-35 0-16,-1 0 15,-34 0-15,-36 0 16,0 0-16,-18-18 16,1-52-16,-54-1 15,18 1-15,-35-18 16,-35 17-16,17-17 15,18 0-15,-1-18 16,-34-18-16,0 18 16,17-35-16,-18 36 15,-17-1 1,-17 53-16,-36-35 15,52-1-15,-34 54 16,-18 0-16,18 0 16,-18-1-16,17 1 15,1 17-15,0-35 16,-18 36-1,17-18-15,19 17 16,-36-35-16,17 35 16,18-17-1,-35 17-15,0-17 16,0 35-16,0-35 15,18 17-15,-18 1 16,0-36-16,0 53 16,0-18-16,0-17 15,0 35-15,0-18 16,0 0-16,0 1 15,-18-18-15,-52 17 16,-1-35 0,18 53-16,-35-18 0,18 18 15,-19-35 1,19 0-16,-18 17 15,-36-17-15,18 0 16,-35 17-16,18-17 16,-1 17-16,1 18 15,-1 0-15,1 0 16,-1 0-16,1 0 15,52 0-15,1 0 16,17 0-16,0 0 16,0 0-16,0 0 15,18 0-15,0 0 16,-18 0-16,-18 0 15,1 0-15,-36 0 16,0 0-16,35 0 16,-17 0-16,35 0 15,-17 0-15,-18 0 16,17 0-16,18 0 15,-17 0-15,17 0 16,17 0-16,-17 0 16,36 0-16,-54 0 15,18 0 1,0 0-16,0 0 15,18 0-15,-18 0 16,-17 0-16,17 0 16,-35 0-16,17 0 15,1 0-15,-36 0 16,17 0-16,-16 0 15,16 0-15,19 0 16,-18 0-16,35 0 16,0 0-16,-53 18 15,35-18-15,-34 17 16,-19 19-16,54-19 15,-36-17-15,-18 0 16,89 18-16,-18-18 16,0 18-16,36-18 15,-19 0-15,19 17 16,-1-17-1,18 18 1,-18-18 0,1 0-1,17 17 1,-18 1-1,0 17-15,-17 1 16,35-19-16,0 36 16,-17 0-16,17-35 15,0-1-15,0 19 16,0-19-16,0 1 15,-18 17-15,0-35 16,18 35 0,0-17-16,0 0 15,0-1-15,0-17 16,0 36-16,0 17 15,0-18-15,0-17 16,0 17-16,0 0 16,-17 0-16,17-17 15,0 0-15,0 17 16,0-35-16,0 18 15,0 17-15,0-35 16,0 17-16,0 1 16,0 0 15,0-18-16,0 17 1,0 1 0,0 0-1,0-1 16,0-17 47,0 18-62,0 0-16,0-1 16</inkml:trace>
  <inkml:trace contextRef="#ctx0" brushRef="#br0" timeOffset="75856.3387">2099 5433 0,'0'0'31,"0"53"-31,0 17 16,0 1-16,0 17 15,0-17-15,0-1 16,0 1-16,0 17 16,0 0-16,0 18 15,0-18-15,0 18 16,0-36-16,0 36 15,0-35-15,0 17 16,0 0 0,0-17-16,0 17 15,0 35-15,0-34 16,0 17-16,0-18 15,0 35-15,0-17 16,0 53-16,0-36 16,0-35-16,0 54 15,0-37-15,0-16 16,0-1-16,0-18 15,0 1-15,0-18 16,0 0-16,0 0 16,0 0-16,0 17 15,0 36-15,0 0 16,0-18-16,0 18 15,0 35-15,0-53 16,0 18-16,0-53 16,0 0-16,0-36 15,0-17-15,0 0 94</inkml:trace>
  <inkml:trace contextRef="#ctx0" brushRef="#br0" timeOffset="80824.6229">2170 5450 0,'0'-17'0,"0"17"16,0-18-16,0 18 15,0-17 17,0-1-1,0 0-16,0 18 1,0-35 0,0 17-16,0 18 15,0-17-15,0-1 16,0 0-16,0 18 15,0-17-15,0-1 16,0 0-16,0 18 16,0-17-16,0-1 15,0 1 1,0 17-1,0-18 32,0 0-31,0 1-1,0 17 126,0-18-126,17 18 1,-17-18-16,18 18 16,0 0-1,-1 0-15,1-17 16,-1 17-16,1 0 15,0 0-15,17-18 16,-35 18-16,35 0 16,1-18-16,-1 18 15,0-17-15,0 17 16,-17 0-16,35-18 15,-35 18 1,17-17-16,-18 17 16,1-18-16,0 18 15,-1 0-15,1 0 16,17-18 15,1 18-31,-1 0 16,18 0-16,-18 0 15,0 0-15,18 0 16,0 0-16,-18 0 15,18 0-15,0 0 16,-35 0-16,17 0 16,-17 0-16,35 0 15,-18 0-15,18 0 16,18 0-16,-19 0 15,1 0-15,-17 0 16,17 0-16,-1 18 16,-16-18-16,-1 0 15,0 0-15,-17 0 16,52 0-16,-52 0 15,17 0 1,1 0-16,17 0 16,0 0-16,-1 0 15,1 0-15,0 0 16,18 0-16,-1 0 15,1 0-15,35 0 16,17 0-16,1 0 16,-54 0-16,36 0 15,0 0-15,-18 0 16,-17 0-16,-18 0 15,-18 0-15,18 0 16,0 0-16,-18 0 16,36 0-16,-36 0 15,0 0-15,36 35 16,-36-35-16,35 18 15,1-18-15,0 17 16,34-17-16,1 18 16,18 17-16,-54-35 15,54 0-15,-36 0 16,0 0-16,-35 0 15,0 0 1,-18 0-16,18 0 16,-18 0-16,1 0 15,-1 0-15,-17 0 16,-1 0-16,19 0 15,-19 0-15,18 0 16,-17 0-16,0 0 16,-1 0-16,1 0 15,17 18-15,-35-18 16,36 18-16,-1-18 15,-17 17-15,17 1 16,-18 0 0,1-18-16,17 35 15,1-18-15,-1 36 16,35 71-16,-34-71 15,34 35-15,-34-17 16,16-1-16,-34 18 16,35-52-16,-35-1 15,-1 0-15,19-17 16,-19-1-16,1-17 15,-18 18 1,18-18 0,-1 18-16,18 17 15,-17 18-15,35 53 16,0-18-16,17 18 15,-34-18-15,17-35 16,-18 35-16,-17-35 16,-1 18-16,36 34 15,-18-34-15,-17 17 16,53 0-16,-54-35 15,1 0-15,0-18 16,-1 18-16,1 36 16,-1-37-16,-17 37 15,18-19-15,0 54 16,-18-54-16,70 107 15,-70-89-15,36 0 16,34 71-16,-52-53 16,-18-36-16,0 18 15,35-17-15,-35-18 16,18 0-16,-18 35 15,0-53 1,17 36-16,1-18 16,-18 0-16,18-1 15,-18 1-15,0 18 16,0-18-16,17 17 15,1 1-15,-18 0 16,17 17-16,-17-35 16,0-36-16,0 36 15,0-35-15,0 17 16,0-17-16,0 17 15,0-17-15,0-1 16,0 1-16,0 17 16,0 1-16,0-1 15,-17 18-15,-1 0 16,1-36-16,-1 36 15,0 0-15,-17-18 16,35 1-16,-35-1 16,17 0-16,-17 0 15,17 1-15,-17-19 16,17 1-16,-17-18 15,17 35 1,1-35-16,-1 0 16,-17 18-1,0-18-15,-1 0 16,-17 0-16,0 35 15,0-35-15,1 18 16,-1-18-16,0 0 16,0 18-16,-18-18 15,18 0-15,-17 0 16,-18 35-16,-18-18 15,53-17-15,-35 0 16,17 0-16,36 0 16,-36 0-16,-17 0 15,35 0-15,-35 0 16,35 0-16,0 0 15,0 18-15,0-18 16,-35 18-16,-18 17 16,53-35-16,-70 18 15,52-18-15,-35 17 16,36 1-16,17-18 15,18 0 1,-18 0-16,0 0 16,35 0-16,-35 0 15,0 0-15,18 0 16,-35 0-16,-19 0 15,19 0-15,-1 0 16,18 0-16,-17 0 16,17 0-16,-18 0 15,18 0-15,-17 0 16,-18 0-16,17 0 15,1 0-15,-36 0 16,35 0-16,18 0 16,-17 18-16,34-18 15,-16 0-15,-1 0 16,53 0-16,-36 0 15,1 0-15,17 0 16,-35 0-16,18 0 16,0 0-16,0 0 15,-1 0-15,-17 0 16,1 0-16,34 0 15,-35 0 1,0 0-16,0-18 16,0 18-16,-17-18 15,34 1-15,-34 17 16,35 0-16,-1 0 15,19 0-15,-19 0 16,1 0-16,0 0 16,17 0-16,-35 0 15,0 0-15,0 0 16,18 0-16,-35 0 15,17 0-15,0 0 16,35 0-16,-35 0 16,36 0-16,-36-18 15,0 18-15,35-18 16,-17 18-16,0 0 15,35 0-15,-36-17 16,1-1-16,0 0 16,17 18-1,-35-35-15,36 18 16,-19 17-16,1-18 15,-18-17 1,18 17-16,17 0 16,-52-17-16,-19-18 15,72 18-15,-1 35 16,-35-53-16,36 35 15,-19 18 1,36-17-16,-53-1 16,18 0-1,17 1-15,18 17 16,-17 0-1,-18-18-15,17 18 16,18-18 0,-18 1-1,18 17 1,-35-18-1,35 1 32,-18-1-31,18 0-1,0 1 1,0-1-16,0 0 16,0 1-16,0 17 15,0-18-15,-17 0 16,17 1-1,0-1-15,0 1 16,0-1-16,-18 18 16,18-18-1,0 1 1,0-1-1,0 18 1,0-18-16,0 1 31,0-1-15,0 18 46,0-18-46,-18 18-1,18-17 1,0-1 46,0 18-46,0-18 46,0 18-62</inkml:trace>
  <inkml:trace contextRef="#ctx0" brushRef="#br0" timeOffset="107344.1397">8308 5521 0,'35'18'62,"36"70"-46,-36 0-16,0-17 15,18-19-15,-17 1 16,-1 18-16,0-53 16,18 17-16,-18 0 15,1 0-15,-19-17 16,18 17-16,-35-17 15,36 35-15,17 17 16,-36-34-16,19-1 16,-1 36-16,18-36 15,-18 53-15,89 0 16,-72-17-1,37 17-15,-36-70 16,-18 35-16,-18-53 16,19 35-16,-36-18 15,17 1 1,1-18-16,0 0 47,-1 0-32,19 35-15,16-17 16,19 17-16,0 53 15,-18 18-15,17 0 16,1 35-16,-54-35 16,36 0-16,-35-53 15,35 0-15,-53-18 16,0-35-16,17 18 15</inkml:trace>
  <inkml:trace contextRef="#ctx0" brushRef="#br0" timeOffset="108240.191">9260 9843 0,'18'0'0,"17"-18"16,-17-17-16,17-1 16,1-52-16,-1 35 15,35-53-15,-34 18 16,34-18-16,-17 18 15,-18 35-15,18-53 16,-35 53-16,35 1 16,-35 16-16,-1-17 15,36 0-15,-53 18 16,35-53-1,1 53-15,-19-1 16,19-16-16,-36 16 16,0 19-16,17-1 15,1-17-15,-1 17 16,19-17-16,-36 17 15,0 0-15,17 18 16,-17-17-16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28.36879" units="1/cm"/>
          <inkml:channelProperty channel="Y" name="resolution" value="28.30189" units="1/cm"/>
          <inkml:channelProperty channel="T" name="resolution" value="1" units="1/dev"/>
        </inkml:channelProperties>
      </inkml:inkSource>
      <inkml:timestamp xml:id="ts0" timeString="2015-05-10T05:26:09.4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2663 15346 0,'0'0'63,"53"-18"-63,-53 18 15,53-17-15,0-1 16,53 18-16,-18 0 16,89 0-16,17 0 15,0 0-15,0 0 16,17 0-16,1 0 15,-18 0-15,0 0 16,0-35-16,-53 35 16,-17-18-16,34-35 15,-52 53-15,53 0 16,-35-18-16,17 18 15,-18 0 1,18 0-16,-35 0 16,35 0-16,-17 0 15,70 0-15,0 53 16,17-35-16,-17 17 15,0-35-15,18 0 16,0 0-16,17 0 16,0 0-16,-35 0 15,-17 0-15,-18 0 16,-18 0-16,17-17 15,-87 17-15,88-18 16,-18-17-16,35 35 16,-17 0-16,53 0 15,17 0-15,18 0 16,-71 0-16,36 0 15,0 0-15,-18 0 16,-53 0-16,-53 0 16,0-18-16,-35 0 15,-18 18-15,18-17 16,-35 17-16,35 0 15,0-18 1,-36 1-16,54-1 16,-53 18-16,17 0 15,-18-18-15,36 1 16,-35 17-16,53 0 15,-1 0-15,1 0 16,17 0-16,-35 0 16,0 0-16,0 0 15,-53 0-15,17 0 16,1 0-16</inkml:trace>
  <inkml:trace contextRef="#ctx0" brushRef="#br0" timeOffset="3392.1941">10001 14905 0,'0'-18'31,"18"18"-31,0 0 15,-1 0-15,18 0 16,-17 0-16,0 0 16,35 0-16,-18 0 15,0 0-15,0 0 16,-17 0-16,17 0 15,-17 0-15,35 0 16,-35 0-16,17 0 16,-17 0-16,34 0 15,-34 0-15,17 0 16,-17 0-16,35 0 15,-35 0 1,-1 0-16,1 0 16,-18 0-16,17 0 15,19 0-15,-19 0 16,1 0-16,35-35 15,-53 35 1,35 0-16,0 0 16,1 0-16,-19 0 15,19 0-15,-19 0 16,19 0-16,-1 0 15,0 0-15,0 0 16,1-18-16,-19 18 16,19 0-16,-1 0 15,18 0-15,-53 0 16,53 0-16,-18 0 15,0 0-15,18 0 16,-53 0-16,35 0 16,-17 0-16,0 0 15,-1-17-15,1 17 16,0 0-1,-18 0 1,17 0 15,1 0-31,0 0 16,-18 0-1,17 0-15,1 0 16,0 0-16,-18 0 16,17 0 46</inkml:trace>
  <inkml:trace contextRef="#ctx0" brushRef="#br0" timeOffset="4504.2577">3845 8573 0,'36'0'16,"-1"0"-16,18 0 15,0 0-15,17 0 16,-52 0-16,35 0 15,0 0 1,53 0-16,-18 0 16,88 17-16,1 36 15,-54-35-15,0-18 16,1 17-16,-36 1 15,36-18-15,-36 0 16,-18 0-16,-34 0 16,-1 0-16,-17 0 15,34 0-15,-34 0 16,17 0-16,-17 0 15,17 0-15,18 0 16,18 0-16,-18 0 16,17 0-16,1 0 15,17 0-15,18 0 16,-36 0-16,1 0 15,-1 0-15,-17 0 16,-17 0-16,-19 0 16,19 0-16,-19 0 15,-17 0-15,18 0 63,0 0-48</inkml:trace>
  <inkml:trace contextRef="#ctx0" brushRef="#br0" timeOffset="7367.4214">5133 14905 0,'35'0'141,"0"-35"-141,-17 35 15,35 0-15,-18 0 16,-35 0-16,36 0 15,-36 0-15,17 0 16,19 0-16,-19 0 16,18 0-16,-17 0 15,53 0-15,-54 0 16,36 0-16,-18 0 15,1 0-15,-1 0 16,-35 0-16,18 0 16,17 0-16,-35 0 15,18 0-15,-18 0 16,17 0-1,1 0 1,-18 0-16,17 0 16,19 0-1,-19 0-15,36 0 16,18 0-16,-18 0 15,-18 0-15,36 0 16,-1 0-16,-17 0 16,18 0-16,-54 0 15,36 0-15,-18 0 16,1 0-16,-1 0 15,-35 0-15,35 0 16,1 0-16,-19 0 16,19 0-16,-1 0 15,0 0-15,-17 0 16,-1 0-16,1 0 15,0 0 1,-18 0-16,35 0 16,-17 0-1,17 0-15,-35 0 16,35 0-16,-17 0 15,-1 0-15,36 0 16,0 0-16,-18 0 16,36 0-1,-18 0-15,0 0 16,-35 0-16,34 0 15,-34 0-15,35 0 16,-35 0-16,35 0 16,-18 0-16,-18 0 15,36 0-15,-17 0 16,34 0-16,-17 0 15,35 0-15,36 35 16,-36-35-16,18 35 16,-36-17-16,1-18 15,-18 0-15,-18 17 16,18-17-16,-35 0 15,17 0-15,-17 0 16,-1 0-16,19 0 16,-19 0-16,1 0 15,-1 0-15,1 0 16,0 0-16,-1 0 15,-17 0-15,36 0 16,-1 0-16,0 0 16,-17 0-1,17 0-15,-17 0 16,17 0-16,18-17 15,-35 17-15,17 0 16,0 0-16,0 0 16,1 0-16,-1 0 15,-17 0-15,-1 0 16,1 0-1,0 0 1,17-18 15,18 18-15,-53 0-16,35 0 15,-17-17-15,35 17 16,-53 0 0,17 0-1,1 0 1,-1-18-16,-17 18 15,18 0-15,-18 0 16,35 0 31,-35 0-16,18 0-15</inkml:trace>
  <inkml:trace contextRef="#ctx0" brushRef="#br0" timeOffset="9207.5267">3228 7285 0,'0'18'63,"53"-18"-63,35 0 15,-17 0-15,-1 0 16,1 0-16,35 0 15,-18 0-15,70 17 16,-34 1 0,-18-1-16,-18-17 15,18 36-15,-36-36 16,-17 0-16,18 0 15,-18 0-15,-18 0 16,18 0-16,-18 0 16,1 0-16,34 17 15,-17-17-15,18 18 16,-19-18-16,37 0 15,-1 35-15,-18-35 16,19 18-16,-36-18 16,-18 18-16,18-18 15,-18 0-15,18 17 16,0-17-16,0 0 15,35 0-15,-18 0 16,1 0-16,53 0 16,-36 0-16,70 0 15,-87 0-15,17 0 16,-35 0-16,18 0 15,-36 0-15,36 0 16,-19 0 0,37 0-16,-19 0 15,36 0-15,-18 0 16,36 0-16,-36 0 15,-18 0-15,1 0 16,-18 0-16,0 0 16,-18 0-16,18 0 15,0 0-15,0 0 16,-18 0-16,18 0 15,-53 0-15,35 0 16,1 0-16,17 0 16,-36 0-16,18 0 15,1 0-15,17 0 16,-18 0-16,-17 0 15,17 0-15,0 0 16,0 0-16,-17 0 16,0 0-16,35 0 15,-18 0-15,-35 0 16,35 0-16,-17 0 15,-18 0-15,17 0 32,1 0-17,0 0 16</inkml:trace>
  <inkml:trace contextRef="#ctx0" brushRef="#br0" timeOffset="37608.1511">10971 8608 0,'0'17'109,"0"36"-109,0 18 15,0 52-15,0 1 16,0-36-16,0 53 16,0-17-1,0 17-15,0-35 16,0-1-16,0-34 15,0-36-15,0-35 16,0 18 0</inkml:trace>
  <inkml:trace contextRef="#ctx0" brushRef="#br0" timeOffset="38696.2133">11871 9596 0,'0'0'125,"0"17"-125,0-17 15,0 18-15,0-1 16,0 1-16,0-18 16,0 35-16,-35-17 15,35 0-15,-18-18 16,0 0-16,-34 17 15,34 1-15,0 0 16,18-1-16,-17-17 16,-19 36-16,19-36 15,-1 0 1,18 0-16,-18 0 15,1 0-15,-1 0 16</inkml:trace>
  <inkml:trace contextRef="#ctx0" brushRef="#br0" timeOffset="40136.2957">11924 9102 0,'35'-36'0,"-35"36"16,35-53-16,-35 36 16,18 17-1,0 0-15,-1-18 16,1 1-16,0 17 15,-1 0-15,-17 0 16,18 0-16,0 0 16,-1 0-16,54 0 15,-54 0-15,36 17 16,36 36-16,-72-35 15,18-1-15,-17 1 16,17 0-16,-35-1 16,18-17-16,0 36 15,-1-36-15,1 0 16,0 0-1,-1 0-15,1 0 16,17 0-16,71 0 16,-18 0-16,53 0 15,18 0-15,0 0 16,-18 0-16,-35 0 15,17 0-15,-52 0 16,-18 0-16,-36 0 31,1 0 32,0 17-63,17 36 15,-35 0-15,35 0 16,-17-35-16,-1 17 15,19-17-15,-36-1 16,70-17 31,54-17-47,17-54 15,18 18-15,-89-17 16</inkml:trace>
  <inkml:trace contextRef="#ctx0" brushRef="#br0" timeOffset="42616.4376">16457 8590 0,'-35'-17'16,"17"17"-16,18 0 15,-35 0-15,0-18 16,17 18 0,0 0-16,1 0 15,-1 0 1,0 0-1,18 0-15,-35 0 16,0 0-16,0 0 16,-1 0-16,-17 0 15,18 0-15,0 0 16,-36 0-1,1 53-15,17-18 16,35-35-16,-35 53 16,36-35-16,-36 17 15,35-35-15,18 18 16,-18-1-16,1 36 15,17 0 1,0-35-16,0 17 16,0 0-16,0 0 15,0-17-15,35 17 16,0-17-16,18 0 15,18 17-15,-18-35 16,-36 0-16,36 18 16,-35-18-16,17 0 15,-17 17-15,-18-17 16,17 0-16,19 0 15,-19 0-15,19 0 16,-1 0 0,0 0-16,1-17 15,16-19-15,-16 19 16,-1-19-16,53-17 15,-53 1-15,1 52 16,17-36 0,17-17-16,-70 53 15,18-17-15,17-1 16,-35 0-16,18 1 15,-1-1-15,1 1 16,0-1-16,-18 0 16,17 18-16,1-35 15,-36 70 219,18-17-218,0 0-1,0-1-15,-17 18 16,17-17-16,-18 0 16,0-1-16,1 36 15,-1-17-15,0-19 16,18 18-16,-17 1 15,17-19-15,-35 36 16,35-35-16,-18 17 16,18-17-16,-18 17 15,1 0-15,-1-17 16,0 17-16,18-35 15,-35 36-15,35-19 16,-18 19-16,1-1 16,17-35-16,-18 17 15,1 1-15,17 0 16,0-18-1,0 35 1,-18-17 0,18-18-16,-18 35 15,1-17-15,-1 17 16,18 0-1,-35-17-15,35-1 16,-18 1-16,18 0 16,-18-1-16,18-17 15,0 18-15,-17 0 16,17-18 15,0 17 31,0-17-30,0 18-1,0 0-31,-18-18 15,18 17 1,0-17 0,0 18-16,0-18 15,0 35 16,0-35-31,-17 18 16,-1-18-16</inkml:trace>
  <inkml:trace contextRef="#ctx0" brushRef="#br0" timeOffset="55568.1784">3986 5203 0,'18'-17'47,"35"17"-31,0-35-16,-18 35 15,36 0-15,-18 0 16,35-18-16,-18 18 15,36-18-15,0 18 16,18 0-16,-1 0 16,18 0-16,-35 0 15,17 0-15,-34 0 16,16 0-16,-34 0 15,35 0-15,35 18 16,-53 17-16,18-17 16,-35-18-16,-19 0 15,54 53-15,-53-36 16,35 1-16,-35 17 15,35 1-15,-17-19 16,-36 1-16,89 17 16,-36 18-16,-70-35 15,35-18-15,-18 35 16,0-17-16,-17 17 15,52-17 1,1 70-16,-1 0 16,-34-18-16,34-17 15,-17 36-15,0-19 16,-35 1-16,35-1 15,-36-34-15,36 34 16,0 18-16,-18-52 16,1 34-16,-19-35 15,1-17-15,-18 0 16,0 17-16,35-35 15,-35 18-15,0-1 16,18-17-16,-18 18 16,0-18-1,0 18 1,0-18-16,0 17 15,0 1-15,0-1 16,0 19-16,35-19 16,-35 1-1,0 0 79,18 35-94,17-1 15,0 1-15,-17 36 16,35-1-16,-18-18 16,18 19-16,-18 16 15,-17-69-15,0-1 16,-1 35-16,1-17 15,17 0-15,-35 0 16,18 0-16,-18-18 16,17 1-16,-17-19 15,0 36-15,0 0 16,0 18-16,0-18 15,0 17-15,0-17 16,0-18-16,0 18 16,0 18-16,-35 35 15,18-18-15,-1 35 16,-35 18-16,35-17 15,-17 35 1,-18-36-16,18 36 16,-36-18-16,1 18 15,34-53-15,-16 17 16,-1 36-16,-36 0 15,37-54-15,-1 37 16,0-54-16,-18 18 16,18-18-16,-17 0 15,-1 18-15,18-18 16,-53 0-16,18-17 15,-35 35-15,35-36 16,-71 18-16,18 0 16,70-52-16,-17 17 15,35-53-15,0 17 16,0-17-1,18 0-15,-18 0 16,-18 0-16,-17-17 16,18-1-16,-89-17 15,18-18-15,-18 18 16,-35-36-16,0 18 15,18-17 1,17-1-16,-18 36 16,54-1-16,0 1 15,-1-18-15,-17 0 16,17-53-16,1 18 15,35 0-15,-36-53 16,-17 35-16,18-17 16,-18 17-16,-18-35 15,18 17-15,53 18 16,-18 1-16,70 34 15,-34-52-15,17 17 16,18 0-16,17-70 16,-17-1-16,17 36 15,18-53-15,0 35 16,0-35-16,0 0 15,0 53-15,0-18 16,18 18-16,-1 35 16,36 1-16,-53 34 15,36 0-15,-1 19 16,-17 34-16,-1-53 15,1 54 1,35-54-16,17 18 16,-34 18-16,34 0 15,-17-36-15,18 18 16,34-35-16,-16 0 15,52 0-15,-106 17 16,53-35-16,-35 36 16,18-19-16,-18 54 15,-36 0-15,19-18 16,-19 35-16,18-17 15,-35 17-15,18 1 16,0-18-16,-18 35 16,35-36-16,-35 36 15,18-35-15,17 0 16,0-1-16,-17 19 15,-1-19-15,19 19 16,-19-1-16,19 1 16,-19-1-16,1 0 15,0 1-15,17-19 16,0 19-16,-17-1 15,17 0 1,18-17-16,-35 18 16,17 17-16,-35 0 15,35 0-15,-35-18 16,35 0-16,1 1 15,-36 17-15,17-18 16,19 18-16,-36 0 16,17 0-16,1 0 15,0-18-15,-36 1 125,-17 17-109,-36-18-16,-35-17 15,53 0-15,-35 35 16,35-18-16,0-17 15,18 17 1,-18 18-16,35 0 16,-17 0-16,18 0 15,-19 0-15,19 0 16,-19 0-16,1 0 15,35 0-15,-18 0 16,1-18-16,-1 18 16,1 0-16,-1 0 15,-17 0-15,-1 0 16,19 0-16,-19 0 15,19 0-15,-36 0 16,53 0-16,-18 0 16,-35 0-16,36 0 15,-36 0-15,0 0 16,0 0-16,0 36 15,-35-19-15,-36 19 16,36-1-16,-18 18 16,53-18-16,18-17 15,0-18-15,17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28.36879" units="1/cm"/>
          <inkml:channelProperty channel="Y" name="resolution" value="28.30189" units="1/cm"/>
          <inkml:channelProperty channel="T" name="resolution" value="1" units="1/dev"/>
        </inkml:channelProperties>
      </inkml:inkSource>
      <inkml:timestamp xml:id="ts0" timeString="2015-05-10T05:36:43.3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9578 8290 0,'-18'0'31,"18"0"-31,-17 0 16,-1 0-16,0 0 15,18 18 17,-17-18-32,17 18 31,-18 34-31,18-34 15,-35 35 1,35 0-16,-35 0 16,17 35-16,0 0 15,-17 0-15,17 54 16,-35-72-16,18 89 15,-18-53-15,18 0 16,-36 35-16,54-36 16,17-52-16,0 18 15,0-18-15,-36 17 16,36-34-16,-17-1 15,17 0-15,0 1 16,0-1-16,0 18 16,0 0-16,0 0 15,0-18-15,0 35 16,0-17-16,0 0 16,0 18-16,0-36 15,0 18-15,0 0 16,0-35-16,0 34 15,0-16-15,0-36 16,0 17-16,0-17 109,35 0-93,36 0-16,70 0 15,70 0-15,89 0 16,-35 0-16,-1 0 16,-87 0-16,-1 0 15,-70 0-15,-53 0 16,-53 0-1,0 0 126</inkml:trace>
  <inkml:trace contextRef="#ctx0" brushRef="#br0" timeOffset="495.0283">10813 8855 0,'0'0'62,"17"0"-46,1 0-1,17 17-15,-35 1 16,18 17-16,-1-17 15,1 17-15,-18 18 16</inkml:trace>
  <inkml:trace contextRef="#ctx0" brushRef="#br0" timeOffset="1016.0581">11024 9666 0,'18'18'16,"-18"17"-1,0 36-15,0-18 16,0 17-16,0 1 16,0 34-16,0 1 15,0 18-15,0-18 16,-18 17-16,1-17 15,17-36-15,0 36 16,0-18 0,0-17-16,0 35 15,0-36-15,0 1 16,0 0-16,0-36 15,0-18-15,0 1 16,0-18 15,0 0-31,17 0 16,-17 0-16</inkml:trace>
  <inkml:trace contextRef="#ctx0" brushRef="#br0" timeOffset="2071.1184">12277 9366 0,'0'-17'15,"-36"-1"-15,-17-17 16,18 35-16,-18-18 15,18 18-15,17 0 16,1 0 0,-19 0-16,19 0 15,-1 0-15,1 0 16,-1 0-16,-17 0 15,-1 0-15,19 18 16,-19 17-16,36-35 16,0 18-16,0 52 15,0-17-15,0-18 16,0 18-16,0 0 15,0 18-15,0-1 16,36 36-16,17-18 16,-18 1-16,18-1 15,-18-35-15,0-18 16,1 18-16,-1 0 15,0-18-15,0 36 16,-35-71-16,36 35 16,-19-17-16,1-1 15,0 1-15,-18-18 16,0 17-16,0 1 15,17 35-15,1-35 16,-18-1 0,0 1-16,0 0 15,0-1-15,0-17 16,0 18-16,0-1 15,0 1-15,-35 17 16,17-35-16,-17 36 16,-1-36-16,-16 17 15,-54 19-15,-18-36 16,18 0-16,36 0 15,-1 0-15,1 0 16,-18 0-16,35 0 16,35 0-16,-17-18 15,17 18-15</inkml:trace>
  <inkml:trace contextRef="#ctx0" brushRef="#br0" timeOffset="4415.2525">13776 8608 0,'-18'0'31,"1"35"-15,-1 18-16,0-18 15,-17 18-15,18 0 16,-1 0-16,18 18 15,-18-19-15,-17 37 16,35-19-16,-18 36 16,18-18-16,-17 71 15,-1-18-15,-17 36 16,-1 17-16,19-53 15,-18 17-15,35-16 16,-18-19 0,18 53-16,0-87 15,0 52-15,-18-35 16,18-36-16,0 36 15,0 17-15,0-52 16,0 35-16,0-53 16,-17 35-16,-19-35 15,36 0-15,0-18 16,-17-17-16,17-1 15,0 1-15,0-89 110,0-105-110,0-18 15,0 0-15,0-18 16,17 18-16,-17 35 15,36-35-15,-36-17 16,0 17 0,17 35-16,19 0 15,-19 18-15,1 18 16,-18 17-16,17 35 15,-17-17-15,18 53 16,0 0-16,-18-18 16,0 17-16,0 1 15,17 17-15,1-35 16,0 18-16,-1 0 15,1 17-15,17-70 16,-17 70-16,17-34 16,-17 16-16,-1 36 15,1-35-15,0 17 16,-1-17-16,1 35 15,0 0 1,-1 0-16,-17-18 16,18 18-16,17 0 15,36-17-15,-1 17 16,54 0-16,-1-18 15,-35 18-15,1-17 16,-36-19 0,-36 36-16,18 0 15,-35 0-15,18 0 16,-18 0-16,18 0 15,-1 0-15,19 0 16,-1 0-16,-17 0 16,17 36-16,-18 16 15,19 1-15,17 53 16,-36-53-16,1 53 15,17-18-15,-17 0 16,0 18-16,-1-71 16,-17 18-16,0-35 15,0 17-15,0-35 16,0 18 31,0 0-16,0 17-16,-35-18-15,0 19 16,-1-19 0,-34 1-16,-1 17 15,18-17-15,18-18 16,-53 53-16,35-36 15,0 1-15,35-18 16,-52 35-16,35-35 16,35 18-16,-36-18 15,1 0-15,35 0 16,-35 0-16,17 0 15,-35 0-15,18 0 16,-18 0-16,18 0 16,-1 0-16,1 0 15,0 0-15,17 0 16,1 0-16,-1 0 15,0 0-15,1 0 16,17 0 202,-18 0-202,0 0 0,-17 18-16,35-18 15,-18 17 1,18-17-16,-17 0 15</inkml:trace>
  <inkml:trace contextRef="#ctx0" brushRef="#br0" timeOffset="142815.1685">19526 12312 0,'-17'0'16,"17"18"15,-18-18-15,0 0-16,-35 53 15,-35-1-15,35-16 16,-53 52-16,18-35 15,0 0-15,35 17 16,-70 1 0,52-18-16,1-18 15,-19 18-15,72-35 16,-19-1-16,-16 1 15,52-18-15,-53 0 16,17 18-16,1-18 16,17 0-16,-17 17 15,0-17-15,-18 18 16,35-18-16,-52 17 15,35 1-15,17-18 16,0 0-16,1 18 16,17-18-16,-36 0 15,36 17-15,-17-17 16,17 0-16,-36 18 15</inkml:trace>
  <inkml:trace contextRef="#ctx0" brushRef="#br0" timeOffset="143519.2088">19791 12400 0,'0'0'0,"0"71"16,0-18-16,0 0 16,0 17-16,35 18 15,53 18-15,-35-18 16,0-17-16,18-18 15,-1 17-15,-34-52 16,52 17-16,-53-17 16,18 0-16,0-18 15,-36 17-15,36-17 16,0 0-16,-35 0 15,0 18-15,-1-18 16,1 0-16,-18 0 16,18 0-1,-1 0 16</inkml:trace>
  <inkml:trace contextRef="#ctx0" brushRef="#br0" timeOffset="144305.2537">18891 13353 0,'36'0'0,"-36"0"16,17 0-1,18 0-15,-17 0 16,17 0 0,-17 0-16,35 0 15,0 0-15,0 0 16,35 0-16,18 0 15,-18 0-15,88 53 16,1-36-16,-18 54 16,-89-54-16,1-17 15,-1 18-15,-52 0 16,-1-1-16,-17-17 15,0 36 1,0-1 0,0 0-16,0 53 15,0-17-15,-70 35 16,-36 0-16,18-1 15,0-16-15,-1-1 16,-34 0 0,52-17-16,-17-1 15,18-35-15,34 18 16,-16-35-16,52 0 15,-18-18 1,18 0 0,-18 0-16,1 0 15,-19 0-15,19 0 16,-1 0-16,0 0 15,-52-36-15,52 1 16,18-18-16,-17 0 16,-36 18-16</inkml:trace>
  <inkml:trace contextRef="#ctx0" brushRef="#br0" timeOffset="144952.2907">19385 13529 0,'0'18'63,"-35"17"-48,-36 36-15,1-19 16,-18 19 0,35-18-16,-53 0 15,35 0-15,-35 17 16,-17 1-16,35-36 15,-18-17-15,35 17 16,-34 0-16,-1-17 16,70-18-16,1 0 15,-35 18-15,70-18 16,-36 0-16,19 0 15,-19 0 1</inkml:trace>
  <inkml:trace contextRef="#ctx0" brushRef="#br0" timeOffset="145528.3237">22207 12100 0,'0'0'31,"0"36"-16,0-19-15,0 36 16,18-35 0,-18 35-16,18 0 15,-18 17-15,0-17 16,17 0-16,-17 0 15,18 0-15,-18-18 16,18 0-16,-18-17 16,0-18-16,0 35 15,0-17-15,0 0 16,0-1-16,0-17 15,0 35 1</inkml:trace>
  <inkml:trace contextRef="#ctx0" brushRef="#br0" timeOffset="145863.3429">21502 13070 0,'17'0'16,"1"0"-1,-18 0 1,18 0-1,-1 0-15,36 53 16,-53 0-16,0 35 16,0-52-16,0 52 15,0 0-15,0-17 16,-35 52-16,0-35 15,-18 89-15,35-71 16,1-18-16,-19 18 16,19-1-16</inkml:trace>
  <inkml:trace contextRef="#ctx0" brushRef="#br0" timeOffset="146143.3589">21149 14887 0,'0'-53'0,"53"-17"16,35-18-16,18-1 15,-18 36-15,0-17 16,18-1-16,0 1 16,0-1-16,35 18 15,-70-17-15,-19 34 16,19-16-16,-36 16 15,18 1-15</inkml:trace>
  <inkml:trace contextRef="#ctx0" brushRef="#br0" timeOffset="146791.3959">23213 12047 0,'17'0'31,"-17"36"-31,-35 34 15,-53 36-15,0 0 16,0 0-16,-54 17 16,-16 54-16,17-54 15,52-35-15,1-17 16,53-18-16,0-36 15,35 1-15,0-18 32,0 18-17,53-18 1,88 0-16,-18 0 15,71 0-15,0-53 16,-88 17 0,18 1-16,-54 0 15,-35 17-15,-17 1 16,0 17-16,-1-18 15,1 0-15,-18 18 16,35-17-16,-35 17 31,18 0-15,-1 0-1,1 0 1,0 0-16,17 0 16</inkml:trace>
  <inkml:trace contextRef="#ctx0" brushRef="#br0" timeOffset="147151.4165">23618 12735 0,'0'0'0,"0"36"16,0 16-16,0-34 15,18 35-15,-18 0 16,0-18-16,0 1 16,0 16-16,0-52 15,18 36-15,-18-19 16,0 1-16,0 0 15,17-18-15,-17 17 16,18 1 0,-18-18 30</inkml:trace>
  <inkml:trace contextRef="#ctx0" brushRef="#br0" timeOffset="148400.488">23054 13988 0,'-35'0'62,"17"35"-62,0-17 16,1 17-16,-1 0 15,18-17-15,-17-1 16,17 1 0,-18 0-16,18 17 15,0-35 1,0 18 62,18-71-63,-1-18-15,1-52 16,-1 34-16,36-16 16,-35 52-16,0 17 15,-18 1-15,0 35 16,0-17-16,17-1 15,-17 0-15,0 18 16,0-17 15,0 17 78,18 0-93,17 0 0,-17 0-16,35 0 15,17 0-15,19 0 16,-37 0-16,1 0 15,-35 0-15,35 0 16,-35 0-16,-18 0 16,17 0-16,1 0 15,-1 0-15,19 0 16,-36 0-16,17 0 15,19 0 1,-19 0 0,1 17-1,-18-17 1,0 18-1,0 17-15,0 18 16,0 18 0,0-1-16,0 1 15,0 35-15,-53 17 16,18-35-16,-36 36 15,36-71-15,17 0 16,1-18-16,-1-18 16,18-17 62,-18 0-63,18 0-15,-17 0 31</inkml:trace>
  <inkml:trace contextRef="#ctx0" brushRef="#br0" timeOffset="149047.525">22842 14534 0,'0'0'31,"0"0"-15,18 0-16,17 0 15,36 0-15,-36 0 16,36 0-16,-1 0 15,54 0-15,-54 0 16,-52 0 0,52 0-16,-52 0 15,17 0-15,-17 0 16</inkml:trace>
  <inkml:trace contextRef="#ctx0" brushRef="#br0" timeOffset="149903.5739">22966 14111 0,'-18'0'32,"18"18"-17,0 17-15,0-17 16,-35 52-16,17-34 15,1-1-15,17 18 16,0-18-16,-36 18 16,19-53-16,17 53 15,0-36-15,-18 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28.36879" units="1/cm"/>
          <inkml:channelProperty channel="Y" name="resolution" value="28.30189" units="1/cm"/>
          <inkml:channelProperty channel="T" name="resolution" value="1" units="1/dev"/>
        </inkml:channelProperties>
      </inkml:inkSource>
      <inkml:timestamp xml:id="ts0" timeString="2015-05-10T06:00:56.0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10954 8767 0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28.36879" units="1/cm"/>
          <inkml:channelProperty channel="Y" name="resolution" value="28.30189" units="1/cm"/>
          <inkml:channelProperty channel="T" name="resolution" value="1" units="1/dev"/>
        </inkml:channelProperties>
      </inkml:inkSource>
      <inkml:timestamp xml:id="ts0" timeString="2015-05-10T08:14:56.3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5380 7867 0,'0'0'110,"0"18"-95,0-1-15,0 19 16,0-1-16,0 0 15,0 18-15,0-18 16,0 18-16,0-18 16,0 18-16,0 18 15,0-18-15,0 17 16,0-34-16,0-1 15,0 0-15,0-35 16,0 18-16,0 17 16,0-17-1,0-1-15,0 19 16,-18-36-16,18 17 15,0 1 1</inkml:trace>
  <inkml:trace contextRef="#ctx0" brushRef="#br0" timeOffset="795.0455">5398 9349 0,'17'0'93,"1"0"-77,35 0-16,-18 0 16,88 0-16,-87 0 15,70 0-15,-71-18 16,18 18-16,17-18 15,-70 18-15,36 0 16,-19 0-16</inkml:trace>
  <inkml:trace contextRef="#ctx0" brushRef="#br0" timeOffset="1690.0967">5521 9349 0,'0'0'31,"-18"17"-15,18 1-1,0 0-15,0 17 16,0 0-16,0 0 16,0 36-16,0-18 15,0 35-15,0-17 16,0 34-16,0 19 15,0-1-15,0-34 16,0 16-16,0-34 16,0 35-1,0-53-15,0 0 16,0 0-16,0-53 15,0 35 79,18-35-78,0 0-16,87 35 15,-69-35-15,34 0 16,36 18-16,-53-18 15,18 0-15,-18 0 16,-36 0-16,18 0 16,-17 0-16,0 0 15,-1 0 94,1 0-93</inkml:trace>
  <inkml:trace contextRef="#ctx0" brushRef="#br0" timeOffset="2552.146">6456 9860 0,'17'-35'0,"54"17"15,-18 18-15,-35-17 16,35 17-16,-1 0 15,-16 0-15,17 0 16,-36 0-16,19 0 16,-19 0-16,18 0 15,-17 0-15,0 0 16,-18 17-16,35 1 15,-35 0 17,0-1-32,0 1 15,0 17-15,0-17 16,-18 35-16,-35 0 15,-35 17-15,35-35 16,-52 1 0,34 17-16,0-18 15,18-35-15,-17 53 0,35-36 16,17-17-1,18 0-15,-18 18 16,18 0 0,-17-18-1,17 17 16,70-17-15,54 0-16,17 0 16,-18 0-16,-17 0 15,-35-17-15,-1-1 16,-52 18-16,17 0 15,-17 0-15,-18 0 16,17 0 0,1 0-1,0 0 1,-1 0-16,19 0 15,-36 0 1,0 18-16</inkml:trace>
  <inkml:trace contextRef="#ctx0" brushRef="#br0" timeOffset="2993.1712">7497 10460 0,'17'0'0,"-17"35"31,0-17-31,0-1 15,0 19-15,-17-1 16,-19 0-16,1 1 16,-18 16-1,18-34-15,0 17 16,-1-35-16,19 36 15,-19-19-15,19-17 63,17-17-48</inkml:trace>
  <inkml:trace contextRef="#ctx0" brushRef="#br0" timeOffset="3624.2073">7832 9754 0,'0'0'15,"17"0"-15,19 0 16,-1 0-16,-17 0 15,34 0-15,-16 0 16,-1 0-16,36-35 16,-54 35-16,54-18 15,-1 1-15,1 17 16,17-18-16,-17 18 15,34-18-15,-52 1 16,0-18-16,18 17 16,-54 18-16,1 0 15,-18-18 1,-18 18 62,-34 0-78,-19 0 15,18 18-15</inkml:trace>
  <inkml:trace contextRef="#ctx0" brushRef="#br0" timeOffset="4208.2407">8431 9596 0,'-17'52'0,"-1"1"16,-17 0-16,0 18 16,-18 35-16,53-36 15,-36-17-15,-17 53 16,18 17-1,-18-34-15,18 17 16,-18-18-16,18 35 16,0-70-16,17 18 15,0-36-15,18-17 16,0-18-16,0 17 78,88-34-63,36-54-15,-36 36 16,53-18-16,18-18 16,-106 36-16,35 0 15,-53-1-15,1 19 16,-36 17-16,35-18 15,-17 18 1,-1-17-16,1 17 31,-18 0 16,17 0-47</inkml:trace>
  <inkml:trace contextRef="#ctx0" brushRef="#br0" timeOffset="4972.2844">9225 9772 0,'18'0'0,"17"0"15,-17 0 1,17 0-16,0 35 15,1 1-15,-1-19 16,0 36-16,0-35 16,-35-1-16,18 1 15,-18 0-15,0-18 109,0 35-93,0-17-16,0 17 16,0 0-16,0 0 15,0 36-15,0-53 16,0 34-1,0-34-15,0 0 16,0-1-16,0 1 16,0-18-16,0 18 15,0-1-15,0 1 16,-18 0-16,-17 17 15,17-35-15,-70 35 16,71-35-16,-36 18 16,17-1-16,19 1 15,-1-18-15,1 35 16,17-35-16,-18 18 15,0-18-15,18 35 16,0-17-16</inkml:trace>
  <inkml:trace contextRef="#ctx0" brushRef="#br0" timeOffset="5320.3043">9507 10918 0,'0'0'15,"18"18"1,-18 0-1,0-1 1,0 1-16,18 35 16,17-18-16,-35-17 15,35 0-15,-35-18 16</inkml:trace>
  <inkml:trace contextRef="#ctx0" brushRef="#br0" timeOffset="5840.334">10636 9701 0,'-17'0'0,"-19"0"15,1 18-15,17 0 16,1-1-16,-1 1 16,18 35-16,0 0 15,0-18-15,0 18 16,0-18-16,0-17 15,18 70-15,-1-53 16,1 1-16,17 17 16,-35-36-16,36 1 15,-19-18-15,19 17 16,34-17-1,-17 0-15,53 0 16,-36-17-16,36-1 16,-18-17-16,-17 35 15,-18-18-15,0 1 16,-18 17-16,-17-18 15,17 0-15,-35 1 16,18 17-16,-18-18 16,0 0-16</inkml:trace>
  <inkml:trace contextRef="#ctx0" brushRef="#br0" timeOffset="6240.3569">11289 9843 0,'-18'17'16,"-17"54"-16,-36 35 15,54-36-15,-18 54 16,-1-19-16,-17 37 15,36-19-15,-19-52 16,1 17-16,17-53 16,1 18-16,17 0 15,-35-18-15,35 0 16,0-17-1</inkml:trace>
  <inkml:trace contextRef="#ctx0" brushRef="#br0" timeOffset="7023.4017">11324 10866 0,'35'-18'47,"1"18"-47,-19-18 16,19 1-16,52-1 15,35 0-15,36 1 16,0 17-16,52-53 16,-16 53-16,16 0 15,-70 0-15,18 0 16,-88 0-16,-18 0 15,17 0-15,-52 0 16,17 0-16,-17 0 16,-1 0-1,1 0 1,17 0-16,36 0 15,105 0-15,-17 0 16,17 0-16,-35 17 16,-88 1-16,-35-18 15,0 0 16,-1 0-31,1 0 16,17 0 0,-17 0-16,17 0 15,18 0-15,53 0 16,88 0-16,17-70 15,1 52-15,0-35 16,-71 35-16,-35-17 16,-53 35-16,0 0 15,-36 0-15,1 0 16,35 0-1,0 0-15,0 0 16,-18 18-16,0-18 16,-35 17 77</inkml:trace>
  <inkml:trace contextRef="#ctx0" brushRef="#br0" timeOffset="12328.7052">6685 11518 0,'18'0'187,"-18"0"-171,0 18-16,0 17 15,0 18-15,-18-35 16,18 35-16,0 0 16,-17-18-16,-1 18 15,0 0-15,18-36 16,-17 54-16,17-54 15,-18 36-15,18 0 16,-18-17-16,18 34 16,0-35-16,-17 18 15,17-35-15,0 35 16,-18-35-16,18-1 15</inkml:trace>
  <inkml:trace contextRef="#ctx0" brushRef="#br0" timeOffset="13615.7788">6862 12947 0,'0'-18'31,"0"18"-31,0-17 16,0-1-1,0 0-15,35-17 16,-18 17-16,36-17 15,0 18-15,-35-1 16,17 0-16,0 18 16,-17 0-16,17 0 15,1 0-15,-1 0 16,-17 0-16,17 0 15,18 0-15,-18 36 16,-17-36-16,35 35 16,-36-18-16,1 1 15,0 35-15,17 0 16,-18 0-16,1 0 15,-18-18-15,18-17 16,-18 35-16,0-18 16,0-17-16,0-1 15,0 1 1,-71 17-16,54-35 15,-54 0-15,0 0 16,-87 18-16,52-1 16,35-17-16,-35 36 15,54-19-15,-1-17 16,35 0-16,0 18 15,54-18 63,87 0-62,18 0-16,53 0 16,0 0-16,-17-18 15,-72 1-15,-52 17 16,0-18-16,-35 18 15,-18-18 1,18 18 15,-1 0 63,-17 18-79,0 0-15,0 35 16</inkml:trace>
  <inkml:trace contextRef="#ctx0" brushRef="#br0" timeOffset="14431.8254">8202 13864 0,'0'0'78,"35"0"-78,1 0 16,17 0-16,-1 0 15,1-35-15,36 0 16,-54 35-16,53-53 16,0 35-16,-35 18 15,-18 0-15,-17-18 16,0 1 15,-18 17 0,0-18-31</inkml:trace>
  <inkml:trace contextRef="#ctx0" brushRef="#br0" timeOffset="15103.8639">8361 13794 0,'0'17'0,"-18"36"16,18-18-16,0 1 16,-17-1-16,17 0 15,0 18-15,-18 18 16,18-36-16,0 0 15,-18 1-15,1 34 16,17-35-16,0-17 16,-18 35-1,18-18-15,0 1 16,0-1-16,-18-18 15,18 1-15,0 0 16,0-1-16,-17 19 16,17-36-16,0 17 15,0 1 16,0-18-31,17 0 16,-17 0-16,18 0 16,35 0-16,0 0 15,0 0-15,35 0 16,0 0-16,18 0 15,-35 0-15,34 0 16,-34 0-16,-1 0 16,19 18-16,-19 17 15,54-18-15,-18-17 16,-36 0-16,-17 0 15,-18 0-15,-35 0 32</inkml:trace>
  <inkml:trace contextRef="#ctx0" brushRef="#br0" timeOffset="16343.9348">9966 13864 0,'35'-17'47,"-35"17"-47,36 0 15,-19 0-15,1 0 16,17 0-16,0 0 16,-35 17-16,36-17 15,-1 18-15,-35-1 16,35 19-16,-35-36 15,18 35-15,-18-35 16,0 18-16,0-1 16,0 1-1,0 0-15,-35-1 16,-18 1-16,0-1 15,0 1-15,0 0 16,18-18-16,35 17 16,-18 1-1,18 17 1,0-17-1,0 35-15,0 0 16,0-18-16,0 0 16,0 18-16,18-17 15,-18-36-15,0 17 16,17 1-1,-17-18 1,0 17 0,0 1-1,0 0 1,0-18-16,-17 17 15,-1-17-15,-35 36 16,0-1-16,36-35 16,-72 18-1,54 17-15,-18-35 16,18 0-16,17 0 15,-17 17-15</inkml:trace>
  <inkml:trace contextRef="#ctx0" brushRef="#br0" timeOffset="16791.9604">10266 15081 0,'0'18'15,"0"-18"1,-18 0-16,1 0 16,-19 18-1,36-1-15,-17-17 16,-1 0-1,0 0-15,18 18 16,-17-18-16,-1 0 16,0 0-16,18 0 15,-17 0-15</inkml:trace>
  <inkml:trace contextRef="#ctx0" brushRef="#br0" timeOffset="17431.997">11483 14323 0,'0'0'15,"-18"0"-15,-17 17 16,35-17-1,-18 0-15,18 18 16,0-18-16,0 18 16,0-1-16,0 19 15,0-36-15,0 17 16,0 1-16,18 17 15,-18-35 1,53 0-16,-35 0 16,34 0-1,-52 18-15,53-18 16,-35 0-16,17 0 15,18 0-15,0 17 16,-18-17-16,1 18 16,-19-18-16,54 18 15,-36-1-15,18 1 16,-18-18-16,1 0 15,-1 18-15,-35-18 16,18 0 0,-1 0 30,-17 0-46</inkml:trace>
  <inkml:trace contextRef="#ctx0" brushRef="#br0" timeOffset="17816.019">11730 14217 0,'0'53'0,"-35"17"16,17 19-16,18-19 15,0 1-15,0-1 16,0 1-16,0 17 16,0-35-16,0-18 15,0 18-15,0 0 16,0-18-16,0 1 15,0-19-15,0 19 16,0-1-16,0 0 16,0-35-16,0 18 15,-18 17-15,18-17 16,-17-1-1</inkml:trace>
  <inkml:trace contextRef="#ctx0" brushRef="#br0" timeOffset="25383.4518">4939 8925 0,'35'0'62,"142"0"-46,-19 0-16,54 0 15,17-17-15,1-19 16,-1-17-16,-17 18 15,-36 18-15,-35-19 16,18 36-16,-18-17 16,0-1-16,-53 0 15,-17-17-15,17 0 16,-53 0-16,-17 17 15,17-35-15,-35 0 16,35-18-16,-35-34 16,0-19-16,0-17 15,-35 35-15,-35-17 16,17 35-16,-35-1 15,17 19-15,-17-1 16,-18 54 0,0-36-16,18 35 15,-36 0-15,-17-34 16,35 16-16,-35 19 15,36-36-15,-19 53 16,1-18-16,17 18 16,35 0-16,1 0 15,-36 0-15,18 0 16,-18 0-16,35 0 15,-17 0-15,-18 18 16,18-1-16,17 1 16,-17 0-16,18 17 15,-18-17-15,-1 17 16,36 18-16,0-18 15,18 18-15,-35 0 16,34 17-16,1-17 16,17 35-16,18-17 15,0 35-15,0-18 16,0 36-16,0-54 15,0 1-15,0 17 16,0-35 0,18-18-16,70 36 15,-52-54-15,69 36 16,-52-18-16,36-17 15,-37 0-15,54 17 16,18 18-16,-54-53 16,89 18-16,-35-18 15,34 35-15,19-35 16,17 0-16,-36 0 15,1 0-15,-53 0 16,-18 0-16,-53 0 16,-17 0-16,0 0 15</inkml:trace>
  <inkml:trace contextRef="#ctx0" brushRef="#br0" timeOffset="26823.5342">5239 11095 0,'0'-18'109,"0"18"-93,35 0-16,18 0 15,-18 18 1,36-18-16,-36 0 16,0 0-16,-17 0 15</inkml:trace>
  <inkml:trace contextRef="#ctx0" brushRef="#br0" timeOffset="28536.6322">5856 13335 0,'0'18'0,"0"-1"16,0 1-16,0 0 15,0-1-15,0 1 16,0 17-16,35-17 15,-17-1-15,35 1 16,35 35-16,-35-53 16,0 0-16,0 0 15,17 18-15,19-18 16,-19 0-16,54 0 15,-1 0 1,-35 0-16,53 0 16,36-18-16,-18-35 15,-1-18-15,-34-17 16,17 0-16,-71 18 15,-17 34-15,-17-34 16,-1 34-16,-35-16 16,0-19-16,35 18 15,-35 18-15,18-18 16,-18 35-16,0-35 15,0 18-15,0-36 16,0 19-16,0 16 16,0 19-16,0-36 15,0 53-15,0-18 16,-18 18-1,18-35-15,-35 35 16,35-18-16,-35 18 16,-18-17-16,0 17 15,-18 0-15,1 0 16,-1 0-16,-17-18 15,-53 18 1,17 0-16,-17 0 16,18 0-16,17 0 15,-35 35-15,35-17 16,18-18-16,0 17 15,35-17-15,17 18 16,1-18-16,-18 0 16,18 18-16,35-18 15,-35 17-15,-1-17 16,19 18-16,-18-18 15,-1 35-15,1-17 16,0 0-16,17 17 16,0-18-16,-17 19 15,17-1-15,1 53 16,17-53-16,0 36 15,0-18-15,0 53 16,0-36-16,0 36 16,53-18-16,0-35 15,-18-17-15,36-19 16,-1 1-16,-17-18 15,-18 17 1,36-17-16,-18 0 16,35 0-16,-18 0 15,1 0-15,0 0 16,17-17-16</inkml:trace>
  <inkml:trace contextRef="#ctx0" brushRef="#br0" timeOffset="46583.6644">20144 13035 0,'0'0'31,"35"0"-31,71 0 16,17 18-16,71 17 15,0 18-15,-70-53 16,17 0-16,35 0 15,1 0-15,-72 0 16,1 0-16,35 0 16,-35 0-16,18 0 15,-71 0-15,0 0 16,-1 0-16,-34 0 15,35-18-15,0 18 16,0 0-16,0 0 16,0 0-16,-18-35 15,0 35-15,1 0 16,-1 0-16,0 0 15,36 0 1,-36 0-16,35 0 16,19 0-16,-36 0 15,17-18-15,36 1 16,-71 17-16,36-18 15,-36 18-15,0 0 16,18 0-16,0 0 16,18 0-16,-36 0 15,53 0-15,18 0 16,-35 0-16,17 0 15,35 0-15,-17 0 16,18 0-16,-54 0 16,1 0-16,-1 0 15,18 0-15,-35 0 16,-17 0-16,34 0 15,-17 0-15,0 0 16,0 0-16,-18 0 16,0 0-16,1 0 15,-19 0-15,19 0 16,17 0-16,0 0 15,52 0 1,-34 0-16,17 0 16,0 0-16,0 0 15,18 0-15,-35 0 16,-36 0-16,36 0 15,-1 0-15,-17 0 16,0 0-16,-35 0 16,-1 0-16,1 0 15</inkml:trace>
  <inkml:trace contextRef="#ctx0" brushRef="#br0" timeOffset="62831.5938">20285 11536 0,'0'0'47,"0"0"-47,17 0 16,36 0-16,18 0 15,-18 0-15,17 0 16,1 0-16,35 0 16,-18 0-16,18 0 15,17 0 1,-17 0-16,0 0 15,-36 0-15,54 0 16,-54 0-16,-17 0 16,0 0-16,0 0 15,0 0-15,18 0 16,-36 0-16,53 0 15,-35 0-15,18 0 16,-18 0-16,35 0 16,-53 0-16,0-18 15,1 1-15,-1 17 16,18 0-16,0-18 15,0-17-15,0 17 16,-1 18-16,1 0 16,0 0-16,-35 0 15,17 0-15,0-18 16,-35 18-16,36 0 15,-36 0 1,17 0-16,1-17 16,0 17-16,-18 0 15,17 0 1,-17 0-1,18-18-15,-18 18 16,35-18 0,-35 1 15,0 17-31,0-18 15,0 1-15,0-19 16,0 36-16,0-17 16,-17-19-16,-1 19 15,0-19-15,1 19 16,-19-18-16,19-1 15,-19 19-15,1-54 16,18 71-16,-36-53 16,0 53-16,35-18 15,-70-34-15,35 34 16,18-17-16,-18 17 15,0 18-15,35-18 16,-35-17-16,-17 17 16,17 18-16,18 0 15,-18-17 1,0 17-16,0 0 15,0 0-15,0 0 16,0 0-16,0 0 16,18 0-16,-36 0 15,18 0-15,18 0 16,0 0-16,-18 0 15,0 0-15,0 0 16,0 0-16,18 0 16,-18 0-16,35 0 15,-17 0-15,-18 0 16,18 0-16,17 0 15,-35 0-15,18 0 16,-18 0-16,18 0 16,-18 0-16,35 0 15,-17 0-15,-18 0 16,18 17-16,-36-17 15,71 18-15,-35-18 16,17 0-16,1 0 16,17 18 15,-18-1-16,-17 19 1,17-36-16,-17 35 16,35 0-16,0 0 15,-18 1-15,1-1 16,17 18-16,-18-18 15,18-17-15,-18 17 16,18 0-16,0-35 16,0 18-16,0 0 15,0-1-15,0-17 16,0 18-16,0 0 15,0-1 1,0-17-16,0 18 16,0 0-16,0-1 15,0 1-15,0 17 16,0-17-1,18-18-15,0 17 16,-1-17-16,1 0 16,35 18-16,-18 0 31,-17-18-31,-1 0 15,19 17-15,-19 1 16,1-18-16,17 0 16,-17 18-16,17-1 31,-17-17-16,17 0 1,-35 0-16,35 0 16,-17 0 15,0 0-16,-18 0 1,17 0 0,1 0-1,-1 0 1,-17 0-16,18 0 15,17 0-15,-35 0 16,18 0-16,0 0 16,-1 0-16,-17 0 15,18 0 1,0 0-16,-1 0 15,-17 0-15,18 0 16,-1 0 0,1 0-16,-18 0 15,35 0-15,-17 0 16,0 0-16,-1 0 15,19 0-15,-1 0 16,-17 0-16,17 0 16,0 0-16,-35 0 15,35 0-15,-17 0 16,17 0-16,-35 0 15,36 0-15,-19 0 16,1 0-16,-1 0 16,1 0-1,17 0 1,-35 0-16,18 0 15,17 0-15,-35 0 16,36 0-16,-19 0 16,18 0-16,-17 0 15,17 0 1,-17 0-16,0 0 15,-1 0-15,1 0 16,0 0 0,-1 0-16,-17 0 15,36 0-15,-36 0 16,35 0-1,-18 0 1,-17 0-16,36 0 16,-36 0-16,17 0 15,-17 0-15,36 0 16,-36 0-16,17 0 15,-17 0 1,36 0-16,-36 0 16,17 0-16,-17 0 15,35 0 16</inkml:trace>
  <inkml:trace contextRef="#ctx0" brushRef="#br0" timeOffset="64287.677">19279 16528 0,'0'-18'47,"0"18"-32,36-18-15,140 18 16,-17-17-16,52 17 15,36 0-15,53 0 16,141 0-16,0 0 16,-53 0-16,247 0 15,-335 0 1,53 0-16,-89-18 15,-70-35-15,-88 36 16,-53 17-16,-53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05AA6-BB25-46E0-BE9D-5C9559466ECC}" type="datetimeFigureOut">
              <a:rPr lang="zh-CN" altLang="en-US" smtClean="0"/>
              <a:t>2015/5/10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1112D-7EF8-48BA-ADFF-8649CE14F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77348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1112D-7EF8-48BA-ADFF-8649CE14FF7B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927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112D-7EF8-48BA-ADFF-8649CE14FF7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756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112D-7EF8-48BA-ADFF-8649CE14FF7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695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C30E-BAB1-4B7C-86AE-593B176F683E}" type="datetime1">
              <a:rPr lang="zh-CN" altLang="en-US" smtClean="0"/>
              <a:t>2015/5/10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75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9CD3-6DE2-4CB7-9B57-FFF207257DD3}" type="datetime1">
              <a:rPr lang="zh-CN" altLang="en-US" smtClean="0"/>
              <a:t>2015/5/10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79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8564-FE62-4F01-8F9B-851F2FD89119}" type="datetime1">
              <a:rPr lang="zh-CN" altLang="en-US" smtClean="0"/>
              <a:t>2015/5/10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25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2D43-6DE6-4495-A5A9-4276BF5E08CF}" type="datetime1">
              <a:rPr lang="zh-CN" altLang="en-US" smtClean="0"/>
              <a:t>2015/5/10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40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B77D-DFB1-4082-9A5B-F86F83D354E9}" type="datetime1">
              <a:rPr lang="zh-CN" altLang="en-US" smtClean="0"/>
              <a:t>2015/5/10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29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7A690-A9CF-44BE-8AAE-96F28F4B7351}" type="datetime1">
              <a:rPr lang="zh-CN" altLang="en-US" smtClean="0"/>
              <a:t>2015/5/10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9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F699-D035-43C5-A053-C61D393BDE24}" type="datetime1">
              <a:rPr lang="zh-CN" altLang="en-US" smtClean="0"/>
              <a:t>2015/5/10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53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759B-59F1-40FF-8E15-28B56999FCF2}" type="datetime1">
              <a:rPr lang="zh-CN" altLang="en-US" smtClean="0"/>
              <a:t>2015/5/10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5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EACD-3D98-4393-919E-E0DBF46BEA5C}" type="datetime1">
              <a:rPr lang="zh-CN" altLang="en-US" smtClean="0"/>
              <a:t>2015/5/10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74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FC6ED2-619B-4875-95ED-348158E2B2B1}" type="datetime1">
              <a:rPr lang="zh-CN" altLang="en-US" smtClean="0"/>
              <a:t>2015/5/10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12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8C13-09B0-42AB-9164-E410594448E4}" type="datetime1">
              <a:rPr lang="zh-CN" altLang="en-US" smtClean="0"/>
              <a:t>2015/5/10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49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0BD203-95EC-476E-9A45-EF97667C282E}" type="datetime1">
              <a:rPr lang="zh-CN" altLang="en-US" smtClean="0"/>
              <a:t>2015/5/10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8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 </a:t>
            </a:r>
            <a:br>
              <a:rPr lang="en-US" altLang="zh-CN" dirty="0" smtClean="0"/>
            </a:br>
            <a:r>
              <a:rPr lang="en-US" altLang="zh-CN" dirty="0" smtClean="0"/>
              <a:t>Web </a:t>
            </a:r>
            <a:r>
              <a:rPr lang="zh-CN" altLang="en-US" dirty="0" smtClean="0"/>
              <a:t>运维开发课程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第三篇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BoyleGu</a:t>
            </a:r>
            <a:r>
              <a:rPr lang="en-US" altLang="zh-CN" dirty="0" smtClean="0"/>
              <a:t> Python Tech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153400" y="5058383"/>
            <a:ext cx="275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主讲人：顾鲍尔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227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文件处理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内容定位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068387" y="1891874"/>
            <a:ext cx="10058400" cy="2568701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seek()</a:t>
            </a:r>
            <a:r>
              <a:rPr lang="zh-CN" altLang="en-US" dirty="0" smtClean="0"/>
              <a:t>方法可以定位文件的内容位置。</a:t>
            </a:r>
            <a:endParaRPr lang="en-US" altLang="zh-CN" dirty="0" smtClean="0"/>
          </a:p>
          <a:p>
            <a:r>
              <a:rPr lang="zh-CN" altLang="en-US" dirty="0" smtClean="0"/>
              <a:t>语法：</a:t>
            </a:r>
            <a:endParaRPr lang="en-US" altLang="zh-CN" dirty="0" smtClean="0"/>
          </a:p>
          <a:p>
            <a:r>
              <a:rPr lang="en-US" altLang="zh-CN" dirty="0" err="1"/>
              <a:t>fileObject.seek</a:t>
            </a:r>
            <a:r>
              <a:rPr lang="en-US" altLang="zh-CN" dirty="0"/>
              <a:t>(offset[, whence</a:t>
            </a:r>
            <a:r>
              <a:rPr lang="en-US" altLang="zh-CN" dirty="0" smtClean="0"/>
              <a:t>])</a:t>
            </a:r>
            <a:endParaRPr lang="en-US" altLang="zh-CN" dirty="0"/>
          </a:p>
          <a:p>
            <a:r>
              <a:rPr lang="zh-CN" altLang="en-US" dirty="0"/>
              <a:t>下面是详细参数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en-US" altLang="zh-CN" dirty="0"/>
              <a:t>offset: </a:t>
            </a:r>
            <a:r>
              <a:rPr lang="zh-CN" altLang="en-US" dirty="0"/>
              <a:t>文件的读</a:t>
            </a:r>
            <a:r>
              <a:rPr lang="en-US" altLang="zh-CN" dirty="0"/>
              <a:t>/</a:t>
            </a:r>
            <a:r>
              <a:rPr lang="zh-CN" altLang="en-US" dirty="0"/>
              <a:t>写指针位置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/>
              <a:t>whence: </a:t>
            </a:r>
            <a:r>
              <a:rPr lang="zh-CN" altLang="en-US" dirty="0"/>
              <a:t>这是可选的，默认为</a:t>
            </a:r>
            <a:r>
              <a:rPr lang="en-US" altLang="zh-CN" dirty="0"/>
              <a:t>0</a:t>
            </a:r>
            <a:r>
              <a:rPr lang="zh-CN" altLang="en-US" dirty="0"/>
              <a:t>，这意味着绝对的文件定位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8387" y="4583017"/>
            <a:ext cx="8284933" cy="17543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tell()</a:t>
            </a:r>
            <a:r>
              <a:rPr lang="zh-CN" altLang="en-US" dirty="0" smtClean="0"/>
              <a:t>返回当前文件内容的位置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语法：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fileObject.seek</a:t>
            </a:r>
            <a:r>
              <a:rPr lang="en-US" altLang="zh-CN" dirty="0" smtClean="0"/>
              <a:t>(offset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/>
              <p14:cNvContentPartPr/>
              <p14:nvPr/>
            </p14:nvContentPartPr>
            <p14:xfrm>
              <a:off x="3486240" y="2685960"/>
              <a:ext cx="1168560" cy="54648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6880" y="2676600"/>
                <a:ext cx="1187280" cy="56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14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“上下文管理器”是</a:t>
            </a:r>
            <a:r>
              <a:rPr lang="zh-CN" altLang="en-US" dirty="0"/>
              <a:t>在</a:t>
            </a:r>
            <a:r>
              <a:rPr lang="en-US" altLang="zh-CN" dirty="0"/>
              <a:t>Python2.5</a:t>
            </a:r>
            <a:r>
              <a:rPr lang="zh-CN" altLang="en-US" dirty="0"/>
              <a:t>加入的功能，它能够让你的代码可读性更强并且错误更</a:t>
            </a:r>
            <a:r>
              <a:rPr lang="zh-CN" altLang="en-US" dirty="0" smtClean="0"/>
              <a:t>少。保证了文件处理无论发生任何情况，都会对其关闭。</a:t>
            </a:r>
            <a:endParaRPr lang="en-US" altLang="zh-CN" dirty="0" smtClean="0"/>
          </a:p>
          <a:p>
            <a:r>
              <a:rPr lang="zh-CN" altLang="en-US" dirty="0" smtClean="0"/>
              <a:t>语法：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with open(filename, mode) as writer:  </a:t>
            </a:r>
          </a:p>
          <a:p>
            <a:r>
              <a:rPr lang="en-US" altLang="zh-CN" dirty="0"/>
              <a:t>    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writer.write</a:t>
            </a:r>
            <a:r>
              <a:rPr lang="en-US" altLang="zh-CN" dirty="0"/>
              <a:t>('Hello ')   </a:t>
            </a:r>
          </a:p>
          <a:p>
            <a:r>
              <a:rPr lang="en-US" altLang="zh-CN" dirty="0"/>
              <a:t>    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writer.write</a:t>
            </a:r>
            <a:r>
              <a:rPr lang="en-US" altLang="zh-CN" dirty="0"/>
              <a:t>('World') 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 smtClean="0"/>
              <a:t>文件处理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上下文管理器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74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文件处理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内容迭代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4069631" cy="229660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迭代每个字符：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myfile</a:t>
            </a:r>
            <a:r>
              <a:rPr lang="en-US" altLang="zh-CN" dirty="0">
                <a:solidFill>
                  <a:schemeClr val="tx1"/>
                </a:solidFill>
              </a:rPr>
              <a:t> = open('</a:t>
            </a:r>
            <a:r>
              <a:rPr lang="en-US" altLang="zh-CN" dirty="0" err="1">
                <a:solidFill>
                  <a:schemeClr val="tx1"/>
                </a:solidFill>
              </a:rPr>
              <a:t>myfile.txt','r</a:t>
            </a:r>
            <a:r>
              <a:rPr lang="en-US" altLang="zh-CN" dirty="0">
                <a:solidFill>
                  <a:schemeClr val="tx1"/>
                </a:solidFill>
              </a:rPr>
              <a:t>')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for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in </a:t>
            </a:r>
            <a:r>
              <a:rPr lang="en-US" altLang="zh-CN" dirty="0" err="1" smtClean="0">
                <a:solidFill>
                  <a:schemeClr val="tx1"/>
                </a:solidFill>
              </a:rPr>
              <a:t>myfile.read</a:t>
            </a:r>
            <a:r>
              <a:rPr lang="en-US" altLang="zh-CN" dirty="0" smtClean="0">
                <a:solidFill>
                  <a:schemeClr val="tx1"/>
                </a:solidFill>
              </a:rPr>
              <a:t>():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print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myfile.close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513208" y="1845734"/>
            <a:ext cx="4069631" cy="22090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迭代每行：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myfile</a:t>
            </a:r>
            <a:r>
              <a:rPr lang="en-US" altLang="zh-CN" dirty="0" smtClean="0">
                <a:solidFill>
                  <a:schemeClr val="tx1"/>
                </a:solidFill>
              </a:rPr>
              <a:t> = open('</a:t>
            </a:r>
            <a:r>
              <a:rPr lang="en-US" altLang="zh-CN" dirty="0" err="1" smtClean="0">
                <a:solidFill>
                  <a:schemeClr val="tx1"/>
                </a:solidFill>
              </a:rPr>
              <a:t>myfile.txt','r</a:t>
            </a:r>
            <a:r>
              <a:rPr lang="en-US" altLang="zh-CN" dirty="0" smtClean="0">
                <a:solidFill>
                  <a:schemeClr val="tx1"/>
                </a:solidFill>
              </a:rPr>
              <a:t>')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for </a:t>
            </a:r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 in </a:t>
            </a:r>
            <a:r>
              <a:rPr lang="en-US" altLang="zh-CN" dirty="0" err="1" smtClean="0">
                <a:solidFill>
                  <a:schemeClr val="tx1"/>
                </a:solidFill>
              </a:rPr>
              <a:t>myfile.readlines</a:t>
            </a:r>
            <a:r>
              <a:rPr lang="en-US" altLang="zh-CN" dirty="0" smtClean="0">
                <a:solidFill>
                  <a:schemeClr val="tx1"/>
                </a:solidFill>
              </a:rPr>
              <a:t>():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print </a:t>
            </a:r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myfile.close</a:t>
            </a:r>
            <a:r>
              <a:rPr lang="en-US" altLang="zh-CN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97280" y="4825388"/>
            <a:ext cx="9137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如果文件较小，使用</a:t>
            </a:r>
            <a:r>
              <a:rPr lang="en-US" altLang="zh-CN" dirty="0" smtClean="0"/>
              <a:t>read()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readlines</a:t>
            </a:r>
            <a:r>
              <a:rPr lang="en-US" altLang="zh-CN" dirty="0" smtClean="0"/>
              <a:t>()</a:t>
            </a:r>
            <a:r>
              <a:rPr lang="zh-CN" altLang="en-US" dirty="0" smtClean="0"/>
              <a:t>没有任何问题，但如果是较大文件，两个方法都会占用系统交大内存。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472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文件处理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文件迭代器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4083" y="1908807"/>
            <a:ext cx="10058400" cy="402336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请忘记上一张</a:t>
            </a:r>
            <a:r>
              <a:rPr lang="en-US" altLang="zh-CN" dirty="0" err="1" smtClean="0">
                <a:solidFill>
                  <a:schemeClr val="tx1"/>
                </a:solidFill>
              </a:rPr>
              <a:t>ppt</a:t>
            </a:r>
            <a:r>
              <a:rPr lang="zh-CN" altLang="en-US" dirty="0" smtClean="0">
                <a:solidFill>
                  <a:schemeClr val="tx1"/>
                </a:solidFill>
              </a:rPr>
              <a:t>的所有内容，如果需要迭代文件，只需要记住一个方法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文件迭代器：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myfile</a:t>
            </a:r>
            <a:r>
              <a:rPr lang="en-US" altLang="zh-CN" dirty="0">
                <a:solidFill>
                  <a:schemeClr val="tx1"/>
                </a:solidFill>
              </a:rPr>
              <a:t> = open('</a:t>
            </a:r>
            <a:r>
              <a:rPr lang="en-US" altLang="zh-CN" dirty="0" err="1">
                <a:solidFill>
                  <a:schemeClr val="tx1"/>
                </a:solidFill>
              </a:rPr>
              <a:t>myfile.txt','r</a:t>
            </a:r>
            <a:r>
              <a:rPr lang="en-US" altLang="zh-CN" dirty="0">
                <a:solidFill>
                  <a:schemeClr val="tx1"/>
                </a:solidFill>
              </a:rPr>
              <a:t>')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for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in </a:t>
            </a:r>
            <a:r>
              <a:rPr lang="en-US" altLang="zh-CN" dirty="0" err="1" smtClean="0">
                <a:solidFill>
                  <a:schemeClr val="tx1"/>
                </a:solidFill>
              </a:rPr>
              <a:t>myfile</a:t>
            </a:r>
            <a:r>
              <a:rPr lang="en-US" altLang="zh-CN" dirty="0" smtClean="0">
                <a:solidFill>
                  <a:schemeClr val="tx1"/>
                </a:solidFill>
              </a:rPr>
              <a:t>:                      ##### </a:t>
            </a:r>
            <a:r>
              <a:rPr lang="zh-CN" altLang="en-US" dirty="0" smtClean="0">
                <a:solidFill>
                  <a:schemeClr val="tx1"/>
                </a:solidFill>
              </a:rPr>
              <a:t>文件迭代器的写法 </a:t>
            </a:r>
            <a:r>
              <a:rPr lang="en-US" altLang="zh-CN" dirty="0" smtClean="0">
                <a:solidFill>
                  <a:schemeClr val="tx1"/>
                </a:solidFill>
              </a:rPr>
              <a:t>for </a:t>
            </a:r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 in &lt;</a:t>
            </a:r>
            <a:r>
              <a:rPr lang="en-US" altLang="zh-CN" dirty="0" err="1" smtClean="0">
                <a:solidFill>
                  <a:schemeClr val="tx1"/>
                </a:solidFill>
              </a:rPr>
              <a:t>fileobjects</a:t>
            </a:r>
            <a:r>
              <a:rPr lang="en-US" altLang="zh-CN" dirty="0" smtClean="0">
                <a:solidFill>
                  <a:schemeClr val="tx1"/>
                </a:solidFill>
              </a:rPr>
              <a:t>&gt;: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print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myfile.close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99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文件处理小练习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794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请用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程序生成一堆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地址（</a:t>
            </a:r>
            <a:r>
              <a:rPr lang="en-US" altLang="zh-CN" dirty="0" smtClean="0"/>
              <a:t>192.168.1.1~1.7;192.168.2.1~2.7</a:t>
            </a:r>
            <a:r>
              <a:rPr lang="zh-CN" altLang="en-US" dirty="0" smtClean="0"/>
              <a:t>）共</a:t>
            </a:r>
            <a:r>
              <a:rPr lang="en-US" altLang="zh-CN" dirty="0" smtClean="0"/>
              <a:t>14</a:t>
            </a:r>
            <a:r>
              <a:rPr lang="zh-CN" altLang="en-US" dirty="0" smtClean="0"/>
              <a:t>个，生成后存入一个名为</a:t>
            </a:r>
            <a:r>
              <a:rPr lang="en-US" altLang="zh-CN" dirty="0" smtClean="0"/>
              <a:t>file_test1.txt</a:t>
            </a:r>
            <a:r>
              <a:rPr lang="zh-CN" altLang="en-US" dirty="0" smtClean="0"/>
              <a:t>的文件。最后把该文件打印出来。</a:t>
            </a:r>
            <a:endParaRPr lang="en-US" altLang="zh-CN" dirty="0" smtClean="0"/>
          </a:p>
          <a:p>
            <a:r>
              <a:rPr lang="zh-CN" altLang="en-US" dirty="0" smtClean="0"/>
              <a:t>最终效果如下：</a:t>
            </a:r>
            <a:endParaRPr lang="en-US" altLang="zh-CN" dirty="0" smtClean="0"/>
          </a:p>
          <a:p>
            <a:r>
              <a:rPr lang="en-US" altLang="zh-CN" dirty="0" smtClean="0"/>
              <a:t>192.168.1.1</a:t>
            </a:r>
            <a:endParaRPr lang="en-US" altLang="zh-CN" dirty="0"/>
          </a:p>
          <a:p>
            <a:r>
              <a:rPr lang="en-US" altLang="zh-CN" dirty="0" smtClean="0"/>
              <a:t>192.168.1.2</a:t>
            </a:r>
            <a:endParaRPr lang="en-US" altLang="zh-CN" dirty="0"/>
          </a:p>
          <a:p>
            <a:r>
              <a:rPr lang="en-US" altLang="zh-CN" dirty="0" smtClean="0"/>
              <a:t>192.168.1.3</a:t>
            </a:r>
          </a:p>
          <a:p>
            <a:r>
              <a:rPr lang="en-US" altLang="zh-CN" dirty="0" smtClean="0"/>
              <a:t>…….</a:t>
            </a:r>
          </a:p>
          <a:p>
            <a:r>
              <a:rPr lang="en-US" altLang="zh-CN" dirty="0" smtClean="0"/>
              <a:t>192.168.2.5</a:t>
            </a:r>
            <a:endParaRPr lang="en-US" altLang="zh-CN" dirty="0"/>
          </a:p>
          <a:p>
            <a:r>
              <a:rPr lang="en-US" altLang="zh-CN" dirty="0" smtClean="0"/>
              <a:t>192.168.2.6</a:t>
            </a:r>
            <a:endParaRPr lang="en-US" altLang="zh-CN" dirty="0"/>
          </a:p>
          <a:p>
            <a:r>
              <a:rPr lang="en-US" altLang="zh-CN" dirty="0"/>
              <a:t>192.168.2.7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14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墨迹 5"/>
              <p14:cNvContentPartPr/>
              <p14:nvPr/>
            </p14:nvContentPartPr>
            <p14:xfrm>
              <a:off x="4210200" y="2819520"/>
              <a:ext cx="360" cy="360"/>
            </p14:xfrm>
          </p:contentPart>
        </mc:Choice>
        <mc:Fallback>
          <p:pic>
            <p:nvPicPr>
              <p:cNvPr id="6" name="墨迹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0840" y="28101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本框 6"/>
          <p:cNvSpPr txBox="1"/>
          <p:nvPr/>
        </p:nvSpPr>
        <p:spPr>
          <a:xfrm>
            <a:off x="4580313" y="2518756"/>
            <a:ext cx="64589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答案：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ip_set3 </a:t>
            </a:r>
            <a:r>
              <a:rPr lang="en-US" altLang="zh-CN" dirty="0">
                <a:solidFill>
                  <a:srgbClr val="FF0000"/>
                </a:solidFill>
              </a:rPr>
              <a:t>= [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 for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 in range(1,3)]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ip_set4 = [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 for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 in range(1,8)]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file_list</a:t>
            </a:r>
            <a:r>
              <a:rPr lang="en-US" altLang="zh-CN" dirty="0">
                <a:solidFill>
                  <a:srgbClr val="FF0000"/>
                </a:solidFill>
              </a:rPr>
              <a:t> = [ "192.168.%s.%s\n" %(</a:t>
            </a:r>
            <a:r>
              <a:rPr lang="en-US" altLang="zh-CN" dirty="0" err="1">
                <a:solidFill>
                  <a:srgbClr val="FF0000"/>
                </a:solidFill>
              </a:rPr>
              <a:t>i,j</a:t>
            </a:r>
            <a:r>
              <a:rPr lang="en-US" altLang="zh-CN" dirty="0">
                <a:solidFill>
                  <a:srgbClr val="FF0000"/>
                </a:solidFill>
              </a:rPr>
              <a:t>) for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 in ip_set3 for j in ip_set4  ]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print </a:t>
            </a:r>
            <a:r>
              <a:rPr lang="en-US" altLang="zh-CN" dirty="0" err="1">
                <a:solidFill>
                  <a:srgbClr val="FF0000"/>
                </a:solidFill>
              </a:rPr>
              <a:t>file_list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with open('</a:t>
            </a:r>
            <a:r>
              <a:rPr lang="en-US" altLang="zh-CN" dirty="0" err="1">
                <a:solidFill>
                  <a:srgbClr val="FF0000"/>
                </a:solidFill>
              </a:rPr>
              <a:t>file_test.txt','w</a:t>
            </a:r>
            <a:r>
              <a:rPr lang="en-US" altLang="zh-CN" dirty="0">
                <a:solidFill>
                  <a:srgbClr val="FF0000"/>
                </a:solidFill>
              </a:rPr>
              <a:t>') as writer: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writer.writelines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file_list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for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 in open('</a:t>
            </a:r>
            <a:r>
              <a:rPr lang="en-US" altLang="zh-CN" dirty="0" err="1">
                <a:solidFill>
                  <a:srgbClr val="FF0000"/>
                </a:solidFill>
              </a:rPr>
              <a:t>file_test.txt','r</a:t>
            </a:r>
            <a:r>
              <a:rPr lang="en-US" altLang="zh-CN" dirty="0">
                <a:solidFill>
                  <a:srgbClr val="FF0000"/>
                </a:solidFill>
              </a:rPr>
              <a:t>'):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print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84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文件处理小练习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7948"/>
          </a:xfrm>
        </p:spPr>
        <p:txBody>
          <a:bodyPr>
            <a:norm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请读取文件</a:t>
            </a:r>
            <a:r>
              <a:rPr lang="en-US" altLang="zh-CN" dirty="0" smtClean="0"/>
              <a:t>file_test2.txt</a:t>
            </a:r>
            <a:r>
              <a:rPr lang="zh-CN" altLang="en-US" dirty="0" smtClean="0"/>
              <a:t>，并处理其内容，使其内容最终生成一个列表，打印出来。</a:t>
            </a:r>
            <a:endParaRPr lang="en-US" altLang="zh-CN" dirty="0" smtClean="0"/>
          </a:p>
          <a:p>
            <a:r>
              <a:rPr lang="zh-CN" altLang="en-US" dirty="0" smtClean="0"/>
              <a:t>最终效果如下：</a:t>
            </a:r>
            <a:endParaRPr lang="en-US" altLang="zh-CN" dirty="0" smtClean="0"/>
          </a:p>
          <a:p>
            <a:r>
              <a:rPr lang="en-US" altLang="zh-CN" dirty="0" smtClean="0"/>
              <a:t>[‘13368809639’, ‘13388858755’, ‘17708855201’……………. '18182978268</a:t>
            </a:r>
            <a:r>
              <a:rPr lang="en-US" altLang="zh-CN" dirty="0"/>
              <a:t>', '18183839111', '18987683181']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39396" y="3557847"/>
            <a:ext cx="35162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答案：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file_test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= open('file_test2.txt')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dd_list</a:t>
            </a:r>
            <a:r>
              <a:rPr lang="en-US" altLang="zh-CN" dirty="0">
                <a:solidFill>
                  <a:srgbClr val="FF0000"/>
                </a:solidFill>
              </a:rPr>
              <a:t> = []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for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 in </a:t>
            </a:r>
            <a:r>
              <a:rPr lang="en-US" altLang="zh-CN" dirty="0" err="1">
                <a:solidFill>
                  <a:srgbClr val="FF0000"/>
                </a:solidFill>
              </a:rPr>
              <a:t>file_test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dd_list.append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i.strip</a:t>
            </a:r>
            <a:r>
              <a:rPr lang="en-US" altLang="zh-CN" dirty="0">
                <a:solidFill>
                  <a:srgbClr val="FF0000"/>
                </a:solidFill>
              </a:rPr>
              <a:t>('\n'))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finally_list</a:t>
            </a:r>
            <a:r>
              <a:rPr lang="en-US" altLang="zh-CN" dirty="0">
                <a:solidFill>
                  <a:srgbClr val="FF0000"/>
                </a:solidFill>
              </a:rPr>
              <a:t> = sorted(</a:t>
            </a:r>
            <a:r>
              <a:rPr lang="en-US" altLang="zh-CN" dirty="0" err="1">
                <a:solidFill>
                  <a:srgbClr val="FF0000"/>
                </a:solidFill>
              </a:rPr>
              <a:t>dd_list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print </a:t>
            </a:r>
            <a:r>
              <a:rPr lang="en-US" altLang="zh-CN" dirty="0" err="1" smtClean="0">
                <a:solidFill>
                  <a:srgbClr val="FF0000"/>
                </a:solidFill>
              </a:rPr>
              <a:t>finally_list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file_test.close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63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对象</a:t>
            </a:r>
            <a:r>
              <a:rPr lang="zh-CN" altLang="en-US" dirty="0" smtClean="0"/>
              <a:t>持久化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81448" cy="4023360"/>
          </a:xfrm>
        </p:spPr>
        <p:txBody>
          <a:bodyPr/>
          <a:lstStyle/>
          <a:p>
            <a:r>
              <a:rPr lang="zh-CN" altLang="en-US" dirty="0" smtClean="0"/>
              <a:t>什么是对象持久化？</a:t>
            </a:r>
            <a:endParaRPr lang="en-US" altLang="zh-CN" dirty="0" smtClean="0"/>
          </a:p>
          <a:p>
            <a:r>
              <a:rPr lang="zh-CN" altLang="en-US" dirty="0" smtClean="0"/>
              <a:t>就是把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的原生对象，永久的存储在磁盘中，以便后续或被其他程序进行直接调用和读取。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Pickle</a:t>
            </a:r>
            <a:r>
              <a:rPr lang="zh-CN" altLang="en-US" dirty="0" smtClean="0"/>
              <a:t>模块介绍</a:t>
            </a:r>
            <a:endParaRPr lang="en-US" altLang="zh-CN" dirty="0" smtClean="0"/>
          </a:p>
          <a:p>
            <a:r>
              <a:rPr lang="zh-CN" altLang="en-US" dirty="0" smtClean="0"/>
              <a:t>能够在文件中存储几乎任何的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对象的超级工具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60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530497"/>
          </a:xfrm>
        </p:spPr>
        <p:txBody>
          <a:bodyPr/>
          <a:lstStyle/>
          <a:p>
            <a:r>
              <a:rPr lang="zh-CN" altLang="en-US" dirty="0"/>
              <a:t>存储</a:t>
            </a:r>
            <a:endParaRPr lang="en-US" altLang="zh-CN" dirty="0" smtClean="0"/>
          </a:p>
          <a:p>
            <a:r>
              <a:rPr lang="en-US" altLang="zh-CN" dirty="0" smtClean="0"/>
              <a:t>D </a:t>
            </a:r>
            <a:r>
              <a:rPr lang="en-US" altLang="zh-CN" dirty="0"/>
              <a:t>= </a:t>
            </a:r>
            <a:r>
              <a:rPr lang="en-US" altLang="zh-CN" dirty="0" smtClean="0"/>
              <a:t>{‘a’:</a:t>
            </a:r>
            <a:r>
              <a:rPr lang="en-US" altLang="zh-CN" dirty="0"/>
              <a:t>1</a:t>
            </a:r>
            <a:r>
              <a:rPr lang="en-US" altLang="zh-CN" dirty="0" smtClean="0"/>
              <a:t>,‘b’:</a:t>
            </a:r>
            <a:r>
              <a:rPr lang="en-US" altLang="zh-CN" dirty="0"/>
              <a:t>2</a:t>
            </a:r>
            <a:r>
              <a:rPr lang="en-US" altLang="zh-CN" dirty="0" smtClean="0"/>
              <a:t>}                                    ##Python</a:t>
            </a:r>
            <a:r>
              <a:rPr lang="zh-CN" altLang="en-US" dirty="0" smtClean="0"/>
              <a:t>对象</a:t>
            </a:r>
            <a:endParaRPr lang="en-US" altLang="zh-CN" dirty="0"/>
          </a:p>
          <a:p>
            <a:r>
              <a:rPr lang="en-US" altLang="zh-CN" dirty="0"/>
              <a:t>F = open</a:t>
            </a:r>
            <a:r>
              <a:rPr lang="en-US" altLang="zh-CN" dirty="0" smtClean="0"/>
              <a:t>(‘detafile.</a:t>
            </a:r>
            <a:r>
              <a:rPr lang="en-US" altLang="zh-CN" dirty="0" err="1" smtClean="0"/>
              <a:t>pkl</a:t>
            </a:r>
            <a:r>
              <a:rPr lang="en-US" altLang="zh-CN" dirty="0" smtClean="0"/>
              <a:t>’,‘</a:t>
            </a:r>
            <a:r>
              <a:rPr lang="en-US" altLang="zh-CN" dirty="0" err="1" smtClean="0"/>
              <a:t>wb</a:t>
            </a:r>
            <a:r>
              <a:rPr lang="en-US" altLang="zh-CN" dirty="0" smtClean="0"/>
              <a:t>’)             ##</a:t>
            </a:r>
            <a:r>
              <a:rPr lang="zh-CN" altLang="en-US" dirty="0" smtClean="0"/>
              <a:t>创建一个数据文件，用来存储对象</a:t>
            </a:r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smtClean="0"/>
              <a:t>pickle                                      ##</a:t>
            </a:r>
            <a:r>
              <a:rPr lang="zh-CN" altLang="en-US" dirty="0" smtClean="0"/>
              <a:t>导入</a:t>
            </a:r>
            <a:r>
              <a:rPr lang="en-US" altLang="zh-CN" dirty="0" smtClean="0"/>
              <a:t>pickle</a:t>
            </a:r>
            <a:r>
              <a:rPr lang="zh-CN" altLang="en-US" dirty="0" smtClean="0"/>
              <a:t>模块</a:t>
            </a:r>
            <a:endParaRPr lang="en-US" altLang="zh-CN" dirty="0"/>
          </a:p>
          <a:p>
            <a:r>
              <a:rPr lang="en-US" altLang="zh-CN" dirty="0" err="1"/>
              <a:t>pickle.dump</a:t>
            </a:r>
            <a:r>
              <a:rPr lang="en-US" altLang="zh-CN" dirty="0"/>
              <a:t>(D,F</a:t>
            </a:r>
            <a:r>
              <a:rPr lang="en-US" altLang="zh-CN" dirty="0" smtClean="0"/>
              <a:t>)                               ##dump</a:t>
            </a:r>
            <a:r>
              <a:rPr lang="zh-CN" altLang="en-US" dirty="0" smtClean="0"/>
              <a:t>方法是把需要存储的对象存储进数据文件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                                  </a:t>
            </a:r>
            <a:r>
              <a:rPr lang="en-US" altLang="zh-CN" dirty="0" err="1" smtClean="0"/>
              <a:t>pickle.dump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objects,target_file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 err="1"/>
              <a:t>F.close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868496" y="99631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对象</a:t>
            </a:r>
            <a:r>
              <a:rPr lang="zh-CN" altLang="en-US" dirty="0" smtClean="0"/>
              <a:t>持久化</a:t>
            </a:r>
            <a:r>
              <a:rPr lang="en-US" altLang="zh-CN" dirty="0" smtClean="0"/>
              <a:t>-Pickle</a:t>
            </a:r>
            <a:r>
              <a:rPr lang="zh-CN" altLang="en-US" dirty="0" smtClean="0"/>
              <a:t>基本使用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0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868496" y="99631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对象</a:t>
            </a:r>
            <a:r>
              <a:rPr lang="zh-CN" altLang="en-US" dirty="0" smtClean="0"/>
              <a:t>持久化</a:t>
            </a:r>
            <a:r>
              <a:rPr lang="en-US" altLang="zh-CN" dirty="0" smtClean="0"/>
              <a:t>-Pickle</a:t>
            </a:r>
            <a:r>
              <a:rPr lang="zh-CN" altLang="en-US" dirty="0" smtClean="0"/>
              <a:t>基本使用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169068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读取</a:t>
            </a:r>
            <a:endParaRPr lang="en-US" altLang="zh-CN" dirty="0" smtClean="0"/>
          </a:p>
          <a:p>
            <a:r>
              <a:rPr lang="en-US" altLang="zh-CN" dirty="0"/>
              <a:t>F = open('detafile.</a:t>
            </a:r>
            <a:r>
              <a:rPr lang="en-US" altLang="zh-CN" dirty="0" err="1"/>
              <a:t>pkl</a:t>
            </a:r>
            <a:r>
              <a:rPr lang="en-US" altLang="zh-CN" dirty="0"/>
              <a:t>','</a:t>
            </a:r>
            <a:r>
              <a:rPr lang="en-US" altLang="zh-CN" dirty="0" err="1"/>
              <a:t>rb</a:t>
            </a:r>
            <a:r>
              <a:rPr lang="en-US" altLang="zh-CN" dirty="0" smtClean="0"/>
              <a:t>')         </a:t>
            </a:r>
            <a:endParaRPr lang="en-US" altLang="zh-CN" dirty="0"/>
          </a:p>
          <a:p>
            <a:r>
              <a:rPr lang="en-US" altLang="zh-CN" dirty="0"/>
              <a:t>E = </a:t>
            </a:r>
            <a:r>
              <a:rPr lang="en-US" altLang="zh-CN" dirty="0" err="1"/>
              <a:t>pickle.load</a:t>
            </a:r>
            <a:r>
              <a:rPr lang="en-US" altLang="zh-CN" dirty="0"/>
              <a:t>(F</a:t>
            </a:r>
            <a:r>
              <a:rPr lang="en-US" altLang="zh-CN" dirty="0" smtClean="0"/>
              <a:t>)                         ##</a:t>
            </a:r>
            <a:r>
              <a:rPr lang="zh-CN" altLang="en-US" dirty="0" smtClean="0"/>
              <a:t>读取对象内容 </a:t>
            </a:r>
            <a:r>
              <a:rPr lang="en-US" altLang="zh-CN" dirty="0" err="1" smtClean="0"/>
              <a:t>pickle.load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Target_filename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print 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97280" y="3988106"/>
            <a:ext cx="8123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我们取回等价的字典对象，使用了</a:t>
            </a:r>
            <a:r>
              <a:rPr lang="en-US" altLang="zh-CN" dirty="0" smtClean="0"/>
              <a:t>Pickle</a:t>
            </a:r>
            <a:r>
              <a:rPr lang="zh-CN" altLang="en-US" dirty="0" smtClean="0"/>
              <a:t>模块，我们在这一过程中，并没有手工的进行其转换，我们要做的工作，</a:t>
            </a:r>
            <a:r>
              <a:rPr lang="en-US" altLang="zh-CN" dirty="0" smtClean="0"/>
              <a:t>Pickle</a:t>
            </a:r>
            <a:r>
              <a:rPr lang="zh-CN" altLang="en-US" dirty="0" smtClean="0"/>
              <a:t>模块已经帮我们做了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00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迭代器和解析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44830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尽管在上一篇中，我们学习了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的两种循环语句：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。并且他们已经能够胜任绝大多数重复性任务。而今天这一主题，主要是作为上一篇的延续，将对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的迭代进行更深层次的剖析。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427680" y="3702773"/>
            <a:ext cx="3128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本主题所涉及的技术，并不是必需。但掌握和理解该内容，将让你有别于其他普通的</a:t>
            </a:r>
            <a:r>
              <a:rPr lang="en-US" altLang="zh-CN" dirty="0" smtClean="0"/>
              <a:t>Python</a:t>
            </a:r>
            <a:r>
              <a:rPr lang="zh-CN" altLang="en-US" dirty="0"/>
              <a:t>开发者</a:t>
            </a:r>
          </a:p>
        </p:txBody>
      </p:sp>
    </p:spTree>
    <p:extLst>
      <p:ext uri="{BB962C8B-B14F-4D97-AF65-F5344CB8AC3E}">
        <p14:creationId xmlns:p14="http://schemas.microsoft.com/office/powerpoint/2010/main" val="3722811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Agenda</a:t>
            </a:r>
            <a:endParaRPr lang="zh-CN" altLang="en-US" b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● 文件处理</a:t>
            </a:r>
            <a:endParaRPr lang="en-US" altLang="zh-CN" dirty="0" smtClean="0"/>
          </a:p>
          <a:p>
            <a:r>
              <a:rPr lang="zh-CN" altLang="zh-CN" dirty="0" smtClean="0"/>
              <a:t>●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对象持久化</a:t>
            </a:r>
            <a:endParaRPr lang="en-US" altLang="zh-CN" dirty="0" smtClean="0"/>
          </a:p>
          <a:p>
            <a:r>
              <a:rPr lang="zh-CN" altLang="zh-CN" dirty="0" smtClean="0"/>
              <a:t>●</a:t>
            </a:r>
            <a:r>
              <a:rPr lang="en-US" altLang="zh-CN" dirty="0" smtClean="0"/>
              <a:t> </a:t>
            </a:r>
            <a:r>
              <a:rPr lang="zh-CN" altLang="en-US" dirty="0"/>
              <a:t>迭代</a:t>
            </a:r>
            <a:r>
              <a:rPr lang="zh-CN" altLang="en-US" dirty="0" smtClean="0"/>
              <a:t>器与解析器、生成器（上）</a:t>
            </a:r>
            <a:endParaRPr lang="en-US" altLang="zh-CN" dirty="0" smtClean="0"/>
          </a:p>
          <a:p>
            <a:r>
              <a:rPr lang="zh-CN" altLang="zh-CN" dirty="0" smtClean="0"/>
              <a:t>●</a:t>
            </a:r>
            <a:r>
              <a:rPr lang="en-US" altLang="zh-CN" dirty="0" smtClean="0"/>
              <a:t> </a:t>
            </a:r>
            <a:r>
              <a:rPr lang="zh-CN" altLang="en-US" dirty="0"/>
              <a:t>函数</a:t>
            </a:r>
            <a:r>
              <a:rPr lang="zh-CN" altLang="en-US" dirty="0" smtClean="0"/>
              <a:t>式编程（基础篇）</a:t>
            </a:r>
            <a:endParaRPr lang="en-US" altLang="zh-CN" dirty="0" smtClean="0"/>
          </a:p>
          <a:p>
            <a:r>
              <a:rPr lang="zh-CN" altLang="zh-CN" dirty="0"/>
              <a:t>●</a:t>
            </a:r>
            <a:r>
              <a:rPr lang="en-US" altLang="zh-CN" dirty="0"/>
              <a:t> </a:t>
            </a:r>
            <a:r>
              <a:rPr lang="zh-CN" altLang="en-US" dirty="0"/>
              <a:t>函数式编程</a:t>
            </a:r>
            <a:r>
              <a:rPr lang="zh-CN" altLang="en-US" dirty="0" smtClean="0"/>
              <a:t>（</a:t>
            </a:r>
            <a:r>
              <a:rPr lang="zh-CN" altLang="en-US" dirty="0"/>
              <a:t>高级</a:t>
            </a:r>
            <a:r>
              <a:rPr lang="zh-CN" altLang="en-US" dirty="0" smtClean="0"/>
              <a:t>篇）  （上）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工厂函数（闭包）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递归</a:t>
            </a:r>
            <a:endParaRPr lang="en-US" altLang="zh-CN" dirty="0" smtClean="0"/>
          </a:p>
          <a:p>
            <a:r>
              <a:rPr lang="zh-CN" altLang="zh-CN" dirty="0"/>
              <a:t>●</a:t>
            </a:r>
            <a:r>
              <a:rPr lang="en-US" altLang="zh-CN" dirty="0"/>
              <a:t> </a:t>
            </a:r>
            <a:r>
              <a:rPr lang="zh-CN" altLang="en-US" dirty="0" smtClean="0"/>
              <a:t>再谈模块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32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迭代器</a:t>
            </a:r>
            <a:r>
              <a:rPr lang="zh-CN" altLang="en-US" smtClean="0"/>
              <a:t>和解析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4483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For</a:t>
            </a:r>
            <a:r>
              <a:rPr lang="zh-CN" altLang="en-US" dirty="0" smtClean="0"/>
              <a:t>循环支持任何一个迭代对象，那什么才叫</a:t>
            </a:r>
            <a:r>
              <a:rPr lang="zh-CN" altLang="en-US" b="1" dirty="0" smtClean="0">
                <a:solidFill>
                  <a:srgbClr val="FF0000"/>
                </a:solidFill>
              </a:rPr>
              <a:t>迭代对象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如果对象是实际保存的序列，或者可以在迭代工具环境中（如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循环等）一次产生一个结果的对象，就可以看作是可迭代的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939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迭代器和解析（上）</a:t>
            </a:r>
            <a:r>
              <a:rPr lang="zh-CN" altLang="en-US" dirty="0" smtClean="0"/>
              <a:t>迭代的含义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448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以文件迭代作为例子：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myfile</a:t>
            </a:r>
            <a:r>
              <a:rPr lang="en-US" altLang="zh-CN" dirty="0"/>
              <a:t> = open('</a:t>
            </a:r>
            <a:r>
              <a:rPr lang="en-US" altLang="zh-CN" dirty="0" err="1"/>
              <a:t>myfile.txt','r</a:t>
            </a:r>
            <a:r>
              <a:rPr lang="en-US" altLang="zh-CN" dirty="0" smtClean="0"/>
              <a:t>')</a:t>
            </a:r>
          </a:p>
          <a:p>
            <a:pPr marL="0" indent="0">
              <a:buNone/>
            </a:pPr>
            <a:r>
              <a:rPr lang="en-US" altLang="zh-CN" dirty="0" err="1" smtClean="0"/>
              <a:t>myfile.readlines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52501" y="2385222"/>
            <a:ext cx="460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如果我们尝试使用</a:t>
            </a:r>
            <a:r>
              <a:rPr lang="en-US" altLang="zh-CN" dirty="0" smtClean="0"/>
              <a:t>next()</a:t>
            </a:r>
            <a:r>
              <a:rPr lang="zh-CN" altLang="en-US" dirty="0" smtClean="0"/>
              <a:t>方法进行手工迭代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97280" y="3602514"/>
            <a:ext cx="1002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r>
              <a:rPr lang="en-US" altLang="zh-CN" dirty="0" smtClean="0"/>
              <a:t>ext()</a:t>
            </a:r>
            <a:r>
              <a:rPr lang="zh-CN" altLang="en-US" dirty="0" smtClean="0"/>
              <a:t>方法就是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的迭代协议，基于此协议的对象都可以叫做迭代对象；而任何的迭代工具（如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循环，内部都是调用</a:t>
            </a:r>
            <a:r>
              <a:rPr lang="en-US" altLang="zh-CN" dirty="0" smtClean="0"/>
              <a:t>__next__</a:t>
            </a:r>
            <a:r>
              <a:rPr lang="zh-CN" altLang="en-US" dirty="0"/>
              <a:t>基</a:t>
            </a:r>
            <a:r>
              <a:rPr lang="zh-CN" altLang="en-US" dirty="0" smtClean="0"/>
              <a:t>类，从而进行下一行）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0759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迭代器和解析（上</a:t>
            </a:r>
            <a:r>
              <a:rPr lang="zh-CN" altLang="en-US" dirty="0" smtClean="0"/>
              <a:t>）手工迭代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583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当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循环开始时，会通过它传给</a:t>
            </a:r>
            <a:r>
              <a:rPr lang="en-US" altLang="zh-CN" dirty="0" err="1" smtClean="0"/>
              <a:t>iter</a:t>
            </a:r>
            <a:r>
              <a:rPr lang="zh-CN" altLang="en-US" dirty="0" smtClean="0"/>
              <a:t>内置函数，以便从可迭代对象中获得一个迭代器，返回的对象含有需要的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模仿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循环的手工迭代举例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x = [1,2,3,4]</a:t>
            </a:r>
          </a:p>
          <a:p>
            <a:pPr marL="0" indent="0">
              <a:buNone/>
            </a:pPr>
            <a:r>
              <a:rPr lang="en-US" altLang="zh-CN" dirty="0" smtClean="0"/>
              <a:t>        j = </a:t>
            </a:r>
            <a:r>
              <a:rPr lang="en-US" altLang="zh-CN" dirty="0" err="1" smtClean="0"/>
              <a:t>iter</a:t>
            </a:r>
            <a:r>
              <a:rPr lang="en-US" altLang="zh-CN" dirty="0" smtClean="0"/>
              <a:t>(x)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print </a:t>
            </a:r>
            <a:r>
              <a:rPr lang="en-US" altLang="zh-CN" dirty="0" err="1" smtClean="0"/>
              <a:t>j.next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23408" y="4619537"/>
            <a:ext cx="10025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我们通常不会看到这种底层机制，因为</a:t>
            </a:r>
            <a:r>
              <a:rPr lang="en-US" altLang="zh-CN" dirty="0" smtClean="0">
                <a:solidFill>
                  <a:srgbClr val="FF0000"/>
                </a:solidFill>
              </a:rPr>
              <a:t>for</a:t>
            </a:r>
            <a:r>
              <a:rPr lang="zh-CN" altLang="en-US" dirty="0" smtClean="0">
                <a:solidFill>
                  <a:srgbClr val="FF0000"/>
                </a:solidFill>
              </a:rPr>
              <a:t>循环为我们自动遍历结果，实际上，</a:t>
            </a:r>
            <a:r>
              <a:rPr lang="en-US" altLang="zh-CN" dirty="0" smtClean="0">
                <a:solidFill>
                  <a:srgbClr val="FF0000"/>
                </a:solidFill>
              </a:rPr>
              <a:t>Python</a:t>
            </a:r>
            <a:r>
              <a:rPr lang="zh-CN" altLang="en-US" dirty="0" smtClean="0">
                <a:solidFill>
                  <a:srgbClr val="FF0000"/>
                </a:solidFill>
              </a:rPr>
              <a:t>中可以从左向右扫描的所有对象都以同样的方式实现了迭代协议。尽管我们在程序中可以没有它们。但是它们为“</a:t>
            </a:r>
            <a:r>
              <a:rPr lang="zh-CN" altLang="en-US" b="1" dirty="0" smtClean="0">
                <a:solidFill>
                  <a:srgbClr val="FF0000"/>
                </a:solidFill>
              </a:rPr>
              <a:t>生成器”</a:t>
            </a:r>
            <a:r>
              <a:rPr lang="zh-CN" altLang="en-US" dirty="0" smtClean="0">
                <a:solidFill>
                  <a:srgbClr val="FF0000"/>
                </a:solidFill>
              </a:rPr>
              <a:t>这个有趣的特性提供了基础。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877098" y="2502131"/>
            <a:ext cx="4679372" cy="1729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当序列遍历完时，将抛出一个</a:t>
            </a:r>
            <a:r>
              <a:rPr lang="en-US" altLang="zh-CN" dirty="0" err="1" smtClean="0"/>
              <a:t>StopIteration</a:t>
            </a:r>
            <a:r>
              <a:rPr lang="zh-CN" altLang="en-US" dirty="0" smtClean="0"/>
              <a:t>异常。这将使迭代器与循环兼容，因为它们将捕获这个异常以停止循环。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3812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4499289" cy="4023360"/>
          </a:xfrm>
        </p:spPr>
        <p:txBody>
          <a:bodyPr/>
          <a:lstStyle/>
          <a:p>
            <a:r>
              <a:rPr lang="nn-NO" altLang="zh-CN" dirty="0" smtClean="0"/>
              <a:t>x </a:t>
            </a:r>
            <a:r>
              <a:rPr lang="nn-NO" altLang="zh-CN" dirty="0"/>
              <a:t>= []</a:t>
            </a:r>
          </a:p>
          <a:p>
            <a:r>
              <a:rPr lang="nn-NO" altLang="zh-CN" dirty="0"/>
              <a:t>for i in </a:t>
            </a:r>
            <a:r>
              <a:rPr lang="nn-NO" altLang="zh-CN" dirty="0" smtClean="0"/>
              <a:t>‘123’:</a:t>
            </a:r>
            <a:endParaRPr lang="nn-NO" altLang="zh-CN" dirty="0"/>
          </a:p>
          <a:p>
            <a:r>
              <a:rPr lang="nn-NO" altLang="zh-CN" dirty="0"/>
              <a:t>    </a:t>
            </a:r>
            <a:r>
              <a:rPr lang="nn-NO" altLang="zh-CN" dirty="0" smtClean="0"/>
              <a:t>    x.append(i</a:t>
            </a:r>
            <a:r>
              <a:rPr lang="nn-NO" altLang="zh-CN" dirty="0"/>
              <a:t>)</a:t>
            </a:r>
          </a:p>
          <a:p>
            <a:r>
              <a:rPr lang="nn-NO" altLang="zh-CN" dirty="0"/>
              <a:t>print </a:t>
            </a:r>
            <a:r>
              <a:rPr lang="nn-NO" altLang="zh-CN" dirty="0" smtClean="0"/>
              <a:t>x</a:t>
            </a:r>
          </a:p>
          <a:p>
            <a:endParaRPr lang="nn-NO" altLang="zh-CN" dirty="0"/>
          </a:p>
          <a:p>
            <a:r>
              <a:rPr lang="zh-CN" altLang="en-US" dirty="0" smtClean="0"/>
              <a:t>如果用列表解析器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可以这么写：</a:t>
            </a:r>
            <a:endParaRPr lang="en-US" altLang="zh-CN" dirty="0" smtClean="0"/>
          </a:p>
          <a:p>
            <a:r>
              <a:rPr lang="en-US" altLang="zh-CN" dirty="0" smtClean="0"/>
              <a:t>X = [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nn-NO" altLang="zh-CN" dirty="0"/>
              <a:t>for i in ‘123</a:t>
            </a:r>
            <a:r>
              <a:rPr lang="nn-NO" altLang="zh-CN" dirty="0" smtClean="0"/>
              <a:t>’</a:t>
            </a:r>
            <a:r>
              <a:rPr lang="en-US" altLang="zh-CN" dirty="0" smtClean="0"/>
              <a:t> ]</a:t>
            </a:r>
            <a:endParaRPr lang="nn-NO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/>
              <a:t>迭代器和解析（上</a:t>
            </a:r>
            <a:r>
              <a:rPr lang="zh-CN" altLang="en-US" dirty="0" smtClean="0"/>
              <a:t>）列表解析器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520814" y="4494882"/>
            <a:ext cx="4759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语法：</a:t>
            </a:r>
            <a:endParaRPr lang="en-US" altLang="zh-CN" dirty="0"/>
          </a:p>
          <a:p>
            <a:r>
              <a:rPr lang="en-US" altLang="zh-CN" dirty="0" smtClean="0"/>
              <a:t>         [</a:t>
            </a:r>
            <a:r>
              <a:rPr lang="en-US" altLang="zh-CN" dirty="0"/>
              <a:t>expr for </a:t>
            </a:r>
            <a:r>
              <a:rPr lang="en-US" altLang="zh-CN" dirty="0" err="1"/>
              <a:t>iter_var</a:t>
            </a:r>
            <a:r>
              <a:rPr lang="en-US" altLang="zh-CN" dirty="0"/>
              <a:t> in </a:t>
            </a:r>
            <a:r>
              <a:rPr lang="en-US" altLang="zh-CN" dirty="0" err="1"/>
              <a:t>iterable</a:t>
            </a:r>
            <a:r>
              <a:rPr lang="en-US" altLang="zh-CN" dirty="0" smtClean="0"/>
              <a:t>]</a:t>
            </a:r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596569" y="2027104"/>
            <a:ext cx="6323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列表解析器是由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解释器通过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语言内部实现的一种特殊表达式，其内部机制是扫描并同时自动构建了操作结果的列表。当针对数据量很大的情况下，列表解析器的性能将高于传统语句的数倍。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749160" y="1771560"/>
              <a:ext cx="2902320" cy="35564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9800" y="1762200"/>
                <a:ext cx="2921040" cy="357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069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4499289" cy="4023360"/>
          </a:xfrm>
        </p:spPr>
        <p:txBody>
          <a:bodyPr/>
          <a:lstStyle/>
          <a:p>
            <a:r>
              <a:rPr lang="en-US" altLang="zh-CN" dirty="0"/>
              <a:t>x = []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range(10):</a:t>
            </a:r>
          </a:p>
          <a:p>
            <a:r>
              <a:rPr lang="en-US" altLang="zh-CN" dirty="0"/>
              <a:t>    if </a:t>
            </a:r>
            <a:r>
              <a:rPr lang="en-US" altLang="zh-CN" dirty="0" err="1"/>
              <a:t>i</a:t>
            </a:r>
            <a:r>
              <a:rPr lang="en-US" altLang="zh-CN" dirty="0"/>
              <a:t> % 2: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x.append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print </a:t>
            </a:r>
            <a:r>
              <a:rPr lang="en-US" altLang="zh-CN" dirty="0" smtClean="0"/>
              <a:t>x</a:t>
            </a:r>
          </a:p>
          <a:p>
            <a:endParaRPr lang="nn-NO" altLang="zh-CN" dirty="0"/>
          </a:p>
          <a:p>
            <a:r>
              <a:rPr lang="zh-CN" altLang="en-US" dirty="0" smtClean="0"/>
              <a:t>如果用列表解析器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可以这么写：</a:t>
            </a:r>
            <a:endParaRPr lang="en-US" altLang="zh-CN" dirty="0" smtClean="0"/>
          </a:p>
          <a:p>
            <a:r>
              <a:rPr lang="en-US" altLang="zh-CN" dirty="0" smtClean="0"/>
              <a:t>X = [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nn-NO" altLang="zh-CN" dirty="0"/>
              <a:t>for i in range(10) if i % 2</a:t>
            </a:r>
            <a:r>
              <a:rPr lang="en-US" altLang="zh-CN" dirty="0" smtClean="0"/>
              <a:t>]</a:t>
            </a:r>
            <a:endParaRPr lang="nn-NO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/>
              <a:t>迭代器和解析（上</a:t>
            </a:r>
            <a:r>
              <a:rPr lang="zh-CN" altLang="en-US" dirty="0" smtClean="0"/>
              <a:t>）列表解析器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279614" y="2082188"/>
            <a:ext cx="4759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语法：</a:t>
            </a:r>
            <a:endParaRPr lang="en-US" altLang="zh-CN" dirty="0"/>
          </a:p>
          <a:p>
            <a:r>
              <a:rPr lang="en-US" altLang="zh-CN" dirty="0" smtClean="0"/>
              <a:t>         </a:t>
            </a:r>
            <a:r>
              <a:rPr lang="en-US" altLang="zh-CN" dirty="0"/>
              <a:t>[expr for </a:t>
            </a:r>
            <a:r>
              <a:rPr lang="en-US" altLang="zh-CN" dirty="0" err="1"/>
              <a:t>iter_var</a:t>
            </a:r>
            <a:r>
              <a:rPr lang="en-US" altLang="zh-CN" dirty="0"/>
              <a:t> in </a:t>
            </a:r>
            <a:r>
              <a:rPr lang="en-US" altLang="zh-CN" dirty="0" err="1"/>
              <a:t>iterable</a:t>
            </a:r>
            <a:r>
              <a:rPr lang="en-US" altLang="zh-CN" dirty="0"/>
              <a:t> if </a:t>
            </a:r>
            <a:r>
              <a:rPr lang="en-US" altLang="zh-CN" dirty="0" err="1"/>
              <a:t>cond_expr</a:t>
            </a:r>
            <a:r>
              <a:rPr lang="en-US" altLang="zh-CN" dirty="0"/>
              <a:t>]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806400" y="1841400"/>
              <a:ext cx="5226480" cy="36835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7040" y="1832040"/>
                <a:ext cx="5245200" cy="370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988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函数式编程（基础篇）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        函数</a:t>
            </a:r>
            <a:r>
              <a:rPr lang="zh-CN" altLang="en-US" dirty="0">
                <a:solidFill>
                  <a:schemeClr val="tx1"/>
                </a:solidFill>
              </a:rPr>
              <a:t>式编程是种编程典范，它将电脑运算视为函数的计算。函数编程语言最重要的基础是 </a:t>
            </a:r>
            <a:r>
              <a:rPr lang="en-US" altLang="zh-CN" dirty="0">
                <a:solidFill>
                  <a:schemeClr val="tx1"/>
                </a:solidFill>
              </a:rPr>
              <a:t>λ </a:t>
            </a:r>
            <a:r>
              <a:rPr lang="zh-CN" altLang="en-US" dirty="0">
                <a:solidFill>
                  <a:schemeClr val="tx1"/>
                </a:solidFill>
              </a:rPr>
              <a:t>演算（</a:t>
            </a:r>
            <a:r>
              <a:rPr lang="en-US" altLang="zh-CN" dirty="0">
                <a:solidFill>
                  <a:schemeClr val="tx1"/>
                </a:solidFill>
              </a:rPr>
              <a:t>lambda calculus</a:t>
            </a:r>
            <a:r>
              <a:rPr lang="zh-CN" altLang="en-US" dirty="0">
                <a:solidFill>
                  <a:schemeClr val="tx1"/>
                </a:solidFill>
              </a:rPr>
              <a:t>）。而且</a:t>
            </a:r>
            <a:r>
              <a:rPr lang="en-US" altLang="zh-CN" dirty="0">
                <a:solidFill>
                  <a:schemeClr val="tx1"/>
                </a:solidFill>
              </a:rPr>
              <a:t>λ</a:t>
            </a:r>
            <a:r>
              <a:rPr lang="zh-CN" altLang="en-US" dirty="0">
                <a:solidFill>
                  <a:schemeClr val="tx1"/>
                </a:solidFill>
              </a:rPr>
              <a:t>演算的函数可以接受函数当作输入（参数）和输出（返回值）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chemeClr val="tx1"/>
                </a:solidFill>
              </a:rPr>
              <a:t>特点：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闭包和高阶函数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递归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引用透明性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副作用</a:t>
            </a:r>
          </a:p>
          <a:p>
            <a:pPr marL="0" indent="0">
              <a:buNone/>
            </a:pPr>
            <a:r>
              <a:rPr lang="zh-CN" altLang="en-US" b="1" dirty="0" smtClean="0">
                <a:solidFill>
                  <a:schemeClr val="tx1"/>
                </a:solidFill>
              </a:rPr>
              <a:t>缺点：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会消耗计算机的</a:t>
            </a:r>
            <a:r>
              <a:rPr lang="en-US" altLang="zh-CN" dirty="0" err="1" smtClean="0">
                <a:solidFill>
                  <a:schemeClr val="tx1"/>
                </a:solidFill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</a:rPr>
              <a:t>性能和内存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49108" y="2721166"/>
            <a:ext cx="43736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函数主要扮演两个角色：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● 最大化的代码中用和最小化代码冗余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● 流程分解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墨迹 6"/>
              <p14:cNvContentPartPr/>
              <p14:nvPr/>
            </p14:nvContentPartPr>
            <p14:xfrm>
              <a:off x="3238560" y="2984400"/>
              <a:ext cx="5308920" cy="2375280"/>
            </p14:xfrm>
          </p:contentPart>
        </mc:Choice>
        <mc:Fallback>
          <p:pic>
            <p:nvPicPr>
              <p:cNvPr id="7" name="墨迹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9200" y="2975040"/>
                <a:ext cx="5327640" cy="239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418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263558"/>
          </a:xfrm>
        </p:spPr>
        <p:txBody>
          <a:bodyPr/>
          <a:lstStyle/>
          <a:p>
            <a:r>
              <a:rPr lang="en-US" altLang="zh-CN" dirty="0" err="1"/>
              <a:t>d</a:t>
            </a:r>
            <a:r>
              <a:rPr lang="en-US" altLang="zh-CN" dirty="0" err="1" smtClean="0"/>
              <a:t>ef</a:t>
            </a:r>
            <a:r>
              <a:rPr lang="zh-CN" altLang="en-US" dirty="0" smtClean="0"/>
              <a:t>语句格式如下：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 &lt;name&gt;(arg1,arg2,…….</a:t>
            </a:r>
            <a:r>
              <a:rPr lang="en-US" altLang="zh-CN" dirty="0" err="1" smtClean="0"/>
              <a:t>argN</a:t>
            </a:r>
            <a:r>
              <a:rPr lang="en-US" altLang="zh-CN" dirty="0" smtClean="0"/>
              <a:t>):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&lt;statements&gt;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return  &lt;value&gt; (</a:t>
            </a:r>
            <a:r>
              <a:rPr lang="zh-CN" altLang="en-US" dirty="0" smtClean="0"/>
              <a:t>可选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 smtClean="0"/>
              <a:t>函数式编程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97281" y="4197427"/>
            <a:ext cx="47636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eturn</a:t>
            </a:r>
            <a:r>
              <a:rPr lang="zh-CN" altLang="en-US" dirty="0" smtClean="0"/>
              <a:t>语句可以在函数主体中任何地方出现。它表示函数调用的结束。并将结果返回至函数调用处。</a:t>
            </a:r>
            <a:endParaRPr lang="en-US" altLang="zh-CN" dirty="0" smtClean="0"/>
          </a:p>
          <a:p>
            <a:r>
              <a:rPr lang="zh-CN" altLang="en-US" dirty="0" smtClean="0"/>
              <a:t>如果没有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，那么函数将会在控制流执行完函数主体时结束。</a:t>
            </a:r>
            <a:endParaRPr lang="zh-CN" altLang="en-US" dirty="0"/>
          </a:p>
        </p:txBody>
      </p:sp>
      <p:sp>
        <p:nvSpPr>
          <p:cNvPr id="7" name="六角星 6"/>
          <p:cNvSpPr/>
          <p:nvPr/>
        </p:nvSpPr>
        <p:spPr>
          <a:xfrm>
            <a:off x="6409129" y="1927952"/>
            <a:ext cx="4803354" cy="3888954"/>
          </a:xfrm>
          <a:prstGeom prst="star6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</a:t>
            </a:r>
            <a:r>
              <a:rPr lang="en-US" altLang="zh-CN" dirty="0" err="1" smtClean="0"/>
              <a:t>ef</a:t>
            </a:r>
            <a:r>
              <a:rPr lang="zh-CN" altLang="en-US" dirty="0" smtClean="0"/>
              <a:t>它是一个语句，自然可以出现在任何一个地方，甚至可以嵌套在其他语句中。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356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 smtClean="0"/>
              <a:t>函数式编程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定义和调用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178805" y="2016086"/>
            <a:ext cx="10033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函数描绘了两个方面：定义（</a:t>
            </a:r>
            <a:r>
              <a:rPr lang="en-US" altLang="zh-CN" dirty="0" err="1" smtClean="0"/>
              <a:t>def</a:t>
            </a:r>
            <a:r>
              <a:rPr lang="zh-CN" altLang="en-US" dirty="0" smtClean="0"/>
              <a:t>创建了一个函数）以及调用（表达式告诉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去运行函数的主体）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3003198" y="3206883"/>
            <a:ext cx="224083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定义：</a:t>
            </a:r>
            <a:endParaRPr lang="en-US" altLang="zh-CN" sz="2800" dirty="0"/>
          </a:p>
          <a:p>
            <a:r>
              <a:rPr lang="en-US" altLang="zh-CN" dirty="0" err="1"/>
              <a:t>def</a:t>
            </a:r>
            <a:r>
              <a:rPr lang="en-US" altLang="zh-CN" dirty="0"/>
              <a:t>  times(</a:t>
            </a:r>
            <a:r>
              <a:rPr lang="en-US" altLang="zh-CN" dirty="0" err="1"/>
              <a:t>x,y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    return x * y</a:t>
            </a:r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515743" y="3206882"/>
            <a:ext cx="22408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调用</a:t>
            </a:r>
            <a:r>
              <a:rPr lang="zh-CN" altLang="en-US" sz="2800" dirty="0" smtClean="0"/>
              <a:t>：</a:t>
            </a:r>
            <a:endParaRPr lang="en-US" altLang="zh-CN" sz="2800" dirty="0"/>
          </a:p>
          <a:p>
            <a:r>
              <a:rPr lang="en-US" altLang="zh-CN" dirty="0" smtClean="0"/>
              <a:t>F1 = times(3,4)</a:t>
            </a:r>
          </a:p>
          <a:p>
            <a:r>
              <a:rPr lang="en-US" altLang="zh-CN" dirty="0" smtClean="0"/>
              <a:t>F2 = times(‘hello’,4)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1097280" y="5534728"/>
            <a:ext cx="983145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函数</a:t>
            </a:r>
            <a:r>
              <a:rPr lang="en-US" altLang="zh-CN" dirty="0" smtClean="0"/>
              <a:t>times</a:t>
            </a:r>
            <a:r>
              <a:rPr lang="zh-CN" altLang="en-US" dirty="0" smtClean="0"/>
              <a:t>的作用取决于传递给它的值。这也是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中的核心概念。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97280" y="4794337"/>
            <a:ext cx="890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相关术语：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是形参；</a:t>
            </a:r>
            <a:r>
              <a:rPr lang="en-US" altLang="zh-CN" dirty="0" smtClean="0"/>
              <a:t>F1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F2</a:t>
            </a:r>
            <a:r>
              <a:rPr lang="zh-CN" altLang="en-US" dirty="0" smtClean="0"/>
              <a:t>是该函数调用的实例；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/>
              <a:t>、</a:t>
            </a:r>
            <a:r>
              <a:rPr lang="en-US" altLang="zh-CN" dirty="0" smtClean="0"/>
              <a:t>hello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是该函数的实参。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7387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083" y="3046572"/>
            <a:ext cx="10058400" cy="172560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上一张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中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函数的例子里，表达式</a:t>
            </a:r>
            <a:r>
              <a:rPr lang="en-US" altLang="zh-CN" dirty="0" smtClean="0"/>
              <a:t>x</a:t>
            </a:r>
            <a:r>
              <a:rPr lang="zh-CN" altLang="en-US" dirty="0"/>
              <a:t>*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的意义完全取决于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的对象类型，同样的函数，在一个实例下执行的是乘法，在另一个实例下执行的确实赋值。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这种依赖类型的行为称为多态；并且由于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是门动态类型语言，所以多态在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中随处可见。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 smtClean="0"/>
              <a:t>函数式编程</a:t>
            </a:r>
            <a:r>
              <a:rPr lang="en-US" altLang="zh-CN" dirty="0" smtClean="0"/>
              <a:t>——Python</a:t>
            </a:r>
            <a:r>
              <a:rPr lang="zh-CN" altLang="en-US" dirty="0" smtClean="0"/>
              <a:t>中的多态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090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函数参数的模型大纲：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位置参数</a:t>
            </a:r>
            <a:r>
              <a:rPr lang="en-US" altLang="zh-CN" dirty="0" smtClean="0"/>
              <a:t>:                  </a:t>
            </a:r>
            <a:r>
              <a:rPr lang="zh-CN" altLang="en-US" dirty="0" smtClean="0"/>
              <a:t>从左至右进行匹配</a:t>
            </a:r>
            <a:endParaRPr lang="en-US" altLang="zh-CN" dirty="0" smtClean="0"/>
          </a:p>
          <a:p>
            <a:r>
              <a:rPr lang="zh-CN" altLang="en-US" dirty="0" smtClean="0"/>
              <a:t>关键字参数：           通过参数名进行匹配</a:t>
            </a:r>
            <a:endParaRPr lang="en-US" altLang="zh-CN" dirty="0" smtClean="0"/>
          </a:p>
          <a:p>
            <a:r>
              <a:rPr lang="zh-CN" altLang="en-US" dirty="0" smtClean="0"/>
              <a:t>默认参数：               为没有传入值的参数定义参数值</a:t>
            </a:r>
            <a:endParaRPr lang="en-US" altLang="zh-CN" dirty="0" smtClean="0"/>
          </a:p>
          <a:p>
            <a:r>
              <a:rPr lang="zh-CN" altLang="en-US" dirty="0" smtClean="0"/>
              <a:t>可变参数：                收集任意多基于位置或关键字的参数</a:t>
            </a:r>
            <a:endParaRPr lang="en-US" altLang="zh-CN" dirty="0" smtClean="0"/>
          </a:p>
          <a:p>
            <a:r>
              <a:rPr lang="zh-CN" altLang="en-US" dirty="0" smtClean="0"/>
              <a:t>可变参数解包：       可变参数解包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 smtClean="0"/>
              <a:t>函数式编程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参数详解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15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文件处理</a:t>
            </a:r>
            <a:r>
              <a:rPr lang="en-US" altLang="zh-CN" dirty="0" smtClean="0"/>
              <a:t>—open</a:t>
            </a:r>
            <a:r>
              <a:rPr lang="zh-CN" altLang="en-US" dirty="0" smtClean="0"/>
              <a:t>函数介绍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4245901" cy="294660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文件在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中也是一个对象，而文件对象只是常见文件处理任务输出的模块。</a:t>
            </a:r>
            <a:endParaRPr lang="en-US" altLang="zh-CN" dirty="0" smtClean="0"/>
          </a:p>
          <a:p>
            <a:r>
              <a:rPr lang="zh-CN" altLang="en-US" dirty="0" smtClean="0"/>
              <a:t>内置</a:t>
            </a:r>
            <a:r>
              <a:rPr lang="en-US" altLang="zh-CN" dirty="0" smtClean="0"/>
              <a:t>open</a:t>
            </a:r>
            <a:r>
              <a:rPr lang="zh-CN" altLang="en-US" dirty="0" smtClean="0"/>
              <a:t>函数会创建一个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文件对象，可以作为计算机上的一个文件链接。在调用</a:t>
            </a:r>
            <a:r>
              <a:rPr lang="en-US" altLang="zh-CN" dirty="0" smtClean="0"/>
              <a:t>open</a:t>
            </a:r>
            <a:r>
              <a:rPr lang="zh-CN" altLang="en-US" dirty="0" smtClean="0"/>
              <a:t>之后，你可以通过调用返回文件对象的方法来读写相关外部文件。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0727" y="4423526"/>
            <a:ext cx="5637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语法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open( ‘</a:t>
            </a:r>
            <a:r>
              <a:rPr lang="en-US" altLang="zh-CN" dirty="0" err="1"/>
              <a:t>file_path</a:t>
            </a:r>
            <a:r>
              <a:rPr lang="en-US" altLang="zh-CN" dirty="0"/>
              <a:t>’ , ’</a:t>
            </a:r>
            <a:r>
              <a:rPr lang="en-US" altLang="zh-CN" dirty="0" err="1"/>
              <a:t>file_mode</a:t>
            </a:r>
            <a:r>
              <a:rPr lang="en-US" altLang="zh-CN" dirty="0"/>
              <a:t>’ </a:t>
            </a:r>
            <a:r>
              <a:rPr lang="en-US" altLang="zh-CN" dirty="0" smtClean="0"/>
              <a:t>,[</a:t>
            </a:r>
            <a:r>
              <a:rPr lang="zh-CN" altLang="en-US" dirty="0" smtClean="0"/>
              <a:t>可选</a:t>
            </a:r>
            <a:r>
              <a:rPr lang="en-US" altLang="zh-CN" dirty="0" smtClean="0"/>
              <a:t>buffering]])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479924"/>
              </p:ext>
            </p:extLst>
          </p:nvPr>
        </p:nvGraphicFramePr>
        <p:xfrm>
          <a:off x="5783855" y="1873685"/>
          <a:ext cx="5428628" cy="4075423"/>
        </p:xfrm>
        <a:graphic>
          <a:graphicData uri="http://schemas.openxmlformats.org/drawingml/2006/table">
            <a:tbl>
              <a:tblPr/>
              <a:tblGrid>
                <a:gridCol w="708516"/>
                <a:gridCol w="4720112"/>
              </a:tblGrid>
              <a:tr h="3978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Python File Modes</a:t>
                      </a:r>
                    </a:p>
                  </a:txBody>
                  <a:tcPr marL="48224" marR="48224" marT="24112" marB="24112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2415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000" b="0" dirty="0" smtClean="0">
                          <a:effectLst/>
                          <a:latin typeface="inherit"/>
                        </a:rPr>
                        <a:t>模式</a:t>
                      </a:r>
                      <a:endParaRPr lang="en-US" sz="1000" b="0" dirty="0">
                        <a:effectLst/>
                        <a:latin typeface="inherit"/>
                      </a:endParaRPr>
                    </a:p>
                  </a:txBody>
                  <a:tcPr marL="48224" marR="48224" marT="75351" marB="75351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000" b="0" dirty="0" smtClean="0">
                          <a:effectLst/>
                          <a:latin typeface="inherit"/>
                        </a:rPr>
                        <a:t>描述</a:t>
                      </a:r>
                      <a:endParaRPr lang="en-US" sz="1000" b="0" dirty="0">
                        <a:effectLst/>
                        <a:latin typeface="inherit"/>
                      </a:endParaRPr>
                    </a:p>
                  </a:txBody>
                  <a:tcPr marL="48224" marR="48224" marT="75351" marB="75351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1087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inherit"/>
                        </a:rPr>
                        <a:t>'r'</a:t>
                      </a:r>
                    </a:p>
                  </a:txBody>
                  <a:tcPr marL="150701" marR="150701" marT="25117" marB="25117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E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400" dirty="0" smtClean="0">
                          <a:effectLst/>
                          <a:latin typeface="inherit"/>
                        </a:rPr>
                        <a:t>打开并读取文件（默认）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</a:txBody>
                  <a:tcPr marL="150701" marR="150701" marT="25117" marB="25117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E9"/>
                    </a:solidFill>
                  </a:tcPr>
                </a:tc>
              </a:tr>
              <a:tr h="531087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inherit"/>
                        </a:rPr>
                        <a:t>'w'</a:t>
                      </a:r>
                    </a:p>
                  </a:txBody>
                  <a:tcPr marL="150701" marR="150701" marT="25117" marB="25117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400" dirty="0" smtClean="0">
                          <a:effectLst/>
                          <a:latin typeface="inherit"/>
                        </a:rPr>
                        <a:t>打开文件并写入其内容。如果文件不存在，则会创建。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</a:txBody>
                  <a:tcPr marL="150701" marR="150701" marT="25117" marB="25117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9753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inherit"/>
                        </a:rPr>
                        <a:t>'a'</a:t>
                      </a:r>
                    </a:p>
                  </a:txBody>
                  <a:tcPr marL="150701" marR="150701" marT="25117" marB="25117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400" dirty="0" smtClean="0">
                          <a:effectLst/>
                          <a:latin typeface="inherit"/>
                        </a:rPr>
                        <a:t>打开文件并且在文件尾部追加内容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</a:txBody>
                  <a:tcPr marL="150701" marR="150701" marT="25117" marB="25117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1087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inherit"/>
                        </a:rPr>
                        <a:t>'t'</a:t>
                      </a:r>
                    </a:p>
                  </a:txBody>
                  <a:tcPr marL="150701" marR="150701" marT="25117" marB="25117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E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400" dirty="0" smtClean="0">
                          <a:effectLst/>
                          <a:latin typeface="inherit"/>
                        </a:rPr>
                        <a:t>以文本模式打开文件（默认）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</a:txBody>
                  <a:tcPr marL="150701" marR="150701" marT="25117" marB="25117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E9"/>
                    </a:solidFill>
                  </a:tcPr>
                </a:tc>
              </a:tr>
              <a:tr h="531087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inherit"/>
                        </a:rPr>
                        <a:t>'b'</a:t>
                      </a:r>
                    </a:p>
                  </a:txBody>
                  <a:tcPr marL="150701" marR="150701" marT="25117" marB="25117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400" dirty="0" smtClean="0">
                          <a:effectLst/>
                          <a:latin typeface="inherit"/>
                        </a:rPr>
                        <a:t>以二进制模式打开文件（可作修饰符添加到其他模式使用）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</a:txBody>
                  <a:tcPr marL="150701" marR="150701" marT="25117" marB="25117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1087"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800" dirty="0">
                          <a:effectLst/>
                          <a:latin typeface="inherit"/>
                        </a:rPr>
                        <a:t>'+'</a:t>
                      </a:r>
                    </a:p>
                  </a:txBody>
                  <a:tcPr marL="150701" marR="150701" marT="25117" marB="25117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E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400" dirty="0" smtClean="0">
                          <a:effectLst/>
                          <a:latin typeface="inherit"/>
                        </a:rPr>
                        <a:t>读写模式（可作修饰符添加到其他模式使用）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</a:txBody>
                  <a:tcPr marL="150701" marR="150701" marT="25117" marB="25117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位置参数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默认会通过位置从左至右匹配变量名。</a:t>
            </a:r>
            <a:endParaRPr lang="en-US" altLang="zh-CN" dirty="0" smtClean="0"/>
          </a:p>
          <a:p>
            <a:r>
              <a:rPr lang="zh-CN" altLang="en-US" dirty="0" smtClean="0"/>
              <a:t>例如，如果定义了一个需要三个参数的函数，必须使用三个参数对它进行调用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d</a:t>
            </a:r>
            <a:r>
              <a:rPr lang="en-US" altLang="zh-CN" dirty="0" err="1" smtClean="0"/>
              <a:t>ef</a:t>
            </a:r>
            <a:r>
              <a:rPr lang="en-US" altLang="zh-CN" dirty="0" smtClean="0"/>
              <a:t>  f(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):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print </a:t>
            </a:r>
            <a:r>
              <a:rPr lang="en-US" altLang="zh-CN" dirty="0" err="1" smtClean="0"/>
              <a:t>a,b,c</a:t>
            </a:r>
            <a:endParaRPr lang="en-US" altLang="zh-CN" dirty="0" smtClean="0"/>
          </a:p>
          <a:p>
            <a:r>
              <a:rPr lang="en-US" altLang="zh-CN" dirty="0"/>
              <a:t>f</a:t>
            </a:r>
            <a:r>
              <a:rPr lang="en-US" altLang="zh-CN" dirty="0" smtClean="0"/>
              <a:t>(1,2,3)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按照位置传递值：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匹配到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匹配到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，以此类推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 smtClean="0"/>
              <a:t>函数式编程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(</a:t>
            </a:r>
            <a:r>
              <a:rPr lang="zh-CN" altLang="en-US" dirty="0"/>
              <a:t>位置参数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3943440" y="3156120"/>
              <a:ext cx="360" cy="36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34080" y="31467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305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64166"/>
          </a:xfrm>
        </p:spPr>
        <p:txBody>
          <a:bodyPr>
            <a:normAutofit/>
          </a:bodyPr>
          <a:lstStyle/>
          <a:p>
            <a:r>
              <a:rPr lang="zh-CN" altLang="en-US" dirty="0"/>
              <a:t>关键字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中，为了能详尽的定义内容传递的位置，允许通过变量名进行匹配，而不是通过位置</a:t>
            </a:r>
            <a:r>
              <a:rPr lang="zh-CN" altLang="en-US" dirty="0" smtClean="0"/>
              <a:t>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调用关键字参数的时候，必须置于位置参数之后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 smtClean="0"/>
              <a:t>函数式编程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(</a:t>
            </a:r>
            <a:r>
              <a:rPr lang="zh-CN" altLang="en-US" dirty="0"/>
              <a:t>关键字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97280" y="3118274"/>
            <a:ext cx="344166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例如：</a:t>
            </a:r>
            <a:endParaRPr lang="en-US" altLang="zh-CN" sz="2400" dirty="0"/>
          </a:p>
          <a:p>
            <a:r>
              <a:rPr lang="en-US" altLang="zh-CN" sz="2400" dirty="0" err="1"/>
              <a:t>def</a:t>
            </a:r>
            <a:r>
              <a:rPr lang="en-US" altLang="zh-CN" sz="2400" dirty="0"/>
              <a:t>  f(</a:t>
            </a:r>
            <a:r>
              <a:rPr lang="en-US" altLang="zh-CN" sz="2400" dirty="0" err="1"/>
              <a:t>a,b,c</a:t>
            </a:r>
            <a:r>
              <a:rPr lang="en-US" altLang="zh-CN" sz="2400" dirty="0"/>
              <a:t>):</a:t>
            </a:r>
          </a:p>
          <a:p>
            <a:r>
              <a:rPr lang="en-US" altLang="zh-CN" sz="2400" dirty="0"/>
              <a:t>        print </a:t>
            </a:r>
            <a:r>
              <a:rPr lang="en-US" altLang="zh-CN" sz="2400" dirty="0" err="1"/>
              <a:t>a,b,c</a:t>
            </a:r>
            <a:endParaRPr lang="en-US" altLang="zh-CN" sz="2400" dirty="0"/>
          </a:p>
          <a:p>
            <a:r>
              <a:rPr lang="en-US" altLang="zh-CN" sz="2400" dirty="0"/>
              <a:t>f(c=3,b=2,a=1)</a:t>
            </a: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458789" y="3232212"/>
            <a:ext cx="344166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也</a:t>
            </a:r>
            <a:r>
              <a:rPr lang="zh-CN" altLang="en-US" sz="2400" dirty="0" smtClean="0"/>
              <a:t>可以和位置参数混用：</a:t>
            </a:r>
            <a:endParaRPr lang="en-US" altLang="zh-CN" sz="2400" dirty="0"/>
          </a:p>
          <a:p>
            <a:r>
              <a:rPr lang="en-US" altLang="zh-CN" sz="2400" dirty="0" err="1"/>
              <a:t>def</a:t>
            </a:r>
            <a:r>
              <a:rPr lang="en-US" altLang="zh-CN" sz="2400" dirty="0"/>
              <a:t>  f(</a:t>
            </a:r>
            <a:r>
              <a:rPr lang="en-US" altLang="zh-CN" sz="2400" dirty="0" err="1"/>
              <a:t>a,b,c</a:t>
            </a:r>
            <a:r>
              <a:rPr lang="en-US" altLang="zh-CN" sz="2400" dirty="0"/>
              <a:t>):</a:t>
            </a:r>
          </a:p>
          <a:p>
            <a:r>
              <a:rPr lang="en-US" altLang="zh-CN" sz="2400" dirty="0"/>
              <a:t>        print </a:t>
            </a:r>
            <a:r>
              <a:rPr lang="en-US" altLang="zh-CN" sz="2400" dirty="0" err="1"/>
              <a:t>a,b,c</a:t>
            </a:r>
            <a:endParaRPr lang="en-US" altLang="zh-CN" sz="2400" dirty="0"/>
          </a:p>
          <a:p>
            <a:r>
              <a:rPr lang="en-US" altLang="zh-CN" sz="2400" dirty="0" smtClean="0"/>
              <a:t>f(1,c=3,b=2)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361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20348"/>
          </a:xfrm>
        </p:spPr>
        <p:txBody>
          <a:bodyPr>
            <a:normAutofit/>
          </a:bodyPr>
          <a:lstStyle/>
          <a:p>
            <a:r>
              <a:rPr lang="zh-CN" altLang="en-US" dirty="0"/>
              <a:t>默认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允许创建函数可选的参数。如果没有传入值的话，在函数运行前，参数就被赋予了默认值。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 smtClean="0"/>
              <a:t>函数式编程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(</a:t>
            </a:r>
            <a:r>
              <a:rPr lang="zh-CN" altLang="en-US" dirty="0"/>
              <a:t>默认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97280" y="3118274"/>
            <a:ext cx="726567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例如：</a:t>
            </a:r>
            <a:endParaRPr lang="en-US" altLang="zh-CN" sz="2400" dirty="0"/>
          </a:p>
          <a:p>
            <a:r>
              <a:rPr lang="en-US" altLang="zh-CN" sz="2400" dirty="0" err="1"/>
              <a:t>def</a:t>
            </a:r>
            <a:r>
              <a:rPr lang="en-US" altLang="zh-CN" sz="2400" dirty="0"/>
              <a:t>  </a:t>
            </a:r>
            <a:r>
              <a:rPr lang="en-US" altLang="zh-CN" sz="2400" dirty="0" smtClean="0"/>
              <a:t>f(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=2,c=3):</a:t>
            </a:r>
            <a:endParaRPr lang="en-US" altLang="zh-CN" sz="2400" dirty="0"/>
          </a:p>
          <a:p>
            <a:r>
              <a:rPr lang="en-US" altLang="zh-CN" sz="2400" dirty="0"/>
              <a:t>        print </a:t>
            </a:r>
            <a:r>
              <a:rPr lang="en-US" altLang="zh-CN" sz="2400" dirty="0" err="1"/>
              <a:t>a,b,c</a:t>
            </a:r>
            <a:endParaRPr lang="en-US" altLang="zh-CN" sz="2400" dirty="0"/>
          </a:p>
          <a:p>
            <a:r>
              <a:rPr lang="en-US" altLang="zh-CN" sz="2400" dirty="0" smtClean="0"/>
              <a:t>f(1)</a:t>
            </a:r>
          </a:p>
          <a:p>
            <a:r>
              <a:rPr lang="en-US" altLang="zh-CN" sz="2400" dirty="0"/>
              <a:t>f</a:t>
            </a:r>
            <a:r>
              <a:rPr lang="en-US" altLang="zh-CN" sz="2400" dirty="0" smtClean="0"/>
              <a:t>(a=2)</a:t>
            </a:r>
          </a:p>
          <a:p>
            <a:r>
              <a:rPr lang="en-US" altLang="zh-CN" sz="2400" dirty="0" smtClean="0"/>
              <a:t>f(1,4)</a:t>
            </a:r>
          </a:p>
          <a:p>
            <a:r>
              <a:rPr lang="en-US" altLang="zh-CN" sz="2400" dirty="0" smtClean="0"/>
              <a:t>f(1,4,5)</a:t>
            </a:r>
          </a:p>
          <a:p>
            <a:r>
              <a:rPr lang="en-US" altLang="zh-CN" sz="2400" dirty="0" smtClean="0"/>
              <a:t>f(1,c=6)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651653" y="3833870"/>
            <a:ext cx="4538949" cy="1200329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小贴</a:t>
            </a:r>
            <a:r>
              <a:rPr lang="zh-CN" altLang="en-US" dirty="0" smtClean="0"/>
              <a:t>士：当默认参数和其他参数类型混用的时候，一定要记住默认参数必须在形参最后的位置。</a:t>
            </a:r>
            <a:endParaRPr lang="en-US" altLang="zh-CN" dirty="0" smtClean="0"/>
          </a:p>
          <a:p>
            <a:r>
              <a:rPr lang="zh-CN" altLang="en-US" dirty="0" smtClean="0"/>
              <a:t>如：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test_arg</a:t>
            </a:r>
            <a:r>
              <a:rPr lang="en-US" altLang="zh-CN" dirty="0" smtClean="0"/>
              <a:t>(arg1,arg2</a:t>
            </a:r>
            <a:r>
              <a:rPr lang="en-US" altLang="zh-CN" dirty="0"/>
              <a:t>,…….</a:t>
            </a:r>
            <a:r>
              <a:rPr lang="en-US" altLang="zh-CN" dirty="0" err="1"/>
              <a:t>argN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612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20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第一种用法，“*”在函数定义中，收集不匹配的位置参数，并收集到一个新元组里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 smtClean="0"/>
              <a:t>函数式编程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(</a:t>
            </a:r>
            <a:r>
              <a:rPr lang="zh-CN" altLang="en-US" dirty="0"/>
              <a:t>任意</a:t>
            </a:r>
            <a:r>
              <a:rPr lang="zh-CN" altLang="en-US" dirty="0" smtClean="0"/>
              <a:t>参数*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391325" y="2808607"/>
            <a:ext cx="30670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举例：</a:t>
            </a:r>
            <a:endParaRPr lang="en-US" altLang="zh-CN" dirty="0" smtClean="0"/>
          </a:p>
          <a:p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/>
              <a:t>f(*</a:t>
            </a:r>
            <a:r>
              <a:rPr lang="en-US" altLang="zh-CN" dirty="0" err="1"/>
              <a:t>args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print </a:t>
            </a:r>
            <a:r>
              <a:rPr lang="en-US" altLang="zh-CN" dirty="0" err="1"/>
              <a:t>args</a:t>
            </a:r>
            <a:endParaRPr lang="en-US" altLang="zh-CN" dirty="0"/>
          </a:p>
          <a:p>
            <a:r>
              <a:rPr lang="en-US" altLang="zh-CN" dirty="0"/>
              <a:t>print f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&gt;&gt;&gt;()</a:t>
            </a:r>
            <a:endParaRPr lang="en-US" altLang="zh-CN" dirty="0"/>
          </a:p>
          <a:p>
            <a:r>
              <a:rPr lang="en-US" altLang="zh-CN" dirty="0"/>
              <a:t>f(1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&gt;&gt;&gt;(1,)</a:t>
            </a:r>
            <a:endParaRPr lang="en-US" altLang="zh-CN" dirty="0"/>
          </a:p>
          <a:p>
            <a:r>
              <a:rPr lang="en-US" altLang="zh-CN" dirty="0"/>
              <a:t>f(1,2,3,4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&gt;&gt;&gt;(1,2,3,4)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397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20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第二种用法，“**”特性只会对关键字参数有效。将这些关键字参数收集起来组成一个新字典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 smtClean="0"/>
              <a:t>函数式编程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(</a:t>
            </a:r>
            <a:r>
              <a:rPr lang="zh-CN" altLang="en-US" dirty="0"/>
              <a:t>任意</a:t>
            </a:r>
            <a:r>
              <a:rPr lang="zh-CN" altLang="en-US" dirty="0" smtClean="0"/>
              <a:t>参数**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991025" y="2774456"/>
            <a:ext cx="30670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举例：</a:t>
            </a:r>
            <a:endParaRPr lang="en-US" altLang="zh-CN" dirty="0" smtClean="0"/>
          </a:p>
          <a:p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/>
              <a:t>f</a:t>
            </a:r>
            <a:r>
              <a:rPr lang="en-US" altLang="zh-CN" dirty="0" smtClean="0"/>
              <a:t>(*</a:t>
            </a:r>
            <a:r>
              <a:rPr lang="zh-CN" altLang="en-US" dirty="0" smtClean="0"/>
              <a:t>*</a:t>
            </a:r>
            <a:r>
              <a:rPr lang="en-US" altLang="zh-CN" dirty="0" err="1" smtClean="0"/>
              <a:t>args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print </a:t>
            </a:r>
            <a:r>
              <a:rPr lang="en-US" altLang="zh-CN" dirty="0" err="1"/>
              <a:t>args</a:t>
            </a:r>
            <a:endParaRPr lang="en-US" altLang="zh-CN" dirty="0"/>
          </a:p>
          <a:p>
            <a:r>
              <a:rPr lang="en-US" altLang="zh-CN" dirty="0"/>
              <a:t>print f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&gt;&gt;&gt;{}</a:t>
            </a:r>
            <a:endParaRPr lang="en-US" altLang="zh-CN" dirty="0"/>
          </a:p>
          <a:p>
            <a:r>
              <a:rPr lang="en-US" altLang="zh-CN" dirty="0" smtClean="0"/>
              <a:t>f(a=1,b=2)</a:t>
            </a:r>
          </a:p>
          <a:p>
            <a:r>
              <a:rPr lang="en-US" altLang="zh-CN" dirty="0" smtClean="0"/>
              <a:t>&gt;&gt;&gt;{‘a’:1,’b’:2}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5638800" y="2774456"/>
            <a:ext cx="6343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最后，函数头部能够混合一般参数，*参数以及**去实现更加灵活的调用方式。</a:t>
            </a:r>
            <a:endParaRPr lang="en-US" altLang="zh-CN" dirty="0" smtClean="0"/>
          </a:p>
          <a:p>
            <a:r>
              <a:rPr lang="zh-CN" altLang="en-US" dirty="0"/>
              <a:t>试</a:t>
            </a:r>
            <a:r>
              <a:rPr lang="zh-CN" altLang="en-US" dirty="0" smtClean="0"/>
              <a:t>一下：</a:t>
            </a:r>
            <a:endParaRPr lang="en-US" altLang="zh-CN" dirty="0" smtClean="0"/>
          </a:p>
          <a:p>
            <a:r>
              <a:rPr lang="en-US" altLang="zh-CN" dirty="0" err="1"/>
              <a:t>d</a:t>
            </a:r>
            <a:r>
              <a:rPr lang="en-US" altLang="zh-CN" dirty="0" err="1" smtClean="0"/>
              <a:t>ef</a:t>
            </a:r>
            <a:r>
              <a:rPr lang="en-US" altLang="zh-CN" dirty="0" smtClean="0"/>
              <a:t> f(a,*</a:t>
            </a:r>
            <a:r>
              <a:rPr lang="en-US" altLang="zh-CN" dirty="0" err="1" smtClean="0"/>
              <a:t>pargs</a:t>
            </a:r>
            <a:r>
              <a:rPr lang="en-US" altLang="zh-CN" dirty="0" smtClean="0"/>
              <a:t>,**</a:t>
            </a:r>
            <a:r>
              <a:rPr lang="en-US" altLang="zh-CN" dirty="0" err="1" smtClean="0"/>
              <a:t>kargs</a:t>
            </a:r>
            <a:r>
              <a:rPr lang="en-US" altLang="zh-CN" dirty="0" smtClean="0"/>
              <a:t>):</a:t>
            </a:r>
          </a:p>
          <a:p>
            <a:r>
              <a:rPr lang="en-US" altLang="zh-CN" dirty="0" smtClean="0"/>
              <a:t>        print (</a:t>
            </a:r>
            <a:r>
              <a:rPr lang="en-US" altLang="zh-CN" dirty="0" err="1" smtClean="0"/>
              <a:t>a,pargs,kargs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f(1,2,3,x=1,y=2)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210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20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我们在调用函数时能够使用*或**语法。它与函数定义的意思相反。它会解包参数的集合，而不是创建参数的集合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 smtClean="0"/>
              <a:t>函数式编程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参数</a:t>
            </a:r>
            <a:r>
              <a:rPr lang="zh-CN" altLang="en-US" dirty="0"/>
              <a:t>解包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97281" y="2666082"/>
            <a:ext cx="235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*</a:t>
            </a:r>
            <a:r>
              <a:rPr lang="zh-CN" altLang="en-US" dirty="0" smtClean="0"/>
              <a:t>举例：</a:t>
            </a:r>
            <a:endParaRPr lang="en-US" altLang="zh-CN" dirty="0" smtClean="0"/>
          </a:p>
          <a:p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a,b,c,d</a:t>
            </a:r>
            <a:r>
              <a:rPr lang="en-US" altLang="zh-CN" dirty="0" smtClean="0"/>
              <a:t>):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print </a:t>
            </a:r>
            <a:r>
              <a:rPr lang="en-US" altLang="zh-CN" dirty="0" err="1" smtClean="0"/>
              <a:t>a,b,c,d</a:t>
            </a:r>
            <a:endParaRPr lang="en-US" altLang="zh-CN" dirty="0"/>
          </a:p>
          <a:p>
            <a:r>
              <a:rPr lang="en-US" altLang="zh-CN" dirty="0" err="1"/>
              <a:t>a</a:t>
            </a:r>
            <a:r>
              <a:rPr lang="en-US" altLang="zh-CN" dirty="0" err="1" smtClean="0"/>
              <a:t>rgs</a:t>
            </a:r>
            <a:r>
              <a:rPr lang="en-US" altLang="zh-CN" dirty="0" smtClean="0"/>
              <a:t> = (1,2)</a:t>
            </a:r>
          </a:p>
          <a:p>
            <a:r>
              <a:rPr lang="en-US" altLang="zh-CN" dirty="0" err="1"/>
              <a:t>a</a:t>
            </a:r>
            <a:r>
              <a:rPr lang="en-US" altLang="zh-CN" dirty="0" err="1" smtClean="0"/>
              <a:t>rgs</a:t>
            </a:r>
            <a:r>
              <a:rPr lang="en-US" altLang="zh-CN" dirty="0" smtClean="0"/>
              <a:t> += (3,4)</a:t>
            </a:r>
            <a:endParaRPr lang="en-US" altLang="zh-CN" dirty="0"/>
          </a:p>
          <a:p>
            <a:r>
              <a:rPr lang="en-US" altLang="zh-CN" dirty="0" err="1" smtClean="0"/>
              <a:t>func</a:t>
            </a:r>
            <a:r>
              <a:rPr lang="en-US" altLang="zh-CN" dirty="0" smtClean="0"/>
              <a:t>(*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&gt;&gt;&gt;1 2 3 4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7333489" y="2666082"/>
            <a:ext cx="235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**</a:t>
            </a:r>
            <a:r>
              <a:rPr lang="zh-CN" altLang="en-US" dirty="0" smtClean="0"/>
              <a:t>举例：</a:t>
            </a:r>
            <a:endParaRPr lang="en-US" altLang="zh-CN" dirty="0" smtClean="0"/>
          </a:p>
          <a:p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a,b,c,d</a:t>
            </a:r>
            <a:r>
              <a:rPr lang="en-US" altLang="zh-CN" dirty="0" smtClean="0"/>
              <a:t>):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print </a:t>
            </a:r>
            <a:r>
              <a:rPr lang="en-US" altLang="zh-CN" dirty="0" err="1" smtClean="0"/>
              <a:t>a,b,c,d</a:t>
            </a:r>
            <a:endParaRPr lang="en-US" altLang="zh-CN" dirty="0"/>
          </a:p>
          <a:p>
            <a:r>
              <a:rPr lang="en-US" altLang="zh-CN" dirty="0" err="1"/>
              <a:t>a</a:t>
            </a:r>
            <a:r>
              <a:rPr lang="en-US" altLang="zh-CN" dirty="0" err="1" smtClean="0"/>
              <a:t>rgs</a:t>
            </a:r>
            <a:r>
              <a:rPr lang="en-US" altLang="zh-CN" dirty="0" smtClean="0"/>
              <a:t> = {‘a’:1,’b’:2,’c’:3}</a:t>
            </a:r>
          </a:p>
          <a:p>
            <a:r>
              <a:rPr lang="en-US" altLang="zh-CN" dirty="0" err="1"/>
              <a:t>a</a:t>
            </a:r>
            <a:r>
              <a:rPr lang="en-US" altLang="zh-CN" dirty="0" err="1" smtClean="0"/>
              <a:t>rgs</a:t>
            </a:r>
            <a:r>
              <a:rPr lang="en-US" altLang="zh-CN" dirty="0" smtClean="0"/>
              <a:t>[‘d’] = 4</a:t>
            </a:r>
            <a:endParaRPr lang="en-US" altLang="zh-CN" dirty="0"/>
          </a:p>
          <a:p>
            <a:r>
              <a:rPr lang="en-US" altLang="zh-CN" dirty="0" err="1" smtClean="0"/>
              <a:t>func</a:t>
            </a:r>
            <a:r>
              <a:rPr lang="en-US" altLang="zh-CN" dirty="0" smtClean="0"/>
              <a:t>(**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&gt;&gt;&gt;1 2 3 4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460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083" y="1872867"/>
            <a:ext cx="10058400" cy="3510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作用域这个术语也叫</a:t>
            </a:r>
            <a:r>
              <a:rPr lang="zh-CN" altLang="en-US" dirty="0" smtClean="0"/>
              <a:t>命名</a:t>
            </a:r>
            <a:r>
              <a:rPr lang="zh-CN" altLang="en-US" dirty="0"/>
              <a:t>空间</a:t>
            </a:r>
            <a:r>
              <a:rPr lang="zh-CN" altLang="en-US" dirty="0" smtClean="0"/>
              <a:t>。</a:t>
            </a:r>
            <a:r>
              <a:rPr lang="zh-CN" altLang="en-US" dirty="0" smtClean="0"/>
              <a:t>也就是说，在代码中变量名被赋值的位置决定了这个变量名能被访问到的范围。</a:t>
            </a:r>
            <a:endParaRPr lang="en-US" altLang="zh-CN" dirty="0" smtClean="0"/>
          </a:p>
          <a:p>
            <a:r>
              <a:rPr lang="zh-CN" altLang="en-US" dirty="0" smtClean="0"/>
              <a:t>作用域的法则：</a:t>
            </a:r>
            <a:endParaRPr lang="en-US" altLang="zh-CN" dirty="0" smtClean="0"/>
          </a:p>
          <a:p>
            <a:r>
              <a:rPr lang="zh-CN" altLang="en-US" dirty="0" smtClean="0"/>
              <a:t>●内嵌的模块是</a:t>
            </a:r>
            <a:r>
              <a:rPr lang="zh-CN" altLang="en-US" dirty="0" smtClean="0">
                <a:solidFill>
                  <a:srgbClr val="FF0000"/>
                </a:solidFill>
              </a:rPr>
              <a:t>全局作用域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●全局作用域的作用范围仅限于单个文件</a:t>
            </a:r>
            <a:endParaRPr lang="en-US" altLang="zh-CN" dirty="0" smtClean="0"/>
          </a:p>
          <a:p>
            <a:r>
              <a:rPr lang="zh-CN" altLang="en-US" dirty="0"/>
              <a:t>●</a:t>
            </a:r>
            <a:r>
              <a:rPr lang="zh-CN" altLang="en-US" dirty="0" smtClean="0"/>
              <a:t>每次对函数的调用都创建了一个新的</a:t>
            </a:r>
            <a:r>
              <a:rPr lang="zh-CN" altLang="en-US" dirty="0" smtClean="0">
                <a:solidFill>
                  <a:srgbClr val="FF0000"/>
                </a:solidFill>
              </a:rPr>
              <a:t>本地作用域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●</a:t>
            </a:r>
            <a:r>
              <a:rPr lang="zh-CN" altLang="en-US" dirty="0" smtClean="0"/>
              <a:t>赋值的变量名除非声明为全局变量或非本地变量，否则均为本地变量</a:t>
            </a:r>
            <a:endParaRPr lang="en-US" altLang="zh-CN" dirty="0" smtClean="0"/>
          </a:p>
          <a:p>
            <a:r>
              <a:rPr lang="zh-CN" altLang="zh-CN" dirty="0" smtClean="0"/>
              <a:t>●</a:t>
            </a:r>
            <a:r>
              <a:rPr lang="zh-CN" altLang="en-US" dirty="0" smtClean="0"/>
              <a:t>内置作用域（由</a:t>
            </a:r>
            <a:r>
              <a:rPr lang="en-US" altLang="zh-CN" dirty="0" smtClean="0"/>
              <a:t>Python</a:t>
            </a:r>
            <a:r>
              <a:rPr lang="zh-CN" altLang="en-US" dirty="0"/>
              <a:t>标准</a:t>
            </a:r>
            <a:r>
              <a:rPr lang="zh-CN" altLang="en-US" dirty="0" smtClean="0"/>
              <a:t>库模块提供的变量）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 smtClean="0"/>
              <a:t>函数式编程</a:t>
            </a:r>
            <a:r>
              <a:rPr lang="en-US" altLang="zh-CN" dirty="0" smtClean="0"/>
              <a:t>——Python</a:t>
            </a:r>
            <a:r>
              <a:rPr lang="zh-CN" altLang="en-US" dirty="0" smtClean="0"/>
              <a:t>作用域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77957" y="5506147"/>
            <a:ext cx="91440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根据国际通用的</a:t>
            </a:r>
            <a:r>
              <a:rPr lang="en-US" altLang="zh-CN" dirty="0" smtClean="0"/>
              <a:t>LEGB</a:t>
            </a:r>
            <a:r>
              <a:rPr lang="zh-CN" altLang="en-US" dirty="0" smtClean="0"/>
              <a:t>原则，变量名的解析按照：首先本地、之后函数内，之后全局，最后是内置。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3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083" y="1872867"/>
            <a:ext cx="10058400" cy="405420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全局作用域例子</a:t>
            </a:r>
            <a:endParaRPr lang="en-US" altLang="zh-CN" dirty="0"/>
          </a:p>
          <a:p>
            <a:r>
              <a:rPr lang="en-US" altLang="zh-CN" dirty="0" smtClean="0"/>
              <a:t>X = 99</a:t>
            </a:r>
          </a:p>
          <a:p>
            <a:r>
              <a:rPr lang="en-US" altLang="zh-CN" dirty="0" err="1"/>
              <a:t>d</a:t>
            </a:r>
            <a:r>
              <a:rPr lang="en-US" altLang="zh-CN" dirty="0" err="1" smtClean="0"/>
              <a:t>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(Y):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Z = X + Y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Z</a:t>
            </a:r>
          </a:p>
          <a:p>
            <a:r>
              <a:rPr lang="en-US" altLang="zh-CN" dirty="0" err="1" smtClean="0"/>
              <a:t>func</a:t>
            </a:r>
            <a:r>
              <a:rPr lang="en-US" altLang="zh-CN" dirty="0" smtClean="0"/>
              <a:t>(1)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  <a:p>
            <a:r>
              <a:rPr lang="en-US" altLang="zh-CN" dirty="0" smtClean="0"/>
              <a:t>X</a:t>
            </a:r>
            <a:r>
              <a:rPr lang="zh-CN" altLang="en-US" dirty="0" smtClean="0"/>
              <a:t>是全局作用域    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Z</a:t>
            </a:r>
            <a:r>
              <a:rPr lang="zh-CN" altLang="en-US" dirty="0" smtClean="0"/>
              <a:t>是本地变量名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 smtClean="0"/>
              <a:t>函数式编程</a:t>
            </a:r>
            <a:r>
              <a:rPr lang="en-US" altLang="zh-CN" dirty="0" smtClean="0"/>
              <a:t>——Python</a:t>
            </a:r>
            <a:r>
              <a:rPr lang="zh-CN" altLang="en-US" dirty="0" smtClean="0"/>
              <a:t>作用域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37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083" y="1872867"/>
            <a:ext cx="4332317" cy="405420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本地作用域例子</a:t>
            </a:r>
            <a:endParaRPr lang="en-US" altLang="zh-CN" dirty="0"/>
          </a:p>
          <a:p>
            <a:r>
              <a:rPr lang="en-US" altLang="zh-CN" dirty="0" smtClean="0"/>
              <a:t>X = 88</a:t>
            </a:r>
          </a:p>
          <a:p>
            <a:r>
              <a:rPr lang="en-US" altLang="zh-CN" dirty="0" err="1"/>
              <a:t>d</a:t>
            </a:r>
            <a:r>
              <a:rPr lang="en-US" altLang="zh-CN" dirty="0" err="1" smtClean="0"/>
              <a:t>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(Y):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X = 99</a:t>
            </a:r>
          </a:p>
          <a:p>
            <a:r>
              <a:rPr lang="en-US" altLang="zh-CN" dirty="0" err="1" smtClean="0"/>
              <a:t>func</a:t>
            </a:r>
            <a:r>
              <a:rPr lang="en-US" altLang="zh-CN" dirty="0" smtClean="0"/>
              <a:t>()</a:t>
            </a:r>
          </a:p>
          <a:p>
            <a:r>
              <a:rPr lang="en-US" altLang="zh-CN" dirty="0"/>
              <a:t>p</a:t>
            </a:r>
            <a:r>
              <a:rPr lang="en-US" altLang="zh-CN" dirty="0" smtClean="0"/>
              <a:t>rint  X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  <a:p>
            <a:r>
              <a:rPr lang="en-US" altLang="zh-CN" dirty="0" smtClean="0"/>
              <a:t>X</a:t>
            </a:r>
            <a:r>
              <a:rPr lang="zh-CN" altLang="en-US" dirty="0" smtClean="0"/>
              <a:t>是全局作用域    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Z</a:t>
            </a:r>
            <a:r>
              <a:rPr lang="zh-CN" altLang="en-US" dirty="0" smtClean="0"/>
              <a:t>是本地变量名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 smtClean="0"/>
              <a:t>函数式编程</a:t>
            </a:r>
            <a:r>
              <a:rPr lang="en-US" altLang="zh-CN" dirty="0" smtClean="0"/>
              <a:t>——Python</a:t>
            </a:r>
            <a:r>
              <a:rPr lang="zh-CN" altLang="en-US" dirty="0" smtClean="0"/>
              <a:t>作用域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63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083" y="1872867"/>
            <a:ext cx="8364490" cy="53982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动手练一练：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 smtClean="0"/>
              <a:t>函数式编程</a:t>
            </a:r>
            <a:r>
              <a:rPr lang="en-US" altLang="zh-CN" dirty="0" smtClean="0"/>
              <a:t>——Python</a:t>
            </a:r>
            <a:r>
              <a:rPr lang="zh-CN" altLang="en-US" dirty="0" smtClean="0"/>
              <a:t>作用域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154083" y="2484601"/>
            <a:ext cx="2441279" cy="3227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def</a:t>
            </a:r>
            <a:r>
              <a:rPr lang="en-US" altLang="zh-CN" dirty="0"/>
              <a:t> f(x):</a:t>
            </a:r>
          </a:p>
          <a:p>
            <a:r>
              <a:rPr lang="en-US" altLang="zh-CN" dirty="0"/>
              <a:t>   </a:t>
            </a:r>
            <a:r>
              <a:rPr lang="en-US" altLang="zh-CN" dirty="0" smtClean="0"/>
              <a:t>     </a:t>
            </a:r>
            <a:r>
              <a:rPr lang="en-US" altLang="zh-CN" dirty="0"/>
              <a:t>y = 1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x </a:t>
            </a:r>
            <a:r>
              <a:rPr lang="en-US" altLang="zh-CN" dirty="0"/>
              <a:t>= x + y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print </a:t>
            </a:r>
            <a:r>
              <a:rPr lang="en-US" altLang="zh-CN" dirty="0"/>
              <a:t>'x =',x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return </a:t>
            </a:r>
            <a:r>
              <a:rPr lang="en-US" altLang="zh-CN" dirty="0"/>
              <a:t>x</a:t>
            </a:r>
          </a:p>
          <a:p>
            <a:r>
              <a:rPr lang="en-US" altLang="zh-CN" dirty="0"/>
              <a:t>x = 3</a:t>
            </a:r>
          </a:p>
          <a:p>
            <a:r>
              <a:rPr lang="en-US" altLang="zh-CN" dirty="0"/>
              <a:t>y = 2</a:t>
            </a:r>
          </a:p>
          <a:p>
            <a:r>
              <a:rPr lang="en-US" altLang="zh-CN" dirty="0"/>
              <a:t>z = f(x)</a:t>
            </a:r>
          </a:p>
          <a:p>
            <a:r>
              <a:rPr lang="en-US" altLang="zh-CN" dirty="0"/>
              <a:t>print 'z =',z</a:t>
            </a:r>
          </a:p>
          <a:p>
            <a:r>
              <a:rPr lang="en-US" altLang="zh-CN" dirty="0"/>
              <a:t>print 'x =',x</a:t>
            </a:r>
          </a:p>
          <a:p>
            <a:r>
              <a:rPr lang="en-US" altLang="zh-CN" dirty="0"/>
              <a:t>print 'y =',y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566053" y="2484601"/>
            <a:ext cx="4646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调用函数时，会在内存中创建一个符号表，有时称为栈帧。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494744"/>
              </p:ext>
            </p:extLst>
          </p:nvPr>
        </p:nvGraphicFramePr>
        <p:xfrm>
          <a:off x="9103667" y="3009747"/>
          <a:ext cx="1593582" cy="2926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31194"/>
                <a:gridCol w="531194"/>
                <a:gridCol w="531194"/>
              </a:tblGrid>
              <a:tr h="24697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24697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24697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24697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24697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24697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24697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24697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9099933" y="5979254"/>
            <a:ext cx="160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1         2          3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77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+</a:t>
            </a:r>
            <a:r>
              <a:rPr lang="zh-CN" altLang="en-US" dirty="0" smtClean="0"/>
              <a:t>参数可以用到其他任何模式后，指明读和写都是允许的。</a:t>
            </a:r>
            <a:endParaRPr lang="en-US" altLang="zh-CN" dirty="0" smtClean="0"/>
          </a:p>
          <a:p>
            <a:r>
              <a:rPr lang="en-US" altLang="zh-CN" dirty="0"/>
              <a:t>r+</a:t>
            </a:r>
            <a:r>
              <a:rPr lang="zh-CN" altLang="en-US" dirty="0"/>
              <a:t>：可读可</a:t>
            </a:r>
            <a:r>
              <a:rPr lang="zh-CN" altLang="en-US" dirty="0" smtClean="0"/>
              <a:t>写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即修改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dirty="0"/>
              <a:t>若文件不存在，报错</a:t>
            </a:r>
            <a:br>
              <a:rPr lang="zh-CN" altLang="en-US" dirty="0"/>
            </a:br>
            <a:r>
              <a:rPr lang="en-US" altLang="zh-CN" dirty="0"/>
              <a:t>w+: 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</a:t>
            </a:r>
            <a:r>
              <a:rPr lang="zh-CN" altLang="en-US" dirty="0"/>
              <a:t>读可写，若文件不存在，</a:t>
            </a:r>
            <a:r>
              <a:rPr lang="zh-CN" altLang="en-US" dirty="0" smtClean="0"/>
              <a:t>创建</a:t>
            </a:r>
            <a:endParaRPr lang="en-US" altLang="zh-CN" dirty="0" smtClean="0"/>
          </a:p>
          <a:p>
            <a:r>
              <a:rPr lang="en-US" altLang="zh-CN" dirty="0" err="1" smtClean="0"/>
              <a:t>rb</a:t>
            </a:r>
            <a:r>
              <a:rPr lang="en-US" altLang="zh-CN" dirty="0" smtClean="0"/>
              <a:t>: </a:t>
            </a:r>
            <a:r>
              <a:rPr lang="zh-CN" altLang="en-US" dirty="0" smtClean="0"/>
              <a:t>表示以只读方式打开一个二进制文件</a:t>
            </a:r>
            <a:endParaRPr lang="en-US" altLang="zh-CN" dirty="0" smtClean="0"/>
          </a:p>
          <a:p>
            <a:r>
              <a:rPr lang="en-US" altLang="zh-CN" dirty="0" err="1"/>
              <a:t>r</a:t>
            </a:r>
            <a:r>
              <a:rPr lang="en-US" altLang="zh-CN" dirty="0" err="1" smtClean="0"/>
              <a:t>b</a:t>
            </a:r>
            <a:r>
              <a:rPr lang="en-US" altLang="zh-CN" dirty="0" smtClean="0"/>
              <a:t>+</a:t>
            </a:r>
            <a:r>
              <a:rPr lang="zh-CN" altLang="en-US" dirty="0" smtClean="0"/>
              <a:t>：表示以修改方式打开一个二进制文件</a:t>
            </a:r>
            <a:endParaRPr lang="en-US" altLang="zh-CN" dirty="0" smtClean="0"/>
          </a:p>
          <a:p>
            <a:r>
              <a:rPr lang="en-US" altLang="zh-CN" dirty="0" err="1"/>
              <a:t>w</a:t>
            </a:r>
            <a:r>
              <a:rPr lang="en-US" altLang="zh-CN" dirty="0" err="1" smtClean="0"/>
              <a:t>b</a:t>
            </a:r>
            <a:r>
              <a:rPr lang="zh-CN" altLang="en-US" dirty="0" smtClean="0"/>
              <a:t>：表示以写的方式打开一个二进制文件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 smtClean="0"/>
              <a:t>文件处理</a:t>
            </a:r>
            <a:r>
              <a:rPr lang="en-US" altLang="zh-CN" dirty="0" smtClean="0"/>
              <a:t>—open</a:t>
            </a:r>
            <a:r>
              <a:rPr lang="zh-CN" altLang="en-US" dirty="0" smtClean="0"/>
              <a:t>函数介绍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178805" y="4858439"/>
            <a:ext cx="816349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友情提示：“</a:t>
            </a:r>
            <a:r>
              <a:rPr lang="en-US" altLang="zh-CN" dirty="0" smtClean="0"/>
              <a:t>w</a:t>
            </a:r>
            <a:r>
              <a:rPr lang="zh-CN" altLang="en-US" dirty="0" smtClean="0"/>
              <a:t>”模式会覆盖原来已有的文件内容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391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083" y="1872867"/>
            <a:ext cx="8364490" cy="53982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以下这段代码，请大家注意，有什么问题么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 smtClean="0"/>
              <a:t>函数式编程</a:t>
            </a:r>
            <a:r>
              <a:rPr lang="en-US" altLang="zh-CN" dirty="0" smtClean="0"/>
              <a:t>——Python</a:t>
            </a:r>
            <a:r>
              <a:rPr lang="zh-CN" altLang="en-US" dirty="0" smtClean="0"/>
              <a:t>作用域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241341" y="2548201"/>
            <a:ext cx="24412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def</a:t>
            </a:r>
            <a:r>
              <a:rPr lang="en-US" altLang="zh-CN" dirty="0"/>
              <a:t> f():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print </a:t>
            </a:r>
            <a:r>
              <a:rPr lang="en-US" altLang="zh-CN" dirty="0"/>
              <a:t>x</a:t>
            </a:r>
          </a:p>
          <a:p>
            <a:r>
              <a:rPr lang="en-US" altLang="zh-CN" dirty="0" err="1"/>
              <a:t>def</a:t>
            </a:r>
            <a:r>
              <a:rPr lang="en-US" altLang="zh-CN" dirty="0"/>
              <a:t> g():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print </a:t>
            </a:r>
            <a:r>
              <a:rPr lang="en-US" altLang="zh-CN" dirty="0"/>
              <a:t>x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x </a:t>
            </a:r>
            <a:r>
              <a:rPr lang="en-US" altLang="zh-CN" dirty="0"/>
              <a:t>= 1</a:t>
            </a:r>
          </a:p>
          <a:p>
            <a:r>
              <a:rPr lang="en-US" altLang="zh-CN" dirty="0"/>
              <a:t>x = 3</a:t>
            </a:r>
          </a:p>
          <a:p>
            <a:r>
              <a:rPr lang="en-US" altLang="zh-CN" dirty="0"/>
              <a:t>f()</a:t>
            </a:r>
          </a:p>
          <a:p>
            <a:r>
              <a:rPr lang="en-US" altLang="zh-CN" dirty="0"/>
              <a:t>x = 3</a:t>
            </a:r>
          </a:p>
          <a:p>
            <a:r>
              <a:rPr lang="en-US" altLang="zh-CN" dirty="0"/>
              <a:t>g()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17559" y="5611988"/>
            <a:ext cx="9738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因为在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</a:t>
            </a:r>
            <a:r>
              <a:rPr lang="en-US" altLang="zh-CN" dirty="0" smtClean="0"/>
              <a:t>print</a:t>
            </a:r>
            <a:r>
              <a:rPr lang="zh-CN" altLang="en-US" dirty="0" smtClean="0"/>
              <a:t>后的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赋值语句，使</a:t>
            </a:r>
            <a:r>
              <a:rPr lang="en-US" altLang="zh-CN" dirty="0" smtClean="0"/>
              <a:t>x</a:t>
            </a:r>
            <a:r>
              <a:rPr lang="zh-CN" altLang="en-US" dirty="0" smtClean="0"/>
              <a:t>变成了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的局部变量，所以在执行到</a:t>
            </a:r>
            <a:r>
              <a:rPr lang="en-US" altLang="zh-CN" dirty="0" smtClean="0"/>
              <a:t>print</a:t>
            </a:r>
            <a:r>
              <a:rPr lang="zh-CN" altLang="en-US" dirty="0" smtClean="0"/>
              <a:t>语句时它还没有值。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3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4734177" cy="4023360"/>
          </a:xfrm>
        </p:spPr>
        <p:txBody>
          <a:bodyPr/>
          <a:lstStyle/>
          <a:p>
            <a:r>
              <a:rPr lang="en-US" altLang="zh-CN" dirty="0" smtClean="0"/>
              <a:t>global</a:t>
            </a:r>
            <a:r>
              <a:rPr lang="zh-CN" altLang="en-US" dirty="0" smtClean="0"/>
              <a:t>语句把本地变量声明为全局变量。</a:t>
            </a:r>
            <a:endParaRPr lang="en-US" altLang="zh-CN" dirty="0"/>
          </a:p>
          <a:p>
            <a:r>
              <a:rPr lang="en-US" altLang="zh-CN" dirty="0"/>
              <a:t>x = 88</a:t>
            </a:r>
          </a:p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func</a:t>
            </a:r>
            <a:r>
              <a:rPr lang="en-US" altLang="zh-CN" dirty="0"/>
              <a:t>():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global </a:t>
            </a:r>
            <a:r>
              <a:rPr lang="en-US" altLang="zh-CN" dirty="0"/>
              <a:t>x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x </a:t>
            </a:r>
            <a:r>
              <a:rPr lang="en-US" altLang="zh-CN" dirty="0"/>
              <a:t>= 99</a:t>
            </a:r>
          </a:p>
          <a:p>
            <a:r>
              <a:rPr lang="en-US" altLang="zh-CN" dirty="0" err="1"/>
              <a:t>func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print x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 smtClean="0"/>
              <a:t>函数式编程</a:t>
            </a:r>
            <a:r>
              <a:rPr lang="en-US" altLang="zh-CN" dirty="0" smtClean="0"/>
              <a:t>——global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856025" y="1845734"/>
            <a:ext cx="4987108" cy="3139321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/>
              <a:t>请再看这个例子：</a:t>
            </a:r>
            <a:endParaRPr lang="en-US" altLang="zh-CN" dirty="0" smtClean="0"/>
          </a:p>
          <a:p>
            <a:r>
              <a:rPr lang="zh-CN" altLang="en-US" dirty="0" smtClean="0"/>
              <a:t>x </a:t>
            </a:r>
            <a:r>
              <a:rPr lang="zh-CN" altLang="en-US" dirty="0"/>
              <a:t>= 88</a:t>
            </a:r>
          </a:p>
          <a:p>
            <a:r>
              <a:rPr lang="zh-CN" altLang="en-US" dirty="0"/>
              <a:t>def </a:t>
            </a:r>
            <a:r>
              <a:rPr lang="zh-CN" altLang="en-US" dirty="0" smtClean="0"/>
              <a:t>func</a:t>
            </a:r>
            <a:r>
              <a:rPr lang="en-US" altLang="zh-CN" dirty="0" smtClean="0"/>
              <a:t>1</a:t>
            </a:r>
            <a:r>
              <a:rPr lang="zh-CN" altLang="en-US" dirty="0" smtClean="0"/>
              <a:t>()</a:t>
            </a:r>
            <a:r>
              <a:rPr lang="zh-CN" altLang="en-US" dirty="0"/>
              <a:t>:</a:t>
            </a:r>
          </a:p>
          <a:p>
            <a:r>
              <a:rPr lang="zh-CN" altLang="en-US" dirty="0"/>
              <a:t>    global </a:t>
            </a:r>
            <a:r>
              <a:rPr lang="zh-CN" altLang="en-US" dirty="0" smtClean="0"/>
              <a:t>x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x = 99</a:t>
            </a:r>
          </a:p>
          <a:p>
            <a:r>
              <a:rPr lang="zh-CN" altLang="en-US" dirty="0"/>
              <a:t>def </a:t>
            </a:r>
            <a:r>
              <a:rPr lang="zh-CN" altLang="en-US" dirty="0" smtClean="0"/>
              <a:t>func</a:t>
            </a:r>
            <a:r>
              <a:rPr lang="en-US" altLang="zh-CN" dirty="0" smtClean="0"/>
              <a:t>2</a:t>
            </a:r>
            <a:r>
              <a:rPr lang="zh-CN" altLang="en-US" dirty="0" smtClean="0"/>
              <a:t>()</a:t>
            </a:r>
            <a:r>
              <a:rPr lang="zh-CN" altLang="en-US" dirty="0"/>
              <a:t>:</a:t>
            </a:r>
          </a:p>
          <a:p>
            <a:r>
              <a:rPr lang="zh-CN" altLang="en-US" dirty="0"/>
              <a:t>    global x</a:t>
            </a:r>
            <a:endParaRPr lang="en-US" altLang="zh-CN" dirty="0"/>
          </a:p>
          <a:p>
            <a:r>
              <a:rPr lang="en-US" altLang="zh-CN" dirty="0"/>
              <a:t>    x = 99</a:t>
            </a:r>
          </a:p>
          <a:p>
            <a:r>
              <a:rPr lang="zh-CN" altLang="en-US" dirty="0"/>
              <a:t>def </a:t>
            </a:r>
            <a:r>
              <a:rPr lang="zh-CN" altLang="en-US" dirty="0" smtClean="0"/>
              <a:t>func</a:t>
            </a:r>
            <a:r>
              <a:rPr lang="en-US" altLang="zh-CN" dirty="0" smtClean="0"/>
              <a:t>3</a:t>
            </a:r>
            <a:r>
              <a:rPr lang="zh-CN" altLang="en-US" dirty="0" smtClean="0"/>
              <a:t>()</a:t>
            </a:r>
            <a:r>
              <a:rPr lang="zh-CN" altLang="en-US" dirty="0"/>
              <a:t>:</a:t>
            </a:r>
          </a:p>
          <a:p>
            <a:r>
              <a:rPr lang="zh-CN" altLang="en-US" dirty="0"/>
              <a:t>    global x</a:t>
            </a:r>
            <a:endParaRPr lang="en-US" altLang="zh-CN" dirty="0"/>
          </a:p>
          <a:p>
            <a:r>
              <a:rPr lang="en-US" altLang="zh-CN" dirty="0"/>
              <a:t>    x = </a:t>
            </a:r>
            <a:r>
              <a:rPr lang="en-US" altLang="zh-CN" dirty="0" smtClean="0"/>
              <a:t>99</a:t>
            </a:r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6856025" y="5199961"/>
            <a:ext cx="4987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滥用</a:t>
            </a:r>
            <a:r>
              <a:rPr lang="en-US" altLang="zh-CN" dirty="0" err="1">
                <a:solidFill>
                  <a:srgbClr val="FF0000"/>
                </a:solidFill>
              </a:rPr>
              <a:t>globle</a:t>
            </a:r>
            <a:r>
              <a:rPr lang="zh-CN" altLang="en-US" dirty="0">
                <a:solidFill>
                  <a:srgbClr val="FF0000"/>
                </a:solidFill>
              </a:rPr>
              <a:t>会使代码变得混乱难懂，而且会出现各种奇怪的</a:t>
            </a:r>
            <a:r>
              <a:rPr lang="zh-CN" altLang="en-US" dirty="0" smtClean="0">
                <a:solidFill>
                  <a:srgbClr val="FF0000"/>
                </a:solidFill>
              </a:rPr>
              <a:t>问题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27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函数式编程</a:t>
            </a:r>
            <a:r>
              <a:rPr lang="en-US" altLang="zh-CN" dirty="0"/>
              <a:t>——</a:t>
            </a:r>
            <a:r>
              <a:rPr lang="zh-CN" altLang="en-US" dirty="0" smtClean="0"/>
              <a:t>作用域</a:t>
            </a:r>
            <a:r>
              <a:rPr lang="zh-CN" altLang="en-US" dirty="0"/>
              <a:t>和嵌套函数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语言允许在定义函数的时候，其函数体内又包含另外一个</a:t>
            </a:r>
            <a:r>
              <a:rPr lang="zh-CN" altLang="en-US" dirty="0" smtClean="0"/>
              <a:t>函数。</a:t>
            </a:r>
            <a:endParaRPr lang="en-US" altLang="zh-CN" dirty="0" smtClean="0"/>
          </a:p>
          <a:p>
            <a:r>
              <a:rPr lang="zh-CN" altLang="en-US" dirty="0"/>
              <a:t>嵌套</a:t>
            </a:r>
            <a:r>
              <a:rPr lang="zh-CN" altLang="en-US" dirty="0" smtClean="0"/>
              <a:t>函数的例子：</a:t>
            </a:r>
            <a:endParaRPr lang="en-US" altLang="zh-CN" dirty="0" smtClean="0"/>
          </a:p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func</a:t>
            </a:r>
            <a:r>
              <a:rPr lang="en-US" altLang="zh-CN" dirty="0" smtClean="0"/>
              <a:t>():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func2():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    print </a:t>
            </a:r>
            <a:r>
              <a:rPr lang="en-US" altLang="zh-CN" dirty="0"/>
              <a:t>'hello,myfun2'</a:t>
            </a:r>
          </a:p>
          <a:p>
            <a:r>
              <a:rPr lang="en-US" altLang="zh-CN" dirty="0"/>
              <a:t>    func2()</a:t>
            </a:r>
          </a:p>
          <a:p>
            <a:r>
              <a:rPr lang="en-US" altLang="zh-CN" dirty="0"/>
              <a:t>    print 'hello,myfun1'</a:t>
            </a:r>
          </a:p>
          <a:p>
            <a:r>
              <a:rPr lang="en-US" altLang="zh-CN" dirty="0"/>
              <a:t>print </a:t>
            </a:r>
            <a:r>
              <a:rPr lang="en-US" altLang="zh-CN" dirty="0" err="1"/>
              <a:t>func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06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函数式编程</a:t>
            </a:r>
            <a:r>
              <a:rPr lang="en-US" altLang="zh-CN" dirty="0"/>
              <a:t>——</a:t>
            </a:r>
            <a:r>
              <a:rPr lang="zh-CN" altLang="en-US" dirty="0" smtClean="0"/>
              <a:t>作用域</a:t>
            </a:r>
            <a:r>
              <a:rPr lang="zh-CN" altLang="en-US" dirty="0"/>
              <a:t>和嵌套函数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嵌套函数作用域的例子：</a:t>
            </a:r>
            <a:endParaRPr lang="en-US" altLang="zh-CN" dirty="0" smtClean="0"/>
          </a:p>
          <a:p>
            <a:r>
              <a:rPr lang="en-US" altLang="zh-CN" dirty="0"/>
              <a:t>x = 99</a:t>
            </a:r>
          </a:p>
          <a:p>
            <a:r>
              <a:rPr lang="en-US" altLang="zh-CN" dirty="0" err="1"/>
              <a:t>def</a:t>
            </a:r>
            <a:r>
              <a:rPr lang="en-US" altLang="zh-CN" dirty="0"/>
              <a:t> f1():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x </a:t>
            </a:r>
            <a:r>
              <a:rPr lang="en-US" altLang="zh-CN" dirty="0"/>
              <a:t>= </a:t>
            </a:r>
            <a:r>
              <a:rPr lang="en-US" altLang="zh-CN" dirty="0" smtClean="0"/>
              <a:t>88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/>
              <a:t>f2():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        print x                  #</a:t>
            </a:r>
            <a:r>
              <a:rPr lang="zh-CN" altLang="en-US" dirty="0" smtClean="0"/>
              <a:t>本地作用域里，本地变量之间可以共享映射。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f2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f1()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3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函数式编程（</a:t>
            </a:r>
            <a:r>
              <a:rPr lang="zh-CN" altLang="en-US" dirty="0"/>
              <a:t>高级</a:t>
            </a:r>
            <a:r>
              <a:rPr lang="zh-CN" altLang="en-US" dirty="0" smtClean="0"/>
              <a:t>篇上）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现在正式进入函数的高级话题：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● 工厂函数（闭包）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● 递归函数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● 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lambda</a:t>
            </a:r>
            <a:r>
              <a:rPr lang="zh-CN" altLang="en-US" dirty="0" smtClean="0">
                <a:solidFill>
                  <a:schemeClr val="tx1"/>
                </a:solidFill>
              </a:rPr>
              <a:t>表达式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● 函数式编程工具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27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函数式编程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工厂函数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闭包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15347" cy="4023360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种能够记住嵌套作用域的变量值的函数叫做闭包，它是装饰器的基础。</a:t>
            </a:r>
            <a:endParaRPr lang="en-US" altLang="zh-CN" dirty="0" smtClean="0"/>
          </a:p>
          <a:p>
            <a:r>
              <a:rPr lang="zh-CN" altLang="en-US" dirty="0" smtClean="0"/>
              <a:t>举例：</a:t>
            </a:r>
            <a:endParaRPr lang="en-US" altLang="zh-CN" dirty="0" smtClean="0"/>
          </a:p>
          <a:p>
            <a:r>
              <a:rPr lang="en-US" altLang="zh-CN" dirty="0" err="1"/>
              <a:t>def</a:t>
            </a:r>
            <a:r>
              <a:rPr lang="en-US" altLang="zh-CN" dirty="0"/>
              <a:t> maker(N):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action(x):</a:t>
            </a:r>
          </a:p>
          <a:p>
            <a:r>
              <a:rPr lang="en-US" altLang="zh-CN" dirty="0"/>
              <a:t>        return x ** N</a:t>
            </a:r>
          </a:p>
          <a:p>
            <a:r>
              <a:rPr lang="en-US" altLang="zh-CN" dirty="0"/>
              <a:t>    return </a:t>
            </a:r>
            <a:r>
              <a:rPr lang="en-US" altLang="zh-CN" dirty="0" smtClean="0"/>
              <a:t>action               ##</a:t>
            </a:r>
            <a:r>
              <a:rPr lang="zh-CN" altLang="en-US" dirty="0" smtClean="0"/>
              <a:t>外层函数调用内层函数</a:t>
            </a:r>
            <a:r>
              <a:rPr lang="en-US" altLang="zh-CN" dirty="0" smtClean="0"/>
              <a:t>      </a:t>
            </a:r>
            <a:endParaRPr lang="en-US" altLang="zh-CN" dirty="0"/>
          </a:p>
          <a:p>
            <a:r>
              <a:rPr lang="en-US" altLang="zh-CN" dirty="0"/>
              <a:t>f=maker(2</a:t>
            </a:r>
            <a:r>
              <a:rPr lang="en-US" altLang="zh-CN" dirty="0" smtClean="0"/>
              <a:t>)                       ##</a:t>
            </a:r>
            <a:r>
              <a:rPr lang="zh-CN" altLang="en-US" dirty="0" smtClean="0"/>
              <a:t>此时外部函数引用一个实例，并返回的是一个内层函数对象</a:t>
            </a:r>
            <a:endParaRPr lang="en-US" altLang="zh-CN" dirty="0" smtClean="0"/>
          </a:p>
          <a:p>
            <a:r>
              <a:rPr lang="en-US" altLang="zh-CN" dirty="0" smtClean="0"/>
              <a:t>f(3)                                  ##</a:t>
            </a:r>
            <a:r>
              <a:rPr lang="zh-CN" altLang="en-US" dirty="0" smtClean="0"/>
              <a:t>得到一个内层函数的引用，并返回结果</a:t>
            </a:r>
            <a:endParaRPr lang="en-US" altLang="zh-CN" dirty="0" smtClean="0"/>
          </a:p>
          <a:p>
            <a:r>
              <a:rPr lang="en-US" altLang="zh-CN" dirty="0" smtClean="0"/>
              <a:t>f(4)                          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86185" y="2457450"/>
            <a:ext cx="7469495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这一部分最不平常的就是，内层函数记住了整数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，在本地作用于内的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被作为执行的状态信息保留了下来。</a:t>
            </a:r>
            <a:endParaRPr lang="en-US" altLang="zh-CN" dirty="0" smtClean="0"/>
          </a:p>
          <a:p>
            <a:r>
              <a:rPr lang="zh-CN" altLang="en-US" dirty="0"/>
              <a:t>这</a:t>
            </a:r>
            <a:r>
              <a:rPr lang="zh-CN" altLang="en-US" dirty="0" smtClean="0"/>
              <a:t>是一种相当高级的技术，除了那些拥有函数式编程背景的程序员们，以后在实际使用中也不会常常见到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88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函数式编程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递归函数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7198422" cy="2318642"/>
          </a:xfrm>
        </p:spPr>
        <p:txBody>
          <a:bodyPr/>
          <a:lstStyle/>
          <a:p>
            <a:r>
              <a:rPr lang="zh-CN" altLang="en-US" dirty="0" smtClean="0"/>
              <a:t>直接或间接地调用自身以进行循环的函数，称为“递归函数”</a:t>
            </a:r>
            <a:endParaRPr lang="en-US" altLang="zh-CN" dirty="0" smtClean="0"/>
          </a:p>
          <a:p>
            <a:r>
              <a:rPr lang="zh-CN" altLang="en-US" dirty="0" smtClean="0"/>
              <a:t>阶乘函数</a:t>
            </a:r>
            <a:r>
              <a:rPr lang="zh-CN" altLang="en-US" dirty="0"/>
              <a:t>的定义是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pt-BR" altLang="zh-CN" dirty="0"/>
              <a:t>N! = factorial(N) = 1 * 2 * 3 * ... * </a:t>
            </a:r>
            <a:r>
              <a:rPr lang="pt-BR" altLang="zh-CN" dirty="0" smtClean="0"/>
              <a:t>N</a:t>
            </a:r>
          </a:p>
          <a:p>
            <a:r>
              <a:rPr lang="pt-BR" altLang="zh-CN" dirty="0" smtClean="0"/>
              <a:t>factorial(</a:t>
            </a:r>
            <a:r>
              <a:rPr lang="en-US" altLang="zh-CN" dirty="0" smtClean="0"/>
              <a:t>N</a:t>
            </a:r>
            <a:r>
              <a:rPr lang="pt-BR" altLang="zh-CN" dirty="0" smtClean="0"/>
              <a:t>) </a:t>
            </a:r>
            <a:r>
              <a:rPr lang="pt-BR" altLang="zh-CN" dirty="0"/>
              <a:t>= </a:t>
            </a:r>
            <a:r>
              <a:rPr lang="en-US" altLang="zh-CN" dirty="0" smtClean="0"/>
              <a:t>N</a:t>
            </a:r>
            <a:r>
              <a:rPr lang="pt-BR" altLang="zh-CN" dirty="0" smtClean="0"/>
              <a:t>! </a:t>
            </a:r>
            <a:r>
              <a:rPr lang="pt-BR" altLang="zh-CN" dirty="0"/>
              <a:t>= 1 x 2 x 3 x ... x </a:t>
            </a:r>
            <a:r>
              <a:rPr lang="pt-BR" altLang="zh-CN" dirty="0" smtClean="0"/>
              <a:t>(N-1</a:t>
            </a:r>
            <a:r>
              <a:rPr lang="pt-BR" altLang="zh-CN" dirty="0"/>
              <a:t>) x </a:t>
            </a:r>
            <a:r>
              <a:rPr lang="pt-BR" altLang="zh-CN" dirty="0" smtClean="0"/>
              <a:t>N </a:t>
            </a:r>
            <a:r>
              <a:rPr lang="pt-BR" altLang="zh-CN" dirty="0"/>
              <a:t>= </a:t>
            </a:r>
            <a:r>
              <a:rPr lang="pt-BR" altLang="zh-CN" dirty="0" smtClean="0"/>
              <a:t>(N-1</a:t>
            </a:r>
            <a:r>
              <a:rPr lang="pt-BR" altLang="zh-CN" dirty="0"/>
              <a:t>)! x </a:t>
            </a:r>
            <a:r>
              <a:rPr lang="pt-BR" altLang="zh-CN" dirty="0" smtClean="0"/>
              <a:t>N </a:t>
            </a:r>
            <a:r>
              <a:rPr lang="pt-BR" altLang="zh-CN" dirty="0"/>
              <a:t>= </a:t>
            </a:r>
            <a:r>
              <a:rPr lang="pt-BR" altLang="zh-CN" dirty="0" smtClean="0"/>
              <a:t>fact(N-1</a:t>
            </a:r>
            <a:r>
              <a:rPr lang="pt-BR" altLang="zh-CN" dirty="0"/>
              <a:t>) x </a:t>
            </a:r>
            <a:r>
              <a:rPr lang="pt-BR" altLang="zh-CN" dirty="0" smtClean="0"/>
              <a:t>N</a:t>
            </a:r>
          </a:p>
          <a:p>
            <a:r>
              <a:rPr lang="zh-CN" altLang="en-US" dirty="0" smtClean="0"/>
              <a:t>即：</a:t>
            </a:r>
            <a:r>
              <a:rPr lang="en-US" altLang="zh-CN" dirty="0" smtClean="0"/>
              <a:t>N * </a:t>
            </a:r>
            <a:r>
              <a:rPr lang="pt-BR" altLang="zh-CN" dirty="0" smtClean="0"/>
              <a:t>factorial(N</a:t>
            </a:r>
            <a:r>
              <a:rPr lang="en-US" altLang="zh-CN" dirty="0" smtClean="0"/>
              <a:t>-1</a:t>
            </a:r>
            <a:r>
              <a:rPr lang="pt-BR" altLang="zh-CN" dirty="0" smtClean="0"/>
              <a:t>)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066881" y="2944410"/>
            <a:ext cx="3125119" cy="20313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def</a:t>
            </a:r>
            <a:r>
              <a:rPr lang="en-US" altLang="zh-CN" dirty="0"/>
              <a:t> factorial(n):</a:t>
            </a:r>
          </a:p>
          <a:p>
            <a:r>
              <a:rPr lang="en-US" altLang="zh-CN" dirty="0"/>
              <a:t>    if n==1:</a:t>
            </a:r>
          </a:p>
          <a:p>
            <a:r>
              <a:rPr lang="en-US" altLang="zh-CN" dirty="0"/>
              <a:t>        return 1</a:t>
            </a:r>
          </a:p>
          <a:p>
            <a:r>
              <a:rPr lang="en-US" altLang="zh-CN" dirty="0"/>
              <a:t>    else:</a:t>
            </a:r>
          </a:p>
          <a:p>
            <a:r>
              <a:rPr lang="en-US" altLang="zh-CN" dirty="0"/>
              <a:t>        return n * factorial(n-1)</a:t>
            </a:r>
          </a:p>
          <a:p>
            <a:endParaRPr lang="en-US" altLang="zh-CN" dirty="0"/>
          </a:p>
          <a:p>
            <a:r>
              <a:rPr lang="en-US" altLang="zh-CN" dirty="0"/>
              <a:t>print factorial(6)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08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函数式编程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递归函数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845734"/>
            <a:ext cx="10115203" cy="897466"/>
          </a:xfrm>
        </p:spPr>
        <p:txBody>
          <a:bodyPr/>
          <a:lstStyle/>
          <a:p>
            <a:r>
              <a:rPr lang="zh-CN" altLang="en-US" dirty="0" smtClean="0"/>
              <a:t>再看一个例子，假设现在有一个任务：计算一个嵌套的子列表结构中所有数字的总和</a:t>
            </a:r>
            <a:endParaRPr lang="en-US" altLang="zh-CN" dirty="0" smtClean="0"/>
          </a:p>
          <a:p>
            <a:r>
              <a:rPr lang="en-US" altLang="zh-CN" dirty="0" smtClean="0"/>
              <a:t>[1,[2,[3,4],5],6,[7,8]]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793000" y="2743200"/>
            <a:ext cx="48077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sumtree</a:t>
            </a:r>
            <a:r>
              <a:rPr lang="en-US" altLang="zh-CN" dirty="0"/>
              <a:t>(L):</a:t>
            </a:r>
          </a:p>
          <a:p>
            <a:r>
              <a:rPr lang="en-US" altLang="zh-CN" dirty="0"/>
              <a:t>    tot = 0</a:t>
            </a:r>
          </a:p>
          <a:p>
            <a:r>
              <a:rPr lang="en-US" altLang="zh-CN" dirty="0"/>
              <a:t>    for x in L:</a:t>
            </a:r>
          </a:p>
          <a:p>
            <a:r>
              <a:rPr lang="en-US" altLang="zh-CN" dirty="0"/>
              <a:t>        if not </a:t>
            </a:r>
            <a:r>
              <a:rPr lang="en-US" altLang="zh-CN" dirty="0" err="1"/>
              <a:t>isinstance</a:t>
            </a:r>
            <a:r>
              <a:rPr lang="en-US" altLang="zh-CN" dirty="0"/>
              <a:t>(</a:t>
            </a:r>
            <a:r>
              <a:rPr lang="en-US" altLang="zh-CN" dirty="0" err="1"/>
              <a:t>x,list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        tot +=x</a:t>
            </a:r>
          </a:p>
          <a:p>
            <a:r>
              <a:rPr lang="en-US" altLang="zh-CN" dirty="0"/>
              <a:t>        else:</a:t>
            </a:r>
          </a:p>
          <a:p>
            <a:r>
              <a:rPr lang="en-US" altLang="zh-CN" dirty="0"/>
              <a:t>            tot += </a:t>
            </a:r>
            <a:r>
              <a:rPr lang="en-US" altLang="zh-CN" dirty="0" err="1"/>
              <a:t>sumtree</a:t>
            </a:r>
            <a:r>
              <a:rPr lang="en-US" altLang="zh-CN" dirty="0"/>
              <a:t>(x)</a:t>
            </a:r>
          </a:p>
          <a:p>
            <a:r>
              <a:rPr lang="en-US" altLang="zh-CN" dirty="0"/>
              <a:t>    return tot</a:t>
            </a:r>
          </a:p>
          <a:p>
            <a:endParaRPr lang="en-US" altLang="zh-CN" dirty="0"/>
          </a:p>
          <a:p>
            <a:r>
              <a:rPr lang="en-US" altLang="zh-CN" dirty="0"/>
              <a:t>L = [1,[2,[3,4],5],6,[7,8]]</a:t>
            </a:r>
          </a:p>
          <a:p>
            <a:r>
              <a:rPr lang="en-US" altLang="zh-CN" dirty="0"/>
              <a:t>print </a:t>
            </a:r>
            <a:r>
              <a:rPr lang="en-US" altLang="zh-CN" dirty="0" err="1"/>
              <a:t>sumtree</a:t>
            </a:r>
            <a:r>
              <a:rPr lang="en-US" altLang="zh-CN" dirty="0"/>
              <a:t>(L)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墨迹 5"/>
              <p14:cNvContentPartPr/>
              <p14:nvPr/>
            </p14:nvContentPartPr>
            <p14:xfrm>
              <a:off x="1574640" y="2584440"/>
              <a:ext cx="7798320" cy="3366000"/>
            </p14:xfrm>
          </p:contentPart>
        </mc:Choice>
        <mc:Fallback>
          <p:pic>
            <p:nvPicPr>
              <p:cNvPr id="6" name="墨迹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5280" y="2575080"/>
                <a:ext cx="7817040" cy="338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821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模块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常用概念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845733"/>
            <a:ext cx="10115203" cy="4089554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程序的架构组成部分</a:t>
            </a:r>
            <a:r>
              <a:rPr lang="en-US" altLang="zh-CN" dirty="0"/>
              <a:t>——</a:t>
            </a:r>
            <a:r>
              <a:rPr lang="zh-CN" altLang="en-US" dirty="0"/>
              <a:t>模块</a:t>
            </a:r>
            <a:r>
              <a:rPr lang="zh-CN" altLang="en-US" dirty="0" smtClean="0"/>
              <a:t>。（</a:t>
            </a:r>
            <a:r>
              <a:rPr lang="zh-CN" altLang="en-US" dirty="0" smtClean="0">
                <a:solidFill>
                  <a:srgbClr val="FF0000"/>
                </a:solidFill>
              </a:rPr>
              <a:t>在一个会话中，只运行一次导入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/>
              <a:t>每一个以扩展名</a:t>
            </a:r>
            <a:r>
              <a:rPr lang="en-US" altLang="zh-CN" dirty="0" err="1"/>
              <a:t>py</a:t>
            </a:r>
            <a:r>
              <a:rPr lang="zh-CN" altLang="en-US" dirty="0"/>
              <a:t>结尾的</a:t>
            </a:r>
            <a:r>
              <a:rPr lang="en-US" altLang="zh-CN" dirty="0"/>
              <a:t>python</a:t>
            </a:r>
            <a:r>
              <a:rPr lang="zh-CN" altLang="en-US" dirty="0"/>
              <a:t>源代码文件都是一个模块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1.</a:t>
            </a:r>
            <a:r>
              <a:rPr lang="zh-CN" altLang="en-US" dirty="0"/>
              <a:t>模块搜索路径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        导入模块时，是按照</a:t>
            </a:r>
            <a:r>
              <a:rPr lang="en-US" altLang="zh-CN" dirty="0" err="1">
                <a:solidFill>
                  <a:srgbClr val="FF0000"/>
                </a:solidFill>
              </a:rPr>
              <a:t>sys.path</a:t>
            </a:r>
            <a:r>
              <a:rPr lang="zh-CN" altLang="en-US" dirty="0">
                <a:solidFill>
                  <a:srgbClr val="FF0000"/>
                </a:solidFill>
              </a:rPr>
              <a:t>变量的值搜索模块，</a:t>
            </a:r>
            <a:r>
              <a:rPr lang="en-US" altLang="zh-CN" dirty="0" err="1">
                <a:solidFill>
                  <a:srgbClr val="FF0000"/>
                </a:solidFill>
              </a:rPr>
              <a:t>sys.path</a:t>
            </a:r>
            <a:r>
              <a:rPr lang="zh-CN" altLang="en-US" dirty="0">
                <a:solidFill>
                  <a:srgbClr val="FF0000"/>
                </a:solidFill>
              </a:rPr>
              <a:t>的值是包含每一个独立路径的列表，包含当前目录、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安装目录、</a:t>
            </a:r>
            <a:r>
              <a:rPr lang="en-US" altLang="zh-CN" dirty="0">
                <a:solidFill>
                  <a:srgbClr val="FF0000"/>
                </a:solidFill>
              </a:rPr>
              <a:t>PYTHONPATH</a:t>
            </a:r>
            <a:r>
              <a:rPr lang="zh-CN" altLang="en-US" dirty="0">
                <a:solidFill>
                  <a:srgbClr val="FF0000"/>
                </a:solidFill>
              </a:rPr>
              <a:t>环境变量，搜索顺序按照路径在列表中的顺序（一般当前目录优先级最高）。</a:t>
            </a:r>
            <a:r>
              <a:rPr lang="en-US" altLang="zh-CN" dirty="0">
                <a:solidFill>
                  <a:srgbClr val="FF0000"/>
                </a:solidFill>
              </a:rPr>
              <a:t>    </a:t>
            </a:r>
          </a:p>
          <a:p>
            <a:r>
              <a:rPr lang="en-US" altLang="zh-CN" dirty="0"/>
              <a:t>2. Import  &lt;</a:t>
            </a:r>
            <a:r>
              <a:rPr lang="zh-CN" altLang="en-US" dirty="0"/>
              <a:t>模块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3. from &lt;</a:t>
            </a:r>
            <a:r>
              <a:rPr lang="zh-CN" altLang="en-US" dirty="0"/>
              <a:t>模块</a:t>
            </a:r>
            <a:r>
              <a:rPr lang="en-US" altLang="zh-CN" dirty="0"/>
              <a:t>&gt; import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命名空间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>
                <a:solidFill>
                  <a:srgbClr val="FF0000"/>
                </a:solidFill>
              </a:rPr>
              <a:t>各个模块都是相互独立的命名空间，这样有助于防止冲突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75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模块</a:t>
            </a:r>
            <a:r>
              <a:rPr lang="en-US" altLang="zh-CN" dirty="0" smtClean="0"/>
              <a:t>——</a:t>
            </a:r>
            <a:r>
              <a:rPr lang="zh-CN" altLang="en-US" dirty="0"/>
              <a:t>导</a:t>
            </a:r>
            <a:r>
              <a:rPr lang="zh-CN" altLang="en-US" dirty="0" smtClean="0"/>
              <a:t>入模块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3"/>
            <a:ext cx="3994010" cy="408955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导入， 有</a:t>
            </a:r>
            <a:r>
              <a:rPr lang="zh-CN" altLang="en-US" dirty="0"/>
              <a:t>下面两种</a:t>
            </a:r>
            <a:r>
              <a:rPr lang="zh-CN" altLang="en-US" dirty="0" smtClean="0"/>
              <a:t>方式</a:t>
            </a:r>
            <a:endParaRPr lang="zh-CN" altLang="en-US" dirty="0"/>
          </a:p>
          <a:p>
            <a:r>
              <a:rPr lang="en-US" altLang="zh-CN" dirty="0" smtClean="0"/>
              <a:t>1.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/>
              <a:t>module1</a:t>
            </a:r>
          </a:p>
          <a:p>
            <a:r>
              <a:rPr lang="en-US" altLang="zh-CN" dirty="0"/>
              <a:t>import module2</a:t>
            </a:r>
          </a:p>
          <a:p>
            <a:r>
              <a:rPr lang="en-US" altLang="zh-CN" dirty="0"/>
              <a:t>import module3</a:t>
            </a:r>
          </a:p>
          <a:p>
            <a:r>
              <a:rPr lang="en-US" altLang="zh-CN" dirty="0" smtClean="0"/>
              <a:t>2.</a:t>
            </a:r>
            <a:endParaRPr lang="en-US" altLang="zh-CN" dirty="0"/>
          </a:p>
          <a:p>
            <a:r>
              <a:rPr lang="en-US" altLang="zh-CN" dirty="0"/>
              <a:t>import module1,module2,module3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84800" y="1862667"/>
            <a:ext cx="58276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这两种方式的效果是一样的，但是第一种可读性比第二种好，推荐按照下面的顺序导入模块，并且一般在文件首部导入所有的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        python</a:t>
            </a:r>
            <a:r>
              <a:rPr lang="zh-CN" altLang="en-US" dirty="0"/>
              <a:t>标准库</a:t>
            </a:r>
          </a:p>
          <a:p>
            <a:r>
              <a:rPr lang="zh-CN" altLang="en-US" dirty="0" smtClean="0"/>
              <a:t>       第三</a:t>
            </a:r>
            <a:r>
              <a:rPr lang="zh-CN" altLang="en-US" dirty="0"/>
              <a:t>方模块</a:t>
            </a:r>
          </a:p>
          <a:p>
            <a:r>
              <a:rPr lang="zh-CN" altLang="en-US" dirty="0" smtClean="0"/>
              <a:t>       应用程序</a:t>
            </a:r>
            <a:r>
              <a:rPr lang="zh-CN" altLang="en-US" dirty="0"/>
              <a:t>自定义模块</a:t>
            </a:r>
          </a:p>
          <a:p>
            <a:r>
              <a:rPr lang="zh-CN" altLang="en-US" dirty="0"/>
              <a:t>也可以在函数内部导入模块，这样被导入的模块作用域是</a:t>
            </a:r>
            <a:r>
              <a:rPr lang="zh-CN" altLang="en-US" dirty="0" smtClean="0"/>
              <a:t>局部的。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69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文件缓冲（仅需了解）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o</a:t>
            </a:r>
            <a:r>
              <a:rPr lang="en-US" altLang="zh-CN" dirty="0" smtClean="0"/>
              <a:t>pen</a:t>
            </a:r>
            <a:r>
              <a:rPr lang="zh-CN" altLang="en-US" dirty="0" smtClean="0"/>
              <a:t>函数的第三个参数（可选）控制文件的缓冲。如果参数为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读写就是无缓冲（所有的读写操作都直接操作硬盘）；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而参数为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读写就是有缓冲（使用内存来代替硬盘，让程序更快，只有当</a:t>
            </a:r>
            <a:r>
              <a:rPr lang="en-US" altLang="zh-CN" dirty="0" smtClean="0"/>
              <a:t>flush</a:t>
            </a:r>
            <a:r>
              <a:rPr lang="zh-CN" altLang="en-US" dirty="0" smtClean="0"/>
              <a:t>或</a:t>
            </a:r>
            <a:r>
              <a:rPr lang="en-US" altLang="zh-CN" dirty="0" smtClean="0"/>
              <a:t>close</a:t>
            </a:r>
            <a:r>
              <a:rPr lang="zh-CN" altLang="en-US" dirty="0" smtClean="0"/>
              <a:t>时才会更新硬盘上的数据）。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 smtClean="0"/>
              <a:t>文件处理</a:t>
            </a:r>
            <a:r>
              <a:rPr lang="en-US" altLang="zh-CN" dirty="0" smtClean="0"/>
              <a:t>—open</a:t>
            </a:r>
            <a:r>
              <a:rPr lang="zh-CN" altLang="en-US" dirty="0" smtClean="0"/>
              <a:t>函数介绍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746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模块</a:t>
            </a:r>
            <a:r>
              <a:rPr lang="en-US" altLang="zh-CN" dirty="0" smtClean="0"/>
              <a:t>——</a:t>
            </a:r>
            <a:r>
              <a:rPr lang="zh-CN" altLang="en-US" dirty="0"/>
              <a:t>导</a:t>
            </a:r>
            <a:r>
              <a:rPr lang="zh-CN" altLang="en-US" dirty="0" smtClean="0"/>
              <a:t>入模块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3"/>
            <a:ext cx="4609457" cy="4466932"/>
          </a:xfrm>
        </p:spPr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from-import</a:t>
            </a:r>
            <a:r>
              <a:rPr lang="zh-CN" altLang="en-US" dirty="0"/>
              <a:t>语句导入模块的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r>
              <a:rPr lang="zh-CN" altLang="en-US" dirty="0"/>
              <a:t>单行导</a:t>
            </a:r>
            <a:r>
              <a:rPr lang="zh-CN" altLang="en-US" dirty="0" smtClean="0"/>
              <a:t>入</a:t>
            </a:r>
            <a:endParaRPr lang="zh-CN" altLang="en-US" dirty="0"/>
          </a:p>
          <a:p>
            <a:r>
              <a:rPr lang="en-US" altLang="zh-CN" dirty="0"/>
              <a:t>from module import </a:t>
            </a:r>
            <a:r>
              <a:rPr lang="en-US" altLang="zh-CN" dirty="0" smtClean="0"/>
              <a:t>name1,name2,name3</a:t>
            </a:r>
            <a:endParaRPr lang="en-US" altLang="zh-CN" dirty="0"/>
          </a:p>
          <a:p>
            <a:r>
              <a:rPr lang="zh-CN" altLang="en-US" dirty="0"/>
              <a:t>多行导</a:t>
            </a:r>
            <a:r>
              <a:rPr lang="zh-CN" altLang="en-US" dirty="0" smtClean="0"/>
              <a:t>入</a:t>
            </a:r>
            <a:endParaRPr lang="zh-CN" altLang="en-US" dirty="0"/>
          </a:p>
          <a:p>
            <a:r>
              <a:rPr lang="en-US" altLang="zh-CN" dirty="0"/>
              <a:t>from module import name1,name2,\</a:t>
            </a:r>
          </a:p>
          <a:p>
            <a:r>
              <a:rPr lang="en-US" altLang="zh-CN" dirty="0"/>
              <a:t>                    name3</a:t>
            </a:r>
          </a:p>
          <a:p>
            <a:r>
              <a:rPr lang="zh-CN" altLang="en-US" dirty="0"/>
              <a:t>导入全部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r>
              <a:rPr lang="en-US" altLang="zh-CN" dirty="0" smtClean="0"/>
              <a:t>from </a:t>
            </a:r>
            <a:r>
              <a:rPr lang="en-US" altLang="zh-CN" dirty="0"/>
              <a:t>module import </a:t>
            </a:r>
            <a:r>
              <a:rPr lang="en-US" altLang="zh-CN" dirty="0" smtClean="0"/>
              <a:t>*</a:t>
            </a:r>
          </a:p>
          <a:p>
            <a:r>
              <a:rPr lang="zh-CN" altLang="en-US" dirty="0" smtClean="0"/>
              <a:t>重新导入模块</a:t>
            </a:r>
            <a:endParaRPr lang="en-US" altLang="zh-CN" dirty="0" smtClean="0"/>
          </a:p>
          <a:p>
            <a:r>
              <a:rPr lang="en-US" altLang="zh-CN" dirty="0" smtClean="0"/>
              <a:t>reload(module)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213514" y="1845733"/>
            <a:ext cx="5387248" cy="258532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使用自定义的名称替换模块的原始</a:t>
            </a:r>
            <a:r>
              <a:rPr lang="zh-CN" altLang="en-US" b="1" dirty="0" smtClean="0"/>
              <a:t>名称</a:t>
            </a:r>
            <a:endParaRPr lang="en-US" altLang="zh-CN" b="1" dirty="0" smtClean="0"/>
          </a:p>
          <a:p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simplejson</a:t>
            </a:r>
            <a:r>
              <a:rPr lang="en-US" altLang="zh-CN" dirty="0"/>
              <a:t> as </a:t>
            </a:r>
            <a:r>
              <a:rPr lang="en-US" altLang="zh-CN" dirty="0" err="1" smtClean="0"/>
              <a:t>json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模块被导入时，加载的时候模块顶层代码会被执行，如：设定全局变量、类和函数的声明等，所以应该把代码尽量封装到类和函数中。一个模块无论被导入多少次，只加载一次，可以防止多次导入时代码被多次执行。</a:t>
            </a:r>
          </a:p>
        </p:txBody>
      </p:sp>
    </p:spTree>
    <p:extLst>
      <p:ext uri="{BB962C8B-B14F-4D97-AF65-F5344CB8AC3E}">
        <p14:creationId xmlns:p14="http://schemas.microsoft.com/office/powerpoint/2010/main" val="214394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模块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包的理解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845733"/>
            <a:ext cx="10115203" cy="408955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/>
              <a:t>包</a:t>
            </a:r>
          </a:p>
          <a:p>
            <a:r>
              <a:rPr lang="zh-CN" altLang="en-US" dirty="0"/>
              <a:t>包将有联系的模块组织在一起</a:t>
            </a:r>
            <a:r>
              <a:rPr lang="zh-CN" altLang="en-US" dirty="0" smtClean="0"/>
              <a:t>，让</a:t>
            </a:r>
            <a:r>
              <a:rPr lang="zh-CN" altLang="en-US" dirty="0"/>
              <a:t>应用组织结构更加清晰。</a:t>
            </a:r>
          </a:p>
          <a:p>
            <a:r>
              <a:rPr lang="zh-CN" altLang="en-US" dirty="0"/>
              <a:t>一个普通的</a:t>
            </a:r>
            <a:r>
              <a:rPr lang="en-US" altLang="zh-CN" dirty="0"/>
              <a:t>python</a:t>
            </a:r>
            <a:r>
              <a:rPr lang="zh-CN" altLang="en-US" dirty="0"/>
              <a:t>应用程序目录结构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r>
              <a:rPr lang="en-US" altLang="zh-CN" dirty="0"/>
              <a:t>app/</a:t>
            </a:r>
          </a:p>
          <a:p>
            <a:r>
              <a:rPr lang="en-US" altLang="zh-CN" dirty="0" smtClean="0"/>
              <a:t>     __</a:t>
            </a:r>
            <a:r>
              <a:rPr lang="en-US" altLang="zh-CN" dirty="0"/>
              <a:t>init__.py</a:t>
            </a:r>
          </a:p>
          <a:p>
            <a:r>
              <a:rPr lang="en-US" altLang="zh-CN" dirty="0" smtClean="0"/>
              <a:t>    a</a:t>
            </a:r>
            <a:r>
              <a:rPr lang="en-US" altLang="zh-CN" dirty="0"/>
              <a:t>/</a:t>
            </a:r>
          </a:p>
          <a:p>
            <a:r>
              <a:rPr lang="en-US" altLang="zh-CN" dirty="0" smtClean="0"/>
              <a:t>        __</a:t>
            </a:r>
            <a:r>
              <a:rPr lang="en-US" altLang="zh-CN" dirty="0"/>
              <a:t>init__.py</a:t>
            </a:r>
          </a:p>
          <a:p>
            <a:r>
              <a:rPr lang="en-US" altLang="zh-CN" dirty="0" smtClean="0"/>
              <a:t>        a.py</a:t>
            </a:r>
            <a:endParaRPr lang="en-US" altLang="zh-CN" dirty="0"/>
          </a:p>
          <a:p>
            <a:r>
              <a:rPr lang="en-US" altLang="zh-CN" dirty="0" smtClean="0"/>
              <a:t>    b</a:t>
            </a:r>
            <a:r>
              <a:rPr lang="en-US" altLang="zh-CN" dirty="0"/>
              <a:t>/</a:t>
            </a:r>
          </a:p>
          <a:p>
            <a:r>
              <a:rPr lang="en-US" altLang="zh-CN" dirty="0" smtClean="0"/>
              <a:t>        __</a:t>
            </a:r>
            <a:r>
              <a:rPr lang="en-US" altLang="zh-CN" dirty="0"/>
              <a:t>init__.py</a:t>
            </a:r>
          </a:p>
          <a:p>
            <a:r>
              <a:rPr lang="en-US" altLang="zh-CN" dirty="0" smtClean="0"/>
              <a:t>        b.py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00496" y="3088899"/>
            <a:ext cx="6118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但如果程序数目</a:t>
            </a:r>
            <a:r>
              <a:rPr lang="zh-CN" altLang="en-US" dirty="0" smtClean="0"/>
              <a:t>很多</a:t>
            </a:r>
            <a:r>
              <a:rPr lang="zh-CN" altLang="en-US" dirty="0"/>
              <a:t>，层级很</a:t>
            </a:r>
            <a:r>
              <a:rPr lang="zh-CN" altLang="en-US" dirty="0" smtClean="0"/>
              <a:t>复杂，之前介绍的方法导入会十分的吃力。</a:t>
            </a:r>
            <a:endParaRPr lang="en-US" altLang="zh-CN" dirty="0" smtClean="0"/>
          </a:p>
          <a:p>
            <a:r>
              <a:rPr lang="en-US" altLang="zh-CN" dirty="0"/>
              <a:t>__init__.</a:t>
            </a:r>
            <a:r>
              <a:rPr lang="en-US" altLang="zh-CN" dirty="0" smtClean="0"/>
              <a:t>py</a:t>
            </a:r>
            <a:r>
              <a:rPr lang="zh-CN" altLang="en-US" dirty="0" smtClean="0"/>
              <a:t> 只要</a:t>
            </a:r>
            <a:r>
              <a:rPr lang="zh-CN" altLang="en-US" dirty="0"/>
              <a:t>它存在，就表明此目录应被作为一个</a:t>
            </a:r>
            <a:r>
              <a:rPr lang="en-US" altLang="zh-CN" dirty="0"/>
              <a:t>package</a:t>
            </a:r>
            <a:r>
              <a:rPr lang="zh-CN" altLang="en-US" dirty="0"/>
              <a:t>处理。</a:t>
            </a:r>
          </a:p>
        </p:txBody>
      </p:sp>
    </p:spTree>
    <p:extLst>
      <p:ext uri="{BB962C8B-B14F-4D97-AF65-F5344CB8AC3E}">
        <p14:creationId xmlns:p14="http://schemas.microsoft.com/office/powerpoint/2010/main" val="20835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模块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包的理解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845733"/>
            <a:ext cx="10115203" cy="408955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/>
              <a:t>包</a:t>
            </a:r>
          </a:p>
          <a:p>
            <a:r>
              <a:rPr lang="zh-CN" altLang="en-US" dirty="0"/>
              <a:t>包将有联系的模块组织在一起</a:t>
            </a:r>
            <a:r>
              <a:rPr lang="zh-CN" altLang="en-US" dirty="0" smtClean="0"/>
              <a:t>，让</a:t>
            </a:r>
            <a:r>
              <a:rPr lang="zh-CN" altLang="en-US" dirty="0"/>
              <a:t>应用组织结构更加清晰。</a:t>
            </a:r>
          </a:p>
          <a:p>
            <a:r>
              <a:rPr lang="zh-CN" altLang="en-US" dirty="0"/>
              <a:t>一个普通的</a:t>
            </a:r>
            <a:r>
              <a:rPr lang="en-US" altLang="zh-CN" dirty="0"/>
              <a:t>python</a:t>
            </a:r>
            <a:r>
              <a:rPr lang="zh-CN" altLang="en-US" dirty="0"/>
              <a:t>应用程序目录结构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r>
              <a:rPr lang="en-US" altLang="zh-CN" dirty="0"/>
              <a:t>app/</a:t>
            </a:r>
          </a:p>
          <a:p>
            <a:r>
              <a:rPr lang="en-US" altLang="zh-CN" dirty="0"/>
              <a:t>__init__.py</a:t>
            </a:r>
          </a:p>
          <a:p>
            <a:r>
              <a:rPr lang="en-US" altLang="zh-CN" dirty="0" smtClean="0"/>
              <a:t>    a</a:t>
            </a:r>
            <a:r>
              <a:rPr lang="en-US" altLang="zh-CN" dirty="0"/>
              <a:t>/</a:t>
            </a:r>
          </a:p>
          <a:p>
            <a:r>
              <a:rPr lang="en-US" altLang="zh-CN" dirty="0" smtClean="0"/>
              <a:t>      __</a:t>
            </a:r>
            <a:r>
              <a:rPr lang="en-US" altLang="zh-CN" dirty="0"/>
              <a:t>init__.py</a:t>
            </a:r>
          </a:p>
          <a:p>
            <a:r>
              <a:rPr lang="en-US" altLang="zh-CN" dirty="0" smtClean="0"/>
              <a:t>      a.py</a:t>
            </a:r>
            <a:endParaRPr lang="en-US" altLang="zh-CN" dirty="0"/>
          </a:p>
          <a:p>
            <a:r>
              <a:rPr lang="en-US" altLang="zh-CN" dirty="0" smtClean="0"/>
              <a:t>   b</a:t>
            </a:r>
            <a:r>
              <a:rPr lang="en-US" altLang="zh-CN" dirty="0"/>
              <a:t>/</a:t>
            </a:r>
          </a:p>
          <a:p>
            <a:r>
              <a:rPr lang="en-US" altLang="zh-CN" dirty="0" smtClean="0"/>
              <a:t>      __</a:t>
            </a:r>
            <a:r>
              <a:rPr lang="en-US" altLang="zh-CN" dirty="0"/>
              <a:t>init__.py</a:t>
            </a:r>
          </a:p>
          <a:p>
            <a:r>
              <a:rPr lang="en-US" altLang="zh-CN" dirty="0" smtClean="0"/>
              <a:t>      b.py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208443" y="2974554"/>
            <a:ext cx="74033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</a:t>
            </a:r>
            <a:r>
              <a:rPr lang="zh-CN" altLang="en-US" dirty="0"/>
              <a:t>是最顶层的包，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是它的子包，可以这样导入：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app.a</a:t>
            </a:r>
            <a:r>
              <a:rPr lang="en-US" altLang="zh-CN" dirty="0"/>
              <a:t> import a</a:t>
            </a:r>
          </a:p>
          <a:p>
            <a:r>
              <a:rPr lang="en-US" altLang="zh-CN" dirty="0"/>
              <a:t>from </a:t>
            </a:r>
            <a:r>
              <a:rPr lang="en-US" altLang="zh-CN" dirty="0" err="1"/>
              <a:t>app.b.b</a:t>
            </a:r>
            <a:r>
              <a:rPr lang="en-US" altLang="zh-CN" dirty="0"/>
              <a:t> import test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 err="1"/>
              <a:t>a.test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test()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38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混合用法模式</a:t>
            </a:r>
            <a:r>
              <a:rPr lang="en-US" altLang="zh-CN" dirty="0" smtClean="0"/>
              <a:t>:   __name__</a:t>
            </a:r>
            <a:r>
              <a:rPr lang="zh-CN" altLang="en-US" dirty="0" smtClean="0"/>
              <a:t>和</a:t>
            </a:r>
            <a:r>
              <a:rPr lang="en-US" altLang="zh-CN" dirty="0" smtClean="0"/>
              <a:t>__main__    (</a:t>
            </a:r>
            <a:r>
              <a:rPr lang="zh-CN" altLang="en-US" dirty="0" smtClean="0"/>
              <a:t>简单的理解就是把该模块以脚本的方式去运行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这</a:t>
            </a:r>
            <a:r>
              <a:rPr lang="zh-CN" altLang="en-US" dirty="0" smtClean="0"/>
              <a:t>是一个特殊的与模块相关的技巧，可把文件作为成模块导入，并以独立式程序的形式运行。</a:t>
            </a:r>
            <a:endParaRPr lang="en-US" altLang="zh-CN" dirty="0" smtClean="0"/>
          </a:p>
          <a:p>
            <a:r>
              <a:rPr lang="zh-CN" altLang="en-US" dirty="0" smtClean="0"/>
              <a:t>举例</a:t>
            </a:r>
            <a:r>
              <a:rPr lang="en-US" altLang="zh-CN" dirty="0" smtClean="0"/>
              <a:t>:</a:t>
            </a:r>
          </a:p>
          <a:p>
            <a:r>
              <a:rPr lang="en-US" altLang="zh-CN" dirty="0" err="1"/>
              <a:t>def</a:t>
            </a:r>
            <a:r>
              <a:rPr lang="en-US" altLang="zh-CN" dirty="0"/>
              <a:t> t1():</a:t>
            </a:r>
          </a:p>
          <a:p>
            <a:r>
              <a:rPr lang="en-US" altLang="zh-CN" dirty="0"/>
              <a:t>    print '</a:t>
            </a:r>
            <a:r>
              <a:rPr lang="en-US" altLang="zh-CN" dirty="0" err="1"/>
              <a:t>gbe</a:t>
            </a:r>
            <a:r>
              <a:rPr lang="en-US" altLang="zh-CN" dirty="0" smtClean="0"/>
              <a:t>'</a:t>
            </a:r>
            <a:endParaRPr lang="en-US" altLang="zh-CN" dirty="0"/>
          </a:p>
          <a:p>
            <a:r>
              <a:rPr lang="en-US" altLang="zh-CN" dirty="0"/>
              <a:t>if __name__ == '__main__':</a:t>
            </a:r>
          </a:p>
          <a:p>
            <a:r>
              <a:rPr lang="en-US" altLang="zh-CN" dirty="0"/>
              <a:t>    print 'hello'</a:t>
            </a:r>
          </a:p>
          <a:p>
            <a:r>
              <a:rPr lang="en-US" altLang="zh-CN" dirty="0"/>
              <a:t>    t1()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 smtClean="0"/>
              <a:t>模块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混合用法模式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8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下一期预告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522926"/>
              </p:ext>
            </p:extLst>
          </p:nvPr>
        </p:nvGraphicFramePr>
        <p:xfrm>
          <a:off x="821803" y="1840373"/>
          <a:ext cx="8750460" cy="3541854"/>
        </p:xfrm>
        <a:graphic>
          <a:graphicData uri="http://schemas.openxmlformats.org/drawingml/2006/table">
            <a:tbl>
              <a:tblPr/>
              <a:tblGrid>
                <a:gridCol w="952123"/>
                <a:gridCol w="7798337"/>
              </a:tblGrid>
              <a:tr h="5903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函数式编程——高级篇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下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（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lambda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函数、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装饰器的运用、函数编程工具介绍等等）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3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生成器的介绍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3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Python</a:t>
                      </a:r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常用标准库介绍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309">
                <a:tc>
                  <a:txBody>
                    <a:bodyPr/>
                    <a:lstStyle/>
                    <a:p>
                      <a:pPr algn="r" fontAlgn="ctr"/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连接数据库交互方法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3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系统管理标准库介绍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309">
                <a:tc>
                  <a:txBody>
                    <a:bodyPr/>
                    <a:lstStyle/>
                    <a:p>
                      <a:pPr algn="r" fontAlgn="ctr"/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正则表达式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22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文件处理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基本操作</a:t>
            </a:r>
            <a:r>
              <a:rPr lang="en-US" altLang="zh-CN" dirty="0" smtClean="0"/>
              <a:t>(</a:t>
            </a:r>
            <a:r>
              <a:rPr lang="zh-CN" altLang="en-US" dirty="0" smtClean="0"/>
              <a:t>写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068386" y="1891874"/>
            <a:ext cx="10543391" cy="4023360"/>
          </a:xfrm>
        </p:spPr>
        <p:txBody>
          <a:bodyPr/>
          <a:lstStyle/>
          <a:p>
            <a:r>
              <a:rPr lang="zh-CN" altLang="en-US" dirty="0" smtClean="0"/>
              <a:t>举例：</a:t>
            </a:r>
            <a:endParaRPr lang="en-US" altLang="zh-CN" dirty="0" smtClean="0"/>
          </a:p>
          <a:p>
            <a:r>
              <a:rPr lang="en-US" altLang="zh-CN" dirty="0" err="1"/>
              <a:t>m</a:t>
            </a:r>
            <a:r>
              <a:rPr lang="en-US" altLang="zh-CN" dirty="0" err="1" smtClean="0"/>
              <a:t>yfile</a:t>
            </a:r>
            <a:r>
              <a:rPr lang="en-US" altLang="zh-CN" dirty="0" smtClean="0"/>
              <a:t> = open(‘</a:t>
            </a:r>
            <a:r>
              <a:rPr lang="en-US" altLang="zh-CN" dirty="0" err="1" smtClean="0"/>
              <a:t>myfile.txt’,’w</a:t>
            </a:r>
            <a:r>
              <a:rPr lang="en-US" altLang="zh-CN" dirty="0" smtClean="0"/>
              <a:t>’)                        ###</a:t>
            </a:r>
            <a:r>
              <a:rPr lang="zh-CN" altLang="en-US" dirty="0" smtClean="0"/>
              <a:t>以写的模式打开或创建一个文件</a:t>
            </a:r>
            <a:endParaRPr lang="en-US" altLang="zh-CN" dirty="0" smtClean="0"/>
          </a:p>
          <a:p>
            <a:r>
              <a:rPr lang="en-US" altLang="zh-CN" dirty="0" err="1"/>
              <a:t>m</a:t>
            </a:r>
            <a:r>
              <a:rPr lang="en-US" altLang="zh-CN" dirty="0" err="1" smtClean="0"/>
              <a:t>yfile.write</a:t>
            </a:r>
            <a:r>
              <a:rPr lang="en-US" altLang="zh-CN" dirty="0" smtClean="0"/>
              <a:t>(‘hello text file\n’)                       ###</a:t>
            </a:r>
            <a:r>
              <a:rPr lang="zh-CN" altLang="en-US" dirty="0" smtClean="0"/>
              <a:t>写入。。。。</a:t>
            </a:r>
            <a:endParaRPr lang="en-US" altLang="zh-CN" dirty="0" smtClean="0"/>
          </a:p>
          <a:p>
            <a:r>
              <a:rPr lang="en-US" altLang="zh-CN" dirty="0" err="1" smtClean="0"/>
              <a:t>myfile.write</a:t>
            </a:r>
            <a:r>
              <a:rPr lang="en-US" altLang="zh-CN" dirty="0" smtClean="0"/>
              <a:t>(‘goodbye text file\n’)                 ###</a:t>
            </a:r>
            <a:r>
              <a:rPr lang="zh-CN" altLang="en-US" dirty="0" smtClean="0"/>
              <a:t>写入</a:t>
            </a:r>
            <a:endParaRPr lang="en-US" altLang="zh-CN" dirty="0" smtClean="0"/>
          </a:p>
          <a:p>
            <a:r>
              <a:rPr lang="en-US" altLang="zh-CN" dirty="0" err="1"/>
              <a:t>m</a:t>
            </a:r>
            <a:r>
              <a:rPr lang="en-US" altLang="zh-CN" dirty="0" err="1" smtClean="0"/>
              <a:t>yfile.write</a:t>
            </a:r>
            <a:r>
              <a:rPr lang="en-US" altLang="zh-CN" dirty="0" smtClean="0"/>
              <a:t>(‘see you again’)                           ##</a:t>
            </a:r>
            <a:r>
              <a:rPr lang="zh-CN" altLang="en-US" dirty="0" smtClean="0"/>
              <a:t>写入</a:t>
            </a:r>
            <a:endParaRPr lang="en-US" altLang="zh-CN" dirty="0" smtClean="0"/>
          </a:p>
          <a:p>
            <a:r>
              <a:rPr lang="en-US" altLang="zh-CN" dirty="0" err="1"/>
              <a:t>myfile.write</a:t>
            </a:r>
            <a:r>
              <a:rPr lang="en-US" altLang="zh-CN" dirty="0"/>
              <a:t>(‘see you </a:t>
            </a:r>
            <a:r>
              <a:rPr lang="en-US" altLang="zh-CN" dirty="0" smtClean="0"/>
              <a:t>again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too’)                 </a:t>
            </a:r>
            <a:r>
              <a:rPr lang="en-US" altLang="zh-CN" dirty="0"/>
              <a:t>##</a:t>
            </a:r>
            <a:r>
              <a:rPr lang="zh-CN" altLang="en-US" dirty="0" smtClean="0"/>
              <a:t>写入</a:t>
            </a:r>
            <a:endParaRPr lang="en-US" altLang="zh-CN" dirty="0" smtClean="0"/>
          </a:p>
          <a:p>
            <a:r>
              <a:rPr lang="en-US" altLang="zh-CN" dirty="0" err="1" smtClean="0"/>
              <a:t>myfile.writelines</a:t>
            </a:r>
            <a:r>
              <a:rPr lang="en-US" altLang="zh-CN" dirty="0" smtClean="0"/>
              <a:t>([‘1’,’2’,’3’,’4’,’5’])                            </a:t>
            </a:r>
            <a:r>
              <a:rPr lang="en-US" altLang="zh-CN" dirty="0" smtClean="0"/>
              <a:t>##</a:t>
            </a:r>
            <a:r>
              <a:rPr lang="en-US" altLang="zh-CN" dirty="0" err="1" smtClean="0"/>
              <a:t>writelines</a:t>
            </a:r>
            <a:r>
              <a:rPr lang="zh-CN" altLang="en-US" dirty="0" smtClean="0"/>
              <a:t>方法可以写入任何可迭代的对象和序列</a:t>
            </a:r>
            <a:endParaRPr lang="en-US" altLang="zh-CN" dirty="0" smtClean="0"/>
          </a:p>
          <a:p>
            <a:r>
              <a:rPr lang="en-US" altLang="zh-CN" dirty="0" err="1"/>
              <a:t>m</a:t>
            </a:r>
            <a:r>
              <a:rPr lang="en-US" altLang="zh-CN" dirty="0" err="1" smtClean="0"/>
              <a:t>yfile.close</a:t>
            </a:r>
            <a:r>
              <a:rPr lang="en-US" altLang="zh-CN" dirty="0" smtClean="0"/>
              <a:t>()                                                      ###</a:t>
            </a:r>
            <a:r>
              <a:rPr lang="zh-CN" altLang="en-US" dirty="0" smtClean="0"/>
              <a:t>关闭文件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86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文件处理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基本操作</a:t>
            </a:r>
            <a:r>
              <a:rPr lang="en-US" altLang="zh-CN" dirty="0" smtClean="0"/>
              <a:t>(</a:t>
            </a:r>
            <a:r>
              <a:rPr lang="zh-CN" altLang="en-US" dirty="0" smtClean="0"/>
              <a:t>读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068387" y="1891874"/>
            <a:ext cx="10058400" cy="2162333"/>
          </a:xfrm>
        </p:spPr>
        <p:txBody>
          <a:bodyPr/>
          <a:lstStyle/>
          <a:p>
            <a:r>
              <a:rPr lang="zh-CN" altLang="en-US" dirty="0" smtClean="0"/>
              <a:t>举例：</a:t>
            </a:r>
            <a:endParaRPr lang="en-US" altLang="zh-CN" dirty="0" smtClean="0"/>
          </a:p>
          <a:p>
            <a:r>
              <a:rPr lang="en-US" altLang="zh-CN" dirty="0" err="1"/>
              <a:t>m</a:t>
            </a:r>
            <a:r>
              <a:rPr lang="en-US" altLang="zh-CN" dirty="0" err="1" smtClean="0"/>
              <a:t>yfile</a:t>
            </a:r>
            <a:r>
              <a:rPr lang="en-US" altLang="zh-CN" dirty="0" smtClean="0"/>
              <a:t> = open(‘myfile.txt’)                 ###</a:t>
            </a:r>
            <a:r>
              <a:rPr lang="zh-CN" altLang="en-US" dirty="0" smtClean="0"/>
              <a:t>以读的模式打开一个文件</a:t>
            </a:r>
            <a:endParaRPr lang="en-US" altLang="zh-CN" dirty="0" smtClean="0"/>
          </a:p>
          <a:p>
            <a:r>
              <a:rPr lang="en-US" altLang="zh-CN" dirty="0" err="1" smtClean="0"/>
              <a:t>myfile.read</a:t>
            </a:r>
            <a:r>
              <a:rPr lang="en-US" altLang="zh-CN" dirty="0" smtClean="0"/>
              <a:t>()                                        ###</a:t>
            </a:r>
            <a:r>
              <a:rPr lang="zh-CN" altLang="en-US" dirty="0" smtClean="0"/>
              <a:t>读取文本内容</a:t>
            </a:r>
            <a:endParaRPr lang="en-US" altLang="zh-CN" dirty="0" smtClean="0"/>
          </a:p>
          <a:p>
            <a:r>
              <a:rPr lang="en-US" altLang="zh-CN" dirty="0" err="1" smtClean="0"/>
              <a:t>Myfile.close</a:t>
            </a:r>
            <a:r>
              <a:rPr lang="en-US" altLang="zh-CN" dirty="0" smtClean="0"/>
              <a:t>()                                       ###</a:t>
            </a:r>
            <a:r>
              <a:rPr lang="zh-CN" altLang="en-US" dirty="0" smtClean="0"/>
              <a:t>关闭文件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012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文件处理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基本操作</a:t>
            </a:r>
            <a:r>
              <a:rPr lang="en-US" altLang="zh-CN" dirty="0" smtClean="0"/>
              <a:t>(</a:t>
            </a:r>
            <a:r>
              <a:rPr lang="zh-CN" altLang="en-US" dirty="0" smtClean="0"/>
              <a:t>读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文件类提供了三种方法读取文本文件的内容，分别是：</a:t>
            </a:r>
            <a:endParaRPr lang="en-US" altLang="zh-CN" dirty="0"/>
          </a:p>
          <a:p>
            <a:r>
              <a:rPr lang="en-US" altLang="zh-CN" dirty="0" err="1"/>
              <a:t>f.read</a:t>
            </a:r>
            <a:r>
              <a:rPr lang="en-US" altLang="zh-CN" dirty="0"/>
              <a:t>(size)                             </a:t>
            </a:r>
            <a:endParaRPr lang="en-US" altLang="zh-CN" dirty="0" smtClean="0"/>
          </a:p>
          <a:p>
            <a:r>
              <a:rPr lang="en-US" altLang="zh-CN" dirty="0" smtClean="0"/>
              <a:t>##</a:t>
            </a:r>
            <a:r>
              <a:rPr lang="zh-CN" altLang="en-US" dirty="0"/>
              <a:t>返回一个</a:t>
            </a:r>
            <a:r>
              <a:rPr lang="zh-CN" altLang="en-US" dirty="0" smtClean="0"/>
              <a:t>字符串，内容为长度为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的文本。如果省略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参数，则表示读取文件所有内容，作为一个字符串返回。</a:t>
            </a:r>
            <a:endParaRPr lang="en-US" altLang="zh-CN" dirty="0" smtClean="0"/>
          </a:p>
          <a:p>
            <a:r>
              <a:rPr lang="en-US" altLang="zh-CN" dirty="0" err="1" smtClean="0"/>
              <a:t>f.readline</a:t>
            </a:r>
            <a:r>
              <a:rPr lang="en-US" altLang="zh-CN" dirty="0" smtClean="0"/>
              <a:t>(size)                            </a:t>
            </a:r>
          </a:p>
          <a:p>
            <a:r>
              <a:rPr lang="en-US" altLang="zh-CN" dirty="0" smtClean="0"/>
              <a:t> ##</a:t>
            </a:r>
            <a:r>
              <a:rPr lang="zh-CN" altLang="en-US" dirty="0" smtClean="0"/>
              <a:t>返回一个字符串，内容为文件当前一行</a:t>
            </a:r>
            <a:r>
              <a:rPr lang="en-US" altLang="zh-CN" dirty="0" smtClean="0"/>
              <a:t>(\n)</a:t>
            </a:r>
            <a:r>
              <a:rPr lang="zh-CN" altLang="en-US" dirty="0" smtClean="0"/>
              <a:t>的文本</a:t>
            </a:r>
            <a:endParaRPr lang="en-US" altLang="zh-CN" dirty="0" smtClean="0"/>
          </a:p>
          <a:p>
            <a:r>
              <a:rPr lang="en-US" altLang="zh-CN" dirty="0" err="1" smtClean="0"/>
              <a:t>f.readlines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##</a:t>
            </a:r>
            <a:r>
              <a:rPr lang="zh-CN" altLang="en-US" dirty="0" smtClean="0"/>
              <a:t>返回一个列表，列表的数据项为一行</a:t>
            </a:r>
            <a:r>
              <a:rPr lang="en-US" altLang="zh-CN" dirty="0" smtClean="0"/>
              <a:t>(\n)</a:t>
            </a:r>
            <a:r>
              <a:rPr lang="zh-CN" altLang="en-US" dirty="0" smtClean="0"/>
              <a:t>的文本</a:t>
            </a:r>
            <a:r>
              <a:rPr lang="en-US" altLang="zh-CN" dirty="0" smtClean="0"/>
              <a:t>[line1,line2,…,</a:t>
            </a:r>
            <a:r>
              <a:rPr lang="en-US" altLang="zh-CN" dirty="0" err="1" smtClean="0"/>
              <a:t>lineN</a:t>
            </a:r>
            <a:r>
              <a:rPr lang="en-US" altLang="zh-CN" dirty="0" smtClean="0"/>
              <a:t>]</a:t>
            </a:r>
            <a:r>
              <a:rPr lang="zh-CN" altLang="en-US" dirty="0" smtClean="0"/>
              <a:t>。再通过循环操作可以逐行访问列表中每一行的内容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964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文件处理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基本操作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068387" y="1891874"/>
            <a:ext cx="10058400" cy="4023360"/>
          </a:xfrm>
        </p:spPr>
        <p:txBody>
          <a:bodyPr/>
          <a:lstStyle/>
          <a:p>
            <a:r>
              <a:rPr lang="zh-CN" altLang="en-US" dirty="0" smtClean="0"/>
              <a:t>举例：</a:t>
            </a:r>
            <a:endParaRPr lang="en-US" altLang="zh-CN" dirty="0" smtClean="0"/>
          </a:p>
          <a:p>
            <a:r>
              <a:rPr lang="en-US" altLang="zh-CN" dirty="0" err="1"/>
              <a:t>m</a:t>
            </a:r>
            <a:r>
              <a:rPr lang="en-US" altLang="zh-CN" dirty="0" err="1" smtClean="0"/>
              <a:t>yfile</a:t>
            </a:r>
            <a:r>
              <a:rPr lang="en-US" altLang="zh-CN" dirty="0" smtClean="0"/>
              <a:t> = open(‘myfile.txt’)                 ###</a:t>
            </a:r>
            <a:r>
              <a:rPr lang="zh-CN" altLang="en-US" dirty="0" smtClean="0"/>
              <a:t>以读的模式打开一个文件</a:t>
            </a:r>
            <a:endParaRPr lang="en-US" altLang="zh-CN" dirty="0" smtClean="0"/>
          </a:p>
          <a:p>
            <a:r>
              <a:rPr lang="en-US" altLang="zh-CN" dirty="0" err="1"/>
              <a:t>m</a:t>
            </a:r>
            <a:r>
              <a:rPr lang="en-US" altLang="zh-CN" dirty="0" err="1" smtClean="0"/>
              <a:t>yfile.readline</a:t>
            </a:r>
            <a:r>
              <a:rPr lang="en-US" altLang="zh-CN" dirty="0" smtClean="0"/>
              <a:t>()                                 ###</a:t>
            </a:r>
            <a:r>
              <a:rPr lang="zh-CN" altLang="en-US" dirty="0" smtClean="0"/>
              <a:t>读取一行</a:t>
            </a:r>
            <a:endParaRPr lang="en-US" altLang="zh-CN" dirty="0" smtClean="0"/>
          </a:p>
          <a:p>
            <a:r>
              <a:rPr lang="en-US" altLang="zh-CN" dirty="0" err="1"/>
              <a:t>m</a:t>
            </a:r>
            <a:r>
              <a:rPr lang="en-US" altLang="zh-CN" dirty="0" err="1" smtClean="0"/>
              <a:t>yfile.readline</a:t>
            </a:r>
            <a:r>
              <a:rPr lang="en-US" altLang="zh-CN" dirty="0" smtClean="0"/>
              <a:t>()                                 ###</a:t>
            </a:r>
            <a:r>
              <a:rPr lang="zh-CN" altLang="en-US" dirty="0" smtClean="0"/>
              <a:t>接着再读取一行</a:t>
            </a:r>
            <a:endParaRPr lang="en-US" altLang="zh-CN" dirty="0" smtClean="0"/>
          </a:p>
          <a:p>
            <a:r>
              <a:rPr lang="en-US" altLang="zh-CN" dirty="0" smtClean="0"/>
              <a:t>…………….</a:t>
            </a:r>
          </a:p>
          <a:p>
            <a:r>
              <a:rPr lang="en-US" altLang="zh-CN" dirty="0" err="1"/>
              <a:t>m</a:t>
            </a:r>
            <a:r>
              <a:rPr lang="en-US" altLang="zh-CN" dirty="0" err="1" smtClean="0"/>
              <a:t>yfile.close</a:t>
            </a:r>
            <a:r>
              <a:rPr lang="en-US" altLang="zh-CN" dirty="0" smtClean="0"/>
              <a:t>()                                         ###</a:t>
            </a:r>
            <a:r>
              <a:rPr lang="zh-CN" altLang="en-US" dirty="0" smtClean="0"/>
              <a:t>关闭文件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1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9468</TotalTime>
  <Words>4661</Words>
  <Application>Microsoft Office PowerPoint</Application>
  <PresentationFormat>宽屏</PresentationFormat>
  <Paragraphs>698</Paragraphs>
  <Slides>54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0" baseType="lpstr">
      <vt:lpstr>inherit</vt:lpstr>
      <vt:lpstr>宋体</vt:lpstr>
      <vt:lpstr>Arial</vt:lpstr>
      <vt:lpstr>Calibri</vt:lpstr>
      <vt:lpstr>Calibri Light</vt:lpstr>
      <vt:lpstr>回顾</vt:lpstr>
      <vt:lpstr>Python  Web 运维开发课程</vt:lpstr>
      <vt:lpstr>Agenda</vt:lpstr>
      <vt:lpstr>文件处理—open函数介绍</vt:lpstr>
      <vt:lpstr>文件处理—open函数介绍</vt:lpstr>
      <vt:lpstr>文件处理—open函数介绍</vt:lpstr>
      <vt:lpstr>文件处理—基本操作(写)</vt:lpstr>
      <vt:lpstr>文件处理—基本操作(读)</vt:lpstr>
      <vt:lpstr>文件处理—基本操作(读)</vt:lpstr>
      <vt:lpstr>文件处理—基本操作</vt:lpstr>
      <vt:lpstr>文件处理—内容定位</vt:lpstr>
      <vt:lpstr>文件处理—上下文管理器</vt:lpstr>
      <vt:lpstr>文件处理—内容迭代</vt:lpstr>
      <vt:lpstr>文件处理—文件迭代器</vt:lpstr>
      <vt:lpstr>文件处理小练习</vt:lpstr>
      <vt:lpstr>文件处理小练习</vt:lpstr>
      <vt:lpstr>对象持久化</vt:lpstr>
      <vt:lpstr>PowerPoint 演示文稿</vt:lpstr>
      <vt:lpstr>PowerPoint 演示文稿</vt:lpstr>
      <vt:lpstr>迭代器和解析</vt:lpstr>
      <vt:lpstr>迭代器和解析</vt:lpstr>
      <vt:lpstr>迭代器和解析（上）迭代的含义</vt:lpstr>
      <vt:lpstr>迭代器和解析（上）手工迭代</vt:lpstr>
      <vt:lpstr>迭代器和解析（上）列表解析器</vt:lpstr>
      <vt:lpstr>迭代器和解析（上）列表解析器</vt:lpstr>
      <vt:lpstr>函数式编程（基础篇）</vt:lpstr>
      <vt:lpstr>函数式编程——基本语法</vt:lpstr>
      <vt:lpstr>函数式编程——定义和调用</vt:lpstr>
      <vt:lpstr>函数式编程——Python中的多态</vt:lpstr>
      <vt:lpstr>函数式编程——参数详解</vt:lpstr>
      <vt:lpstr>函数式编程——参数(位置参数)</vt:lpstr>
      <vt:lpstr>函数式编程——参数(关键字参数)</vt:lpstr>
      <vt:lpstr>函数式编程——参数(默认参数)</vt:lpstr>
      <vt:lpstr>函数式编程——参数(任意参数*)</vt:lpstr>
      <vt:lpstr>函数式编程——参数(任意参数**)</vt:lpstr>
      <vt:lpstr>函数式编程——参数解包</vt:lpstr>
      <vt:lpstr>函数式编程——Python作用域</vt:lpstr>
      <vt:lpstr>函数式编程——Python作用域</vt:lpstr>
      <vt:lpstr>函数式编程——Python作用域</vt:lpstr>
      <vt:lpstr>函数式编程——Python作用域</vt:lpstr>
      <vt:lpstr>函数式编程——Python作用域</vt:lpstr>
      <vt:lpstr>函数式编程——global语句</vt:lpstr>
      <vt:lpstr>函数式编程——作用域和嵌套函数</vt:lpstr>
      <vt:lpstr>函数式编程——作用域和嵌套函数</vt:lpstr>
      <vt:lpstr>函数式编程（高级篇上）</vt:lpstr>
      <vt:lpstr>函数式编程——工厂函数(闭包)</vt:lpstr>
      <vt:lpstr>函数式编程——递归函数</vt:lpstr>
      <vt:lpstr>函数式编程——递归函数</vt:lpstr>
      <vt:lpstr>模块——常用概念</vt:lpstr>
      <vt:lpstr>模块——导入模块</vt:lpstr>
      <vt:lpstr>模块——导入模块</vt:lpstr>
      <vt:lpstr>模块——包的理解</vt:lpstr>
      <vt:lpstr>模块——包的理解</vt:lpstr>
      <vt:lpstr>模块——混合用法模式</vt:lpstr>
      <vt:lpstr>下一期预告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Web 运维开发课程</dc:title>
  <dc:creator>Gu Baoer 顾鲍尔</dc:creator>
  <cp:lastModifiedBy>Gu Baoer 顾鲍尔</cp:lastModifiedBy>
  <cp:revision>393</cp:revision>
  <dcterms:created xsi:type="dcterms:W3CDTF">2015-03-28T07:08:48Z</dcterms:created>
  <dcterms:modified xsi:type="dcterms:W3CDTF">2015-05-10T09:28:04Z</dcterms:modified>
</cp:coreProperties>
</file>