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79" r:id="rId3"/>
    <p:sldId id="380" r:id="rId4"/>
    <p:sldId id="349" r:id="rId5"/>
    <p:sldId id="383" r:id="rId6"/>
    <p:sldId id="384" r:id="rId7"/>
    <p:sldId id="385" r:id="rId8"/>
    <p:sldId id="377" r:id="rId9"/>
    <p:sldId id="378" r:id="rId10"/>
    <p:sldId id="387" r:id="rId11"/>
    <p:sldId id="388" r:id="rId12"/>
    <p:sldId id="389" r:id="rId13"/>
    <p:sldId id="390" r:id="rId14"/>
    <p:sldId id="392" r:id="rId15"/>
    <p:sldId id="391" r:id="rId16"/>
    <p:sldId id="393" r:id="rId17"/>
    <p:sldId id="395" r:id="rId18"/>
    <p:sldId id="394" r:id="rId19"/>
    <p:sldId id="396" r:id="rId20"/>
    <p:sldId id="397" r:id="rId21"/>
    <p:sldId id="398" r:id="rId22"/>
    <p:sldId id="399" r:id="rId23"/>
    <p:sldId id="382" r:id="rId24"/>
    <p:sldId id="381" r:id="rId25"/>
    <p:sldId id="400" r:id="rId26"/>
    <p:sldId id="401" r:id="rId27"/>
    <p:sldId id="402" r:id="rId28"/>
    <p:sldId id="403" r:id="rId29"/>
    <p:sldId id="405" r:id="rId30"/>
    <p:sldId id="40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Baoer 顾鲍尔" initials="GB顾" lastIdx="1" clrIdx="0">
    <p:extLst>
      <p:ext uri="{19B8F6BF-5375-455C-9EA6-DF929625EA0E}">
        <p15:presenceInfo xmlns:p15="http://schemas.microsoft.com/office/powerpoint/2012/main" userId="S-1-5-21-3023422269-1613895276-74376300-4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7CB-AD68-473E-AC53-D805E3579EEF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CC37-550A-4A20-BFBB-BE5B768C8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2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5AA6-BB25-46E0-BE9D-5C9559466EC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112D-7EF8-48BA-ADFF-8649CE14F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734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C30E-BAB1-4B7C-86AE-593B176F683E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CD3-6DE2-4CB7-9B57-FFF207257DD3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8564-FE62-4F01-8F9B-851F2FD89119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D43-6DE6-4495-A5A9-4276BF5E08CF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B77D-DFB1-4082-9A5B-F86F83D354E9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690-A9CF-44BE-8AAE-96F28F4B7351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699-D035-43C5-A053-C61D393BDE24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59B-59F1-40FF-8E15-28B56999FCF2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EACD-3D98-4393-919E-E0DBF46BEA5C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C6ED2-619B-4875-95ED-348158E2B2B1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8C13-09B0-42AB-9164-E410594448E4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BD203-95EC-476E-9A45-EF97667C282E}" type="datetime1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br>
              <a:rPr lang="en-US" altLang="zh-CN" dirty="0" smtClean="0"/>
            </a:br>
            <a:r>
              <a:rPr lang="en-US" altLang="zh-CN" dirty="0" smtClean="0"/>
              <a:t>Web </a:t>
            </a:r>
            <a:r>
              <a:rPr lang="zh-CN" altLang="en-US" dirty="0" smtClean="0"/>
              <a:t>运维开发课程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第五篇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3400" y="5058383"/>
            <a:ext cx="2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主讲人：顾鲍尔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self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3889" y="1894901"/>
            <a:ext cx="9892898" cy="69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33889" y="2795607"/>
            <a:ext cx="10322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●    Python</a:t>
            </a:r>
            <a:r>
              <a:rPr lang="zh-CN" altLang="en-US" dirty="0"/>
              <a:t>的</a:t>
            </a:r>
            <a:r>
              <a:rPr lang="zh-CN" altLang="en-US" dirty="0" smtClean="0"/>
              <a:t>类中所写的方法</a:t>
            </a:r>
            <a:r>
              <a:rPr lang="zh-CN" altLang="en-US" dirty="0"/>
              <a:t>和普通的函数有一个很明显的区别，在类的方法必须有个额外的第一个参数 </a:t>
            </a:r>
            <a:r>
              <a:rPr lang="en-US" altLang="zh-CN" dirty="0"/>
              <a:t>(</a:t>
            </a:r>
            <a:r>
              <a:rPr lang="en-US" altLang="zh-CN" b="1" dirty="0"/>
              <a:t>self</a:t>
            </a:r>
            <a:r>
              <a:rPr lang="zh-CN" altLang="en-US" dirty="0"/>
              <a:t> </a:t>
            </a:r>
            <a:r>
              <a:rPr lang="en-US" altLang="zh-CN" dirty="0"/>
              <a:t>)</a:t>
            </a:r>
            <a:r>
              <a:rPr lang="zh-CN" altLang="en-US" dirty="0"/>
              <a:t>，但在调用这个方法的时候</a:t>
            </a:r>
            <a:r>
              <a:rPr lang="zh-CN" altLang="en-US" u="sng" dirty="0"/>
              <a:t>不必为这个参数赋值</a:t>
            </a:r>
            <a:r>
              <a:rPr lang="zh-CN" altLang="en-US" dirty="0"/>
              <a:t>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这个</a:t>
            </a:r>
            <a:r>
              <a:rPr lang="zh-CN" altLang="en-US" dirty="0"/>
              <a:t>特别的参数指代的是对象本身，而按照</a:t>
            </a:r>
            <a:r>
              <a:rPr lang="en-US" altLang="zh-CN" dirty="0"/>
              <a:t>Python</a:t>
            </a:r>
            <a:r>
              <a:rPr lang="zh-CN" altLang="en-US" dirty="0"/>
              <a:t>的惯例，它用</a:t>
            </a:r>
            <a:r>
              <a:rPr lang="en-US" altLang="zh-CN" dirty="0"/>
              <a:t>self</a:t>
            </a:r>
            <a:r>
              <a:rPr lang="zh-CN" altLang="en-US" dirty="0"/>
              <a:t>来表示。</a:t>
            </a: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2789317"/>
            <a:ext cx="10058400" cy="1957781"/>
          </a:xfrm>
        </p:spPr>
        <p:txBody>
          <a:bodyPr/>
          <a:lstStyle/>
          <a:p>
            <a:r>
              <a:rPr lang="zh-CN" altLang="en-US" dirty="0" smtClean="0"/>
              <a:t>●    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这个方法就是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的构造函数，专门是用来处理初始化对象的作用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当使用</a:t>
            </a:r>
            <a:r>
              <a:rPr lang="en-US" altLang="zh-CN" dirty="0" smtClean="0"/>
              <a:t>A()</a:t>
            </a:r>
            <a:r>
              <a:rPr lang="zh-CN" altLang="en-US" dirty="0" smtClean="0"/>
              <a:t>来构建实例对象的时候，会调用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来实现初始化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3018668"/>
            <a:ext cx="10058400" cy="1896893"/>
          </a:xfrm>
        </p:spPr>
        <p:txBody>
          <a:bodyPr/>
          <a:lstStyle/>
          <a:p>
            <a:r>
              <a:rPr lang="zh-CN" altLang="en-US" dirty="0" smtClean="0"/>
              <a:t>●    静态字段：在一个类中，并且在非类方法（类中定义的函数）的地方，定义的变量，称为静态字段。任何实例对象都可以访问同一个类字段。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动态字段：一切以“</a:t>
            </a:r>
            <a:r>
              <a:rPr lang="en-US" altLang="zh-CN" dirty="0" err="1" smtClean="0"/>
              <a:t>self.XXXXX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值”都称为动态字段；又称为实例变量，只有实例才能访问属于自己的实例变量，属于对象的字段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静态字段和动态字段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06230" y="1916349"/>
            <a:ext cx="994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什么叫字段？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是包含在类或结构中的对象或值。字段使类和结构可以封装数据</a:t>
            </a:r>
            <a:r>
              <a:rPr lang="zh-CN" altLang="en-US" dirty="0" smtClean="0"/>
              <a:t>。例如，变量名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01569" y="4632885"/>
            <a:ext cx="433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可不可以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类访问静态字段？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可不可以从实例对象中访问静态字段？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可不可以通过类来访问动态字段？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什么是方法？</a:t>
            </a:r>
            <a:endParaRPr lang="en-US" altLang="zh-CN" b="1" dirty="0" smtClean="0"/>
          </a:p>
          <a:p>
            <a:r>
              <a:rPr lang="zh-CN" altLang="en-US" dirty="0" smtClean="0"/>
              <a:t>所有在类中定义的函数，都叫方法。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静态方法和动态方法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7280" y="2908967"/>
            <a:ext cx="10058400" cy="18968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●    静态方法：</a:t>
            </a:r>
            <a:r>
              <a:rPr lang="zh-CN" altLang="en-US" dirty="0"/>
              <a:t>静态方法为类所有</a:t>
            </a:r>
            <a:r>
              <a:rPr lang="zh-CN" altLang="en-US" dirty="0" smtClean="0"/>
              <a:t>，在不创建实例的情况下，可以</a:t>
            </a:r>
            <a:r>
              <a:rPr lang="zh-CN" altLang="en-US" dirty="0"/>
              <a:t>通过类来使</a:t>
            </a:r>
            <a:r>
              <a:rPr lang="zh-CN" altLang="en-US" dirty="0" smtClean="0"/>
              <a:t>用；也可以</a:t>
            </a:r>
            <a:r>
              <a:rPr lang="zh-CN" altLang="en-US" dirty="0"/>
              <a:t>通过对象来使用</a:t>
            </a:r>
            <a:endParaRPr lang="en-US" altLang="zh-CN" dirty="0" smtClean="0"/>
          </a:p>
          <a:p>
            <a:r>
              <a:rPr lang="zh-CN" altLang="zh-CN" dirty="0" smtClean="0"/>
              <a:t>●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动态方法：在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中，一切带“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XXX (self)</a:t>
            </a:r>
            <a:r>
              <a:rPr lang="zh-CN" altLang="en-US" dirty="0" smtClean="0"/>
              <a:t>”的函数，都称为动态方法；只能通过实例对象才能访问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801569" y="4632885"/>
            <a:ext cx="433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可不可以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类访问静态方法？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可不可以从实例对象中访问静态方法？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可不可以通过类来访问动态方法？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6245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●    私有字段：无法被外部访问的字段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●    私有方法：无法被外部访问的方法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私有字段和私有方法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属性又可以称为特性，类中的字段都可以认为是“属性”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7280" y="2529191"/>
            <a:ext cx="10058400" cy="22766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97280" y="2324911"/>
            <a:ext cx="1011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如何让一个动态方法，成为这个对象的特性（属性）</a:t>
            </a:r>
            <a:endParaRPr lang="en-US" altLang="zh-CN" dirty="0" smtClean="0"/>
          </a:p>
          <a:p>
            <a:r>
              <a:rPr lang="zh-CN" altLang="en-US" dirty="0" smtClean="0"/>
              <a:t>可以使用装饰器</a:t>
            </a:r>
            <a:r>
              <a:rPr lang="en-US" altLang="zh-CN" dirty="0" smtClean="0"/>
              <a:t>@property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31149" y="2988941"/>
            <a:ext cx="2645708" cy="28624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dirty="0" smtClean="0"/>
              <a:t>●    只读属性</a:t>
            </a:r>
            <a:endParaRPr lang="en-US" altLang="zh-CN" dirty="0" smtClean="0"/>
          </a:p>
          <a:p>
            <a:r>
              <a:rPr lang="zh-CN" altLang="en-US" dirty="0" smtClean="0"/>
              <a:t>●    只写属性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7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534" y="1874917"/>
            <a:ext cx="11532465" cy="4889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如果你今晚准备请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个妹子吃饭，你会怎么做？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/>
              <a:t>过</a:t>
            </a:r>
            <a:r>
              <a:rPr lang="zh-CN" altLang="en-US" dirty="0" smtClean="0"/>
              <a:t>程式编程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7280" y="2529191"/>
            <a:ext cx="10058400" cy="22766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534" y="2544452"/>
            <a:ext cx="712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zh-CN" altLang="en-US" dirty="0" smtClean="0">
                <a:solidFill>
                  <a:srgbClr val="FF0000"/>
                </a:solidFill>
              </a:rPr>
              <a:t>你今晚准备请</a:t>
            </a:r>
            <a:r>
              <a:rPr lang="en-US" altLang="zh-CN" dirty="0" smtClean="0">
                <a:solidFill>
                  <a:srgbClr val="FF0000"/>
                </a:solidFill>
              </a:rPr>
              <a:t>10000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>
                <a:solidFill>
                  <a:srgbClr val="FF0000"/>
                </a:solidFill>
              </a:rPr>
              <a:t>妹子吃饭，你会怎么做？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7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534" y="1874917"/>
            <a:ext cx="11532465" cy="4023360"/>
          </a:xfrm>
        </p:spPr>
        <p:txBody>
          <a:bodyPr/>
          <a:lstStyle/>
          <a:p>
            <a:r>
              <a:rPr lang="zh-CN" altLang="en-US" dirty="0" smtClean="0"/>
              <a:t>面向对象</a:t>
            </a:r>
            <a:r>
              <a:rPr lang="zh-CN" altLang="en-US" dirty="0"/>
              <a:t>： 我</a:t>
            </a:r>
            <a:r>
              <a:rPr lang="zh-CN" altLang="en-US" dirty="0" smtClean="0"/>
              <a:t>想对自己的事业做一份规划，并且一步步去实现。</a:t>
            </a:r>
            <a:endParaRPr lang="en-US" altLang="zh-CN" dirty="0" smtClean="0"/>
          </a:p>
          <a:p>
            <a:r>
              <a:rPr lang="zh-CN" altLang="en-US" b="1" dirty="0" smtClean="0"/>
              <a:t>（</a:t>
            </a:r>
            <a:r>
              <a:rPr lang="zh-CN" altLang="en-US" b="1" dirty="0"/>
              <a:t>先使用面向对象的方式对整体关系作出分类，然后，根据不同的类深入细节的处理。</a:t>
            </a:r>
            <a:r>
              <a:rPr lang="zh-CN" altLang="en-US" b="1" dirty="0" smtClean="0"/>
              <a:t>）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优点：对于复杂、大型的软件，用面向对象更容易解决问题。代码简洁易读，且容易多人协作开发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缺点：开发效率上在某些时候未必高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程式： 我</a:t>
            </a:r>
            <a:r>
              <a:rPr lang="zh-CN" altLang="en-US" dirty="0" smtClean="0"/>
              <a:t>想现在立马做</a:t>
            </a:r>
            <a:r>
              <a:rPr lang="zh-CN" altLang="en-US" dirty="0"/>
              <a:t>一件</a:t>
            </a:r>
            <a:r>
              <a:rPr lang="zh-CN" altLang="en-US" dirty="0" smtClean="0"/>
              <a:t>事情。</a:t>
            </a:r>
            <a:r>
              <a:rPr lang="zh-CN" altLang="en-US" b="1" dirty="0" smtClean="0"/>
              <a:t>（只关注结果，</a:t>
            </a:r>
            <a:r>
              <a:rPr lang="zh-CN" altLang="en-US" b="1" dirty="0"/>
              <a:t>简单有效。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优点：简单的事情，效率比较高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缺点：面对于</a:t>
            </a:r>
            <a:r>
              <a:rPr lang="zh-CN" altLang="en-US" dirty="0" smtClean="0">
                <a:solidFill>
                  <a:srgbClr val="FF0000"/>
                </a:solidFill>
              </a:rPr>
              <a:t>复杂程序</a:t>
            </a:r>
            <a:r>
              <a:rPr lang="zh-CN" altLang="en-US" dirty="0">
                <a:solidFill>
                  <a:srgbClr val="FF0000"/>
                </a:solidFill>
              </a:rPr>
              <a:t>，修改起来很</a:t>
            </a:r>
            <a:r>
              <a:rPr lang="zh-CN" altLang="en-US" dirty="0" smtClean="0">
                <a:solidFill>
                  <a:srgbClr val="FF0000"/>
                </a:solidFill>
              </a:rPr>
              <a:t>复杂，有较大的局限性，且容易进入死胡同；代码冗余度相对高。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/>
              <a:t>过</a:t>
            </a:r>
            <a:r>
              <a:rPr lang="zh-CN" altLang="en-US" dirty="0" smtClean="0"/>
              <a:t>程式编程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7280" y="2529191"/>
            <a:ext cx="10058400" cy="22766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4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535" y="2824822"/>
            <a:ext cx="11532465" cy="1685406"/>
          </a:xfrm>
        </p:spPr>
        <p:txBody>
          <a:bodyPr/>
          <a:lstStyle/>
          <a:p>
            <a:r>
              <a:rPr lang="zh-CN" altLang="en-US" dirty="0" smtClean="0"/>
              <a:t>     面向对象</a:t>
            </a:r>
            <a:r>
              <a:rPr lang="zh-CN" altLang="en-US" dirty="0"/>
              <a:t>无法取代面向过程，他们是相辅相成的。面向对象关注于从宏观上把握事物之间的关系</a:t>
            </a:r>
            <a:r>
              <a:rPr lang="zh-CN" altLang="en-US" dirty="0" smtClean="0"/>
              <a:t>，在具体</a:t>
            </a:r>
            <a:r>
              <a:rPr lang="zh-CN" altLang="en-US" dirty="0"/>
              <a:t>到如何实现某个细节时，仍然采用面向过程的思维方式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面向对象</a:t>
            </a:r>
            <a:r>
              <a:rPr lang="zh-CN" altLang="en-US" dirty="0"/>
              <a:t>如果</a:t>
            </a:r>
            <a:r>
              <a:rPr lang="zh-CN" altLang="en-US" dirty="0" smtClean="0"/>
              <a:t>离开</a:t>
            </a:r>
            <a:r>
              <a:rPr lang="zh-CN" altLang="en-US" dirty="0"/>
              <a:t>了面向过程，就无法实现真正的落地，成为无源之水。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/>
              <a:t>过</a:t>
            </a:r>
            <a:r>
              <a:rPr lang="zh-CN" altLang="en-US" dirty="0" smtClean="0"/>
              <a:t>程式编程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7280" y="2529191"/>
            <a:ext cx="10058400" cy="22766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97280" y="2062264"/>
            <a:ext cx="456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7121" y="4805859"/>
            <a:ext cx="8453337" cy="9820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使用面向对象最根本的意义和价值就是多态、封装。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84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612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__del__ </a:t>
            </a:r>
            <a:r>
              <a:rPr lang="zh-CN" altLang="en-US" dirty="0" smtClean="0"/>
              <a:t>方法被</a:t>
            </a:r>
            <a:r>
              <a:rPr lang="zh-CN" altLang="en-US" dirty="0"/>
              <a:t>称为</a:t>
            </a:r>
            <a:r>
              <a:rPr lang="zh-CN" altLang="en-US" b="1" dirty="0" smtClean="0">
                <a:solidFill>
                  <a:srgbClr val="FF0000"/>
                </a:solidFill>
              </a:rPr>
              <a:t>析</a:t>
            </a:r>
            <a:r>
              <a:rPr lang="zh-CN" altLang="en-US" b="1" dirty="0">
                <a:solidFill>
                  <a:srgbClr val="FF0000"/>
                </a:solidFill>
              </a:rPr>
              <a:t>构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>
                <a:solidFill>
                  <a:schemeClr val="tx1"/>
                </a:solidFill>
              </a:rPr>
              <a:t>，一般当对象被销毁时，或者该对象在内存中被释放之前，自动会调用析构函数。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析构函数和</a:t>
            </a:r>
            <a:r>
              <a:rPr lang="en-US" altLang="zh-CN" dirty="0" smtClean="0"/>
              <a:t>__call__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2801566"/>
            <a:ext cx="621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class Foo(object):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def</a:t>
            </a:r>
            <a:r>
              <a:rPr lang="en-US" altLang="zh-CN" dirty="0">
                <a:solidFill>
                  <a:srgbClr val="FF0000"/>
                </a:solidFill>
              </a:rPr>
              <a:t> __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__(self):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    pass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def</a:t>
            </a:r>
            <a:r>
              <a:rPr lang="en-US" altLang="zh-CN" dirty="0">
                <a:solidFill>
                  <a:srgbClr val="FF0000"/>
                </a:solidFill>
              </a:rPr>
              <a:t> __del__(self):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    print 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zh-CN" altLang="en-US" dirty="0">
                <a:solidFill>
                  <a:srgbClr val="FF0000"/>
                </a:solidFill>
              </a:rPr>
              <a:t>解释器要销毁我啦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00" y="3044757"/>
            <a:ext cx="3647872" cy="165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析构函数极少被用到，简单的说就是当对象被销毁前，你希望程序做些什么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b="1" dirty="0" smtClean="0"/>
              <a:t>两个月前。。。。。。</a:t>
            </a:r>
            <a:endParaRPr lang="zh-CN" altLang="en-US" b="1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74" y="1879314"/>
            <a:ext cx="5942025" cy="4022725"/>
          </a:xfrm>
        </p:spPr>
      </p:pic>
    </p:spTree>
    <p:extLst>
      <p:ext uri="{BB962C8B-B14F-4D97-AF65-F5344CB8AC3E}">
        <p14:creationId xmlns:p14="http://schemas.microsoft.com/office/powerpoint/2010/main" val="39421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612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中，有一个比较特殊、极其变态，并且是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独有的魔法工具</a:t>
            </a:r>
            <a:r>
              <a:rPr lang="en-US" altLang="zh-CN" dirty="0" smtClean="0"/>
              <a:t>__call__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它是用来模拟</a:t>
            </a:r>
            <a:r>
              <a:rPr lang="en-US" altLang="zh-CN" dirty="0"/>
              <a:t>()</a:t>
            </a:r>
            <a:r>
              <a:rPr lang="zh-CN" altLang="en-US" dirty="0"/>
              <a:t>的调用，需要在实例上</a:t>
            </a:r>
            <a:r>
              <a:rPr lang="zh-CN" altLang="en-US" dirty="0" smtClean="0"/>
              <a:t>应用）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析构函数和</a:t>
            </a:r>
            <a:r>
              <a:rPr lang="en-US" altLang="zh-CN" dirty="0" smtClean="0"/>
              <a:t>__call__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7280" y="2801566"/>
            <a:ext cx="621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class Foo(object):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def</a:t>
            </a:r>
            <a:r>
              <a:rPr lang="en-US" altLang="zh-CN" dirty="0">
                <a:solidFill>
                  <a:srgbClr val="FF0000"/>
                </a:solidFill>
              </a:rPr>
              <a:t> __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en-US" altLang="zh-CN" dirty="0">
                <a:solidFill>
                  <a:srgbClr val="FF0000"/>
                </a:solidFill>
              </a:rPr>
              <a:t>__(self):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    pass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def</a:t>
            </a:r>
            <a:r>
              <a:rPr lang="en-US" altLang="zh-CN" dirty="0">
                <a:solidFill>
                  <a:srgbClr val="FF0000"/>
                </a:solidFill>
              </a:rPr>
              <a:t> __del__(self):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    print 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zh-CN" altLang="en-US" dirty="0">
                <a:solidFill>
                  <a:srgbClr val="FF0000"/>
                </a:solidFill>
              </a:rPr>
              <a:t>解释器要销毁我啦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17127" y="4637618"/>
            <a:ext cx="292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def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__call__(self):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print 'call'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44550" y="4637618"/>
            <a:ext cx="76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在实例中调用：</a:t>
            </a:r>
            <a:endParaRPr lang="en-US" altLang="zh-CN" dirty="0" smtClean="0"/>
          </a:p>
          <a:p>
            <a:r>
              <a:rPr lang="en-US" altLang="zh-CN" dirty="0" smtClean="0"/>
              <a:t>f1 </a:t>
            </a:r>
            <a:r>
              <a:rPr lang="en-US" altLang="zh-CN" dirty="0"/>
              <a:t>= Foo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f1()           ###</a:t>
            </a:r>
            <a:r>
              <a:rPr lang="zh-CN" altLang="en-US" dirty="0" smtClean="0"/>
              <a:t>当你有</a:t>
            </a:r>
            <a:r>
              <a:rPr lang="en-US" altLang="zh-CN" dirty="0" smtClean="0"/>
              <a:t>__call__</a:t>
            </a:r>
            <a:r>
              <a:rPr lang="zh-CN" altLang="en-US" dirty="0" smtClean="0"/>
              <a:t>进行创建类后，就可以像调用函数一样调用类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1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28" y="2051386"/>
            <a:ext cx="3677174" cy="3719932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54868" y="2178996"/>
            <a:ext cx="38326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● 单继承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● </a:t>
            </a:r>
            <a:r>
              <a:rPr lang="zh-CN" altLang="en-US" sz="2800" dirty="0" smtClean="0"/>
              <a:t>多继承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8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类的概念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3889" y="1894901"/>
            <a:ext cx="9892898" cy="69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8488" y="1969130"/>
            <a:ext cx="9793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属性继承搜索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err="1" smtClean="0"/>
              <a:t>object.attribute</a:t>
            </a:r>
            <a:r>
              <a:rPr lang="en-US" altLang="zh-CN" dirty="0" smtClean="0"/>
              <a:t>          (</a:t>
            </a:r>
            <a:r>
              <a:rPr lang="zh-CN" altLang="en-US" dirty="0" smtClean="0"/>
              <a:t>我们一直使用这个表达式读取模块的属性，调用对象的方法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18487" y="3216925"/>
            <a:ext cx="9793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然而，当我们对类产生的对象使用这种方式时，这个表达式会在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中启动搜索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搜索对象连接的树，来寻找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首次出现的对象。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找出</a:t>
            </a:r>
            <a:r>
              <a:rPr lang="en-US" altLang="zh-CN" dirty="0" smtClean="0">
                <a:solidFill>
                  <a:srgbClr val="FF0000"/>
                </a:solidFill>
              </a:rPr>
              <a:t>attribute</a:t>
            </a:r>
            <a:r>
              <a:rPr lang="zh-CN" altLang="en-US" dirty="0" smtClean="0">
                <a:solidFill>
                  <a:srgbClr val="FF0000"/>
                </a:solidFill>
              </a:rPr>
              <a:t>首次出现的地方，先搜索</a:t>
            </a:r>
            <a:r>
              <a:rPr lang="en-US" altLang="zh-CN" dirty="0" smtClean="0">
                <a:solidFill>
                  <a:srgbClr val="FF0000"/>
                </a:solidFill>
              </a:rPr>
              <a:t>object</a:t>
            </a:r>
            <a:r>
              <a:rPr lang="zh-CN" altLang="en-US" dirty="0" smtClean="0">
                <a:solidFill>
                  <a:srgbClr val="FF0000"/>
                </a:solidFill>
              </a:rPr>
              <a:t>，然后是该对象之上的所有的类，由下至上，由左至右。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类的概念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3889" y="1894901"/>
            <a:ext cx="9892898" cy="69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33890" y="1894901"/>
            <a:ext cx="5388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属性继承搜索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 smtClean="0"/>
              <a:t>右边的图是一个类树，</a:t>
            </a:r>
            <a:r>
              <a:rPr lang="en-US" altLang="zh-CN" dirty="0" smtClean="0"/>
              <a:t>C2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C3</a:t>
            </a:r>
            <a:r>
              <a:rPr lang="zh-CN" altLang="en-US" dirty="0" smtClean="0"/>
              <a:t>是父类，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是子类；</a:t>
            </a:r>
            <a:endParaRPr lang="en-US" altLang="zh-CN" dirty="0" smtClean="0"/>
          </a:p>
          <a:p>
            <a:r>
              <a:rPr lang="en-US" altLang="zh-CN" dirty="0" smtClean="0"/>
              <a:t>L1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L2</a:t>
            </a:r>
            <a:r>
              <a:rPr lang="zh-CN" altLang="en-US" dirty="0" smtClean="0"/>
              <a:t>是两个实例。</a:t>
            </a:r>
            <a:endParaRPr lang="en-US" altLang="zh-CN" dirty="0" smtClean="0"/>
          </a:p>
          <a:p>
            <a:r>
              <a:rPr lang="zh-CN" altLang="en-US" dirty="0" smtClean="0"/>
              <a:t>而继承就是由下至上搜索此树，来寻找属性名称所出现的最低的地方。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709" y="1894901"/>
            <a:ext cx="4504390" cy="38283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3351" y="5168194"/>
            <a:ext cx="688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举例：</a:t>
            </a:r>
            <a:endParaRPr lang="en-US" altLang="zh-CN" dirty="0"/>
          </a:p>
          <a:p>
            <a:r>
              <a:rPr lang="en-US" altLang="zh-CN" dirty="0" smtClean="0"/>
              <a:t>L2.w   </a:t>
            </a:r>
            <a:r>
              <a:rPr lang="zh-CN" altLang="en-US" dirty="0" smtClean="0"/>
              <a:t>立即就会开启搜索树模式，以下面这个顺序搜索连接对象：</a:t>
            </a:r>
            <a:endParaRPr lang="en-US" altLang="zh-CN" dirty="0" smtClean="0"/>
          </a:p>
          <a:p>
            <a:r>
              <a:rPr lang="en-US" altLang="zh-CN" dirty="0" smtClean="0"/>
              <a:t>L2,C1,C2,C3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3350" y="4062709"/>
            <a:ext cx="688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类：是一个实例工厂。类的属性提供了行为（数据以及函数）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实例：实例属性记录的实际数据，而每个实例对象的数据都不同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5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/>
              <a:t>新式</a:t>
            </a:r>
            <a:r>
              <a:rPr lang="zh-CN" altLang="en-US" dirty="0" smtClean="0"/>
              <a:t>类</a:t>
            </a:r>
            <a:r>
              <a:rPr lang="zh-CN" altLang="en-US" dirty="0"/>
              <a:t>和</a:t>
            </a:r>
            <a:r>
              <a:rPr lang="zh-CN" altLang="en-US" dirty="0" smtClean="0"/>
              <a:t>经典类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3889" y="1894901"/>
            <a:ext cx="9892898" cy="69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83340" y="2401760"/>
            <a:ext cx="9793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 smtClean="0"/>
              <a:t>面向对象最</a:t>
            </a:r>
            <a:r>
              <a:rPr lang="zh-CN" altLang="en-US" dirty="0"/>
              <a:t>神奇的地方就是有两种类，经典类和新式类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python2.2</a:t>
            </a:r>
            <a:r>
              <a:rPr lang="zh-CN" altLang="en-US" dirty="0" smtClean="0"/>
              <a:t>版本中新式类的出现，目的是为了彻底淘汰经典类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两者的区别在于：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新式类在经典类的基础上增加众多特性，并且更进一步的符合面向对象的概念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类在内存中的优化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修复一个重大缺陷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统一了类和类型（类本身也是一个对象）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7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的异常处理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49" y="2084759"/>
            <a:ext cx="4762500" cy="342900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60691" y="2710069"/>
            <a:ext cx="444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永远也不要让用户看到错误的底层代码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463414" y="4025427"/>
            <a:ext cx="4445541" cy="1488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你也许已经知道如何用</a:t>
            </a:r>
            <a:r>
              <a:rPr lang="en-US" altLang="zh-CN" dirty="0"/>
              <a:t>if...else...</a:t>
            </a:r>
            <a:r>
              <a:rPr lang="zh-CN" altLang="en-US" dirty="0"/>
              <a:t>来控制异常了，也许是自发的，然而这种控制异常痛苦，同一个异常或者错误如果多个地方出现，那么你每个地方都要做相同处理，感觉相当的麻烦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4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2267" y="1855462"/>
            <a:ext cx="6737716" cy="43896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AttributeError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对象</a:t>
            </a:r>
            <a:r>
              <a:rPr lang="zh-CN" altLang="en-US" dirty="0"/>
              <a:t>没有这个属性</a:t>
            </a:r>
            <a:endParaRPr lang="en-US" altLang="zh-CN" dirty="0" smtClean="0"/>
          </a:p>
          <a:p>
            <a:r>
              <a:rPr lang="en-US" altLang="zh-CN" dirty="0" err="1" smtClean="0"/>
              <a:t>IOError</a:t>
            </a:r>
            <a:r>
              <a:rPr lang="en-US" altLang="zh-CN" dirty="0" smtClean="0"/>
              <a:t>                                      </a:t>
            </a:r>
            <a:r>
              <a:rPr lang="zh-CN" altLang="en-US" dirty="0" smtClean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输出操作失败</a:t>
            </a:r>
            <a:endParaRPr lang="en-US" altLang="zh-CN" dirty="0" smtClean="0"/>
          </a:p>
          <a:p>
            <a:r>
              <a:rPr lang="en-US" altLang="zh-CN" dirty="0" err="1" smtClean="0"/>
              <a:t>ImportError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导</a:t>
            </a:r>
            <a:r>
              <a:rPr lang="zh-CN" altLang="en-US" dirty="0"/>
              <a:t>入模块</a:t>
            </a:r>
            <a:r>
              <a:rPr lang="en-US" altLang="zh-CN" dirty="0"/>
              <a:t>/</a:t>
            </a:r>
            <a:r>
              <a:rPr lang="zh-CN" altLang="en-US" dirty="0"/>
              <a:t>对象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r>
              <a:rPr lang="en-US" altLang="zh-CN" dirty="0" err="1" smtClean="0"/>
              <a:t>IndentationError</a:t>
            </a:r>
            <a:r>
              <a:rPr lang="en-US" altLang="zh-CN" dirty="0" smtClean="0"/>
              <a:t>                      </a:t>
            </a:r>
            <a:r>
              <a:rPr lang="zh-CN" altLang="en-US" dirty="0" smtClean="0"/>
              <a:t>缩进错误</a:t>
            </a:r>
            <a:endParaRPr lang="en-US" altLang="zh-CN" dirty="0" smtClean="0"/>
          </a:p>
          <a:p>
            <a:r>
              <a:rPr lang="en-US" altLang="zh-CN" dirty="0" err="1" smtClean="0"/>
              <a:t>IndexError</a:t>
            </a:r>
            <a:r>
              <a:rPr lang="en-US" altLang="zh-CN" dirty="0" smtClean="0"/>
              <a:t>                                </a:t>
            </a:r>
            <a:r>
              <a:rPr lang="zh-CN" altLang="en-US" dirty="0" smtClean="0"/>
              <a:t>序列</a:t>
            </a:r>
            <a:r>
              <a:rPr lang="zh-CN" altLang="en-US" dirty="0"/>
              <a:t>中没有没有此索引</a:t>
            </a:r>
            <a:r>
              <a:rPr lang="en-US" altLang="zh-CN" dirty="0"/>
              <a:t>(index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KeyError</a:t>
            </a:r>
            <a:r>
              <a:rPr lang="en-US" altLang="zh-CN" dirty="0" smtClean="0"/>
              <a:t>                                   </a:t>
            </a:r>
            <a:r>
              <a:rPr lang="zh-CN" altLang="en-US" dirty="0" smtClean="0"/>
              <a:t>映射中没有这个键</a:t>
            </a:r>
            <a:endParaRPr lang="en-US" altLang="zh-CN" dirty="0" smtClean="0"/>
          </a:p>
          <a:p>
            <a:r>
              <a:rPr lang="en-US" altLang="zh-CN" dirty="0" err="1" smtClean="0"/>
              <a:t>KeyboardInterrupt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用户</a:t>
            </a:r>
            <a:r>
              <a:rPr lang="zh-CN" altLang="en-US" dirty="0"/>
              <a:t>中断执行</a:t>
            </a:r>
            <a:r>
              <a:rPr lang="en-US" altLang="zh-CN" dirty="0"/>
              <a:t>(</a:t>
            </a:r>
            <a:r>
              <a:rPr lang="zh-CN" altLang="en-US" dirty="0"/>
              <a:t>通常是输入</a:t>
            </a:r>
            <a:r>
              <a:rPr lang="en-US" altLang="zh-CN" dirty="0"/>
              <a:t>^C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NameError</a:t>
            </a:r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未</a:t>
            </a:r>
            <a:r>
              <a:rPr lang="zh-CN" altLang="en-US" dirty="0"/>
              <a:t>声明</a:t>
            </a:r>
            <a:r>
              <a:rPr lang="en-US" altLang="zh-CN" dirty="0"/>
              <a:t>/</a:t>
            </a:r>
            <a:r>
              <a:rPr lang="zh-CN" altLang="en-US" dirty="0"/>
              <a:t>初始化对象 </a:t>
            </a:r>
            <a:endParaRPr lang="en-US" altLang="zh-CN" dirty="0" smtClean="0"/>
          </a:p>
          <a:p>
            <a:r>
              <a:rPr lang="en-US" altLang="zh-CN" dirty="0" err="1" smtClean="0"/>
              <a:t>SyntaxError</a:t>
            </a:r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en-US" altLang="zh-CN" dirty="0" err="1" smtClean="0"/>
              <a:t>TypeError</a:t>
            </a: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对</a:t>
            </a:r>
            <a:r>
              <a:rPr lang="zh-CN" altLang="en-US" dirty="0"/>
              <a:t>类型无效的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UnboundLocalError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访问</a:t>
            </a:r>
            <a:r>
              <a:rPr lang="zh-CN" altLang="en-US" dirty="0"/>
              <a:t>未初始化的本地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err="1" smtClean="0"/>
              <a:t>ValueError</a:t>
            </a:r>
            <a:r>
              <a:rPr lang="en-US" altLang="zh-CN" dirty="0" smtClean="0"/>
              <a:t>                                    </a:t>
            </a:r>
            <a:r>
              <a:rPr lang="zh-CN" altLang="en-US" dirty="0" smtClean="0"/>
              <a:t>传入无效参数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的异常处理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常见标准异常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55462"/>
            <a:ext cx="10680505" cy="4389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try: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pass                           ##</a:t>
            </a:r>
            <a:r>
              <a:rPr lang="zh-CN" altLang="en-US" dirty="0" smtClean="0"/>
              <a:t>需要被捕获异常的代码块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注意：一旦捕获，就立即跳出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 smtClean="0"/>
              <a:t>except </a:t>
            </a:r>
            <a:r>
              <a:rPr lang="en-US" altLang="zh-CN" dirty="0" err="1" smtClean="0"/>
              <a:t>xxxExcept,e</a:t>
            </a:r>
            <a:r>
              <a:rPr lang="en-US" altLang="zh-CN" dirty="0" smtClean="0"/>
              <a:t>:        ##</a:t>
            </a:r>
            <a:r>
              <a:rPr lang="zh-CN" altLang="en-US" dirty="0" smtClean="0"/>
              <a:t>被捕获的错误类型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pass</a:t>
            </a:r>
          </a:p>
          <a:p>
            <a:r>
              <a:rPr lang="en-US" altLang="zh-CN" dirty="0" smtClean="0"/>
              <a:t>except </a:t>
            </a:r>
            <a:r>
              <a:rPr lang="en-US" altLang="zh-CN" dirty="0" err="1" smtClean="0"/>
              <a:t>Exception,e</a:t>
            </a:r>
            <a:r>
              <a:rPr lang="en-US" altLang="zh-CN" dirty="0" smtClean="0"/>
              <a:t>:        ##</a:t>
            </a:r>
            <a:r>
              <a:rPr lang="zh-CN" altLang="en-US" dirty="0" smtClean="0"/>
              <a:t>捕获所有的错误</a:t>
            </a:r>
            <a:endParaRPr lang="en-US" altLang="zh-CN" dirty="0" smtClean="0"/>
          </a:p>
          <a:p>
            <a:r>
              <a:rPr lang="en-US" altLang="zh-CN" dirty="0" smtClean="0"/>
              <a:t>        pass</a:t>
            </a:r>
          </a:p>
          <a:p>
            <a:r>
              <a:rPr lang="en-US" altLang="zh-CN" dirty="0" smtClean="0"/>
              <a:t>else:                                  ##</a:t>
            </a:r>
            <a:r>
              <a:rPr lang="zh-CN" altLang="en-US" dirty="0" smtClean="0"/>
              <a:t>如果没有被捕获的异常，则运行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后的代码块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pass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finally:                             ##</a:t>
            </a:r>
            <a:r>
              <a:rPr lang="zh-CN" altLang="en-US" dirty="0" smtClean="0"/>
              <a:t>不管有没有异常，都会执行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后的代码</a:t>
            </a:r>
            <a:r>
              <a:rPr lang="zh-CN" altLang="en-US" dirty="0" smtClean="0"/>
              <a:t>块，写在整个异常处理最后一句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pass</a:t>
            </a:r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的异常处理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捕获异常流程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39100"/>
          </a:xfrm>
        </p:spPr>
        <p:txBody>
          <a:bodyPr/>
          <a:lstStyle/>
          <a:p>
            <a:r>
              <a:rPr lang="zh-CN" altLang="en-US" dirty="0" smtClean="0"/>
              <a:t>由于在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中，所有的异常机制都是通过继承父类“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”，因此根据这个机制，我们可以自定义一个异常类并继承该父类。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的异常处理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自定义异常处理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20248" y="2793208"/>
            <a:ext cx="51653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##</a:t>
            </a:r>
            <a:r>
              <a:rPr lang="zh-CN" altLang="en-US" sz="2400" dirty="0">
                <a:solidFill>
                  <a:srgbClr val="FF0000"/>
                </a:solidFill>
              </a:rPr>
              <a:t>定义一个自定义的异常类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class </a:t>
            </a:r>
            <a:r>
              <a:rPr lang="en-US" altLang="zh-CN" sz="2400" dirty="0" err="1">
                <a:solidFill>
                  <a:srgbClr val="FF0000"/>
                </a:solidFill>
              </a:rPr>
              <a:t>MyException</a:t>
            </a:r>
            <a:r>
              <a:rPr lang="en-US" altLang="zh-CN" sz="2400" dirty="0">
                <a:solidFill>
                  <a:srgbClr val="FF0000"/>
                </a:solidFill>
              </a:rPr>
              <a:t>(Exception):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pass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##</a:t>
            </a:r>
            <a:r>
              <a:rPr lang="zh-CN" altLang="en-US" sz="2400" dirty="0">
                <a:solidFill>
                  <a:srgbClr val="FF0000"/>
                </a:solidFill>
              </a:rPr>
              <a:t>手工出发自定义异常类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raise </a:t>
            </a:r>
            <a:r>
              <a:rPr lang="en-US" altLang="zh-CN" sz="2400" dirty="0" err="1">
                <a:solidFill>
                  <a:srgbClr val="FF0000"/>
                </a:solidFill>
              </a:rPr>
              <a:t>MyException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29" y="1828800"/>
            <a:ext cx="5937115" cy="43704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CN" dirty="0" smtClean="0"/>
              <a:t>Python-Web</a:t>
            </a:r>
            <a:r>
              <a:rPr lang="zh-CN" altLang="en-US" dirty="0" smtClean="0"/>
              <a:t>运维开发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2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16" y="1943020"/>
            <a:ext cx="5419569" cy="4067749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b="1" dirty="0"/>
              <a:t>从</a:t>
            </a:r>
            <a:r>
              <a:rPr lang="zh-CN" altLang="en-US" b="1" dirty="0" smtClean="0"/>
              <a:t>今天开始后的未来。。。。。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63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Python-Web</a:t>
            </a:r>
            <a:r>
              <a:rPr lang="zh-CN" altLang="en-US" dirty="0" smtClean="0"/>
              <a:t>运维开发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7280" y="2067247"/>
            <a:ext cx="4834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第二部分预告：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●Http</a:t>
            </a:r>
            <a:r>
              <a:rPr lang="zh-CN" altLang="en-US" dirty="0" smtClean="0"/>
              <a:t>协议基础开发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●基于多进程编程，远程批量操作服务器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●前端技术（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交互）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●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框架详解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●项目开发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0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Agenda</a:t>
            </a:r>
            <a:endParaRPr lang="zh-CN" altLang="en-US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● 面向对象的概念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类的基本语法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● 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的意义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构造函数和</a:t>
            </a:r>
            <a:r>
              <a:rPr lang="zh-CN" altLang="en-US" dirty="0"/>
              <a:t>析构</a:t>
            </a:r>
            <a:r>
              <a:rPr lang="zh-CN" altLang="en-US" dirty="0" smtClean="0"/>
              <a:t>函数、</a:t>
            </a:r>
            <a:r>
              <a:rPr lang="en-US" altLang="zh-CN" dirty="0" smtClean="0"/>
              <a:t>__call__</a:t>
            </a:r>
            <a:r>
              <a:rPr lang="zh-CN" altLang="en-US" dirty="0" smtClean="0"/>
              <a:t>的魔法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静态和动态的字段和方法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类的私有特性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过程式编程  </a:t>
            </a:r>
            <a:r>
              <a:rPr lang="en-US" altLang="zh-CN" dirty="0" smtClean="0"/>
              <a:t>Vs   </a:t>
            </a:r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继承和多继承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</a:t>
            </a:r>
            <a:r>
              <a:rPr lang="zh-CN" altLang="en-US" dirty="0"/>
              <a:t>新式</a:t>
            </a:r>
            <a:r>
              <a:rPr lang="zh-CN" altLang="en-US" dirty="0" smtClean="0"/>
              <a:t>类和经典类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●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的异常机制处理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8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为什么要面向对象编程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为什么学校要分不同的院系和班级？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为什么在医院里有不同的科室？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为什么中国要分为</a:t>
            </a:r>
            <a:r>
              <a:rPr lang="en-US" altLang="zh-CN" dirty="0" smtClean="0"/>
              <a:t>23</a:t>
            </a:r>
            <a:r>
              <a:rPr lang="zh-CN" altLang="en-US" dirty="0" smtClean="0"/>
              <a:t>个省？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" y="2688198"/>
            <a:ext cx="2441013" cy="3200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62" y="3026086"/>
            <a:ext cx="2790825" cy="209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15" y="4134944"/>
            <a:ext cx="3352800" cy="2095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55" y="2199028"/>
            <a:ext cx="2864053" cy="1837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25" y="4288674"/>
            <a:ext cx="2790825" cy="2095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4" y="98984"/>
            <a:ext cx="4096345" cy="2095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69" y="194868"/>
            <a:ext cx="3905250" cy="1847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34" y="2274534"/>
            <a:ext cx="3401002" cy="19392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70" y="162369"/>
            <a:ext cx="3192376" cy="19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017" y="1845734"/>
            <a:ext cx="11332723" cy="4023360"/>
          </a:xfrm>
        </p:spPr>
        <p:txBody>
          <a:bodyPr/>
          <a:lstStyle/>
          <a:p>
            <a:r>
              <a:rPr lang="zh-CN" altLang="en-US" dirty="0" smtClean="0"/>
              <a:t>世界万物，皆可分类</a:t>
            </a:r>
            <a:r>
              <a:rPr lang="en-US" altLang="zh-CN" dirty="0" smtClean="0"/>
              <a:t>……..</a:t>
            </a:r>
          </a:p>
          <a:p>
            <a:r>
              <a:rPr lang="zh-CN" altLang="en-US" dirty="0" smtClean="0"/>
              <a:t>一切皆为对象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类： </a:t>
            </a:r>
            <a:r>
              <a:rPr lang="zh-CN" altLang="en-US" dirty="0" smtClean="0"/>
              <a:t>类别，比如人类、动物类、机器类等等等等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对象： </a:t>
            </a:r>
            <a:r>
              <a:rPr lang="zh-CN" altLang="en-US" dirty="0" smtClean="0"/>
              <a:t>类的实体（比如：人是一个类，有一个名字叫顾鲍尔的人，那顾鲍尔就是这个类的对象）。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方法：</a:t>
            </a:r>
            <a:r>
              <a:rPr lang="zh-CN" altLang="en-US" dirty="0" smtClean="0"/>
              <a:t>人会走，会思考；狗会叫，会咬人。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继承：</a:t>
            </a:r>
            <a:r>
              <a:rPr lang="zh-CN" altLang="en-US" dirty="0" smtClean="0"/>
              <a:t>金正日死了，儿子继承了他的王位。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封装：</a:t>
            </a:r>
            <a:r>
              <a:rPr lang="zh-CN" altLang="en-US" dirty="0" smtClean="0"/>
              <a:t>狗只会叫汪汪，这是狗的特性；而人只说人话，这是人的特性。两者特性不能交换和共用。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多态：</a:t>
            </a:r>
            <a:r>
              <a:rPr lang="zh-CN" altLang="en-US" dirty="0"/>
              <a:t>当看到一只鸟走起来像鸭子、游泳起来像鸭子、叫起来也像鸭子，那么这只鸟就</a:t>
            </a:r>
            <a:r>
              <a:rPr lang="zh-CN" altLang="en-US" dirty="0" smtClean="0"/>
              <a:t>可以称为鸭子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抽象：</a:t>
            </a:r>
            <a:r>
              <a:rPr lang="zh-CN" altLang="en-US" dirty="0"/>
              <a:t>就是指从具体问题中，提取出具有共性的模式，再使用通用的解决方法加以处理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面向对象编程的基本概念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8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3889" y="1894901"/>
            <a:ext cx="9892898" cy="69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83340" y="2401760"/>
            <a:ext cx="9793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/>
              <a:t>面向对象是一种对现实世界的理解和抽象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2617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面向对象编程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类的基本语法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3889" y="1894901"/>
            <a:ext cx="9892898" cy="69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33889" y="1988799"/>
            <a:ext cx="10322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Person(object</a:t>
            </a:r>
            <a:r>
              <a:rPr lang="en-US" altLang="zh-CN" dirty="0" smtClean="0"/>
              <a:t>):          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name(self</a:t>
            </a:r>
            <a:r>
              <a:rPr lang="en-US" altLang="zh-CN" dirty="0" smtClean="0"/>
              <a:t>):</a:t>
            </a:r>
            <a:endParaRPr lang="en-US" altLang="zh-CN" dirty="0"/>
          </a:p>
          <a:p>
            <a:r>
              <a:rPr lang="en-US" altLang="zh-CN" dirty="0"/>
              <a:t>            print 'My name is </a:t>
            </a:r>
            <a:r>
              <a:rPr lang="en-US" altLang="zh-CN" dirty="0" err="1"/>
              <a:t>gubaoer</a:t>
            </a:r>
            <a:r>
              <a:rPr lang="en-US" altLang="zh-CN" dirty="0"/>
              <a:t>'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gubaoer</a:t>
            </a:r>
            <a:r>
              <a:rPr lang="en-US" altLang="zh-CN" dirty="0">
                <a:solidFill>
                  <a:srgbClr val="FF0000"/>
                </a:solidFill>
              </a:rPr>
              <a:t> = Person</a:t>
            </a:r>
            <a:r>
              <a:rPr lang="en-US" altLang="zh-CN" dirty="0" smtClean="0">
                <a:solidFill>
                  <a:srgbClr val="FF0000"/>
                </a:solidFill>
              </a:rPr>
              <a:t>()   #  </a:t>
            </a:r>
            <a:r>
              <a:rPr lang="zh-CN" altLang="en-US" dirty="0" smtClean="0">
                <a:solidFill>
                  <a:srgbClr val="FF0000"/>
                </a:solidFill>
              </a:rPr>
              <a:t>将定义好的类，赋给一个变量名为</a:t>
            </a:r>
            <a:r>
              <a:rPr lang="en-US" altLang="zh-CN" dirty="0" err="1" smtClean="0">
                <a:solidFill>
                  <a:srgbClr val="FF0000"/>
                </a:solidFill>
              </a:rPr>
              <a:t>gubaoer</a:t>
            </a:r>
            <a:r>
              <a:rPr lang="zh-CN" altLang="en-US" dirty="0" smtClean="0">
                <a:solidFill>
                  <a:srgbClr val="FF0000"/>
                </a:solidFill>
              </a:rPr>
              <a:t>的变量，而</a:t>
            </a:r>
            <a:r>
              <a:rPr lang="en-US" altLang="zh-CN" dirty="0" err="1" smtClean="0">
                <a:solidFill>
                  <a:srgbClr val="FF0000"/>
                </a:solidFill>
              </a:rPr>
              <a:t>gubaoer</a:t>
            </a:r>
            <a:r>
              <a:rPr lang="zh-CN" altLang="en-US" dirty="0" smtClean="0">
                <a:solidFill>
                  <a:srgbClr val="FF0000"/>
                </a:solidFill>
              </a:rPr>
              <a:t>这个变量就是这个类的实例。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gubaoer.name</a:t>
            </a:r>
            <a:r>
              <a:rPr lang="en-US" altLang="zh-CN" dirty="0" smtClean="0">
                <a:solidFill>
                  <a:srgbClr val="FF0000"/>
                </a:solidFill>
              </a:rPr>
              <a:t>()      #</a:t>
            </a:r>
            <a:r>
              <a:rPr lang="zh-CN" altLang="en-US" dirty="0" smtClean="0">
                <a:solidFill>
                  <a:srgbClr val="FF0000"/>
                </a:solidFill>
              </a:rPr>
              <a:t>作为实例可以调用它的方法</a:t>
            </a:r>
            <a:r>
              <a:rPr lang="en-US" altLang="zh-CN" dirty="0" smtClean="0">
                <a:solidFill>
                  <a:srgbClr val="FF0000"/>
                </a:solidFill>
              </a:rPr>
              <a:t>name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10781</TotalTime>
  <Words>2060</Words>
  <Application>Microsoft Office PowerPoint</Application>
  <PresentationFormat>宽屏</PresentationFormat>
  <Paragraphs>273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宋体</vt:lpstr>
      <vt:lpstr>Calibri</vt:lpstr>
      <vt:lpstr>Calibri Light</vt:lpstr>
      <vt:lpstr>回顾</vt:lpstr>
      <vt:lpstr>Python  Web 运维开发课程</vt:lpstr>
      <vt:lpstr>两个月前。。。。。。</vt:lpstr>
      <vt:lpstr>从今天开始后的未来。。。。。</vt:lpstr>
      <vt:lpstr>Agenda</vt:lpstr>
      <vt:lpstr>为什么要面向对象编程</vt:lpstr>
      <vt:lpstr>PowerPoint 演示文稿</vt:lpstr>
      <vt:lpstr>面向对象编程的基本概念</vt:lpstr>
      <vt:lpstr>面向对象编程</vt:lpstr>
      <vt:lpstr>面向对象编程—类的基本语法</vt:lpstr>
      <vt:lpstr>面向对象编程—什么是self</vt:lpstr>
      <vt:lpstr>面向对象编程—构造函数</vt:lpstr>
      <vt:lpstr>面向对象编程—静态字段和动态字段</vt:lpstr>
      <vt:lpstr>面向对象编程—静态方法和动态方法</vt:lpstr>
      <vt:lpstr>面向对象编程—私有字段和私有方法</vt:lpstr>
      <vt:lpstr>面向对象编程—属性</vt:lpstr>
      <vt:lpstr>过程式编程 VS 面向对象编程</vt:lpstr>
      <vt:lpstr>过程式编程 VS 面向对象编程</vt:lpstr>
      <vt:lpstr>过程式编程 VS 面向对象编程</vt:lpstr>
      <vt:lpstr>面向对象编程—析构函数和__call__</vt:lpstr>
      <vt:lpstr>面向对象编程—析构函数和__call__</vt:lpstr>
      <vt:lpstr>面向对象编程—继承</vt:lpstr>
      <vt:lpstr>面向对象编程—类的概念</vt:lpstr>
      <vt:lpstr>面向对象编程—类的概念</vt:lpstr>
      <vt:lpstr>面向对象编程—新式类和经典类</vt:lpstr>
      <vt:lpstr>Python的异常处理</vt:lpstr>
      <vt:lpstr>Python的异常处理—常见标准异常</vt:lpstr>
      <vt:lpstr>Python的异常处理—捕获异常流程</vt:lpstr>
      <vt:lpstr>Python的异常处理—自定义异常处理</vt:lpstr>
      <vt:lpstr>Python-Web运维开发</vt:lpstr>
      <vt:lpstr>Python-Web运维开发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运维开发课程</dc:title>
  <dc:creator>Gu Baoer 顾鲍尔</dc:creator>
  <cp:lastModifiedBy>Gu Baoer 顾鲍尔</cp:lastModifiedBy>
  <cp:revision>553</cp:revision>
  <dcterms:created xsi:type="dcterms:W3CDTF">2015-03-28T07:08:48Z</dcterms:created>
  <dcterms:modified xsi:type="dcterms:W3CDTF">2015-05-31T08:04:54Z</dcterms:modified>
</cp:coreProperties>
</file>