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256" r:id="rId2"/>
    <p:sldId id="396" r:id="rId3"/>
    <p:sldId id="349" r:id="rId4"/>
    <p:sldId id="384" r:id="rId5"/>
    <p:sldId id="386" r:id="rId6"/>
    <p:sldId id="387" r:id="rId7"/>
    <p:sldId id="388" r:id="rId8"/>
    <p:sldId id="389" r:id="rId9"/>
    <p:sldId id="385" r:id="rId10"/>
    <p:sldId id="394" r:id="rId11"/>
    <p:sldId id="395" r:id="rId12"/>
    <p:sldId id="390" r:id="rId13"/>
    <p:sldId id="391" r:id="rId14"/>
    <p:sldId id="397" r:id="rId15"/>
    <p:sldId id="398" r:id="rId16"/>
    <p:sldId id="399" r:id="rId17"/>
    <p:sldId id="392" r:id="rId18"/>
    <p:sldId id="39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 Baoer 顾鲍尔" initials="GB顾" lastIdx="1" clrIdx="0">
    <p:extLst>
      <p:ext uri="{19B8F6BF-5375-455C-9EA6-DF929625EA0E}">
        <p15:presenceInfo xmlns:p15="http://schemas.microsoft.com/office/powerpoint/2012/main" userId="S-1-5-21-3023422269-1613895276-74376300-46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8" autoAdjust="0"/>
    <p:restoredTop sz="94660"/>
  </p:normalViewPr>
  <p:slideViewPr>
    <p:cSldViewPr snapToGrid="0">
      <p:cViewPr varScale="1">
        <p:scale>
          <a:sx n="87" d="100"/>
          <a:sy n="87" d="100"/>
        </p:scale>
        <p:origin x="6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BoyleGu Python Tech </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0917CB-AD68-473E-AC53-D805E3579EEF}" type="datetimeFigureOut">
              <a:rPr lang="zh-CN" altLang="en-US" smtClean="0"/>
              <a:t>2015/7/1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smtClean="0"/>
              <a:t>BoyleGu Python Tech </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FFCC37-550A-4A20-BFBB-BE5B768C89A2}" type="slidenum">
              <a:rPr lang="zh-CN" altLang="en-US" smtClean="0"/>
              <a:t>‹#›</a:t>
            </a:fld>
            <a:endParaRPr lang="zh-CN" altLang="en-US"/>
          </a:p>
        </p:txBody>
      </p:sp>
    </p:spTree>
    <p:extLst>
      <p:ext uri="{BB962C8B-B14F-4D97-AF65-F5344CB8AC3E}">
        <p14:creationId xmlns:p14="http://schemas.microsoft.com/office/powerpoint/2010/main" val="1458698288"/>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6-28T06:01:58.187"/>
    </inkml:context>
    <inkml:brush xml:id="br0">
      <inkml:brushProperty name="width" value="0.05292" units="cm"/>
      <inkml:brushProperty name="height" value="0.05292" units="cm"/>
      <inkml:brushProperty name="color" value="#FF0000"/>
    </inkml:brush>
  </inkml:definitions>
  <inkml:trace contextRef="#ctx0" brushRef="#br0">3217 10054 0,'0'0'15,"43"0"1,-22 0-1,21 0 1,-21 0-16,-21 0 16,21 0-16,22 0 15,-22 0-15,64 0 16,42 21-16,63 1 15,43 20-15,21 0 16,-21 1-16,42 62 16,-106-105-16,-21 64 15,-105-64-15,20 0 16,-20 21-16,-22-21 15,21 21-15,-21 0 16,0 1-16,1-22 16,20 0-16,-21 0 15,43 21-15,-1 0 16,-21-21-16,1 21 15,-22-21-15,64 0 16,-22 0-16,-21 21 16,22-21-16,21 0 15,-1 21-15,-20-21 16,42 0-16,-1 0 15,65 0 1,-43 0-16,-21 0 16,21 0-16,21 0 15,-64 0-15,43 0 16,-42 0-16,-21 0 15,-43 0-15,0 0 16,0 0-16,0 0 31,-21 0-15,21 0 15</inkml:trace>
  <inkml:trace contextRef="#ctx0" brushRef="#br0" timeOffset="3056.1747">7556 10605 0,'64'0'141,"148"0"-126,-22 0-15,22 0 16,105 0-16,-20 0 16,-1 0-16,0 0 15,-42 0-15,-84 0 16,-1 0-16,-42 0 15,-85 0 1,-21 0-16,1 0 16,20 0-16,-42 0 15,42 0 1,-21 0-16,43 0 16,-22 0-16,22 0 15,42 0-15,42 0 16,21 0-16,0 0 15,-20 0-15,41 0 16,-84 0-16,42 0 16,0 0-16,-42 0 15,21 0-15,-42 0 16,-1 0-16,65 0 15,-107 0-15,64 0 16,-22 0-16,-41 0 16,-22 0-16,21 0 15,43 0-15,-43 0 16,22 0-16,42 0 15,-22 0-15,64 0 16,-21 0-16,-21 0 16,21 0-1,21 0-15,-21 0 16,64 0-16,-85 0 15,105 0-15,-41 0 16,-1 0-16,43 0 16,-64 0-16,0 0 15,-84 0-15,20 0 16,1-22-16,0 22 15,20-42-15,-20 42 16,84 0-16,-42 0 16,43 0-16,-43 0 15,-21 0-15,21 0 16,-22 0-16,22 0 15,0 0-15,-21 0 16,-21 0-16,42 0 16,21 0-16,-42 0 15,21 0-15,-42 0 16,-22 0-16,22 0 15,-43 0-15,22 0 16,-1 0-16,1 0 16,41 0-1,22 0-15,-21 0 16,64 0-16,-43 0 15,-22 0-15,1 0 16,-21 0-16,-22 0 16,22 0-16,42 0 15,42-21-15,-63 21 16,21-21-16,21 21 15,1-21-15,-22 21 16,-43 0-16,1 0 16,-43 0-16,1 0 15,-1 0-15,-42 0 31,21 0-15,0 0 0,22 0-16,20 0 15,1 0-15,-43 0 16,21 0-16,-21 0 15,0 0-15,1 0 16,-1 0 0,-21 0-1</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28.36879" units="1/cm"/>
          <inkml:channelProperty channel="Y" name="resolution" value="28.30189" units="1/cm"/>
          <inkml:channelProperty channel="T" name="resolution" value="1" units="1/dev"/>
        </inkml:channelProperties>
      </inkml:inkSource>
      <inkml:timestamp xml:id="ts0" timeString="2015-06-28T06:31:08.824"/>
    </inkml:context>
    <inkml:brush xml:id="br0">
      <inkml:brushProperty name="width" value="0.05292" units="cm"/>
      <inkml:brushProperty name="height" value="0.05292" units="cm"/>
      <inkml:brushProperty name="color" value="#FF0000"/>
    </inkml:brush>
  </inkml:definitions>
  <inkml:trace contextRef="#ctx0" brushRef="#br0">3429 12065 0,'21'0'15,"0"0"1,-21 0-16,21 0 31,1 0-15,-1 0-16,-21 0 15,21-21-15,106-21 16,21 42-16,43-22 15,41 22-15,1 0 16,0 0-16,-85 0 16,64-21-16,-106 21 15,42 0-15,-63 0 16,42 0-16,-64 0 15,22 0-15,-43 0 16,43 0-16,-22 0 16,1 0-16,-22 0 15,0 0-15,-20 0 16,-1 0-16,0 0 15,0 0-15,43 0 16,41 0-16,1 43 16,42-43-16,-21 0 15,-21 0-15,21 0 16,21 0-16,-42 0 15,21 0 1,0 0-16,43 0 16,-65 0-16,22 0 15,43 0-15,-43 0 16,42 21-16,-21 0 16,22 0-16,-1 21 15,0-42-15,-84 22 16,42-1-16,0 42 15,42-42-15,22 1 16,-22-22-16,-21 21 16,0 21-16,-21-42 15,22 21-15,-1 0 16,0 1-16,-42-22 15,42 0-15,-42 0 16,0 0-16,-22 0 16,43 0-16,-42 0 15,-22 0-15,22 0 16,-43 0-16,43 0 15,0 0-15,-1 0 16,1 0-16,63 0 16,-42 0-1,21 0-15,0 0 16,-63 0-16,20 0 15,22 0-15,0-22 16,-43 22-16,43-21 16,-21 21-16,-22-21 15,1 21-15,-22-21 16,1 21-16,-1 0 15,21-21-15,-63 21 16,43 0-16,-1 0 16,-21 0-16,0 0 15,1-21-15,-1 21 16,21 0-16,22 0 15,20 0-15,-20 0 16,20-22-16,-41 22 16,41 0-16,1 0 15,21 0-15,0 0 16,42-21-16,-85 21 15,-20 0-15,20 0 16,-20 0-16,-1 0 16,21 0-1,-41 0-15,62 0 16,22 0-16,-42 0 15,-1 0-15,22-21 16,-1 21-16,43 0 16,0-21-16,-63 21 15,42 0-15,42 0 16,-85 0-16,22 0 15,-43 0-15,43 0 16,0 0-16,-1 0 16,-20 0-16,-22 0 15,22 0-15,-1 0 16,1 0-16,-1 0 15,43 0-15,-42 0 16,84 0-16,-64 0 16,1 0-16,0 0 15,-22 0-15,-20 0 16,-1 0-16,-42 0 15,21 0-15,0 0 16,22 0-16,-43 0 31</inkml:trace>
  <inkml:trace contextRef="#ctx0" brushRef="#br0" timeOffset="1909.1092">3916 11134 0,'21'0'16,"21"0"30,-21 21-30,1 0 0,-22 0-16,21 0 15,-21 22-15,0-22 16,0 21-16,0 1 15,0 20-15,0-42 16,0 43-16,0-43 16,0 21-16,0 22 15,-64-1-15,64-42 16,0 1-16,0-1 15,-21 0-15,21-21 16,-21 21-16,21 0 16,-21 0-1,0 1-15,21-1 16,-22 0-16,1 21 15,0-42-15,21 21 16,-21-21-16,0 43 16,-22-43-1,22 0-15,-21 21 16,0 21-16,20-42 15,1 0-15,-21 0 16,21 21-16,-43-21 16,1 0-16,20 0 15,1 0-15,-43 0 16,43-21-16,0 0 15,-1 0-15,1-21 16,21-1-16,0 22 16,0-21-16,-1-22 15,-41 22-15,63 0 16,-21-22-16,21 43 15,0-21-15,0 20 16,0-20-16,0 21 16,0-21-1,0 20-15,0-20 16,21 42-16,-21-21 15,42 0-15,1 0 16,20-22-16,1 43 16,20-21-16,1 0 15,0-43-15,-43 64 16,21-21-16,22 21 15,-43 0-15,22-42 16,-1 42-16,-41 0 16,20 0-16,-42 0 15,21 0 1,-21 0-1,42 0 1,-20 0-16,-22 0 16,42 0-16,0 0 15,-21 0 1,22 0-1,-1 0 1,-42 21-16</inkml:trace>
  <inkml:trace contextRef="#ctx0" brushRef="#br0" timeOffset="7245.4144">5355 13674 0,'0'0'16,"42"0"-1,1 0-15,41 0 16,-20 0-16,21 0 16,-1 0-16,1 0 15,0 0-15,-1 0 16,43 0-16,-21 0 15,63 0-15,-63 0 16,-21 0-16,21 0 16,21 0-16,-43 0 15,65 0-15,-107 0 16,64 0-16,21 0 15,-43 0-15,1 0 16,21 0-16,0 0 16,0-43-16,21 22 15,-43 21-15,22 0 16,85-21-16,-86 0 15,22 21-15,-42 0 16,0 0-16,-1 0 16,1 0-16,0 0 15,-1 0-15,-20 0 16,84-21-1,-84 21-15,20 0 16,22 0-16,42 0 16,-21 0-16,-42 0 15,0 0-15,-1 0 16,22 0-16,-64 0 15,22 0-15,-1 0 16,1 0-16,-1 0 16,-20 0-16,20 0 15,1 0-15,20 0 16,1 0-16,-64 0 15,22 0-15,41 0 16,1 0-16,42 0 16,-42 0-16,-22 0 15,1 0-15,-1 0 16,22 0-16,-43 21 15,-21-21-15,64 42 16,-64-42-16,64 0 16,-22 0-16,1 0 15,-1 0-15,22 21 16,42-21-1,-42 22-15,-1-22 16,22 0-16,-21 0 16,-1 0-16,1 0 15,-21 0-15,41 0 16,-41 0-16,42 0 15,-64 0-15,22 42 16,-1-42-16,1 0 16,-22 0-16,64 0 15,-22 0-15,65 0 16,-44 0-16,22 0 15,43 0-15,-22 0 16,-63 0-16,42 0 16,0 0-16,-43 21 15,-20-21-15,-1 21 16,1-21-16,-1 0 15,43 0-15,0 43 16,-43-43-16,64 0 16,-42 0-16,42 0 15,-42 0-15,-22 0 16,1 0-1,-1 0-15,1 0 16,-43 0-16,0 0 16,0 0-16,0 0 15,1 0-15,-1 0 16,21 0-16,-21 0 15,22 0-15,-22 0 16,21 0-16,-21 0 16,-21 0-16,21 0 31,22 0-31,-22 0 15,21 0-15,1 0 16,20 0-16,-63 0 16,42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smtClean="0"/>
              <a:t>BoyleGu Python Tech </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05AA6-BB25-46E0-BE9D-5C9559466ECC}" type="datetimeFigureOut">
              <a:rPr lang="zh-CN" altLang="en-US" smtClean="0"/>
              <a:t>2015/7/1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CN" smtClean="0"/>
              <a:t>BoyleGu Python Tech </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1112D-7EF8-48BA-ADFF-8649CE14FF7B}" type="slidenum">
              <a:rPr lang="zh-CN" altLang="en-US" smtClean="0"/>
              <a:t>‹#›</a:t>
            </a:fld>
            <a:endParaRPr lang="zh-CN" altLang="en-US"/>
          </a:p>
        </p:txBody>
      </p:sp>
    </p:spTree>
    <p:extLst>
      <p:ext uri="{BB962C8B-B14F-4D97-AF65-F5344CB8AC3E}">
        <p14:creationId xmlns:p14="http://schemas.microsoft.com/office/powerpoint/2010/main" val="355377348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B01112D-7EF8-48BA-ADFF-8649CE14FF7B}" type="slidenum">
              <a:rPr lang="zh-CN" altLang="en-US" smtClean="0"/>
              <a:t>1</a:t>
            </a:fld>
            <a:endParaRPr lang="zh-CN" altLang="en-US"/>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6" name="页眉占位符 5"/>
          <p:cNvSpPr>
            <a:spLocks noGrp="1"/>
          </p:cNvSpPr>
          <p:nvPr>
            <p:ph type="hdr" sz="quarter" idx="12"/>
          </p:nvPr>
        </p:nvSpPr>
        <p:spPr/>
        <p:txBody>
          <a:bodyPr/>
          <a:lstStyle/>
          <a:p>
            <a:r>
              <a:rPr lang="en-US" altLang="zh-CN" smtClean="0"/>
              <a:t>BoyleGu Python Tech </a:t>
            </a:r>
            <a:endParaRPr lang="zh-CN" altLang="en-US"/>
          </a:p>
        </p:txBody>
      </p:sp>
    </p:spTree>
    <p:extLst>
      <p:ext uri="{BB962C8B-B14F-4D97-AF65-F5344CB8AC3E}">
        <p14:creationId xmlns:p14="http://schemas.microsoft.com/office/powerpoint/2010/main" val="999927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961C30E-BAB1-4B7C-86AE-593B176F683E}" type="datetime1">
              <a:rPr lang="zh-CN" altLang="en-US" smtClean="0"/>
              <a:t>2015/7/1</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75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8019CD3-6DE2-4CB7-9B57-FFF207257DD3}" type="datetime1">
              <a:rPr lang="zh-CN" altLang="en-US" smtClean="0"/>
              <a:t>2015/7/1</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289179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2D28564-FE62-4F01-8F9B-851F2FD89119}" type="datetime1">
              <a:rPr lang="zh-CN" altLang="en-US" smtClean="0"/>
              <a:t>2015/7/1</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66725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F962D43-6DE6-4495-A5A9-4276BF5E08CF}" type="datetime1">
              <a:rPr lang="zh-CN" altLang="en-US" smtClean="0"/>
              <a:t>2015/7/1</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38440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816B77D-DFB1-4082-9A5B-F86F83D354E9}" type="datetime1">
              <a:rPr lang="zh-CN" altLang="en-US" smtClean="0"/>
              <a:t>2015/7/1</a:t>
            </a:fld>
            <a:endParaRPr lang="zh-CN" altLang="en-US"/>
          </a:p>
        </p:txBody>
      </p:sp>
      <p:sp>
        <p:nvSpPr>
          <p:cNvPr id="5" name="Footer Placeholder 4"/>
          <p:cNvSpPr>
            <a:spLocks noGrp="1"/>
          </p:cNvSpPr>
          <p:nvPr>
            <p:ph type="ftr" sz="quarter" idx="11"/>
          </p:nvPr>
        </p:nvSpPr>
        <p:spPr/>
        <p:txBody>
          <a:bodyPr/>
          <a:lstStyle/>
          <a:p>
            <a:r>
              <a:rPr lang="en-US" altLang="zh-CN" smtClean="0"/>
              <a:t>BoyleGu Python Tech </a:t>
            </a:r>
            <a:endParaRPr lang="zh-CN" altLang="en-US"/>
          </a:p>
        </p:txBody>
      </p:sp>
      <p:sp>
        <p:nvSpPr>
          <p:cNvPr id="6" name="Slide Number Placeholder 5"/>
          <p:cNvSpPr>
            <a:spLocks noGrp="1"/>
          </p:cNvSpPr>
          <p:nvPr>
            <p:ph type="sldNum" sz="quarter" idx="12"/>
          </p:nvPr>
        </p:nvSpPr>
        <p:spPr/>
        <p:txBody>
          <a:bodyPr/>
          <a:lstStyle/>
          <a:p>
            <a:fld id="{B2994B5C-776C-419A-A329-C4FCCA5C0E60}"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9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4C7A690-A9CF-44BE-8AAE-96F28F4B7351}" type="datetime1">
              <a:rPr lang="zh-CN" altLang="en-US" smtClean="0"/>
              <a:t>2015/7/1</a:t>
            </a:fld>
            <a:endParaRPr lang="zh-CN" altLang="en-US"/>
          </a:p>
        </p:txBody>
      </p:sp>
      <p:sp>
        <p:nvSpPr>
          <p:cNvPr id="6" name="Footer Placeholder 5"/>
          <p:cNvSpPr>
            <a:spLocks noGrp="1"/>
          </p:cNvSpPr>
          <p:nvPr>
            <p:ph type="ftr" sz="quarter" idx="11"/>
          </p:nvPr>
        </p:nvSpPr>
        <p:spPr/>
        <p:txBody>
          <a:body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19449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CF7F699-D035-43C5-A053-C61D393BDE24}" type="datetime1">
              <a:rPr lang="zh-CN" altLang="en-US" smtClean="0"/>
              <a:t>2015/7/1</a:t>
            </a:fld>
            <a:endParaRPr lang="zh-CN" altLang="en-US"/>
          </a:p>
        </p:txBody>
      </p:sp>
      <p:sp>
        <p:nvSpPr>
          <p:cNvPr id="8" name="Footer Placeholder 7"/>
          <p:cNvSpPr>
            <a:spLocks noGrp="1"/>
          </p:cNvSpPr>
          <p:nvPr>
            <p:ph type="ftr" sz="quarter" idx="11"/>
          </p:nvPr>
        </p:nvSpPr>
        <p:spPr/>
        <p:txBody>
          <a:bodyPr/>
          <a:lstStyle/>
          <a:p>
            <a:r>
              <a:rPr lang="en-US" altLang="zh-CN" smtClean="0"/>
              <a:t>BoyleGu Python Tech </a:t>
            </a:r>
            <a:endParaRPr lang="zh-CN" altLang="en-US"/>
          </a:p>
        </p:txBody>
      </p:sp>
      <p:sp>
        <p:nvSpPr>
          <p:cNvPr id="9" name="Slide Number Placeholder 8"/>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472536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7B3759B-59F1-40FF-8E15-28B56999FCF2}" type="datetime1">
              <a:rPr lang="zh-CN" altLang="en-US" smtClean="0"/>
              <a:t>2015/7/1</a:t>
            </a:fld>
            <a:endParaRPr lang="zh-CN" altLang="en-US"/>
          </a:p>
        </p:txBody>
      </p:sp>
      <p:sp>
        <p:nvSpPr>
          <p:cNvPr id="4" name="Footer Placeholder 3"/>
          <p:cNvSpPr>
            <a:spLocks noGrp="1"/>
          </p:cNvSpPr>
          <p:nvPr>
            <p:ph type="ftr" sz="quarter" idx="11"/>
          </p:nvPr>
        </p:nvSpPr>
        <p:spPr/>
        <p:txBody>
          <a:bodyPr/>
          <a:lstStyle/>
          <a:p>
            <a:r>
              <a:rPr lang="en-US" altLang="zh-CN" smtClean="0"/>
              <a:t>BoyleGu Python Tech </a:t>
            </a:r>
            <a:endParaRPr lang="zh-CN" altLang="en-US"/>
          </a:p>
        </p:txBody>
      </p:sp>
      <p:sp>
        <p:nvSpPr>
          <p:cNvPr id="5" name="Slide Number Placeholder 4"/>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22705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61EACD-3D98-4393-919E-E0DBF46BEA5C}" type="datetime1">
              <a:rPr lang="zh-CN" altLang="en-US" smtClean="0"/>
              <a:t>2015/7/1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smtClean="0"/>
              <a:t>BoyleGu Python Tech </a:t>
            </a:r>
            <a:endParaRPr lang="zh-CN" altLang="en-US"/>
          </a:p>
        </p:txBody>
      </p:sp>
      <p:sp>
        <p:nvSpPr>
          <p:cNvPr id="9" name="Slide Number Placeholder 8"/>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46174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FC6ED2-619B-4875-95ED-348158E2B2B1}" type="datetime1">
              <a:rPr lang="zh-CN" altLang="en-US" smtClean="0"/>
              <a:t>2015/7/1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666123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E988C13-09B0-42AB-9164-E410594448E4}" type="datetime1">
              <a:rPr lang="zh-CN" altLang="en-US" smtClean="0"/>
              <a:t>2015/7/1</a:t>
            </a:fld>
            <a:endParaRPr lang="zh-CN" altLang="en-US"/>
          </a:p>
        </p:txBody>
      </p:sp>
      <p:sp>
        <p:nvSpPr>
          <p:cNvPr id="6" name="Footer Placeholder 5"/>
          <p:cNvSpPr>
            <a:spLocks noGrp="1"/>
          </p:cNvSpPr>
          <p:nvPr>
            <p:ph type="ftr" sz="quarter" idx="11"/>
          </p:nvPr>
        </p:nvSpPr>
        <p:spPr/>
        <p:txBody>
          <a:bodyPr/>
          <a:lstStyle/>
          <a:p>
            <a:r>
              <a:rPr lang="en-US" altLang="zh-CN" smtClean="0"/>
              <a:t>BoyleGu Python Tech </a:t>
            </a:r>
            <a:endParaRPr lang="zh-CN" altLang="en-US"/>
          </a:p>
        </p:txBody>
      </p:sp>
      <p:sp>
        <p:nvSpPr>
          <p:cNvPr id="7" name="Slide Number Placeholder 6"/>
          <p:cNvSpPr>
            <a:spLocks noGrp="1"/>
          </p:cNvSpPr>
          <p:nvPr>
            <p:ph type="sldNum" sz="quarter" idx="12"/>
          </p:nvPr>
        </p:nvSpPr>
        <p:spPr/>
        <p:txBody>
          <a:bodyPr/>
          <a:lstStyle/>
          <a:p>
            <a:fld id="{B2994B5C-776C-419A-A329-C4FCCA5C0E60}" type="slidenum">
              <a:rPr lang="zh-CN" altLang="en-US" smtClean="0"/>
              <a:t>‹#›</a:t>
            </a:fld>
            <a:endParaRPr lang="zh-CN" altLang="en-US"/>
          </a:p>
        </p:txBody>
      </p:sp>
    </p:spTree>
    <p:extLst>
      <p:ext uri="{BB962C8B-B14F-4D97-AF65-F5344CB8AC3E}">
        <p14:creationId xmlns:p14="http://schemas.microsoft.com/office/powerpoint/2010/main" val="3708495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0BD203-95EC-476E-9A45-EF97667C282E}" type="datetime1">
              <a:rPr lang="zh-CN" altLang="en-US" smtClean="0"/>
              <a:t>2015/7/1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smtClean="0"/>
              <a:t>BoyleGu Python Tech </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994B5C-776C-419A-A329-C4FCCA5C0E60}"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884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 </a:t>
            </a:r>
            <a:br>
              <a:rPr lang="en-US" altLang="zh-CN" dirty="0" smtClean="0"/>
            </a:br>
            <a:r>
              <a:rPr lang="en-US" altLang="zh-CN" dirty="0" smtClean="0"/>
              <a:t>Web </a:t>
            </a:r>
            <a:r>
              <a:rPr lang="zh-CN" altLang="en-US" dirty="0" smtClean="0"/>
              <a:t>运维开发课程</a:t>
            </a:r>
            <a:endParaRPr lang="zh-CN" altLang="en-US" dirty="0"/>
          </a:p>
        </p:txBody>
      </p:sp>
      <p:sp>
        <p:nvSpPr>
          <p:cNvPr id="3" name="副标题 2"/>
          <p:cNvSpPr>
            <a:spLocks noGrp="1"/>
          </p:cNvSpPr>
          <p:nvPr>
            <p:ph type="subTitle" idx="1"/>
          </p:nvPr>
        </p:nvSpPr>
        <p:spPr/>
        <p:txBody>
          <a:bodyPr/>
          <a:lstStyle/>
          <a:p>
            <a:endParaRPr lang="en-US" altLang="zh-CN" dirty="0" smtClean="0"/>
          </a:p>
          <a:p>
            <a:r>
              <a:rPr lang="zh-CN" altLang="en-US" smtClean="0"/>
              <a:t>第七篇</a:t>
            </a:r>
            <a:endParaRPr lang="zh-CN" altLang="en-US" dirty="0"/>
          </a:p>
        </p:txBody>
      </p:sp>
      <p:sp>
        <p:nvSpPr>
          <p:cNvPr id="5" name="页脚占位符 4"/>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4" name="灯片编号占位符 3"/>
          <p:cNvSpPr>
            <a:spLocks noGrp="1"/>
          </p:cNvSpPr>
          <p:nvPr>
            <p:ph type="sldNum" sz="quarter" idx="12"/>
          </p:nvPr>
        </p:nvSpPr>
        <p:spPr/>
        <p:txBody>
          <a:bodyPr/>
          <a:lstStyle/>
          <a:p>
            <a:fld id="{B2994B5C-776C-419A-A329-C4FCCA5C0E60}" type="slidenum">
              <a:rPr lang="zh-CN" altLang="en-US" smtClean="0"/>
              <a:t>1</a:t>
            </a:fld>
            <a:endParaRPr lang="zh-CN" altLang="en-US"/>
          </a:p>
        </p:txBody>
      </p:sp>
      <p:sp>
        <p:nvSpPr>
          <p:cNvPr id="6" name="文本框 5"/>
          <p:cNvSpPr txBox="1"/>
          <p:nvPr/>
        </p:nvSpPr>
        <p:spPr>
          <a:xfrm>
            <a:off x="8153400" y="5058383"/>
            <a:ext cx="2751306" cy="369332"/>
          </a:xfrm>
          <a:prstGeom prst="rect">
            <a:avLst/>
          </a:prstGeom>
          <a:noFill/>
        </p:spPr>
        <p:txBody>
          <a:bodyPr wrap="square" rtlCol="0">
            <a:spAutoFit/>
          </a:bodyPr>
          <a:lstStyle/>
          <a:p>
            <a:r>
              <a:rPr lang="zh-CN" altLang="en-US" dirty="0" smtClean="0"/>
              <a:t>主讲人：顾鲍尔</a:t>
            </a:r>
            <a:endParaRPr lang="zh-CN" altLang="en-US" dirty="0"/>
          </a:p>
        </p:txBody>
      </p:sp>
    </p:spTree>
    <p:extLst>
      <p:ext uri="{BB962C8B-B14F-4D97-AF65-F5344CB8AC3E}">
        <p14:creationId xmlns:p14="http://schemas.microsoft.com/office/powerpoint/2010/main" val="3912276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a:t>
            </a:r>
            <a:r>
              <a:rPr lang="zh-CN" altLang="en-US" dirty="0"/>
              <a:t>进程</a:t>
            </a:r>
            <a:r>
              <a:rPr lang="zh-CN" altLang="en-US" dirty="0" smtClean="0"/>
              <a:t>开发指南</a:t>
            </a:r>
            <a:endParaRPr lang="zh-CN" altLang="en-US" dirty="0"/>
          </a:p>
        </p:txBody>
      </p:sp>
      <p:sp>
        <p:nvSpPr>
          <p:cNvPr id="3" name="内容占位符 2"/>
          <p:cNvSpPr>
            <a:spLocks noGrp="1"/>
          </p:cNvSpPr>
          <p:nvPr>
            <p:ph idx="1"/>
          </p:nvPr>
        </p:nvSpPr>
        <p:spPr>
          <a:xfrm>
            <a:off x="1097280" y="1845734"/>
            <a:ext cx="10058400" cy="2549996"/>
          </a:xfrm>
        </p:spPr>
        <p:txBody>
          <a:bodyPr>
            <a:normAutofit fontScale="92500" lnSpcReduction="20000"/>
          </a:bodyPr>
          <a:lstStyle/>
          <a:p>
            <a:r>
              <a:rPr lang="en-US" altLang="zh-CN" sz="3200" b="1" dirty="0" smtClean="0">
                <a:solidFill>
                  <a:schemeClr val="tx1"/>
                </a:solidFill>
              </a:rPr>
              <a:t>1.</a:t>
            </a:r>
            <a:r>
              <a:rPr lang="zh-CN" altLang="en-US" sz="3200" b="1" dirty="0" smtClean="0">
                <a:solidFill>
                  <a:schemeClr val="tx1"/>
                </a:solidFill>
              </a:rPr>
              <a:t>创建多进程</a:t>
            </a:r>
            <a:endParaRPr lang="en-US" altLang="zh-CN" sz="3200" b="1" dirty="0" smtClean="0">
              <a:solidFill>
                <a:schemeClr val="tx1"/>
              </a:solidFill>
            </a:endParaRPr>
          </a:p>
          <a:p>
            <a:r>
              <a:rPr lang="en-US" altLang="zh-CN" sz="3200" b="1" dirty="0" smtClean="0">
                <a:solidFill>
                  <a:schemeClr val="tx1"/>
                </a:solidFill>
              </a:rPr>
              <a:t>2. join</a:t>
            </a:r>
            <a:r>
              <a:rPr lang="zh-CN" altLang="en-US" sz="3200" b="1" dirty="0" smtClean="0">
                <a:solidFill>
                  <a:schemeClr val="tx1"/>
                </a:solidFill>
              </a:rPr>
              <a:t>方法使用</a:t>
            </a:r>
            <a:endParaRPr lang="en-US" altLang="zh-CN" sz="3200" b="1" dirty="0" smtClean="0">
              <a:solidFill>
                <a:schemeClr val="tx1"/>
              </a:solidFill>
            </a:endParaRPr>
          </a:p>
          <a:p>
            <a:r>
              <a:rPr lang="en-US" altLang="zh-CN" sz="3200" b="1" dirty="0" smtClean="0">
                <a:solidFill>
                  <a:schemeClr val="tx1"/>
                </a:solidFill>
              </a:rPr>
              <a:t>3.</a:t>
            </a:r>
            <a:r>
              <a:rPr lang="zh-CN" altLang="en-US" sz="3200" b="1" dirty="0" smtClean="0">
                <a:solidFill>
                  <a:schemeClr val="tx1"/>
                </a:solidFill>
              </a:rPr>
              <a:t>进程之间的消息传递</a:t>
            </a:r>
            <a:endParaRPr lang="en-US" altLang="zh-CN" sz="3200" b="1" dirty="0" smtClean="0">
              <a:solidFill>
                <a:schemeClr val="tx1"/>
              </a:solidFill>
            </a:endParaRPr>
          </a:p>
          <a:p>
            <a:r>
              <a:rPr lang="en-US" altLang="zh-CN" sz="3200" b="1" dirty="0" smtClean="0">
                <a:solidFill>
                  <a:schemeClr val="tx1"/>
                </a:solidFill>
              </a:rPr>
              <a:t>4.</a:t>
            </a:r>
            <a:r>
              <a:rPr lang="zh-CN" altLang="en-US" sz="3200" b="1" dirty="0" smtClean="0">
                <a:solidFill>
                  <a:schemeClr val="tx1"/>
                </a:solidFill>
              </a:rPr>
              <a:t>强制进程间的内存共享</a:t>
            </a:r>
            <a:endParaRPr lang="en-US" altLang="zh-CN" sz="3200" b="1" dirty="0" smtClean="0">
              <a:solidFill>
                <a:schemeClr val="tx1"/>
              </a:solidFill>
            </a:endParaRPr>
          </a:p>
          <a:p>
            <a:r>
              <a:rPr lang="en-US" altLang="zh-CN" sz="3200" b="1" dirty="0" smtClean="0">
                <a:solidFill>
                  <a:schemeClr val="tx1"/>
                </a:solidFill>
              </a:rPr>
              <a:t>5.</a:t>
            </a:r>
            <a:r>
              <a:rPr lang="zh-CN" altLang="en-US" sz="3200" b="1" dirty="0" smtClean="0">
                <a:solidFill>
                  <a:schemeClr val="tx1"/>
                </a:solidFill>
              </a:rPr>
              <a:t>多进程锁</a:t>
            </a:r>
            <a:endParaRPr lang="en-US" altLang="zh-CN" sz="3200" b="1" dirty="0" smtClean="0">
              <a:solidFill>
                <a:schemeClr val="tx1"/>
              </a:solidFill>
            </a:endParaRPr>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10</a:t>
            </a:fld>
            <a:endParaRPr lang="zh-CN" altLang="en-US"/>
          </a:p>
        </p:txBody>
      </p:sp>
    </p:spTree>
    <p:extLst>
      <p:ext uri="{BB962C8B-B14F-4D97-AF65-F5344CB8AC3E}">
        <p14:creationId xmlns:p14="http://schemas.microsoft.com/office/powerpoint/2010/main" val="3021949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a:t>
            </a:r>
            <a:r>
              <a:rPr lang="zh-CN" altLang="en-US" dirty="0"/>
              <a:t>进程</a:t>
            </a:r>
            <a:r>
              <a:rPr lang="zh-CN" altLang="en-US" dirty="0" smtClean="0"/>
              <a:t>开发指南</a:t>
            </a:r>
            <a:endParaRPr lang="zh-CN" altLang="en-US" dirty="0"/>
          </a:p>
        </p:txBody>
      </p:sp>
      <p:sp>
        <p:nvSpPr>
          <p:cNvPr id="3" name="内容占位符 2"/>
          <p:cNvSpPr>
            <a:spLocks noGrp="1"/>
          </p:cNvSpPr>
          <p:nvPr>
            <p:ph idx="1"/>
          </p:nvPr>
        </p:nvSpPr>
        <p:spPr>
          <a:xfrm>
            <a:off x="1097280" y="1845733"/>
            <a:ext cx="10058400" cy="1400387"/>
          </a:xfrm>
        </p:spPr>
        <p:txBody>
          <a:bodyPr>
            <a:normAutofit fontScale="47500" lnSpcReduction="20000"/>
          </a:bodyPr>
          <a:lstStyle/>
          <a:p>
            <a:pPr>
              <a:lnSpc>
                <a:spcPct val="120000"/>
              </a:lnSpc>
            </a:pPr>
            <a:r>
              <a:rPr lang="zh-CN" altLang="en-US" sz="4000" dirty="0" smtClean="0">
                <a:solidFill>
                  <a:srgbClr val="FF0000"/>
                </a:solidFill>
              </a:rPr>
              <a:t>友情提示：</a:t>
            </a:r>
            <a:endParaRPr lang="en-US" altLang="zh-CN" sz="4000" dirty="0" smtClean="0">
              <a:solidFill>
                <a:srgbClr val="FF0000"/>
              </a:solidFill>
            </a:endParaRPr>
          </a:p>
          <a:p>
            <a:pPr>
              <a:lnSpc>
                <a:spcPct val="120000"/>
              </a:lnSpc>
            </a:pPr>
            <a:r>
              <a:rPr lang="en-US" altLang="zh-CN" sz="4000" dirty="0">
                <a:solidFill>
                  <a:srgbClr val="FF0000"/>
                </a:solidFill>
              </a:rPr>
              <a:t>multiprocessing</a:t>
            </a:r>
            <a:r>
              <a:rPr lang="zh-CN" altLang="en-US" sz="4000" dirty="0">
                <a:solidFill>
                  <a:srgbClr val="FF0000"/>
                </a:solidFill>
              </a:rPr>
              <a:t>的很大一部份与</a:t>
            </a:r>
            <a:r>
              <a:rPr lang="en-US" altLang="zh-CN" sz="4000" dirty="0">
                <a:solidFill>
                  <a:srgbClr val="FF0000"/>
                </a:solidFill>
              </a:rPr>
              <a:t>threading</a:t>
            </a:r>
            <a:r>
              <a:rPr lang="zh-CN" altLang="en-US" sz="4000" dirty="0">
                <a:solidFill>
                  <a:srgbClr val="FF0000"/>
                </a:solidFill>
              </a:rPr>
              <a:t>使用同一套</a:t>
            </a:r>
            <a:r>
              <a:rPr lang="en-US" altLang="zh-CN" sz="4000" dirty="0">
                <a:solidFill>
                  <a:srgbClr val="FF0000"/>
                </a:solidFill>
              </a:rPr>
              <a:t>API</a:t>
            </a:r>
            <a:r>
              <a:rPr lang="zh-CN" altLang="en-US" sz="4000" dirty="0">
                <a:solidFill>
                  <a:srgbClr val="FF0000"/>
                </a:solidFill>
              </a:rPr>
              <a:t>，只不过换到了多进程的情境</a:t>
            </a:r>
            <a:r>
              <a:rPr lang="zh-CN" altLang="en-US" sz="4000" dirty="0" smtClean="0">
                <a:solidFill>
                  <a:srgbClr val="FF0000"/>
                </a:solidFill>
              </a:rPr>
              <a:t>。</a:t>
            </a:r>
            <a:endParaRPr lang="en-US" altLang="zh-CN" sz="4000" dirty="0" smtClean="0">
              <a:solidFill>
                <a:srgbClr val="FF0000"/>
              </a:solidFill>
            </a:endParaRPr>
          </a:p>
          <a:p>
            <a:pPr>
              <a:lnSpc>
                <a:spcPct val="120000"/>
              </a:lnSpc>
            </a:pPr>
            <a:r>
              <a:rPr lang="zh-CN" altLang="en-US" sz="4000" dirty="0">
                <a:solidFill>
                  <a:srgbClr val="FF0000"/>
                </a:solidFill>
              </a:rPr>
              <a:t>但在使用这些共享</a:t>
            </a:r>
            <a:r>
              <a:rPr lang="en-US" altLang="zh-CN" sz="4000" dirty="0">
                <a:solidFill>
                  <a:srgbClr val="FF0000"/>
                </a:solidFill>
              </a:rPr>
              <a:t>API</a:t>
            </a:r>
            <a:r>
              <a:rPr lang="zh-CN" altLang="en-US" sz="4000" dirty="0">
                <a:solidFill>
                  <a:srgbClr val="FF0000"/>
                </a:solidFill>
              </a:rPr>
              <a:t>的时候，我们要注意以下几点</a:t>
            </a:r>
            <a:r>
              <a:rPr lang="en-US" altLang="zh-CN" sz="4000" dirty="0" smtClean="0">
                <a:solidFill>
                  <a:srgbClr val="FF0000"/>
                </a:solidFill>
              </a:rPr>
              <a:t>:</a:t>
            </a:r>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11</a:t>
            </a:fld>
            <a:endParaRPr lang="zh-CN" altLang="en-US"/>
          </a:p>
        </p:txBody>
      </p:sp>
      <p:sp>
        <p:nvSpPr>
          <p:cNvPr id="7" name="文本框 6"/>
          <p:cNvSpPr txBox="1"/>
          <p:nvPr/>
        </p:nvSpPr>
        <p:spPr>
          <a:xfrm>
            <a:off x="1097280" y="3234690"/>
            <a:ext cx="10058400" cy="3139321"/>
          </a:xfrm>
          <a:prstGeom prst="rect">
            <a:avLst/>
          </a:prstGeom>
          <a:noFill/>
        </p:spPr>
        <p:txBody>
          <a:bodyPr wrap="square" rtlCol="0">
            <a:spAutoFit/>
          </a:bodyPr>
          <a:lstStyle/>
          <a:p>
            <a:r>
              <a:rPr lang="zh-CN" altLang="en-US" dirty="0" smtClean="0"/>
              <a:t>●在</a:t>
            </a:r>
            <a:r>
              <a:rPr lang="en-US" altLang="zh-CN" dirty="0"/>
              <a:t>UNIX</a:t>
            </a:r>
            <a:r>
              <a:rPr lang="zh-CN" altLang="en-US" dirty="0"/>
              <a:t>平台上，当某个进程终结之后，该进程需要被其父进程调用</a:t>
            </a:r>
            <a:r>
              <a:rPr lang="en-US" altLang="zh-CN" dirty="0"/>
              <a:t>wait</a:t>
            </a:r>
            <a:r>
              <a:rPr lang="zh-CN" altLang="en-US" dirty="0"/>
              <a:t>，否则进程成为僵尸进程</a:t>
            </a:r>
            <a:r>
              <a:rPr lang="en-US" altLang="zh-CN" dirty="0"/>
              <a:t>(Zombie)</a:t>
            </a:r>
            <a:r>
              <a:rPr lang="zh-CN" altLang="en-US" dirty="0"/>
              <a:t>。所以，有必要对每个</a:t>
            </a:r>
            <a:r>
              <a:rPr lang="en-US" altLang="zh-CN" dirty="0"/>
              <a:t>Process</a:t>
            </a:r>
            <a:r>
              <a:rPr lang="zh-CN" altLang="en-US" dirty="0"/>
              <a:t>对象调用</a:t>
            </a:r>
            <a:r>
              <a:rPr lang="en-US" altLang="zh-CN" dirty="0"/>
              <a:t>join()</a:t>
            </a:r>
            <a:r>
              <a:rPr lang="zh-CN" altLang="en-US" dirty="0"/>
              <a:t>方法 </a:t>
            </a:r>
            <a:r>
              <a:rPr lang="en-US" altLang="zh-CN" dirty="0"/>
              <a:t>(</a:t>
            </a:r>
            <a:r>
              <a:rPr lang="zh-CN" altLang="en-US" dirty="0"/>
              <a:t>实际上等同于</a:t>
            </a:r>
            <a:r>
              <a:rPr lang="en-US" altLang="zh-CN" dirty="0"/>
              <a:t>wait)</a:t>
            </a:r>
            <a:r>
              <a:rPr lang="zh-CN" altLang="en-US" dirty="0"/>
              <a:t>。对于多线程来说，由于只有一个进程，所以不存在此必要性。</a:t>
            </a:r>
          </a:p>
          <a:p>
            <a:r>
              <a:rPr lang="en-US" altLang="zh-CN" dirty="0" smtClean="0"/>
              <a:t>●multiprocessing</a:t>
            </a:r>
            <a:r>
              <a:rPr lang="zh-CN" altLang="en-US" dirty="0"/>
              <a:t>提供了</a:t>
            </a:r>
            <a:r>
              <a:rPr lang="en-US" altLang="zh-CN" dirty="0"/>
              <a:t>threading</a:t>
            </a:r>
            <a:r>
              <a:rPr lang="zh-CN" altLang="en-US" dirty="0"/>
              <a:t>包中没有的</a:t>
            </a:r>
            <a:r>
              <a:rPr lang="en-US" altLang="zh-CN" dirty="0"/>
              <a:t>IPC(</a:t>
            </a:r>
            <a:r>
              <a:rPr lang="zh-CN" altLang="en-US" dirty="0"/>
              <a:t>比如</a:t>
            </a:r>
            <a:r>
              <a:rPr lang="en-US" altLang="zh-CN" dirty="0"/>
              <a:t>Pipe</a:t>
            </a:r>
            <a:r>
              <a:rPr lang="zh-CN" altLang="en-US" dirty="0"/>
              <a:t>和</a:t>
            </a:r>
            <a:r>
              <a:rPr lang="en-US" altLang="zh-CN" dirty="0"/>
              <a:t>Queue)</a:t>
            </a:r>
            <a:r>
              <a:rPr lang="zh-CN" altLang="en-US" dirty="0"/>
              <a:t>，效率上更高。应优先考虑</a:t>
            </a:r>
            <a:r>
              <a:rPr lang="en-US" altLang="zh-CN" dirty="0"/>
              <a:t>Pipe</a:t>
            </a:r>
            <a:r>
              <a:rPr lang="zh-CN" altLang="en-US" dirty="0"/>
              <a:t>和</a:t>
            </a:r>
            <a:r>
              <a:rPr lang="en-US" altLang="zh-CN" dirty="0"/>
              <a:t>Queue</a:t>
            </a:r>
            <a:r>
              <a:rPr lang="zh-CN" altLang="en-US" dirty="0"/>
              <a:t>，避免使用</a:t>
            </a:r>
            <a:r>
              <a:rPr lang="en-US" altLang="zh-CN" dirty="0"/>
              <a:t>Lock/Event/Semaphore/Condition</a:t>
            </a:r>
            <a:r>
              <a:rPr lang="zh-CN" altLang="en-US" dirty="0"/>
              <a:t>等同步方式 </a:t>
            </a:r>
            <a:r>
              <a:rPr lang="en-US" altLang="zh-CN" dirty="0"/>
              <a:t>(</a:t>
            </a:r>
            <a:r>
              <a:rPr lang="zh-CN" altLang="en-US" dirty="0"/>
              <a:t>因为它们占据的不是用户进程的资源</a:t>
            </a:r>
            <a:r>
              <a:rPr lang="en-US" altLang="zh-CN" dirty="0"/>
              <a:t>)</a:t>
            </a:r>
            <a:r>
              <a:rPr lang="zh-CN" altLang="en-US" dirty="0"/>
              <a:t>。</a:t>
            </a:r>
          </a:p>
          <a:p>
            <a:r>
              <a:rPr lang="zh-CN" altLang="en-US" dirty="0" smtClean="0"/>
              <a:t>●多</a:t>
            </a:r>
            <a:r>
              <a:rPr lang="zh-CN" altLang="en-US" dirty="0"/>
              <a:t>进程应该避免共享资源。在多线程中，我们可以比较容易地共享资源，比如使用全局变量或者传递参数。在多进程情况下，由于每个进程有自己独立的内存空间，以上方法并不合适。此时我们可以通过共享内存和</a:t>
            </a:r>
            <a:r>
              <a:rPr lang="en-US" altLang="zh-CN" dirty="0"/>
              <a:t>Manager</a:t>
            </a:r>
            <a:r>
              <a:rPr lang="zh-CN" altLang="en-US" dirty="0"/>
              <a:t>的方法来共享资源。但这样做提高了程序的复杂度，并因为同步的需要而降低了程序的效率。</a:t>
            </a:r>
          </a:p>
          <a:p>
            <a:endParaRPr lang="zh-CN" altLang="en-US" dirty="0"/>
          </a:p>
        </p:txBody>
      </p:sp>
    </p:spTree>
    <p:extLst>
      <p:ext uri="{BB962C8B-B14F-4D97-AF65-F5344CB8AC3E}">
        <p14:creationId xmlns:p14="http://schemas.microsoft.com/office/powerpoint/2010/main" val="2262016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系统</a:t>
            </a:r>
            <a:r>
              <a:rPr lang="zh-CN" altLang="en-US" dirty="0" smtClean="0"/>
              <a:t>管理的利器</a:t>
            </a:r>
            <a:r>
              <a:rPr lang="en-US" altLang="zh-CN" dirty="0" smtClean="0"/>
              <a:t>—Paramiko</a:t>
            </a:r>
            <a:r>
              <a:rPr lang="zh-CN" altLang="en-US" dirty="0" smtClean="0"/>
              <a:t>模块</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paramiko</a:t>
            </a:r>
            <a:r>
              <a:rPr lang="zh-CN" altLang="en-US" dirty="0"/>
              <a:t>是用</a:t>
            </a:r>
            <a:r>
              <a:rPr lang="en-US" altLang="zh-CN" dirty="0"/>
              <a:t>python</a:t>
            </a:r>
            <a:r>
              <a:rPr lang="zh-CN" altLang="en-US" dirty="0"/>
              <a:t>语言写的一个模块，遵循</a:t>
            </a:r>
            <a:r>
              <a:rPr lang="en-US" altLang="zh-CN" dirty="0"/>
              <a:t>SSH2</a:t>
            </a:r>
            <a:r>
              <a:rPr lang="zh-CN" altLang="en-US" dirty="0"/>
              <a:t>协议，支持以加密和认证的方式，进行远程服务器的连接</a:t>
            </a:r>
            <a:r>
              <a:rPr lang="zh-CN" altLang="en-US" dirty="0" smtClean="0"/>
              <a:t>。</a:t>
            </a:r>
            <a:endParaRPr lang="en-US" altLang="zh-CN" dirty="0" smtClean="0"/>
          </a:p>
          <a:p>
            <a:pPr marL="0" indent="0">
              <a:lnSpc>
                <a:spcPct val="150000"/>
              </a:lnSpc>
              <a:buNone/>
            </a:pPr>
            <a:r>
              <a:rPr lang="zh-CN" altLang="en-US" dirty="0"/>
              <a:t>由于使用的是</a:t>
            </a:r>
            <a:r>
              <a:rPr lang="en-US" altLang="zh-CN" dirty="0"/>
              <a:t>python</a:t>
            </a:r>
            <a:r>
              <a:rPr lang="zh-CN" altLang="en-US" dirty="0"/>
              <a:t>这样的能够跨平台运行的语言，所以所有</a:t>
            </a:r>
            <a:r>
              <a:rPr lang="en-US" altLang="zh-CN" dirty="0"/>
              <a:t>python</a:t>
            </a:r>
            <a:r>
              <a:rPr lang="zh-CN" altLang="en-US" dirty="0"/>
              <a:t>支持的平台，如</a:t>
            </a:r>
            <a:r>
              <a:rPr lang="en-US" altLang="zh-CN" dirty="0"/>
              <a:t>Linux, Solaris, BSD, </a:t>
            </a:r>
            <a:r>
              <a:rPr lang="en-US" altLang="zh-CN" dirty="0" err="1"/>
              <a:t>MacOS</a:t>
            </a:r>
            <a:r>
              <a:rPr lang="en-US" altLang="zh-CN" dirty="0"/>
              <a:t> X, Windows</a:t>
            </a:r>
            <a:r>
              <a:rPr lang="zh-CN" altLang="en-US" dirty="0"/>
              <a:t>等，</a:t>
            </a:r>
            <a:r>
              <a:rPr lang="en-US" altLang="zh-CN" dirty="0"/>
              <a:t>paramiko</a:t>
            </a:r>
            <a:r>
              <a:rPr lang="zh-CN" altLang="en-US" dirty="0"/>
              <a:t>都可以支持，因此，如果需要使用</a:t>
            </a:r>
            <a:r>
              <a:rPr lang="en-US" altLang="zh-CN" dirty="0"/>
              <a:t>SSH</a:t>
            </a:r>
            <a:r>
              <a:rPr lang="zh-CN" altLang="en-US" dirty="0"/>
              <a:t>从一个平台连接到另外一个平台，进行一系列的操作时，</a:t>
            </a:r>
            <a:r>
              <a:rPr lang="en-US" altLang="zh-CN" dirty="0"/>
              <a:t>paramiko</a:t>
            </a:r>
            <a:r>
              <a:rPr lang="zh-CN" altLang="en-US" dirty="0"/>
              <a:t>是最佳工具之一。</a:t>
            </a:r>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12</a:t>
            </a:fld>
            <a:endParaRPr lang="zh-CN" altLang="en-US"/>
          </a:p>
        </p:txBody>
      </p:sp>
      <p:sp>
        <p:nvSpPr>
          <p:cNvPr id="6" name="文本框 5"/>
          <p:cNvSpPr txBox="1"/>
          <p:nvPr/>
        </p:nvSpPr>
        <p:spPr>
          <a:xfrm>
            <a:off x="727113" y="4649118"/>
            <a:ext cx="1121517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zh-CN" altLang="en-US" dirty="0" smtClean="0"/>
              <a:t>对于一些特殊的需求，传统的</a:t>
            </a:r>
            <a:r>
              <a:rPr lang="en-US" altLang="zh-CN" dirty="0" err="1" smtClean="0"/>
              <a:t>ssh</a:t>
            </a:r>
            <a:r>
              <a:rPr lang="zh-CN" altLang="en-US" dirty="0" smtClean="0"/>
              <a:t>软件无法满足，而通过</a:t>
            </a:r>
            <a:r>
              <a:rPr lang="en-US" altLang="zh-CN" dirty="0" smtClean="0"/>
              <a:t>paramiko</a:t>
            </a:r>
            <a:r>
              <a:rPr lang="zh-CN" altLang="en-US" dirty="0" smtClean="0"/>
              <a:t>可以有效的为功能定制，提供了有效的办法</a:t>
            </a:r>
            <a:endParaRPr lang="zh-CN" altLang="en-US" dirty="0"/>
          </a:p>
        </p:txBody>
      </p:sp>
    </p:spTree>
    <p:extLst>
      <p:ext uri="{BB962C8B-B14F-4D97-AF65-F5344CB8AC3E}">
        <p14:creationId xmlns:p14="http://schemas.microsoft.com/office/powerpoint/2010/main" val="409572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系统</a:t>
            </a:r>
            <a:r>
              <a:rPr lang="zh-CN" altLang="en-US" dirty="0" smtClean="0"/>
              <a:t>管理的利器</a:t>
            </a:r>
            <a:r>
              <a:rPr lang="en-US" altLang="zh-CN" dirty="0" smtClean="0"/>
              <a:t>—Paramiko</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13</a:t>
            </a:fld>
            <a:endParaRPr lang="zh-CN" altLang="en-US"/>
          </a:p>
        </p:txBody>
      </p:sp>
      <p:sp>
        <p:nvSpPr>
          <p:cNvPr id="7" name="内容占位符 6"/>
          <p:cNvSpPr>
            <a:spLocks noGrp="1"/>
          </p:cNvSpPr>
          <p:nvPr>
            <p:ph idx="1"/>
          </p:nvPr>
        </p:nvSpPr>
        <p:spPr/>
        <p:txBody>
          <a:bodyPr>
            <a:normAutofit/>
          </a:bodyPr>
          <a:lstStyle/>
          <a:p>
            <a:pPr>
              <a:lnSpc>
                <a:spcPct val="150000"/>
              </a:lnSpc>
            </a:pPr>
            <a:r>
              <a:rPr lang="en-US" altLang="zh-CN" sz="3200" dirty="0" smtClean="0"/>
              <a:t>●</a:t>
            </a:r>
            <a:r>
              <a:rPr lang="zh-CN" altLang="en-US" sz="3200" dirty="0" smtClean="0"/>
              <a:t>安装</a:t>
            </a:r>
            <a:r>
              <a:rPr lang="en-US" altLang="zh-CN" sz="3200" dirty="0" smtClean="0"/>
              <a:t>paramiko</a:t>
            </a:r>
          </a:p>
          <a:p>
            <a:pPr>
              <a:lnSpc>
                <a:spcPct val="150000"/>
              </a:lnSpc>
            </a:pPr>
            <a:r>
              <a:rPr lang="en-US" altLang="zh-CN" sz="3200" dirty="0" smtClean="0"/>
              <a:t>●</a:t>
            </a:r>
            <a:r>
              <a:rPr lang="zh-CN" altLang="en-US" sz="3200" dirty="0"/>
              <a:t>密码</a:t>
            </a:r>
            <a:r>
              <a:rPr lang="zh-CN" altLang="en-US" sz="3200" dirty="0" smtClean="0"/>
              <a:t>认证方式的开发</a:t>
            </a:r>
            <a:endParaRPr lang="en-US" altLang="zh-CN" sz="3200" dirty="0" smtClean="0"/>
          </a:p>
          <a:p>
            <a:pPr>
              <a:lnSpc>
                <a:spcPct val="150000"/>
              </a:lnSpc>
            </a:pPr>
            <a:r>
              <a:rPr lang="zh-CN" altLang="zh-CN" sz="3200" dirty="0" smtClean="0"/>
              <a:t>●</a:t>
            </a:r>
            <a:r>
              <a:rPr lang="en-US" altLang="zh-CN" sz="3200" dirty="0" err="1" smtClean="0"/>
              <a:t>PublicKey</a:t>
            </a:r>
            <a:r>
              <a:rPr lang="zh-CN" altLang="en-US" sz="3200" dirty="0" smtClean="0"/>
              <a:t>认证方式的开发</a:t>
            </a:r>
            <a:endParaRPr lang="en-US" altLang="zh-CN" sz="3200" dirty="0" smtClean="0"/>
          </a:p>
        </p:txBody>
      </p:sp>
    </p:spTree>
    <p:extLst>
      <p:ext uri="{BB962C8B-B14F-4D97-AF65-F5344CB8AC3E}">
        <p14:creationId xmlns:p14="http://schemas.microsoft.com/office/powerpoint/2010/main" val="2027099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系统</a:t>
            </a:r>
            <a:r>
              <a:rPr lang="zh-CN" altLang="en-US" dirty="0" smtClean="0"/>
              <a:t>管理的利器</a:t>
            </a:r>
            <a:r>
              <a:rPr lang="en-US" altLang="zh-CN" dirty="0" smtClean="0"/>
              <a:t>—Paramiko</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14</a:t>
            </a:fld>
            <a:endParaRPr lang="zh-CN" altLang="en-US"/>
          </a:p>
        </p:txBody>
      </p:sp>
      <p:sp>
        <p:nvSpPr>
          <p:cNvPr id="7" name="内容占位符 6"/>
          <p:cNvSpPr>
            <a:spLocks noGrp="1"/>
          </p:cNvSpPr>
          <p:nvPr>
            <p:ph idx="1"/>
          </p:nvPr>
        </p:nvSpPr>
        <p:spPr/>
        <p:txBody>
          <a:bodyPr>
            <a:normAutofit/>
          </a:bodyPr>
          <a:lstStyle/>
          <a:p>
            <a:pPr>
              <a:lnSpc>
                <a:spcPct val="150000"/>
              </a:lnSpc>
            </a:pPr>
            <a:r>
              <a:rPr lang="en-US" altLang="zh-CN" sz="3200" dirty="0" smtClean="0"/>
              <a:t>●</a:t>
            </a:r>
            <a:r>
              <a:rPr lang="zh-CN" altLang="en-US" sz="3200" dirty="0" smtClean="0"/>
              <a:t>安装</a:t>
            </a:r>
            <a:r>
              <a:rPr lang="en-US" altLang="zh-CN" sz="3200" dirty="0" smtClean="0"/>
              <a:t>paramiko</a:t>
            </a:r>
          </a:p>
          <a:p>
            <a:pPr>
              <a:lnSpc>
                <a:spcPct val="150000"/>
              </a:lnSpc>
            </a:pPr>
            <a:r>
              <a:rPr lang="en-US" altLang="zh-CN" sz="3200" dirty="0" smtClean="0"/>
              <a:t>●</a:t>
            </a:r>
            <a:r>
              <a:rPr lang="zh-CN" altLang="en-US" sz="3200" dirty="0"/>
              <a:t>密码</a:t>
            </a:r>
            <a:r>
              <a:rPr lang="zh-CN" altLang="en-US" sz="3200" dirty="0" smtClean="0"/>
              <a:t>认证方式的开发</a:t>
            </a:r>
            <a:endParaRPr lang="en-US" altLang="zh-CN" sz="3200" dirty="0" smtClean="0"/>
          </a:p>
          <a:p>
            <a:pPr>
              <a:lnSpc>
                <a:spcPct val="150000"/>
              </a:lnSpc>
            </a:pPr>
            <a:r>
              <a:rPr lang="zh-CN" altLang="zh-CN" sz="3200" dirty="0" smtClean="0"/>
              <a:t>●</a:t>
            </a:r>
            <a:r>
              <a:rPr lang="en-US" altLang="zh-CN" sz="3200" dirty="0" err="1" smtClean="0"/>
              <a:t>PublicKey</a:t>
            </a:r>
            <a:r>
              <a:rPr lang="zh-CN" altLang="en-US" sz="3200" dirty="0" smtClean="0"/>
              <a:t>认证方式的开发</a:t>
            </a:r>
            <a:endParaRPr lang="en-US" altLang="zh-CN" sz="3200" dirty="0" smtClean="0"/>
          </a:p>
        </p:txBody>
      </p:sp>
    </p:spTree>
    <p:extLst>
      <p:ext uri="{BB962C8B-B14F-4D97-AF65-F5344CB8AC3E}">
        <p14:creationId xmlns:p14="http://schemas.microsoft.com/office/powerpoint/2010/main" val="505095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系统</a:t>
            </a:r>
            <a:r>
              <a:rPr lang="zh-CN" altLang="en-US" dirty="0" smtClean="0"/>
              <a:t>管理的利器</a:t>
            </a:r>
            <a:r>
              <a:rPr lang="en-US" altLang="zh-CN" dirty="0" smtClean="0"/>
              <a:t>—Paramiko</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15</a:t>
            </a:fld>
            <a:endParaRPr lang="zh-CN" altLang="en-US"/>
          </a:p>
        </p:txBody>
      </p:sp>
      <p:sp>
        <p:nvSpPr>
          <p:cNvPr id="7" name="内容占位符 6"/>
          <p:cNvSpPr>
            <a:spLocks noGrp="1"/>
          </p:cNvSpPr>
          <p:nvPr>
            <p:ph idx="1"/>
          </p:nvPr>
        </p:nvSpPr>
        <p:spPr>
          <a:xfrm>
            <a:off x="1097280" y="1845734"/>
            <a:ext cx="10058400" cy="4378796"/>
          </a:xfrm>
        </p:spPr>
        <p:txBody>
          <a:bodyPr>
            <a:normAutofit/>
          </a:bodyPr>
          <a:lstStyle/>
          <a:p>
            <a:pPr>
              <a:lnSpc>
                <a:spcPct val="150000"/>
              </a:lnSpc>
            </a:pPr>
            <a:r>
              <a:rPr lang="en-US" altLang="zh-CN" dirty="0" smtClean="0"/>
              <a:t># password</a:t>
            </a:r>
            <a:r>
              <a:rPr lang="zh-CN" altLang="en-US" dirty="0" smtClean="0"/>
              <a:t>认证</a:t>
            </a:r>
            <a:endParaRPr lang="en-US" altLang="zh-CN" dirty="0" smtClean="0"/>
          </a:p>
          <a:p>
            <a:pPr>
              <a:lnSpc>
                <a:spcPct val="150000"/>
              </a:lnSpc>
            </a:pPr>
            <a:r>
              <a:rPr lang="en-US" altLang="zh-CN" dirty="0" err="1" smtClean="0"/>
              <a:t>ssh</a:t>
            </a:r>
            <a:r>
              <a:rPr lang="en-US" altLang="zh-CN" dirty="0" smtClean="0"/>
              <a:t>=</a:t>
            </a:r>
            <a:r>
              <a:rPr lang="en-US" altLang="zh-CN" dirty="0" err="1" smtClean="0"/>
              <a:t>paramiko.SSHClient</a:t>
            </a:r>
            <a:r>
              <a:rPr lang="en-US" altLang="zh-CN" dirty="0" smtClean="0"/>
              <a:t>()</a:t>
            </a:r>
          </a:p>
          <a:p>
            <a:pPr>
              <a:lnSpc>
                <a:spcPct val="150000"/>
              </a:lnSpc>
            </a:pPr>
            <a:r>
              <a:rPr lang="en-US" altLang="zh-CN" dirty="0" err="1" smtClean="0"/>
              <a:t>ssh.set_missing_host_key_policy</a:t>
            </a:r>
            <a:r>
              <a:rPr lang="en-US" altLang="zh-CN" dirty="0" smtClean="0"/>
              <a:t>(</a:t>
            </a:r>
            <a:r>
              <a:rPr lang="en-US" altLang="zh-CN" dirty="0" err="1" smtClean="0"/>
              <a:t>paramiko.AutoAddPolicy</a:t>
            </a:r>
            <a:r>
              <a:rPr lang="en-US" altLang="zh-CN" dirty="0" smtClean="0"/>
              <a:t>())</a:t>
            </a:r>
          </a:p>
          <a:p>
            <a:pPr>
              <a:lnSpc>
                <a:spcPct val="150000"/>
              </a:lnSpc>
            </a:pPr>
            <a:r>
              <a:rPr lang="en-US" altLang="zh-CN" dirty="0" err="1" smtClean="0"/>
              <a:t>ssh.connect</a:t>
            </a:r>
            <a:r>
              <a:rPr lang="en-US" altLang="zh-CN" dirty="0"/>
              <a:t>('192.168.72.128', 22, 'root', 'Ncchina123</a:t>
            </a:r>
            <a:r>
              <a:rPr lang="en-US" altLang="zh-CN" dirty="0" smtClean="0"/>
              <a:t>')</a:t>
            </a:r>
          </a:p>
          <a:p>
            <a:pPr>
              <a:lnSpc>
                <a:spcPct val="150000"/>
              </a:lnSpc>
            </a:pPr>
            <a:r>
              <a:rPr lang="en-US" altLang="zh-CN" dirty="0" err="1" smtClean="0"/>
              <a:t>stdin</a:t>
            </a:r>
            <a:r>
              <a:rPr lang="en-US" altLang="zh-CN" dirty="0"/>
              <a:t>, </a:t>
            </a:r>
            <a:r>
              <a:rPr lang="en-US" altLang="zh-CN" dirty="0" err="1"/>
              <a:t>stdout</a:t>
            </a:r>
            <a:r>
              <a:rPr lang="en-US" altLang="zh-CN" dirty="0"/>
              <a:t>, </a:t>
            </a:r>
            <a:r>
              <a:rPr lang="en-US" altLang="zh-CN" dirty="0" err="1"/>
              <a:t>stderr</a:t>
            </a:r>
            <a:r>
              <a:rPr lang="en-US" altLang="zh-CN" dirty="0"/>
              <a:t> = </a:t>
            </a:r>
            <a:r>
              <a:rPr lang="en-US" altLang="zh-CN" dirty="0" err="1"/>
              <a:t>ssh.exec_command</a:t>
            </a:r>
            <a:r>
              <a:rPr lang="en-US" altLang="zh-CN" dirty="0"/>
              <a:t>('</a:t>
            </a:r>
            <a:r>
              <a:rPr lang="en-US" altLang="zh-CN" dirty="0" err="1"/>
              <a:t>ls</a:t>
            </a:r>
            <a:r>
              <a:rPr lang="en-US" altLang="zh-CN" dirty="0"/>
              <a:t> </a:t>
            </a:r>
            <a:r>
              <a:rPr lang="en-US" altLang="zh-CN" dirty="0" err="1"/>
              <a:t>sb</a:t>
            </a:r>
            <a:r>
              <a:rPr lang="en-US" altLang="zh-CN" dirty="0" smtClean="0"/>
              <a:t>')</a:t>
            </a:r>
          </a:p>
          <a:p>
            <a:pPr>
              <a:lnSpc>
                <a:spcPct val="150000"/>
              </a:lnSpc>
            </a:pPr>
            <a:r>
              <a:rPr lang="en-US" altLang="zh-CN" dirty="0" smtClean="0"/>
              <a:t>print </a:t>
            </a:r>
            <a:r>
              <a:rPr lang="en-US" altLang="zh-CN" dirty="0" err="1"/>
              <a:t>stdout.read</a:t>
            </a:r>
            <a:r>
              <a:rPr lang="en-US" altLang="zh-CN" dirty="0" smtClean="0"/>
              <a:t>()</a:t>
            </a:r>
          </a:p>
          <a:p>
            <a:pPr>
              <a:lnSpc>
                <a:spcPct val="150000"/>
              </a:lnSpc>
            </a:pPr>
            <a:r>
              <a:rPr lang="en-US" altLang="zh-CN" dirty="0" err="1" smtClean="0"/>
              <a:t>ssh.close</a:t>
            </a:r>
            <a:r>
              <a:rPr lang="en-US" altLang="zh-CN" dirty="0"/>
              <a:t>()</a:t>
            </a:r>
            <a:endParaRPr lang="en-US" altLang="zh-CN" dirty="0" smtClean="0"/>
          </a:p>
        </p:txBody>
      </p:sp>
      <mc:AlternateContent xmlns:mc="http://schemas.openxmlformats.org/markup-compatibility/2006" xmlns:p14="http://schemas.microsoft.com/office/powerpoint/2010/main">
        <mc:Choice Requires="p14">
          <p:contentPart p14:bwMode="auto" r:id="rId2">
            <p14:nvContentPartPr>
              <p14:cNvPr id="3" name="墨迹 2"/>
              <p14:cNvContentPartPr/>
              <p14:nvPr/>
            </p14:nvContentPartPr>
            <p14:xfrm>
              <a:off x="1158120" y="3619440"/>
              <a:ext cx="6332760" cy="198720"/>
            </p14:xfrm>
          </p:contentPart>
        </mc:Choice>
        <mc:Fallback xmlns="">
          <p:pic>
            <p:nvPicPr>
              <p:cNvPr id="3" name="墨迹 2"/>
              <p:cNvPicPr/>
              <p:nvPr/>
            </p:nvPicPr>
            <p:blipFill>
              <a:blip r:embed="rId3"/>
              <a:stretch>
                <a:fillRect/>
              </a:stretch>
            </p:blipFill>
            <p:spPr>
              <a:xfrm>
                <a:off x="1148760" y="3610080"/>
                <a:ext cx="6351480" cy="217440"/>
              </a:xfrm>
              <a:prstGeom prst="rect">
                <a:avLst/>
              </a:prstGeom>
            </p:spPr>
          </p:pic>
        </mc:Fallback>
      </mc:AlternateContent>
    </p:spTree>
    <p:extLst>
      <p:ext uri="{BB962C8B-B14F-4D97-AF65-F5344CB8AC3E}">
        <p14:creationId xmlns:p14="http://schemas.microsoft.com/office/powerpoint/2010/main" val="467128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系统</a:t>
            </a:r>
            <a:r>
              <a:rPr lang="zh-CN" altLang="en-US" dirty="0" smtClean="0"/>
              <a:t>管理的利器</a:t>
            </a:r>
            <a:r>
              <a:rPr lang="en-US" altLang="zh-CN" dirty="0" smtClean="0"/>
              <a:t>—Paramiko</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16</a:t>
            </a:fld>
            <a:endParaRPr lang="zh-CN" altLang="en-US"/>
          </a:p>
        </p:txBody>
      </p:sp>
      <p:sp>
        <p:nvSpPr>
          <p:cNvPr id="7" name="内容占位符 6"/>
          <p:cNvSpPr>
            <a:spLocks noGrp="1"/>
          </p:cNvSpPr>
          <p:nvPr>
            <p:ph idx="1"/>
          </p:nvPr>
        </p:nvSpPr>
        <p:spPr>
          <a:xfrm>
            <a:off x="1097280" y="1845734"/>
            <a:ext cx="10058400" cy="4378796"/>
          </a:xfrm>
        </p:spPr>
        <p:txBody>
          <a:bodyPr>
            <a:normAutofit fontScale="70000" lnSpcReduction="20000"/>
          </a:bodyPr>
          <a:lstStyle/>
          <a:p>
            <a:pPr>
              <a:lnSpc>
                <a:spcPct val="150000"/>
              </a:lnSpc>
            </a:pPr>
            <a:r>
              <a:rPr lang="en-US" altLang="zh-CN" sz="1800" dirty="0" smtClean="0"/>
              <a:t># </a:t>
            </a:r>
            <a:r>
              <a:rPr lang="en-US" altLang="zh-CN" sz="1800" dirty="0" err="1" smtClean="0"/>
              <a:t>public_key</a:t>
            </a:r>
            <a:r>
              <a:rPr lang="zh-CN" altLang="en-US" sz="1800" dirty="0" smtClean="0"/>
              <a:t>认证</a:t>
            </a:r>
            <a:endParaRPr lang="en-US" altLang="zh-CN" sz="1800" dirty="0" smtClean="0"/>
          </a:p>
          <a:p>
            <a:pPr>
              <a:lnSpc>
                <a:spcPct val="150000"/>
              </a:lnSpc>
            </a:pPr>
            <a:r>
              <a:rPr lang="en-US" altLang="zh-CN" sz="1800" dirty="0" smtClean="0"/>
              <a:t>import </a:t>
            </a:r>
            <a:r>
              <a:rPr lang="en-US" altLang="zh-CN" sz="1800" dirty="0" err="1" smtClean="0"/>
              <a:t>paramiko</a:t>
            </a:r>
            <a:endParaRPr lang="en-US" altLang="zh-CN" sz="1800" dirty="0" smtClean="0"/>
          </a:p>
          <a:p>
            <a:pPr>
              <a:lnSpc>
                <a:spcPct val="150000"/>
              </a:lnSpc>
            </a:pPr>
            <a:r>
              <a:rPr lang="en-US" altLang="zh-CN" dirty="0" err="1"/>
              <a:t>ssh</a:t>
            </a:r>
            <a:r>
              <a:rPr lang="en-US" altLang="zh-CN" dirty="0"/>
              <a:t>=</a:t>
            </a:r>
            <a:r>
              <a:rPr lang="en-US" altLang="zh-CN" dirty="0" err="1"/>
              <a:t>paramiko.SSHClient</a:t>
            </a:r>
            <a:r>
              <a:rPr lang="en-US" altLang="zh-CN" dirty="0" smtClean="0"/>
              <a:t>()</a:t>
            </a:r>
            <a:endParaRPr lang="en-US" altLang="zh-CN" sz="2300" dirty="0" smtClean="0"/>
          </a:p>
          <a:p>
            <a:pPr>
              <a:lnSpc>
                <a:spcPct val="150000"/>
              </a:lnSpc>
            </a:pPr>
            <a:r>
              <a:rPr lang="en-US" altLang="zh-CN" sz="1800" dirty="0" err="1" smtClean="0"/>
              <a:t>private_file_path</a:t>
            </a:r>
            <a:r>
              <a:rPr lang="en-US" altLang="zh-CN" sz="1800" dirty="0" smtClean="0"/>
              <a:t> </a:t>
            </a:r>
            <a:r>
              <a:rPr lang="en-US" altLang="zh-CN" sz="1800" dirty="0"/>
              <a:t>= '/root/.</a:t>
            </a:r>
            <a:r>
              <a:rPr lang="en-US" altLang="zh-CN" sz="1800" dirty="0" err="1" smtClean="0"/>
              <a:t>ssh</a:t>
            </a:r>
            <a:r>
              <a:rPr lang="en-US" altLang="zh-CN" sz="1800" dirty="0" smtClean="0"/>
              <a:t>/</a:t>
            </a:r>
            <a:r>
              <a:rPr lang="en-US" altLang="zh-CN" sz="1800" dirty="0" err="1" smtClean="0"/>
              <a:t>id_rsa</a:t>
            </a:r>
            <a:r>
              <a:rPr lang="en-US" altLang="zh-CN" sz="1800" dirty="0" smtClean="0"/>
              <a:t>‘</a:t>
            </a:r>
          </a:p>
          <a:p>
            <a:pPr>
              <a:lnSpc>
                <a:spcPct val="150000"/>
              </a:lnSpc>
            </a:pPr>
            <a:r>
              <a:rPr lang="en-US" altLang="zh-CN" sz="1800" dirty="0" smtClean="0"/>
              <a:t>key </a:t>
            </a:r>
            <a:r>
              <a:rPr lang="en-US" altLang="zh-CN" sz="1800" dirty="0"/>
              <a:t>= </a:t>
            </a:r>
            <a:r>
              <a:rPr lang="en-US" altLang="zh-CN" sz="1800" dirty="0" err="1" smtClean="0"/>
              <a:t>paramiko.RSAKey.from_private_key_file</a:t>
            </a:r>
            <a:r>
              <a:rPr lang="en-US" altLang="zh-CN" sz="1800" dirty="0" smtClean="0"/>
              <a:t>(</a:t>
            </a:r>
            <a:r>
              <a:rPr lang="en-US" altLang="zh-CN" sz="1800" dirty="0" err="1" smtClean="0"/>
              <a:t>private_file_path</a:t>
            </a:r>
            <a:r>
              <a:rPr lang="en-US" altLang="zh-CN" sz="1800" dirty="0" smtClean="0"/>
              <a:t>)</a:t>
            </a:r>
          </a:p>
          <a:p>
            <a:pPr>
              <a:lnSpc>
                <a:spcPct val="150000"/>
              </a:lnSpc>
            </a:pPr>
            <a:r>
              <a:rPr lang="en-US" altLang="zh-CN" sz="1800" dirty="0" err="1" smtClean="0"/>
              <a:t>ssh.set_missing_host_key_policy</a:t>
            </a:r>
            <a:r>
              <a:rPr lang="en-US" altLang="zh-CN" sz="1800" dirty="0" smtClean="0"/>
              <a:t>(</a:t>
            </a:r>
            <a:r>
              <a:rPr lang="en-US" altLang="zh-CN" sz="1800" dirty="0" err="1" smtClean="0"/>
              <a:t>paramiko.AutoAddPolicy</a:t>
            </a:r>
            <a:r>
              <a:rPr lang="en-US" altLang="zh-CN" sz="1800" dirty="0" smtClean="0"/>
              <a:t>())</a:t>
            </a:r>
          </a:p>
          <a:p>
            <a:pPr>
              <a:lnSpc>
                <a:spcPct val="150000"/>
              </a:lnSpc>
            </a:pPr>
            <a:r>
              <a:rPr lang="en-US" altLang="zh-CN" sz="1800" dirty="0" err="1"/>
              <a:t>ssh.connect</a:t>
            </a:r>
            <a:r>
              <a:rPr lang="en-US" altLang="zh-CN" sz="1800" dirty="0"/>
              <a:t>('192.168.1.121', username='root', port=22, </a:t>
            </a:r>
            <a:r>
              <a:rPr lang="en-US" altLang="zh-CN" sz="1800" dirty="0" err="1"/>
              <a:t>pkey</a:t>
            </a:r>
            <a:r>
              <a:rPr lang="en-US" altLang="zh-CN" sz="1800" dirty="0"/>
              <a:t>=key</a:t>
            </a:r>
            <a:r>
              <a:rPr lang="en-US" altLang="zh-CN" sz="1800" dirty="0" smtClean="0"/>
              <a:t>)</a:t>
            </a:r>
          </a:p>
          <a:p>
            <a:pPr>
              <a:lnSpc>
                <a:spcPct val="150000"/>
              </a:lnSpc>
            </a:pPr>
            <a:r>
              <a:rPr lang="en-US" altLang="zh-CN" sz="1800" dirty="0" err="1"/>
              <a:t>stdin</a:t>
            </a:r>
            <a:r>
              <a:rPr lang="en-US" altLang="zh-CN" sz="1800" dirty="0"/>
              <a:t>, </a:t>
            </a:r>
            <a:r>
              <a:rPr lang="en-US" altLang="zh-CN" sz="1800" dirty="0" err="1"/>
              <a:t>stdout</a:t>
            </a:r>
            <a:r>
              <a:rPr lang="en-US" altLang="zh-CN" sz="1800" dirty="0"/>
              <a:t>, </a:t>
            </a:r>
            <a:r>
              <a:rPr lang="en-US" altLang="zh-CN" sz="1800" dirty="0" err="1"/>
              <a:t>stderr</a:t>
            </a:r>
            <a:r>
              <a:rPr lang="en-US" altLang="zh-CN" sz="1800" dirty="0"/>
              <a:t> = </a:t>
            </a:r>
            <a:r>
              <a:rPr lang="en-US" altLang="zh-CN" sz="1800" dirty="0" err="1"/>
              <a:t>ssh.exec_command</a:t>
            </a:r>
            <a:r>
              <a:rPr lang="en-US" altLang="zh-CN" sz="1800" dirty="0"/>
              <a:t>(</a:t>
            </a:r>
            <a:r>
              <a:rPr lang="en-US" altLang="zh-CN" sz="1800" dirty="0" smtClean="0"/>
              <a:t>'</a:t>
            </a:r>
            <a:r>
              <a:rPr lang="en-US" altLang="zh-CN" sz="1800" dirty="0" err="1" smtClean="0"/>
              <a:t>ifconfig</a:t>
            </a:r>
            <a:r>
              <a:rPr lang="en-US" altLang="zh-CN" sz="1800" dirty="0" smtClean="0"/>
              <a:t>')</a:t>
            </a:r>
          </a:p>
          <a:p>
            <a:pPr>
              <a:lnSpc>
                <a:spcPct val="150000"/>
              </a:lnSpc>
            </a:pPr>
            <a:r>
              <a:rPr lang="en-US" altLang="zh-CN" sz="1800" dirty="0"/>
              <a:t>print </a:t>
            </a:r>
            <a:r>
              <a:rPr lang="en-US" altLang="zh-CN" sz="1800" dirty="0" err="1"/>
              <a:t>stdout.read</a:t>
            </a:r>
            <a:r>
              <a:rPr lang="en-US" altLang="zh-CN" sz="1800" dirty="0" smtClean="0"/>
              <a:t>()</a:t>
            </a:r>
          </a:p>
          <a:p>
            <a:pPr>
              <a:lnSpc>
                <a:spcPct val="150000"/>
              </a:lnSpc>
            </a:pPr>
            <a:r>
              <a:rPr lang="en-US" altLang="zh-CN" sz="1800" dirty="0" err="1" smtClean="0"/>
              <a:t>ssh.close</a:t>
            </a:r>
            <a:r>
              <a:rPr lang="en-US" altLang="zh-CN" sz="1800" dirty="0"/>
              <a:t>()</a:t>
            </a:r>
            <a:endParaRPr lang="en-US" altLang="zh-CN" sz="1800" dirty="0" smtClean="0"/>
          </a:p>
        </p:txBody>
      </p:sp>
    </p:spTree>
    <p:extLst>
      <p:ext uri="{BB962C8B-B14F-4D97-AF65-F5344CB8AC3E}">
        <p14:creationId xmlns:p14="http://schemas.microsoft.com/office/powerpoint/2010/main" val="326382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系统</a:t>
            </a:r>
            <a:r>
              <a:rPr lang="zh-CN" altLang="en-US" dirty="0" smtClean="0"/>
              <a:t>管理的利器</a:t>
            </a:r>
            <a:r>
              <a:rPr lang="en-US" altLang="zh-CN" dirty="0" smtClean="0"/>
              <a:t>—Paramiko</a:t>
            </a:r>
            <a:r>
              <a:rPr lang="zh-CN" altLang="en-US" dirty="0" smtClean="0"/>
              <a:t>模块</a:t>
            </a:r>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17</a:t>
            </a:fld>
            <a:endParaRPr lang="zh-CN" altLang="en-US"/>
          </a:p>
        </p:txBody>
      </p:sp>
      <p:sp>
        <p:nvSpPr>
          <p:cNvPr id="3" name="文本框 2"/>
          <p:cNvSpPr txBox="1"/>
          <p:nvPr/>
        </p:nvSpPr>
        <p:spPr>
          <a:xfrm>
            <a:off x="1150161" y="2500829"/>
            <a:ext cx="9952638" cy="3431709"/>
          </a:xfrm>
          <a:prstGeom prst="rect">
            <a:avLst/>
          </a:prstGeom>
          <a:noFill/>
        </p:spPr>
        <p:txBody>
          <a:bodyPr wrap="square" rtlCol="0">
            <a:spAutoFit/>
          </a:bodyPr>
          <a:lstStyle/>
          <a:p>
            <a:pPr>
              <a:lnSpc>
                <a:spcPct val="150000"/>
              </a:lnSpc>
            </a:pPr>
            <a:r>
              <a:rPr lang="en-US" altLang="zh-CN" dirty="0"/>
              <a:t>import </a:t>
            </a:r>
            <a:r>
              <a:rPr lang="en-US" altLang="zh-CN" dirty="0" err="1"/>
              <a:t>paramiko</a:t>
            </a:r>
            <a:endParaRPr lang="en-US" altLang="zh-CN" dirty="0"/>
          </a:p>
          <a:p>
            <a:pPr>
              <a:lnSpc>
                <a:spcPct val="150000"/>
              </a:lnSpc>
            </a:pPr>
            <a:r>
              <a:rPr lang="en-US" altLang="zh-CN" sz="2000" dirty="0" err="1"/>
              <a:t>ssh</a:t>
            </a:r>
            <a:r>
              <a:rPr lang="en-US" altLang="zh-CN" sz="2000" dirty="0"/>
              <a:t>=</a:t>
            </a:r>
            <a:r>
              <a:rPr lang="en-US" altLang="zh-CN" sz="2000" dirty="0" err="1"/>
              <a:t>paramiko.SSHClient</a:t>
            </a:r>
            <a:r>
              <a:rPr lang="en-US" altLang="zh-CN" sz="2000" dirty="0" smtClean="0"/>
              <a:t>()</a:t>
            </a:r>
          </a:p>
          <a:p>
            <a:r>
              <a:rPr lang="en-US" altLang="zh-CN" sz="2000" dirty="0" err="1" smtClean="0"/>
              <a:t>private_file_path</a:t>
            </a:r>
            <a:r>
              <a:rPr lang="en-US" altLang="zh-CN" sz="2000" dirty="0" smtClean="0"/>
              <a:t> </a:t>
            </a:r>
            <a:r>
              <a:rPr lang="en-US" altLang="zh-CN" sz="2000" dirty="0"/>
              <a:t>= '/root/.</a:t>
            </a:r>
            <a:r>
              <a:rPr lang="en-US" altLang="zh-CN" sz="2000" dirty="0" err="1" smtClean="0"/>
              <a:t>ssh</a:t>
            </a:r>
            <a:r>
              <a:rPr lang="en-US" altLang="zh-CN" sz="2000" dirty="0" smtClean="0"/>
              <a:t>/</a:t>
            </a:r>
            <a:r>
              <a:rPr lang="en-US" altLang="zh-CN" sz="2000" dirty="0" err="1" smtClean="0"/>
              <a:t>id_rsa</a:t>
            </a:r>
            <a:r>
              <a:rPr lang="en-US" altLang="zh-CN" sz="2000" dirty="0" smtClean="0"/>
              <a:t>‘</a:t>
            </a:r>
          </a:p>
          <a:p>
            <a:r>
              <a:rPr lang="en-US" altLang="zh-CN" sz="2000" dirty="0" smtClean="0"/>
              <a:t>key </a:t>
            </a:r>
            <a:r>
              <a:rPr lang="en-US" altLang="zh-CN" sz="2000" dirty="0"/>
              <a:t>= </a:t>
            </a:r>
            <a:r>
              <a:rPr lang="en-US" altLang="zh-CN" sz="2000" dirty="0" err="1"/>
              <a:t>paramiko.RSAKey.from_private_key_file</a:t>
            </a:r>
            <a:r>
              <a:rPr lang="en-US" altLang="zh-CN" sz="2000" dirty="0"/>
              <a:t>(</a:t>
            </a:r>
            <a:r>
              <a:rPr lang="en-US" altLang="zh-CN" sz="2000" dirty="0" err="1"/>
              <a:t>private_file_path</a:t>
            </a:r>
            <a:r>
              <a:rPr lang="en-US" altLang="zh-CN" sz="2000" dirty="0" smtClean="0"/>
              <a:t>)</a:t>
            </a:r>
          </a:p>
          <a:p>
            <a:r>
              <a:rPr lang="en-US" altLang="zh-CN" sz="2000" dirty="0" smtClean="0"/>
              <a:t>t </a:t>
            </a:r>
            <a:r>
              <a:rPr lang="en-US" altLang="zh-CN" sz="2000" dirty="0"/>
              <a:t>= </a:t>
            </a:r>
            <a:r>
              <a:rPr lang="en-US" altLang="zh-CN" sz="2000" dirty="0" err="1"/>
              <a:t>paramiko.Transport</a:t>
            </a:r>
            <a:r>
              <a:rPr lang="en-US" altLang="zh-CN" sz="2000" dirty="0"/>
              <a:t>(('192.168.1.121</a:t>
            </a:r>
            <a:r>
              <a:rPr lang="en-US" altLang="zh-CN" sz="2000" dirty="0" smtClean="0"/>
              <a:t>',  22))</a:t>
            </a:r>
          </a:p>
          <a:p>
            <a:r>
              <a:rPr lang="en-US" altLang="zh-CN" sz="2000" dirty="0" err="1" smtClean="0"/>
              <a:t>t.connect</a:t>
            </a:r>
            <a:r>
              <a:rPr lang="en-US" altLang="zh-CN" sz="2000" dirty="0" smtClean="0"/>
              <a:t>(username</a:t>
            </a:r>
            <a:r>
              <a:rPr lang="en-US" altLang="zh-CN" sz="2000" dirty="0"/>
              <a:t>='root</a:t>
            </a:r>
            <a:r>
              <a:rPr lang="en-US" altLang="zh-CN" sz="2000" dirty="0" smtClean="0"/>
              <a:t>', </a:t>
            </a:r>
            <a:r>
              <a:rPr lang="en-US" altLang="zh-CN" sz="2000" dirty="0" err="1" smtClean="0"/>
              <a:t>pkey</a:t>
            </a:r>
            <a:r>
              <a:rPr lang="en-US" altLang="zh-CN" sz="2000" dirty="0" smtClean="0"/>
              <a:t>=key)</a:t>
            </a:r>
          </a:p>
          <a:p>
            <a:r>
              <a:rPr lang="en-US" altLang="zh-CN" sz="2000" dirty="0" err="1" smtClean="0"/>
              <a:t>sftp</a:t>
            </a:r>
            <a:r>
              <a:rPr lang="en-US" altLang="zh-CN" sz="2000" dirty="0" smtClean="0"/>
              <a:t> </a:t>
            </a:r>
            <a:r>
              <a:rPr lang="en-US" altLang="zh-CN" sz="2000" dirty="0"/>
              <a:t>= </a:t>
            </a:r>
            <a:r>
              <a:rPr lang="en-US" altLang="zh-CN" sz="2000" dirty="0" err="1"/>
              <a:t>paramiko.SFTPClient.from_transport</a:t>
            </a:r>
            <a:r>
              <a:rPr lang="en-US" altLang="zh-CN" sz="2000" dirty="0"/>
              <a:t>(t</a:t>
            </a:r>
            <a:r>
              <a:rPr lang="en-US" altLang="zh-CN" sz="2000" dirty="0" smtClean="0"/>
              <a:t>)</a:t>
            </a:r>
          </a:p>
          <a:p>
            <a:r>
              <a:rPr lang="en-US" altLang="zh-CN" sz="2000" dirty="0" err="1" smtClean="0">
                <a:solidFill>
                  <a:srgbClr val="FF0000"/>
                </a:solidFill>
              </a:rPr>
              <a:t>sftp.put</a:t>
            </a:r>
            <a:r>
              <a:rPr lang="en-US" altLang="zh-CN" sz="2000" dirty="0" smtClean="0">
                <a:solidFill>
                  <a:srgbClr val="FF0000"/>
                </a:solidFill>
              </a:rPr>
              <a:t>(‘/</a:t>
            </a:r>
            <a:r>
              <a:rPr lang="en-US" altLang="zh-CN" sz="2000" dirty="0" err="1" smtClean="0">
                <a:solidFill>
                  <a:srgbClr val="FF0000"/>
                </a:solidFill>
              </a:rPr>
              <a:t>tmp</a:t>
            </a:r>
            <a:r>
              <a:rPr lang="en-US" altLang="zh-CN" sz="2000" dirty="0" smtClean="0">
                <a:solidFill>
                  <a:srgbClr val="FF0000"/>
                </a:solidFill>
              </a:rPr>
              <a:t>/gubaoer.txt’,  ‘/</a:t>
            </a:r>
            <a:r>
              <a:rPr lang="en-US" altLang="zh-CN" sz="2000" dirty="0" err="1" smtClean="0">
                <a:solidFill>
                  <a:srgbClr val="FF0000"/>
                </a:solidFill>
              </a:rPr>
              <a:t>tmp</a:t>
            </a:r>
            <a:r>
              <a:rPr lang="en-US" altLang="zh-CN" sz="2000" dirty="0" smtClean="0">
                <a:solidFill>
                  <a:srgbClr val="FF0000"/>
                </a:solidFill>
              </a:rPr>
              <a:t>/gubaoer.txt’)    ###</a:t>
            </a:r>
            <a:r>
              <a:rPr lang="zh-CN" altLang="en-US" sz="2000" dirty="0" smtClean="0">
                <a:solidFill>
                  <a:srgbClr val="FF0000"/>
                </a:solidFill>
              </a:rPr>
              <a:t>上传</a:t>
            </a:r>
            <a:endParaRPr lang="en-US" altLang="zh-CN" sz="2000" dirty="0" smtClean="0">
              <a:solidFill>
                <a:srgbClr val="FF0000"/>
              </a:solidFill>
            </a:endParaRPr>
          </a:p>
          <a:p>
            <a:r>
              <a:rPr lang="en-US" altLang="zh-CN" sz="2000" dirty="0" smtClean="0">
                <a:solidFill>
                  <a:srgbClr val="FF0000"/>
                </a:solidFill>
              </a:rPr>
              <a:t># </a:t>
            </a:r>
            <a:r>
              <a:rPr lang="en-US" altLang="zh-CN" sz="2000" dirty="0" err="1" smtClean="0">
                <a:solidFill>
                  <a:srgbClr val="FF0000"/>
                </a:solidFill>
              </a:rPr>
              <a:t>sftp.get</a:t>
            </a:r>
            <a:r>
              <a:rPr lang="en-US" altLang="zh-CN" sz="2000" dirty="0" smtClean="0">
                <a:solidFill>
                  <a:srgbClr val="FF0000"/>
                </a:solidFill>
              </a:rPr>
              <a:t>(‘/</a:t>
            </a:r>
            <a:r>
              <a:rPr lang="en-US" altLang="zh-CN" sz="2000" dirty="0" err="1" smtClean="0">
                <a:solidFill>
                  <a:srgbClr val="FF0000"/>
                </a:solidFill>
              </a:rPr>
              <a:t>tmp</a:t>
            </a:r>
            <a:r>
              <a:rPr lang="en-US" altLang="zh-CN" sz="2000" dirty="0" smtClean="0">
                <a:solidFill>
                  <a:srgbClr val="FF0000"/>
                </a:solidFill>
              </a:rPr>
              <a:t>/gubaoer.txt’,  ‘/</a:t>
            </a:r>
            <a:r>
              <a:rPr lang="en-US" altLang="zh-CN" sz="2000" dirty="0" err="1" smtClean="0">
                <a:solidFill>
                  <a:srgbClr val="FF0000"/>
                </a:solidFill>
              </a:rPr>
              <a:t>tmp</a:t>
            </a:r>
            <a:r>
              <a:rPr lang="en-US" altLang="zh-CN" sz="2000" dirty="0" smtClean="0">
                <a:solidFill>
                  <a:srgbClr val="FF0000"/>
                </a:solidFill>
              </a:rPr>
              <a:t>/gubaoer.txt’)  ###</a:t>
            </a:r>
            <a:r>
              <a:rPr lang="zh-CN" altLang="en-US" sz="2000" dirty="0" smtClean="0">
                <a:solidFill>
                  <a:srgbClr val="FF0000"/>
                </a:solidFill>
              </a:rPr>
              <a:t>下载</a:t>
            </a:r>
            <a:endParaRPr lang="en-US" altLang="zh-CN" sz="2000" dirty="0" smtClean="0">
              <a:solidFill>
                <a:srgbClr val="FF0000"/>
              </a:solidFill>
            </a:endParaRPr>
          </a:p>
          <a:p>
            <a:r>
              <a:rPr lang="en-US" altLang="zh-CN" sz="2000" dirty="0" err="1" smtClean="0"/>
              <a:t>t.close</a:t>
            </a:r>
            <a:r>
              <a:rPr lang="en-US" altLang="zh-CN" sz="2000" dirty="0"/>
              <a:t>()</a:t>
            </a:r>
            <a:endParaRPr lang="zh-CN" altLang="en-US" sz="2000" dirty="0"/>
          </a:p>
        </p:txBody>
      </p:sp>
      <p:sp>
        <p:nvSpPr>
          <p:cNvPr id="9" name="文本框 8"/>
          <p:cNvSpPr txBox="1"/>
          <p:nvPr/>
        </p:nvSpPr>
        <p:spPr>
          <a:xfrm>
            <a:off x="1150161" y="1927952"/>
            <a:ext cx="9602302" cy="461665"/>
          </a:xfrm>
          <a:prstGeom prst="rect">
            <a:avLst/>
          </a:prstGeom>
          <a:noFill/>
        </p:spPr>
        <p:txBody>
          <a:bodyPr wrap="square" rtlCol="0">
            <a:spAutoFit/>
          </a:bodyPr>
          <a:lstStyle/>
          <a:p>
            <a:r>
              <a:rPr lang="zh-CN" altLang="en-US" sz="2400" dirty="0" smtClean="0"/>
              <a:t>上传和下载的实现：</a:t>
            </a:r>
            <a:endParaRPr lang="zh-CN" altLang="en-US" sz="2400" dirty="0"/>
          </a:p>
        </p:txBody>
      </p:sp>
      <mc:AlternateContent xmlns:mc="http://schemas.openxmlformats.org/markup-compatibility/2006" xmlns:p14="http://schemas.microsoft.com/office/powerpoint/2010/main">
        <mc:Choice Requires="p14">
          <p:contentPart p14:bwMode="auto" r:id="rId2">
            <p14:nvContentPartPr>
              <p14:cNvPr id="6" name="墨迹 5"/>
              <p14:cNvContentPartPr/>
              <p14:nvPr/>
            </p14:nvContentPartPr>
            <p14:xfrm>
              <a:off x="1044000" y="4008240"/>
              <a:ext cx="5250600" cy="952920"/>
            </p14:xfrm>
          </p:contentPart>
        </mc:Choice>
        <mc:Fallback xmlns="">
          <p:pic>
            <p:nvPicPr>
              <p:cNvPr id="6" name="墨迹 5"/>
              <p:cNvPicPr/>
              <p:nvPr/>
            </p:nvPicPr>
            <p:blipFill>
              <a:blip r:embed="rId3"/>
              <a:stretch>
                <a:fillRect/>
              </a:stretch>
            </p:blipFill>
            <p:spPr>
              <a:xfrm>
                <a:off x="1034640" y="3998880"/>
                <a:ext cx="5269320" cy="971640"/>
              </a:xfrm>
              <a:prstGeom prst="rect">
                <a:avLst/>
              </a:prstGeom>
            </p:spPr>
          </p:pic>
        </mc:Fallback>
      </mc:AlternateContent>
    </p:spTree>
    <p:extLst>
      <p:ext uri="{BB962C8B-B14F-4D97-AF65-F5344CB8AC3E}">
        <p14:creationId xmlns:p14="http://schemas.microsoft.com/office/powerpoint/2010/main" val="2185598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r>
              <a:rPr lang="en-US" altLang="zh-CN" dirty="0" smtClean="0"/>
              <a:t>—</a:t>
            </a:r>
            <a:r>
              <a:rPr lang="zh-CN" altLang="en-US" dirty="0" smtClean="0"/>
              <a:t>主机批量管理工具（密码认证）</a:t>
            </a:r>
            <a:endParaRPr lang="zh-CN" altLang="en-US" dirty="0"/>
          </a:p>
        </p:txBody>
      </p:sp>
      <p:sp>
        <p:nvSpPr>
          <p:cNvPr id="3" name="内容占位符 2"/>
          <p:cNvSpPr>
            <a:spLocks noGrp="1"/>
          </p:cNvSpPr>
          <p:nvPr>
            <p:ph idx="1"/>
          </p:nvPr>
        </p:nvSpPr>
        <p:spPr>
          <a:xfrm>
            <a:off x="1097280" y="1845734"/>
            <a:ext cx="10058400" cy="3199991"/>
          </a:xfrm>
        </p:spPr>
        <p:txBody>
          <a:bodyPr>
            <a:normAutofit/>
          </a:bodyPr>
          <a:lstStyle/>
          <a:p>
            <a:pPr>
              <a:lnSpc>
                <a:spcPct val="150000"/>
              </a:lnSpc>
            </a:pPr>
            <a:r>
              <a:rPr lang="zh-CN" altLang="en-US" sz="2800" dirty="0" smtClean="0"/>
              <a:t>●</a:t>
            </a:r>
            <a:r>
              <a:rPr lang="zh-CN" altLang="en-US" sz="2800" dirty="0"/>
              <a:t>并发</a:t>
            </a:r>
            <a:r>
              <a:rPr lang="zh-CN" altLang="en-US" sz="2800" dirty="0" smtClean="0"/>
              <a:t>命令、文件分发</a:t>
            </a:r>
            <a:endParaRPr lang="en-US" altLang="zh-CN" sz="2800" dirty="0" smtClean="0"/>
          </a:p>
          <a:p>
            <a:pPr>
              <a:lnSpc>
                <a:spcPct val="150000"/>
              </a:lnSpc>
            </a:pPr>
            <a:r>
              <a:rPr lang="zh-CN" altLang="zh-CN" sz="2800" dirty="0" smtClean="0"/>
              <a:t>●</a:t>
            </a:r>
            <a:r>
              <a:rPr lang="zh-CN" altLang="en-US" sz="2800" dirty="0" smtClean="0"/>
              <a:t>支持自定义端口、自定义用户、自定义并发数（可选）</a:t>
            </a:r>
            <a:endParaRPr lang="en-US" altLang="zh-CN" sz="2800" dirty="0" smtClean="0"/>
          </a:p>
          <a:p>
            <a:pPr>
              <a:lnSpc>
                <a:spcPct val="150000"/>
              </a:lnSpc>
            </a:pPr>
            <a:r>
              <a:rPr lang="zh-CN" altLang="zh-CN" sz="2800" dirty="0" smtClean="0"/>
              <a:t>●</a:t>
            </a:r>
            <a:r>
              <a:rPr lang="zh-CN" altLang="en-US" sz="2800" dirty="0" smtClean="0"/>
              <a:t>把该用户的“运行的时间、用户名、命令、命令结果、结果状态、端口”写入进数据库中。</a:t>
            </a:r>
            <a:endParaRPr lang="zh-CN" altLang="en-US" sz="2800" dirty="0"/>
          </a:p>
          <a:p>
            <a:pPr>
              <a:lnSpc>
                <a:spcPct val="150000"/>
              </a:lnSpc>
            </a:pPr>
            <a:endParaRPr lang="zh-CN" altLang="en-US" sz="2800"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18</a:t>
            </a:fld>
            <a:endParaRPr lang="zh-CN" altLang="en-US"/>
          </a:p>
        </p:txBody>
      </p:sp>
    </p:spTree>
    <p:extLst>
      <p:ext uri="{BB962C8B-B14F-4D97-AF65-F5344CB8AC3E}">
        <p14:creationId xmlns:p14="http://schemas.microsoft.com/office/powerpoint/2010/main" val="3267616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800" dirty="0" smtClean="0"/>
              <a:t>“</a:t>
            </a:r>
            <a:r>
              <a:rPr lang="zh-CN" altLang="en-US" sz="2800" b="1" dirty="0"/>
              <a:t>你所浪费的今天，是昨天死去的人奢望的明天。你所厌恶的现在，是未来的你</a:t>
            </a:r>
            <a:r>
              <a:rPr lang="zh-CN" altLang="en-US" sz="2800" b="1" dirty="0" smtClean="0"/>
              <a:t>回不去的</a:t>
            </a:r>
            <a:r>
              <a:rPr lang="zh-CN" altLang="en-US" sz="2800" b="1" dirty="0"/>
              <a:t>曾经</a:t>
            </a:r>
            <a:r>
              <a:rPr lang="zh-CN" altLang="en-US" sz="2800" b="1" dirty="0" smtClean="0"/>
              <a:t>。</a:t>
            </a:r>
            <a:r>
              <a:rPr lang="en-US" altLang="zh-CN" sz="2800" dirty="0" smtClean="0"/>
              <a:t>”</a:t>
            </a:r>
          </a:p>
          <a:p>
            <a:endParaRPr lang="en-US" altLang="zh-CN" sz="2800" dirty="0"/>
          </a:p>
          <a:p>
            <a:r>
              <a:rPr lang="en-US" altLang="zh-CN" sz="2800" dirty="0" smtClean="0"/>
              <a:t>                                                          -------</a:t>
            </a:r>
            <a:r>
              <a:rPr lang="en-US" altLang="zh-CN" sz="2800" dirty="0"/>
              <a:t>Harvard University</a:t>
            </a:r>
            <a:endParaRPr lang="zh-CN" altLang="en-US" sz="2800"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2</a:t>
            </a:fld>
            <a:endParaRPr lang="zh-CN" altLang="en-US"/>
          </a:p>
        </p:txBody>
      </p:sp>
    </p:spTree>
    <p:extLst>
      <p:ext uri="{BB962C8B-B14F-4D97-AF65-F5344CB8AC3E}">
        <p14:creationId xmlns:p14="http://schemas.microsoft.com/office/powerpoint/2010/main" val="3435288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smtClean="0"/>
              <a:t>Agenda</a:t>
            </a:r>
            <a:endParaRPr lang="zh-CN" altLang="en-US" b="1" dirty="0"/>
          </a:p>
        </p:txBody>
      </p:sp>
      <p:sp>
        <p:nvSpPr>
          <p:cNvPr id="5" name="页脚占位符 4"/>
          <p:cNvSpPr>
            <a:spLocks noGrp="1"/>
          </p:cNvSpPr>
          <p:nvPr>
            <p:ph type="ftr" sz="quarter" idx="11"/>
          </p:nvPr>
        </p:nvSpPr>
        <p:spPr/>
        <p:txBody>
          <a:bodyPr/>
          <a:lstStyle/>
          <a:p>
            <a:r>
              <a:rPr lang="en-US" altLang="zh-CN" smtClean="0"/>
              <a:t>BoyleGu Python Tech </a:t>
            </a:r>
            <a:endParaRPr lang="zh-CN" altLang="en-US"/>
          </a:p>
        </p:txBody>
      </p:sp>
      <p:sp>
        <p:nvSpPr>
          <p:cNvPr id="4" name="灯片编号占位符 3"/>
          <p:cNvSpPr>
            <a:spLocks noGrp="1"/>
          </p:cNvSpPr>
          <p:nvPr>
            <p:ph type="sldNum" sz="quarter" idx="12"/>
          </p:nvPr>
        </p:nvSpPr>
        <p:spPr/>
        <p:txBody>
          <a:bodyPr/>
          <a:lstStyle/>
          <a:p>
            <a:fld id="{B2994B5C-776C-419A-A329-C4FCCA5C0E60}" type="slidenum">
              <a:rPr lang="zh-CN" altLang="en-US" smtClean="0"/>
              <a:t>3</a:t>
            </a:fld>
            <a:endParaRPr lang="zh-CN" altLang="en-US"/>
          </a:p>
        </p:txBody>
      </p:sp>
      <p:sp>
        <p:nvSpPr>
          <p:cNvPr id="3" name="内容占位符 2"/>
          <p:cNvSpPr>
            <a:spLocks noGrp="1"/>
          </p:cNvSpPr>
          <p:nvPr>
            <p:ph idx="1"/>
          </p:nvPr>
        </p:nvSpPr>
        <p:spPr/>
        <p:txBody>
          <a:bodyPr>
            <a:normAutofit/>
          </a:bodyPr>
          <a:lstStyle/>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zh-CN" altLang="en-US" dirty="0"/>
          </a:p>
        </p:txBody>
      </p:sp>
      <p:sp>
        <p:nvSpPr>
          <p:cNvPr id="6" name="文本框 5"/>
          <p:cNvSpPr txBox="1"/>
          <p:nvPr/>
        </p:nvSpPr>
        <p:spPr>
          <a:xfrm>
            <a:off x="1097280" y="2194122"/>
            <a:ext cx="10115203" cy="3970318"/>
          </a:xfrm>
          <a:prstGeom prst="rect">
            <a:avLst/>
          </a:prstGeom>
          <a:noFill/>
        </p:spPr>
        <p:txBody>
          <a:bodyPr wrap="square" rtlCol="0">
            <a:spAutoFit/>
          </a:bodyPr>
          <a:lstStyle/>
          <a:p>
            <a:pPr>
              <a:lnSpc>
                <a:spcPct val="150000"/>
              </a:lnSpc>
            </a:pPr>
            <a:r>
              <a:rPr lang="zh-CN" altLang="en-US" sz="2400" dirty="0" smtClean="0"/>
              <a:t>● </a:t>
            </a:r>
            <a:r>
              <a:rPr lang="en-US" altLang="zh-CN" sz="2400" dirty="0" smtClean="0"/>
              <a:t>Python</a:t>
            </a:r>
            <a:r>
              <a:rPr lang="zh-CN" altLang="en-US" sz="2400" dirty="0" smtClean="0"/>
              <a:t>并发编程的概念</a:t>
            </a:r>
            <a:endParaRPr lang="en-US" altLang="zh-CN" sz="2400" dirty="0" smtClean="0"/>
          </a:p>
          <a:p>
            <a:pPr>
              <a:lnSpc>
                <a:spcPct val="150000"/>
              </a:lnSpc>
            </a:pPr>
            <a:r>
              <a:rPr lang="zh-CN" altLang="en-US" sz="2400" dirty="0" smtClean="0"/>
              <a:t>●多线程</a:t>
            </a:r>
            <a:r>
              <a:rPr lang="en-US" altLang="zh-CN" sz="2400" dirty="0" smtClean="0"/>
              <a:t>&amp;</a:t>
            </a:r>
            <a:r>
              <a:rPr lang="zh-CN" altLang="en-US" sz="2400" dirty="0" smtClean="0"/>
              <a:t>多进程以及</a:t>
            </a:r>
            <a:r>
              <a:rPr lang="zh-CN" altLang="en-US" sz="2400" dirty="0"/>
              <a:t>使用</a:t>
            </a:r>
            <a:r>
              <a:rPr lang="zh-CN" altLang="en-US" sz="2400" dirty="0" smtClean="0"/>
              <a:t>场景</a:t>
            </a:r>
            <a:endParaRPr lang="en-US" altLang="zh-CN" sz="2400" dirty="0" smtClean="0"/>
          </a:p>
          <a:p>
            <a:pPr>
              <a:lnSpc>
                <a:spcPct val="150000"/>
              </a:lnSpc>
            </a:pPr>
            <a:r>
              <a:rPr lang="zh-CN" altLang="en-US" sz="2400" dirty="0" smtClean="0"/>
              <a:t>●线程的</a:t>
            </a:r>
            <a:r>
              <a:rPr lang="en-US" altLang="zh-CN" sz="2400" dirty="0" smtClean="0"/>
              <a:t>join</a:t>
            </a:r>
            <a:r>
              <a:rPr lang="zh-CN" altLang="en-US" sz="2400" dirty="0" smtClean="0"/>
              <a:t>和</a:t>
            </a:r>
            <a:r>
              <a:rPr lang="en-US" altLang="zh-CN" sz="2400" dirty="0" smtClean="0"/>
              <a:t>run</a:t>
            </a:r>
            <a:r>
              <a:rPr lang="zh-CN" altLang="en-US" sz="2400" dirty="0" smtClean="0"/>
              <a:t>方法</a:t>
            </a:r>
            <a:endParaRPr lang="en-US" altLang="zh-CN" sz="2400" dirty="0" smtClean="0"/>
          </a:p>
          <a:p>
            <a:pPr>
              <a:lnSpc>
                <a:spcPct val="150000"/>
              </a:lnSpc>
            </a:pPr>
            <a:r>
              <a:rPr lang="zh-CN" altLang="zh-CN" sz="2400" dirty="0" smtClean="0"/>
              <a:t>●</a:t>
            </a:r>
            <a:r>
              <a:rPr lang="zh-CN" altLang="en-US" sz="2400" dirty="0" smtClean="0"/>
              <a:t>线程锁</a:t>
            </a:r>
            <a:endParaRPr lang="en-US" altLang="zh-CN" sz="2400" dirty="0" smtClean="0"/>
          </a:p>
          <a:p>
            <a:pPr>
              <a:lnSpc>
                <a:spcPct val="150000"/>
              </a:lnSpc>
            </a:pPr>
            <a:r>
              <a:rPr lang="zh-CN" altLang="zh-CN" sz="2400" dirty="0" smtClean="0"/>
              <a:t>●</a:t>
            </a:r>
            <a:r>
              <a:rPr lang="zh-CN" altLang="en-US" sz="2400" dirty="0" smtClean="0"/>
              <a:t>多进程开发</a:t>
            </a:r>
            <a:endParaRPr lang="en-US" altLang="zh-CN" sz="2400" dirty="0" smtClean="0"/>
          </a:p>
          <a:p>
            <a:pPr>
              <a:lnSpc>
                <a:spcPct val="150000"/>
              </a:lnSpc>
            </a:pPr>
            <a:r>
              <a:rPr lang="zh-CN" altLang="zh-CN" sz="2400" dirty="0" smtClean="0"/>
              <a:t>●</a:t>
            </a:r>
            <a:r>
              <a:rPr lang="en-US" altLang="zh-CN" sz="2400" dirty="0" err="1" smtClean="0"/>
              <a:t>Paramico</a:t>
            </a:r>
            <a:r>
              <a:rPr lang="zh-CN" altLang="en-US" sz="2400" dirty="0"/>
              <a:t>模块</a:t>
            </a:r>
            <a:r>
              <a:rPr lang="zh-CN" altLang="en-US" sz="2400" dirty="0" smtClean="0"/>
              <a:t>的介绍和使用</a:t>
            </a:r>
            <a:endParaRPr lang="en-US" altLang="zh-CN" sz="2400" dirty="0" smtClean="0"/>
          </a:p>
          <a:p>
            <a:pPr>
              <a:lnSpc>
                <a:spcPct val="150000"/>
              </a:lnSpc>
            </a:pPr>
            <a:endParaRPr lang="en-US" altLang="zh-CN" sz="2400" dirty="0" smtClean="0"/>
          </a:p>
        </p:txBody>
      </p:sp>
    </p:spTree>
    <p:extLst>
      <p:ext uri="{BB962C8B-B14F-4D97-AF65-F5344CB8AC3E}">
        <p14:creationId xmlns:p14="http://schemas.microsoft.com/office/powerpoint/2010/main" val="1901814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Python</a:t>
            </a:r>
            <a:r>
              <a:rPr lang="zh-CN" altLang="en-US" dirty="0" smtClean="0"/>
              <a:t>并发编程概念</a:t>
            </a:r>
            <a:endParaRPr lang="zh-CN" altLang="en-US" dirty="0"/>
          </a:p>
        </p:txBody>
      </p:sp>
      <p:sp>
        <p:nvSpPr>
          <p:cNvPr id="3" name="内容占位符 2"/>
          <p:cNvSpPr>
            <a:spLocks noGrp="1"/>
          </p:cNvSpPr>
          <p:nvPr>
            <p:ph idx="1"/>
          </p:nvPr>
        </p:nvSpPr>
        <p:spPr>
          <a:xfrm>
            <a:off x="1154083" y="2550814"/>
            <a:ext cx="10058400" cy="2417794"/>
          </a:xfrm>
        </p:spPr>
        <p:txBody>
          <a:bodyPr/>
          <a:lstStyle/>
          <a:p>
            <a:r>
              <a:rPr lang="en-US" altLang="zh-CN" dirty="0"/>
              <a:t>Python</a:t>
            </a:r>
            <a:r>
              <a:rPr lang="zh-CN" altLang="en-US" dirty="0"/>
              <a:t>长久以来一直支持不同方式的并发编程，包括线程、子进程以及其他利用生成器</a:t>
            </a:r>
            <a:r>
              <a:rPr lang="en-US" altLang="zh-CN" dirty="0"/>
              <a:t>(generator function)</a:t>
            </a:r>
            <a:r>
              <a:rPr lang="zh-CN" altLang="en-US" dirty="0"/>
              <a:t>的并发实现。</a:t>
            </a:r>
          </a:p>
          <a:p>
            <a:r>
              <a:rPr lang="en-US" altLang="zh-CN" dirty="0"/>
              <a:t>Python</a:t>
            </a:r>
            <a:r>
              <a:rPr lang="zh-CN" altLang="en-US" dirty="0"/>
              <a:t>在大部分系统上同时支持消息传递和基于线程的并发编程机制。虽然大部分程序员对线程接口更为熟悉，但是</a:t>
            </a:r>
            <a:r>
              <a:rPr lang="en-US" altLang="zh-CN" dirty="0"/>
              <a:t>Python</a:t>
            </a:r>
            <a:r>
              <a:rPr lang="zh-CN" altLang="en-US" dirty="0"/>
              <a:t>的线程机制却有着诸多的限制。</a:t>
            </a:r>
            <a:r>
              <a:rPr lang="en-US" altLang="zh-CN" b="1" dirty="0"/>
              <a:t>Python</a:t>
            </a:r>
            <a:r>
              <a:rPr lang="zh-CN" altLang="en-US" b="1" dirty="0"/>
              <a:t>使用了内部全局解释器锁</a:t>
            </a:r>
            <a:r>
              <a:rPr lang="en-US" altLang="zh-CN" b="1" dirty="0"/>
              <a:t>(GIL)</a:t>
            </a:r>
            <a:r>
              <a:rPr lang="zh-CN" altLang="en-US" b="1" dirty="0"/>
              <a:t>来保证线程安全，</a:t>
            </a:r>
            <a:r>
              <a:rPr lang="en-US" altLang="zh-CN" b="1" dirty="0"/>
              <a:t>GIL</a:t>
            </a:r>
            <a:r>
              <a:rPr lang="zh-CN" altLang="en-US" b="1" dirty="0"/>
              <a:t>同时只允许一个线程执行。这使得</a:t>
            </a:r>
            <a:r>
              <a:rPr lang="en-US" altLang="zh-CN" b="1" dirty="0"/>
              <a:t>Python</a:t>
            </a:r>
            <a:r>
              <a:rPr lang="zh-CN" altLang="en-US" b="1" dirty="0"/>
              <a:t>程序就算在多核系统上也只能在单个处理器上运行。</a:t>
            </a:r>
            <a:r>
              <a:rPr lang="en-US" altLang="zh-CN" dirty="0"/>
              <a:t>Python</a:t>
            </a:r>
            <a:r>
              <a:rPr lang="zh-CN" altLang="en-US" dirty="0"/>
              <a:t>界关于</a:t>
            </a:r>
            <a:r>
              <a:rPr lang="en-US" altLang="zh-CN" dirty="0"/>
              <a:t>GIL</a:t>
            </a:r>
            <a:r>
              <a:rPr lang="zh-CN" altLang="en-US" dirty="0"/>
              <a:t>的争论尽管很多，但在可预见的未来却没有将其移除的可能。</a:t>
            </a:r>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5" name="灯片编号占位符 4"/>
          <p:cNvSpPr>
            <a:spLocks noGrp="1"/>
          </p:cNvSpPr>
          <p:nvPr>
            <p:ph type="sldNum" sz="quarter" idx="12"/>
          </p:nvPr>
        </p:nvSpPr>
        <p:spPr/>
        <p:txBody>
          <a:bodyPr/>
          <a:lstStyle/>
          <a:p>
            <a:fld id="{B2994B5C-776C-419A-A329-C4FCCA5C0E60}" type="slidenum">
              <a:rPr lang="zh-CN" altLang="en-US" smtClean="0"/>
              <a:t>4</a:t>
            </a:fld>
            <a:endParaRPr lang="zh-CN" altLang="en-US"/>
          </a:p>
        </p:txBody>
      </p:sp>
    </p:spTree>
    <p:extLst>
      <p:ext uri="{BB962C8B-B14F-4D97-AF65-F5344CB8AC3E}">
        <p14:creationId xmlns:p14="http://schemas.microsoft.com/office/powerpoint/2010/main" val="4103734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多进程和多线程的简介</a:t>
            </a:r>
            <a:endParaRPr lang="zh-CN" altLang="en-US" dirty="0"/>
          </a:p>
        </p:txBody>
      </p:sp>
      <p:sp>
        <p:nvSpPr>
          <p:cNvPr id="3" name="内容占位符 2"/>
          <p:cNvSpPr>
            <a:spLocks noGrp="1"/>
          </p:cNvSpPr>
          <p:nvPr>
            <p:ph idx="1"/>
          </p:nvPr>
        </p:nvSpPr>
        <p:spPr>
          <a:xfrm>
            <a:off x="1363404" y="2732183"/>
            <a:ext cx="10058400" cy="1729648"/>
          </a:xfrm>
        </p:spPr>
        <p:txBody>
          <a:bodyPr>
            <a:noAutofit/>
          </a:bodyPr>
          <a:lstStyle/>
          <a:p>
            <a:pPr marL="0" indent="0">
              <a:buNone/>
            </a:pPr>
            <a:r>
              <a:rPr lang="en-US" altLang="zh-CN" sz="3200" dirty="0" smtClean="0"/>
              <a:t>● </a:t>
            </a:r>
            <a:r>
              <a:rPr lang="en-US" altLang="zh-CN" sz="3200" dirty="0" err="1" smtClean="0"/>
              <a:t>cpu</a:t>
            </a:r>
            <a:r>
              <a:rPr lang="zh-CN" altLang="en-US" sz="3200" dirty="0"/>
              <a:t>是什么？计算机为什么要使用多</a:t>
            </a:r>
            <a:r>
              <a:rPr lang="zh-CN" altLang="en-US" sz="3200" dirty="0" smtClean="0"/>
              <a:t>个</a:t>
            </a:r>
            <a:r>
              <a:rPr lang="en-US" altLang="zh-CN" sz="3200" dirty="0" err="1" smtClean="0"/>
              <a:t>cpu</a:t>
            </a:r>
            <a:endParaRPr lang="en-US" altLang="zh-CN" sz="3200" dirty="0" smtClean="0"/>
          </a:p>
          <a:p>
            <a:pPr marL="0" indent="0">
              <a:buNone/>
            </a:pPr>
            <a:r>
              <a:rPr lang="zh-CN" altLang="en-US" sz="3200" dirty="0" smtClean="0"/>
              <a:t>● </a:t>
            </a:r>
            <a:r>
              <a:rPr lang="en-US" altLang="zh-CN" sz="3200" dirty="0" err="1" smtClean="0"/>
              <a:t>cpu</a:t>
            </a:r>
            <a:r>
              <a:rPr lang="zh-CN" altLang="en-US" sz="3200" dirty="0" smtClean="0"/>
              <a:t>、进程、线程之间的关系</a:t>
            </a:r>
            <a:endParaRPr lang="zh-CN" altLang="en-US" sz="3200" dirty="0"/>
          </a:p>
        </p:txBody>
      </p:sp>
      <p:sp>
        <p:nvSpPr>
          <p:cNvPr id="4" name="页脚占位符 3"/>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5" name="灯片编号占位符 4"/>
          <p:cNvSpPr>
            <a:spLocks noGrp="1"/>
          </p:cNvSpPr>
          <p:nvPr>
            <p:ph type="sldNum" sz="quarter" idx="12"/>
          </p:nvPr>
        </p:nvSpPr>
        <p:spPr/>
        <p:txBody>
          <a:bodyPr/>
          <a:lstStyle/>
          <a:p>
            <a:fld id="{B2994B5C-776C-419A-A329-C4FCCA5C0E60}" type="slidenum">
              <a:rPr lang="zh-CN" altLang="en-US" smtClean="0"/>
              <a:t>5</a:t>
            </a:fld>
            <a:endParaRPr lang="zh-CN" altLang="en-US"/>
          </a:p>
        </p:txBody>
      </p:sp>
    </p:spTree>
    <p:extLst>
      <p:ext uri="{BB962C8B-B14F-4D97-AF65-F5344CB8AC3E}">
        <p14:creationId xmlns:p14="http://schemas.microsoft.com/office/powerpoint/2010/main" val="4061150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Python</a:t>
            </a:r>
            <a:r>
              <a:rPr lang="zh-CN" altLang="en-US" dirty="0" smtClean="0"/>
              <a:t>最难的问题</a:t>
            </a:r>
            <a:r>
              <a:rPr lang="en-US" altLang="zh-CN" dirty="0" smtClean="0"/>
              <a:t>——GIL</a:t>
            </a:r>
            <a:endParaRPr lang="zh-CN" altLang="en-US" dirty="0"/>
          </a:p>
        </p:txBody>
      </p:sp>
      <p:sp>
        <p:nvSpPr>
          <p:cNvPr id="3" name="内容占位符 2"/>
          <p:cNvSpPr>
            <a:spLocks noGrp="1"/>
          </p:cNvSpPr>
          <p:nvPr>
            <p:ph idx="1"/>
          </p:nvPr>
        </p:nvSpPr>
        <p:spPr>
          <a:xfrm>
            <a:off x="1363404" y="2732183"/>
            <a:ext cx="10058400" cy="1729648"/>
          </a:xfrm>
        </p:spPr>
        <p:txBody>
          <a:bodyPr>
            <a:noAutofit/>
          </a:bodyPr>
          <a:lstStyle/>
          <a:p>
            <a:pPr marL="0" indent="0">
              <a:buNone/>
            </a:pPr>
            <a:r>
              <a:rPr lang="zh-CN" altLang="en-US" sz="3200" i="1" dirty="0"/>
              <a:t>超过十年以上，没有比解释器全局锁（</a:t>
            </a:r>
            <a:r>
              <a:rPr lang="en-US" altLang="zh-CN" sz="3200" i="1" dirty="0"/>
              <a:t>GIL</a:t>
            </a:r>
            <a:r>
              <a:rPr lang="zh-CN" altLang="en-US" sz="3200" i="1" dirty="0"/>
              <a:t>）让</a:t>
            </a:r>
            <a:r>
              <a:rPr lang="en-US" altLang="zh-CN" sz="3200" i="1" dirty="0"/>
              <a:t>Python</a:t>
            </a:r>
            <a:r>
              <a:rPr lang="zh-CN" altLang="en-US" sz="3200" i="1" dirty="0"/>
              <a:t>新手和专家更有挫折感或者更有好奇心。</a:t>
            </a:r>
            <a:endParaRPr lang="zh-CN" altLang="en-US" sz="3200" dirty="0"/>
          </a:p>
        </p:txBody>
      </p:sp>
      <p:sp>
        <p:nvSpPr>
          <p:cNvPr id="4" name="页脚占位符 3"/>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5" name="灯片编号占位符 4"/>
          <p:cNvSpPr>
            <a:spLocks noGrp="1"/>
          </p:cNvSpPr>
          <p:nvPr>
            <p:ph type="sldNum" sz="quarter" idx="12"/>
          </p:nvPr>
        </p:nvSpPr>
        <p:spPr/>
        <p:txBody>
          <a:bodyPr/>
          <a:lstStyle/>
          <a:p>
            <a:fld id="{B2994B5C-776C-419A-A329-C4FCCA5C0E60}" type="slidenum">
              <a:rPr lang="zh-CN" altLang="en-US" smtClean="0"/>
              <a:t>6</a:t>
            </a:fld>
            <a:endParaRPr lang="zh-CN" altLang="en-US"/>
          </a:p>
        </p:txBody>
      </p:sp>
    </p:spTree>
    <p:extLst>
      <p:ext uri="{BB962C8B-B14F-4D97-AF65-F5344CB8AC3E}">
        <p14:creationId xmlns:p14="http://schemas.microsoft.com/office/powerpoint/2010/main" val="3057395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多线程和多进程的使用场景</a:t>
            </a:r>
            <a:endParaRPr lang="zh-CN" altLang="en-US" dirty="0"/>
          </a:p>
        </p:txBody>
      </p:sp>
      <p:sp>
        <p:nvSpPr>
          <p:cNvPr id="3" name="内容占位符 2"/>
          <p:cNvSpPr>
            <a:spLocks noGrp="1"/>
          </p:cNvSpPr>
          <p:nvPr>
            <p:ph idx="1"/>
          </p:nvPr>
        </p:nvSpPr>
        <p:spPr>
          <a:xfrm>
            <a:off x="4293891" y="2368924"/>
            <a:ext cx="4530620" cy="1729648"/>
          </a:xfrm>
        </p:spPr>
        <p:txBody>
          <a:bodyPr>
            <a:noAutofit/>
          </a:bodyPr>
          <a:lstStyle/>
          <a:p>
            <a:pPr marL="0" indent="0">
              <a:buNone/>
            </a:pPr>
            <a:r>
              <a:rPr lang="en-US" altLang="zh-CN" sz="3200" dirty="0" smtClean="0"/>
              <a:t>●IO</a:t>
            </a:r>
            <a:r>
              <a:rPr lang="zh-CN" altLang="en-US" sz="3200" dirty="0" smtClean="0"/>
              <a:t>密集用多线程</a:t>
            </a:r>
            <a:endParaRPr lang="en-US" altLang="zh-CN" sz="3200" dirty="0" smtClean="0"/>
          </a:p>
          <a:p>
            <a:pPr marL="0" indent="0">
              <a:buNone/>
            </a:pPr>
            <a:r>
              <a:rPr lang="en-US" altLang="zh-CN" sz="3200" dirty="0" smtClean="0"/>
              <a:t>●</a:t>
            </a:r>
            <a:r>
              <a:rPr lang="zh-CN" altLang="en-US" sz="3200" dirty="0" smtClean="0"/>
              <a:t>计算密集用多进程</a:t>
            </a:r>
            <a:endParaRPr lang="zh-CN" altLang="en-US" sz="3200" dirty="0"/>
          </a:p>
        </p:txBody>
      </p:sp>
      <p:sp>
        <p:nvSpPr>
          <p:cNvPr id="4" name="页脚占位符 3"/>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5" name="灯片编号占位符 4"/>
          <p:cNvSpPr>
            <a:spLocks noGrp="1"/>
          </p:cNvSpPr>
          <p:nvPr>
            <p:ph type="sldNum" sz="quarter" idx="12"/>
          </p:nvPr>
        </p:nvSpPr>
        <p:spPr/>
        <p:txBody>
          <a:bodyPr/>
          <a:lstStyle/>
          <a:p>
            <a:fld id="{B2994B5C-776C-419A-A329-C4FCCA5C0E60}" type="slidenum">
              <a:rPr lang="zh-CN" altLang="en-US" smtClean="0"/>
              <a:t>7</a:t>
            </a:fld>
            <a:endParaRPr lang="zh-CN" altLang="en-US"/>
          </a:p>
        </p:txBody>
      </p:sp>
    </p:spTree>
    <p:extLst>
      <p:ext uri="{BB962C8B-B14F-4D97-AF65-F5344CB8AC3E}">
        <p14:creationId xmlns:p14="http://schemas.microsoft.com/office/powerpoint/2010/main" val="1665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多线程开发指南</a:t>
            </a:r>
            <a:endParaRPr lang="zh-CN" altLang="en-US" dirty="0"/>
          </a:p>
        </p:txBody>
      </p:sp>
      <p:sp>
        <p:nvSpPr>
          <p:cNvPr id="3" name="内容占位符 2"/>
          <p:cNvSpPr>
            <a:spLocks noGrp="1"/>
          </p:cNvSpPr>
          <p:nvPr>
            <p:ph idx="1"/>
          </p:nvPr>
        </p:nvSpPr>
        <p:spPr>
          <a:xfrm>
            <a:off x="1097280" y="1845734"/>
            <a:ext cx="10058400" cy="2549996"/>
          </a:xfrm>
        </p:spPr>
        <p:txBody>
          <a:bodyPr>
            <a:normAutofit/>
          </a:bodyPr>
          <a:lstStyle/>
          <a:p>
            <a:r>
              <a:rPr lang="en-US" altLang="zh-CN" sz="3200" b="1" dirty="0" smtClean="0">
                <a:solidFill>
                  <a:schemeClr val="tx1"/>
                </a:solidFill>
              </a:rPr>
              <a:t>1.</a:t>
            </a:r>
            <a:r>
              <a:rPr lang="zh-CN" altLang="en-US" sz="3200" b="1" dirty="0" smtClean="0">
                <a:solidFill>
                  <a:schemeClr val="tx1"/>
                </a:solidFill>
              </a:rPr>
              <a:t>创建多线程</a:t>
            </a:r>
            <a:endParaRPr lang="en-US" altLang="zh-CN" sz="3200" b="1" dirty="0" smtClean="0">
              <a:solidFill>
                <a:schemeClr val="tx1"/>
              </a:solidFill>
            </a:endParaRPr>
          </a:p>
          <a:p>
            <a:r>
              <a:rPr lang="en-US" altLang="zh-CN" sz="3200" b="1" dirty="0" smtClean="0">
                <a:solidFill>
                  <a:schemeClr val="tx1"/>
                </a:solidFill>
              </a:rPr>
              <a:t>2. join</a:t>
            </a:r>
            <a:r>
              <a:rPr lang="zh-CN" altLang="en-US" sz="3200" b="1" dirty="0" smtClean="0">
                <a:solidFill>
                  <a:schemeClr val="tx1"/>
                </a:solidFill>
              </a:rPr>
              <a:t>和</a:t>
            </a:r>
            <a:r>
              <a:rPr lang="en-US" altLang="zh-CN" sz="3200" b="1" dirty="0" smtClean="0">
                <a:solidFill>
                  <a:schemeClr val="tx1"/>
                </a:solidFill>
              </a:rPr>
              <a:t>run</a:t>
            </a:r>
            <a:r>
              <a:rPr lang="zh-CN" altLang="en-US" sz="3200" b="1" dirty="0" smtClean="0">
                <a:solidFill>
                  <a:schemeClr val="tx1"/>
                </a:solidFill>
              </a:rPr>
              <a:t>方法的使用</a:t>
            </a:r>
            <a:endParaRPr lang="en-US" altLang="zh-CN" sz="3200" b="1" dirty="0" smtClean="0">
              <a:solidFill>
                <a:schemeClr val="tx1"/>
              </a:solidFill>
            </a:endParaRPr>
          </a:p>
          <a:p>
            <a:r>
              <a:rPr lang="en-US" altLang="zh-CN" sz="3200" b="1" dirty="0" smtClean="0">
                <a:solidFill>
                  <a:schemeClr val="tx1"/>
                </a:solidFill>
              </a:rPr>
              <a:t>3.</a:t>
            </a:r>
            <a:r>
              <a:rPr lang="zh-CN" altLang="en-US" sz="3200" b="1" dirty="0" smtClean="0">
                <a:solidFill>
                  <a:schemeClr val="tx1"/>
                </a:solidFill>
              </a:rPr>
              <a:t>内存共享</a:t>
            </a:r>
            <a:endParaRPr lang="en-US" altLang="zh-CN" sz="3200" b="1" dirty="0" smtClean="0">
              <a:solidFill>
                <a:schemeClr val="tx1"/>
              </a:solidFill>
            </a:endParaRPr>
          </a:p>
          <a:p>
            <a:r>
              <a:rPr lang="en-US" altLang="zh-CN" sz="3200" b="1" dirty="0" smtClean="0">
                <a:solidFill>
                  <a:schemeClr val="tx1"/>
                </a:solidFill>
              </a:rPr>
              <a:t>4.</a:t>
            </a:r>
            <a:r>
              <a:rPr lang="zh-CN" altLang="en-US" sz="3200" b="1" dirty="0" smtClean="0">
                <a:solidFill>
                  <a:schemeClr val="tx1"/>
                </a:solidFill>
              </a:rPr>
              <a:t>多线程锁</a:t>
            </a:r>
            <a:endParaRPr lang="en-US" altLang="zh-CN" sz="3200" b="1" dirty="0" smtClean="0">
              <a:solidFill>
                <a:schemeClr val="tx1"/>
              </a:solidFill>
            </a:endParaRPr>
          </a:p>
          <a:p>
            <a:endParaRPr lang="zh-CN" altLang="en-US" dirty="0"/>
          </a:p>
        </p:txBody>
      </p:sp>
      <p:sp>
        <p:nvSpPr>
          <p:cNvPr id="4" name="页脚占位符 3"/>
          <p:cNvSpPr>
            <a:spLocks noGrp="1"/>
          </p:cNvSpPr>
          <p:nvPr>
            <p:ph type="ftr" sz="quarter" idx="11"/>
          </p:nvPr>
        </p:nvSpPr>
        <p:spPr/>
        <p:txBody>
          <a:bodyPr/>
          <a:lstStyle/>
          <a:p>
            <a:r>
              <a:rPr lang="en-US" altLang="zh-CN" smtClean="0"/>
              <a:t>BoyleGu Python Tech </a:t>
            </a:r>
            <a:endParaRPr lang="zh-CN" altLang="en-US"/>
          </a:p>
        </p:txBody>
      </p:sp>
      <p:sp>
        <p:nvSpPr>
          <p:cNvPr id="5" name="灯片编号占位符 4"/>
          <p:cNvSpPr>
            <a:spLocks noGrp="1"/>
          </p:cNvSpPr>
          <p:nvPr>
            <p:ph type="sldNum" sz="quarter" idx="12"/>
          </p:nvPr>
        </p:nvSpPr>
        <p:spPr/>
        <p:txBody>
          <a:bodyPr/>
          <a:lstStyle/>
          <a:p>
            <a:fld id="{B2994B5C-776C-419A-A329-C4FCCA5C0E60}" type="slidenum">
              <a:rPr lang="zh-CN" altLang="en-US" smtClean="0"/>
              <a:t>8</a:t>
            </a:fld>
            <a:endParaRPr lang="zh-CN" altLang="en-US"/>
          </a:p>
        </p:txBody>
      </p:sp>
    </p:spTree>
    <p:extLst>
      <p:ext uri="{BB962C8B-B14F-4D97-AF65-F5344CB8AC3E}">
        <p14:creationId xmlns:p14="http://schemas.microsoft.com/office/powerpoint/2010/main" val="3589042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多进程开发</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solidFill>
                  <a:srgbClr val="FF0000"/>
                </a:solidFill>
              </a:rPr>
              <a:t>multiprocessing </a:t>
            </a:r>
            <a:r>
              <a:rPr lang="en-US" altLang="zh-CN" dirty="0"/>
              <a:t>is a package that supports spawning processes using an API similar to the threading module. </a:t>
            </a:r>
            <a:r>
              <a:rPr lang="en-US" altLang="zh-CN" dirty="0" smtClean="0"/>
              <a:t>The multiprocessing package offers both local and </a:t>
            </a:r>
            <a:r>
              <a:rPr lang="en-US" altLang="zh-CN" dirty="0"/>
              <a:t>remote concurrency, effectively side-stepping the Global Interpreter Lock by </a:t>
            </a:r>
            <a:r>
              <a:rPr lang="en-US" altLang="zh-CN" dirty="0" smtClean="0"/>
              <a:t>using </a:t>
            </a:r>
            <a:r>
              <a:rPr lang="en-US" altLang="zh-CN" dirty="0" err="1"/>
              <a:t>subprocesses</a:t>
            </a:r>
            <a:r>
              <a:rPr lang="en-US" altLang="zh-CN" dirty="0"/>
              <a:t> instead of threads. Due to this, the multiprocessing module allows the programmer to fully leverage multiple processors on a given machine. It </a:t>
            </a:r>
            <a:r>
              <a:rPr lang="en-US" altLang="zh-CN" dirty="0" smtClean="0"/>
              <a:t>runs </a:t>
            </a:r>
            <a:r>
              <a:rPr lang="en-US" altLang="zh-CN" dirty="0"/>
              <a:t>on both Unix and Windows</a:t>
            </a:r>
            <a:r>
              <a:rPr lang="en-US" altLang="zh-CN" dirty="0" smtClean="0"/>
              <a:t>.</a:t>
            </a:r>
          </a:p>
          <a:p>
            <a:pPr marL="0" indent="0">
              <a:buNone/>
            </a:pPr>
            <a:r>
              <a:rPr lang="en-US" altLang="zh-CN" dirty="0" err="1" smtClean="0">
                <a:solidFill>
                  <a:srgbClr val="FF0000"/>
                </a:solidFill>
              </a:rPr>
              <a:t>multiprocess</a:t>
            </a:r>
            <a:r>
              <a:rPr lang="en-US" altLang="zh-CN" dirty="0" smtClean="0">
                <a:solidFill>
                  <a:srgbClr val="FF0000"/>
                </a:solidFill>
              </a:rPr>
              <a:t> VS threading</a:t>
            </a:r>
            <a:endParaRPr lang="en-US" altLang="zh-CN" dirty="0">
              <a:solidFill>
                <a:srgbClr val="FF0000"/>
              </a:solidFill>
            </a:endParaRPr>
          </a:p>
          <a:p>
            <a:r>
              <a:rPr lang="en-US" altLang="zh-CN" dirty="0"/>
              <a:t>The threading module uses threads, the multiprocessing uses processes. The difference is that threads run in the same memory space, while processes have separate memory. This makes it a bit harder to share objects between processes with multiprocessing. Since threads use the same memory, precautions have to be taken or two threads will write to the same memory at the same time. This is what the global interpreter lock is </a:t>
            </a:r>
            <a:r>
              <a:rPr lang="en-US" altLang="zh-CN" dirty="0" smtClean="0"/>
              <a:t>for.</a:t>
            </a:r>
          </a:p>
          <a:p>
            <a:r>
              <a:rPr lang="en-US" altLang="zh-CN" dirty="0" smtClean="0"/>
              <a:t>Spawning </a:t>
            </a:r>
            <a:r>
              <a:rPr lang="en-US" altLang="zh-CN" dirty="0"/>
              <a:t>processes is a bit slower than spawning threads. Once they are running, there is not much difference.</a:t>
            </a:r>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dirty="0" err="1" smtClean="0"/>
              <a:t>BoyleGu</a:t>
            </a:r>
            <a:r>
              <a:rPr lang="en-US" altLang="zh-CN" dirty="0" smtClean="0"/>
              <a:t> Python Tech </a:t>
            </a:r>
            <a:endParaRPr lang="zh-CN" altLang="en-US" dirty="0"/>
          </a:p>
        </p:txBody>
      </p:sp>
      <p:sp>
        <p:nvSpPr>
          <p:cNvPr id="5" name="灯片编号占位符 4"/>
          <p:cNvSpPr>
            <a:spLocks noGrp="1"/>
          </p:cNvSpPr>
          <p:nvPr>
            <p:ph type="sldNum" sz="quarter" idx="12"/>
          </p:nvPr>
        </p:nvSpPr>
        <p:spPr/>
        <p:txBody>
          <a:bodyPr/>
          <a:lstStyle/>
          <a:p>
            <a:fld id="{B2994B5C-776C-419A-A329-C4FCCA5C0E60}" type="slidenum">
              <a:rPr lang="zh-CN" altLang="en-US" smtClean="0"/>
              <a:t>9</a:t>
            </a:fld>
            <a:endParaRPr lang="zh-CN" altLang="en-US"/>
          </a:p>
        </p:txBody>
      </p:sp>
    </p:spTree>
    <p:extLst>
      <p:ext uri="{BB962C8B-B14F-4D97-AF65-F5344CB8AC3E}">
        <p14:creationId xmlns:p14="http://schemas.microsoft.com/office/powerpoint/2010/main" val="3389646668"/>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12601</TotalTime>
  <Words>1209</Words>
  <Application>Microsoft Office PowerPoint</Application>
  <PresentationFormat>宽屏</PresentationFormat>
  <Paragraphs>139</Paragraphs>
  <Slides>18</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宋体</vt:lpstr>
      <vt:lpstr>Calibri</vt:lpstr>
      <vt:lpstr>Calibri Light</vt:lpstr>
      <vt:lpstr>回顾</vt:lpstr>
      <vt:lpstr>Python  Web 运维开发课程</vt:lpstr>
      <vt:lpstr>PowerPoint 演示文稿</vt:lpstr>
      <vt:lpstr>Agenda</vt:lpstr>
      <vt:lpstr>Python并发编程概念</vt:lpstr>
      <vt:lpstr>多进程和多线程的简介</vt:lpstr>
      <vt:lpstr>Python最难的问题——GIL</vt:lpstr>
      <vt:lpstr>多线程和多进程的使用场景</vt:lpstr>
      <vt:lpstr>多线程开发指南</vt:lpstr>
      <vt:lpstr>多进程开发</vt:lpstr>
      <vt:lpstr>多进程开发指南</vt:lpstr>
      <vt:lpstr>多进程开发指南</vt:lpstr>
      <vt:lpstr>系统管理的利器—Paramiko模块</vt:lpstr>
      <vt:lpstr>系统管理的利器—Paramiko模块</vt:lpstr>
      <vt:lpstr>系统管理的利器—Paramiko模块</vt:lpstr>
      <vt:lpstr>系统管理的利器—Paramiko模块</vt:lpstr>
      <vt:lpstr>系统管理的利器—Paramiko模块</vt:lpstr>
      <vt:lpstr>系统管理的利器—Paramiko模块</vt:lpstr>
      <vt:lpstr>作业—主机批量管理工具（密码认证）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Web 运维开发课程</dc:title>
  <dc:creator>Gu Baoer 顾鲍尔</dc:creator>
  <cp:lastModifiedBy>Gu Baoer 顾鲍尔</cp:lastModifiedBy>
  <cp:revision>633</cp:revision>
  <dcterms:created xsi:type="dcterms:W3CDTF">2015-03-28T07:08:48Z</dcterms:created>
  <dcterms:modified xsi:type="dcterms:W3CDTF">2015-07-01T13:45:47Z</dcterms:modified>
</cp:coreProperties>
</file>