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6" r:id="rId2"/>
    <p:sldId id="349" r:id="rId3"/>
    <p:sldId id="350" r:id="rId4"/>
    <p:sldId id="353" r:id="rId5"/>
    <p:sldId id="356" r:id="rId6"/>
    <p:sldId id="352" r:id="rId7"/>
    <p:sldId id="354" r:id="rId8"/>
    <p:sldId id="355" r:id="rId9"/>
    <p:sldId id="351" r:id="rId10"/>
    <p:sldId id="359" r:id="rId11"/>
    <p:sldId id="357" r:id="rId12"/>
    <p:sldId id="358" r:id="rId13"/>
    <p:sldId id="360" r:id="rId14"/>
    <p:sldId id="361" r:id="rId15"/>
    <p:sldId id="362" r:id="rId16"/>
    <p:sldId id="3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Baoer 顾鲍尔" initials="GB顾" lastIdx="1" clrIdx="0">
    <p:extLst>
      <p:ext uri="{19B8F6BF-5375-455C-9EA6-DF929625EA0E}">
        <p15:presenceInfo xmlns:p15="http://schemas.microsoft.com/office/powerpoint/2012/main" userId="S-1-5-21-3023422269-1613895276-74376300-4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0917CB-AD68-473E-AC53-D805E3579EEF}" type="datetimeFigureOut">
              <a:rPr lang="zh-CN" altLang="en-US" smtClean="0"/>
              <a:t>2015/7/5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FFCC37-550A-4A20-BFBB-BE5B768C89A2}" type="slidenum">
              <a:rPr lang="zh-CN" altLang="en-US" smtClean="0"/>
              <a:t>‹#›</a:t>
            </a:fld>
            <a:endParaRPr lang="zh-CN" altLang="en-US"/>
          </a:p>
        </p:txBody>
      </p:sp>
    </p:spTree>
    <p:extLst>
      <p:ext uri="{BB962C8B-B14F-4D97-AF65-F5344CB8AC3E}">
        <p14:creationId xmlns:p14="http://schemas.microsoft.com/office/powerpoint/2010/main" val="1458698288"/>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7-05T01:48:57.704"/>
    </inkml:context>
    <inkml:brush xml:id="br0">
      <inkml:brushProperty name="width" value="0.05292" units="cm"/>
      <inkml:brushProperty name="height" value="0.05292" units="cm"/>
      <inkml:brushProperty name="color" value="#FF0000"/>
    </inkml:brush>
  </inkml:definitions>
  <inkml:trace contextRef="#ctx0" brushRef="#br0">9927 15409 0,'21'0'63,"22"0"-63,-1 0 15,43 0-15,20-21 16,1 21-16,21 0 16,21 0-16,22 0 15,20 0-15,85 0 16,-21 0-16,-21 0 15,21 0-15,-21 0 16,-42 0-16,-1 0 16,-84 0-16,21 0 15,-64 0-15,-20 0 16,-1-21-1,0 21-15,1 0 16,-22 0-16,0 0 16,0 0-1,0 0-15,22-42 16,-1 42-16,22 0 15,-1 0-15,1 0 16,-22 0-16,21-21 16,1 21-16,21 0 15,20-22-15,-41-20 16,42 42-16,-64-21 15,22 21-15,-43-21 16</inkml:trace>
  <inkml:trace contextRef="#ctx0" brushRef="#br0" timeOffset="14617.2257">12128 11748 0,'0'21'16,"0"21"-16,0-21 16,0-21-16,22 64 15,-22-64-15,21 21 16,-21 0-1,0 0 1,0 0-16,0 1 16,0 20-16,0 0 15,0-21-15,0 22 16,0-22-1,0 0-15,0-21 172,0 0-156,-43 0-16,1-42 15,0-1-15,-22 1 16,1-43-16,20 1 15,-20 20-15,63 43 16,-21-21-16,0 21 16,-1-22-16,22 1 15,-21 42-15,21-21 16,0 0-1,0-1 1,0 22-16,0-21 16,0-21-1,21 42-15,22-21 16,-1 21-16,0 0 15,43-43-15,21 22 16,0 21-16,0-21 16,21 0-16,-64 21 15,1 0-15,-1-21 16,-21 21-16,-20 0 15,-1 0-15,0 0 16,-21 0-16,21 0 16,21 21-16,-42 0 15,22 21-15,-1 1 16,21 20-16,-42-42 15,21 43-15,-21-43 16,0 21-16,21 1 16,-21-43-1,0 21-15,0 0 16,0 0-1,-21 0-15,0-21 16,21 22-16,-42-1 16,21 21-16,-22-21 15,22 0-15,-21 22 16,-1-22-16,22 0 15,-42-21-15,-1 42 16,43-42-16,-21 22 16,21-22-16,-1 0 15,1 0-15,0 0 16,0 0-16,-21 0 15,20 0-15,22 0 16,-42 0-16,21 0 16,0 0-16,0 0 15,21 0 1,-22 0-1,1 0 63</inkml:trace>
  <inkml:trace contextRef="#ctx0" brushRef="#br0" timeOffset="29650.0523">18584 14224 0,'0'0'62,"21"0"-46,22 0-16,-22 0 15,21 21-15,1 22 16,-22-43-16,0 0 15,-21 0-15,21 21 16,-21-21 0,21 21-1,-21-21-15,0 21 16,0 0-16,0 22 15,0-43 1,-21 21-16,0-21 16,-64 42-16,43-21 15,21-21-15,-22 21 16,-41 22-16,41-22 15,1-21-15,-21 63 16,63-63 0,-22 0-16,22 22 15,0-22 63,43 21-78,41-21 16,43 0-16,-42 0 15,0 0-15,-1 0 16,-20 0-16,-1 0 16,-20 0-16,-43 0 15,42 0-15,-21 0 16,0 0-16,43-43 15,-43 43-15,0 0 16,43 0-16,-43-21 16,-21 21-16,21-21 15,0 21 126,-21-21-126,0 0-15,0 0 16,0-22-16,0 22 15,0-21-15,0 21 16,0-22-16,-21 22 16,21 0-1,0 0-15,-21 0 16,21 21-16,-21-22 15,0-20-15,-1 42 16,22-21-16,-21 0 16,0-22-16,21 43 15,-21-42-15,0 21 16,0 0-16,-1 0 15,1 21-15,0-22 16,0 1 0,-21 0-16,20 0 15,1 21 1,0-21-16,0 21 15,-21 0-15,20 0 16,-20-43-16,21 43 16,-21 0-16,42-21 15,-43 0-15,1 21 16,21-21-16,-22 0 15,43 21-15,-42 0 16,21 0-16,21 0 16,-42 0-16,20 0 15,1 0-15,0 0 16,0 0-16,0 0 15,0 0-15,21 0 16,-43 0-16,1 0 16,21 0-16,-22 0 15,1 0-15,-21 21 16,20 21-16,-20-21 15,20 43-15,1-22 16,-21 1 0,20 41-16,1-41 15,0 20-15,20 1 16,-20-22-16,42 0 15,0 1-15,0 20 16,0-42-16,0 43 16,0-22-16,0 0 15,0 22-15,0-1 16,0-41-16,0 20 15,21 43-15,22-64 16,-22 21-16,21 0 16,-21-20-16,43-1 15,-22 0-15,0 0 16,1-21-16,-22 21 15,42-21-15,22 21 16,-21-21-16,-22 0 16,43 22-16,-22-22 15,1 0-15,-1 0 16,22 0-16,-22 0 15,1 0-15,-1 0 16,1 0 0,-43 0-16,42-22 15,-20 22-15,-1-21 16,-21 0-16,22 0 15,-43 21 1,21 0-16,0-21 16,0-22-1,0 22-15,-21 21 16,21-21-16,-21-21 15,43-1-15,-22 1 16,-21 0-16,21 42 16,-21-43-16,21 22 15,0 0-15,-21 0 16,22 0-16,-22-22 15,0 22-15,42 0 16,-21-42 0,-21 63-16,0-22 15,0 1 1,0 0-16,0 21 15,0-21 17,0 21-32</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7-05T01:50:50.520"/>
    </inkml:context>
    <inkml:brush xml:id="br0">
      <inkml:brushProperty name="width" value="0.05292" units="cm"/>
      <inkml:brushProperty name="height" value="0.05292" units="cm"/>
      <inkml:brushProperty name="color" value="#FF0000"/>
    </inkml:brush>
  </inkml:definitions>
  <inkml:trace contextRef="#ctx0" brushRef="#br0">13462 6964 0</inkml:trace>
  <inkml:trace contextRef="#ctx0" brushRef="#br0" timeOffset="561.601">13483 6964 0,'21'21'31</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7-05T04:46:26.773"/>
    </inkml:context>
    <inkml:brush xml:id="br0">
      <inkml:brushProperty name="width" value="0.05292" units="cm"/>
      <inkml:brushProperty name="height" value="0.05292" units="cm"/>
      <inkml:brushProperty name="color" value="#FF0000"/>
    </inkml:brush>
  </inkml:definitions>
  <inkml:trace contextRef="#ctx0" brushRef="#br0">16087 8065 0,'0'0'47,"21"0"-47,21 0 15,0 0-15,1 0 16,20 0-16,43 0 15,-21 0-15,105 0 16,64 0-16,-21 0 16,-42 0-16,41 0 15,-20 0-15,-43 0 16,1 0-16,-43 0 15,-43 0-15,-20 0 16,-43 0 0,21 0-16,1 0 15,-1 0-15,22 0 16,-43 0-16,42 0 15,1 0-15,-1 0 16,22 0-16,-22 0 16,22 0-16,-21 0 15,-1 0-15,-21 0 16,1 0-16,20 0 15,1 0-15,-1 0 16,1-43-16,-43 43 16,42 0-16,43 0 15,-42 0-15,20 0 16,1 0-16,0 0 15,-1 0-15,43 0 16,-21 0-16,42 0 16,-21 0-16,22 0 15,20 0-15,-42 0 16,-21 0-16,42 0 15,21 0-15,43 0 16,-22 0 0,-41 0-16,20 0 15,-42 0-15,-42 0 16,-1 0-16,-20 0 15,-1 0-15,-20 0 16,-1 0-16,0 0 16,1 0-16,20 0 15,1 0-15,-1 0 16,1 0-16,-1 0 15,-21 0-15,43 0 16,21 21-16,-43-21 16,43 43-16,42-22 15,-63-21-15,-21 0 16,-1 0-16,1 0 15,-1 0-15,22 0 16,-1 0-16,43 0 16,-21 0-16,21 21 15,-42-21-15,84 0 16,-63 0-16,-21 0 15,-1 0-15,-62 0 16,41 0 0,-42 0-16,0 0 15,1 0 1,-22 0-1,21 0 17,0 0-1,0 0-16,-21 0 1,21 0 1232,0 0-1186,-21 0-46,22 0 0,-22 0 15,21 0-16,21 0 1,-42 0 0,21 0-16,0 0 15,1 0 1,-22 0-1,21 0-15,0 0 16,0 0 0,-21 0-1,21 0 1,0 0-1,1 0-15,-22 0 16,21 0 0,0 0 62</inkml:trace>
  <inkml:trace contextRef="#ctx0" brushRef="#br0" timeOffset="6367.3642">13928 6731 0,'0'0'109,"0"42"-94,0-20-15,0 41 16,0-21-16,0 22 16,0-1-16,0 1 15,0-22-15,0 1 16,0 20-16,0 1 15,0-1-15,0 22 16,0-22-16,0 22 16,0-22-1,0 22-15,0 0 16,0-1-16,0 22 15,0-42-15,0-1 16,0-20-16,0 20 16,0 1-16,0-43 15,0 42-15,0-63 16,0 21-16,0-21 15,0 43-15,0-43 16,0 21 0,0 21-1,0-42 1,0 21-1,0-21 32,42 0-31</inkml:trace>
  <inkml:trace contextRef="#ctx0" brushRef="#br0" timeOffset="8159.4667">14203 6879 0,'21'-21'62,"-21"21"-62,42 0 16,22 0-16,42 0 15,-22 0-15,86 0 16,-43 0-16,42 0 15,85 0-15,42 0 16,-63 0-16,42 0 16,-42 0-16,0 0 15,-85 0-15,-42 0 16,-43 0-16,1 0 15,-43 0-15,0 0 16,0 0-16,-21 0 31,22 0 0,-1 0 125,-42 42-140,21 22-16,-22-1 16,22 22-16,-63 0 15,42-22-15,0 1 16,-43 42-16,43-1 15,21-41-15,-64 42 16,43 0-16,0-43 16,0 22-1,-21 42-15,20-64 16,1 43-16,-42 0 15,42-21-15,-43 42 16,64-85-16,-42 21 16,42 1-16,0-22 15,-21 1-15,-1-1 16,1-21-16,21 0 15,0 22-15,0-43 32,-21 21 108,0-42-124,-43-1-1,-20-41-15,41 42 16,-84-43-16,43 22 15,-107-22-15,43 1 16,-42 21-16,84 20 16,-85 1-16,85 0 15,1 21-15,41-42 16,22 42-16,-1 0 15,1-21-15,21 21 16,0 0 15,21 0 16,-21 0-16,-1 0 32,1 0-48,21 0 32,-21 0-31,0 0-1,0 0 1,21 0-1,-21 0-15,-1 0 16,1 0-16,0 0 16,0 0-16,-21 0 15,42 0-15,-43 0 16</inkml:trace>
  <inkml:trace contextRef="#ctx0" brushRef="#br0" timeOffset="130047.4383">8509 8678 0,'-21'0'62,"21"0"-46,21 0-1,21 0-15,1 0 16,20 0-16,1 0 15,-22 0-15,21 0 16,22-21-16,42-21 16,21 42-16,-42 0 15,21 0-15,0 0 16,0 0-16,0 0 15,0 0-15,-42 0 16,-22 0-16,-42 0 16,22-21-16,-1 21 15,-21 0-15,0 0 16,1-21-1,-1 21 1,21 0 0,0 0-16,1 0 15,20 0-15,1 0 16,-1 0-16,-42 0 15,43 0-15,-22 0 16,1 0-16,-22 0 16,21 0-1,22 0-15,-1 0 16,-21 21-16,22 0 15,-43-21-15,43 0 16,-43 0-16,21 0 16,-21 0-16,0 0 15,22 0-15,20 0 16,22 0-16,-43 0 15,43 0-15,-22 0 16,-41 0-16,41 21 16,-21-21-16,22 0 15,-1 42-15,1-42 16,-22 22-16,-21-22 15,1 0-15,20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05AA6-BB25-46E0-BE9D-5C9559466ECC}" type="datetimeFigureOut">
              <a:rPr lang="zh-CN" altLang="en-US" smtClean="0"/>
              <a:t>2015/7/5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1112D-7EF8-48BA-ADFF-8649CE14FF7B}" type="slidenum">
              <a:rPr lang="zh-CN" altLang="en-US" smtClean="0"/>
              <a:t>‹#›</a:t>
            </a:fld>
            <a:endParaRPr lang="zh-CN" altLang="en-US"/>
          </a:p>
        </p:txBody>
      </p:sp>
    </p:spTree>
    <p:extLst>
      <p:ext uri="{BB962C8B-B14F-4D97-AF65-F5344CB8AC3E}">
        <p14:creationId xmlns:p14="http://schemas.microsoft.com/office/powerpoint/2010/main" val="355377348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01112D-7EF8-48BA-ADFF-8649CE14FF7B}"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6" name="页眉占位符 5"/>
          <p:cNvSpPr>
            <a:spLocks noGrp="1"/>
          </p:cNvSpPr>
          <p:nvPr>
            <p:ph type="hdr" sz="quarter" idx="12"/>
          </p:nvPr>
        </p:nvSpPr>
        <p:spPr/>
        <p:txBody>
          <a:bodyPr/>
          <a:lstStyle/>
          <a:p>
            <a:r>
              <a:rPr lang="en-US" altLang="zh-CN" smtClean="0"/>
              <a:t>BoyleGu Python Tech </a:t>
            </a:r>
            <a:endParaRPr lang="zh-CN" altLang="en-US"/>
          </a:p>
        </p:txBody>
      </p:sp>
    </p:spTree>
    <p:extLst>
      <p:ext uri="{BB962C8B-B14F-4D97-AF65-F5344CB8AC3E}">
        <p14:creationId xmlns:p14="http://schemas.microsoft.com/office/powerpoint/2010/main" val="99992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61C30E-BAB1-4B7C-86AE-593B176F683E}" type="datetime1">
              <a:rPr lang="zh-CN" altLang="en-US" smtClean="0"/>
              <a:t>2015/7/5</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5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019CD3-6DE2-4CB7-9B57-FFF207257DD3}" type="datetime1">
              <a:rPr lang="zh-CN" altLang="en-US" smtClean="0"/>
              <a:t>2015/7/5</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8917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D28564-FE62-4F01-8F9B-851F2FD89119}" type="datetime1">
              <a:rPr lang="zh-CN" altLang="en-US" smtClean="0"/>
              <a:t>2015/7/5</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72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F962D43-6DE6-4495-A5A9-4276BF5E08CF}" type="datetime1">
              <a:rPr lang="zh-CN" altLang="en-US" smtClean="0"/>
              <a:t>2015/7/5</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38440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16B77D-DFB1-4082-9A5B-F86F83D354E9}" type="datetime1">
              <a:rPr lang="zh-CN" altLang="en-US" smtClean="0"/>
              <a:t>2015/7/5</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9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4C7A690-A9CF-44BE-8AAE-96F28F4B7351}" type="datetime1">
              <a:rPr lang="zh-CN" altLang="en-US" smtClean="0"/>
              <a:t>2015/7/5</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19449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F7F699-D035-43C5-A053-C61D393BDE24}" type="datetime1">
              <a:rPr lang="zh-CN" altLang="en-US" smtClean="0"/>
              <a:t>2015/7/5</a:t>
            </a:fld>
            <a:endParaRPr lang="zh-CN" altLang="en-US"/>
          </a:p>
        </p:txBody>
      </p:sp>
      <p:sp>
        <p:nvSpPr>
          <p:cNvPr id="8" name="Footer Placeholder 7"/>
          <p:cNvSpPr>
            <a:spLocks noGrp="1"/>
          </p:cNvSpPr>
          <p:nvPr>
            <p:ph type="ftr" sz="quarter" idx="11"/>
          </p:nvPr>
        </p:nvSpPr>
        <p:spPr/>
        <p:txBody>
          <a:body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4725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7B3759B-59F1-40FF-8E15-28B56999FCF2}" type="datetime1">
              <a:rPr lang="zh-CN" altLang="en-US" smtClean="0"/>
              <a:t>2015/7/5</a:t>
            </a:fld>
            <a:endParaRPr lang="zh-CN" altLang="en-US"/>
          </a:p>
        </p:txBody>
      </p:sp>
      <p:sp>
        <p:nvSpPr>
          <p:cNvPr id="4" name="Footer Placeholder 3"/>
          <p:cNvSpPr>
            <a:spLocks noGrp="1"/>
          </p:cNvSpPr>
          <p:nvPr>
            <p:ph type="ftr" sz="quarter" idx="11"/>
          </p:nvPr>
        </p:nvSpPr>
        <p:spPr/>
        <p:txBody>
          <a:bodyPr/>
          <a:lstStyle/>
          <a:p>
            <a:r>
              <a:rPr lang="en-US" altLang="zh-CN" smtClean="0"/>
              <a:t>BoyleGu Python Tech </a:t>
            </a:r>
            <a:endParaRPr lang="zh-CN" altLang="en-US"/>
          </a:p>
        </p:txBody>
      </p:sp>
      <p:sp>
        <p:nvSpPr>
          <p:cNvPr id="5" name="Slide Number Placeholder 4"/>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2705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61EACD-3D98-4393-919E-E0DBF46BEA5C}" type="datetime1">
              <a:rPr lang="zh-CN" altLang="en-US" smtClean="0"/>
              <a:t>2015/7/5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46174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FC6ED2-619B-4875-95ED-348158E2B2B1}" type="datetime1">
              <a:rPr lang="zh-CN" altLang="en-US" smtClean="0"/>
              <a:t>2015/7/5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612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988C13-09B0-42AB-9164-E410594448E4}" type="datetime1">
              <a:rPr lang="zh-CN" altLang="en-US" smtClean="0"/>
              <a:t>2015/7/5</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70849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0BD203-95EC-476E-9A45-EF97667C282E}" type="datetime1">
              <a:rPr lang="zh-CN" altLang="en-US" smtClean="0"/>
              <a:t>2015/7/5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smtClean="0"/>
              <a:t>BoyleGu Python Tech </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994B5C-776C-419A-A329-C4FCCA5C0E6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8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nblogs.com/web-d/archive/2010/04/16/1713298.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 </a:t>
            </a:r>
            <a:br>
              <a:rPr lang="en-US" altLang="zh-CN" dirty="0" smtClean="0"/>
            </a:br>
            <a:r>
              <a:rPr lang="en-US" altLang="zh-CN" dirty="0" smtClean="0"/>
              <a:t>Web </a:t>
            </a:r>
            <a:r>
              <a:rPr lang="zh-CN" altLang="en-US" dirty="0" smtClean="0"/>
              <a:t>运维开发课程</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第</a:t>
            </a:r>
            <a:r>
              <a:rPr lang="zh-CN" altLang="en-US" dirty="0"/>
              <a:t>八</a:t>
            </a:r>
            <a:r>
              <a:rPr lang="zh-CN" altLang="en-US" dirty="0" smtClean="0"/>
              <a:t>篇</a:t>
            </a:r>
            <a:endParaRPr lang="zh-CN" altLang="en-US" dirty="0"/>
          </a:p>
        </p:txBody>
      </p:sp>
      <p:sp>
        <p:nvSpPr>
          <p:cNvPr id="5" name="页脚占位符 4"/>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4" name="灯片编号占位符 3"/>
          <p:cNvSpPr>
            <a:spLocks noGrp="1"/>
          </p:cNvSpPr>
          <p:nvPr>
            <p:ph type="sldNum" sz="quarter" idx="12"/>
          </p:nvPr>
        </p:nvSpPr>
        <p:spPr/>
        <p:txBody>
          <a:bodyPr/>
          <a:lstStyle/>
          <a:p>
            <a:fld id="{B2994B5C-776C-419A-A329-C4FCCA5C0E60}" type="slidenum">
              <a:rPr lang="zh-CN" altLang="en-US" smtClean="0"/>
              <a:t>1</a:t>
            </a:fld>
            <a:endParaRPr lang="zh-CN" altLang="en-US"/>
          </a:p>
        </p:txBody>
      </p:sp>
      <p:sp>
        <p:nvSpPr>
          <p:cNvPr id="6" name="文本框 5"/>
          <p:cNvSpPr txBox="1"/>
          <p:nvPr/>
        </p:nvSpPr>
        <p:spPr>
          <a:xfrm>
            <a:off x="8153400" y="5058383"/>
            <a:ext cx="2751306" cy="369332"/>
          </a:xfrm>
          <a:prstGeom prst="rect">
            <a:avLst/>
          </a:prstGeom>
          <a:noFill/>
        </p:spPr>
        <p:txBody>
          <a:bodyPr wrap="square" rtlCol="0">
            <a:spAutoFit/>
          </a:bodyPr>
          <a:lstStyle/>
          <a:p>
            <a:r>
              <a:rPr lang="zh-CN" altLang="en-US" dirty="0" smtClean="0"/>
              <a:t>主讲人：顾鲍尔</a:t>
            </a:r>
            <a:endParaRPr lang="zh-CN" altLang="en-US" dirty="0"/>
          </a:p>
        </p:txBody>
      </p:sp>
    </p:spTree>
    <p:extLst>
      <p:ext uri="{BB962C8B-B14F-4D97-AF65-F5344CB8AC3E}">
        <p14:creationId xmlns:p14="http://schemas.microsoft.com/office/powerpoint/2010/main" val="3912276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CSS3—</a:t>
            </a:r>
            <a:r>
              <a:rPr lang="zh-CN" altLang="en-US" dirty="0" smtClean="0"/>
              <a:t>应用方式</a:t>
            </a:r>
            <a:endParaRPr lang="zh-CN" altLang="en-US" dirty="0"/>
          </a:p>
        </p:txBody>
      </p:sp>
      <p:sp>
        <p:nvSpPr>
          <p:cNvPr id="3" name="内容占位符 2"/>
          <p:cNvSpPr>
            <a:spLocks noGrp="1"/>
          </p:cNvSpPr>
          <p:nvPr>
            <p:ph idx="1"/>
          </p:nvPr>
        </p:nvSpPr>
        <p:spPr>
          <a:xfrm>
            <a:off x="1097280" y="1845734"/>
            <a:ext cx="10058400" cy="1877967"/>
          </a:xfrm>
        </p:spPr>
        <p:txBody>
          <a:bodyPr>
            <a:normAutofit/>
          </a:bodyPr>
          <a:lstStyle/>
          <a:p>
            <a:pPr>
              <a:lnSpc>
                <a:spcPct val="150000"/>
              </a:lnSpc>
            </a:pPr>
            <a:r>
              <a:rPr lang="zh-CN" altLang="en-US" dirty="0" smtClean="0"/>
              <a:t>●内联样式</a:t>
            </a:r>
            <a:endParaRPr lang="en-US" altLang="zh-CN" dirty="0"/>
          </a:p>
          <a:p>
            <a:pPr>
              <a:lnSpc>
                <a:spcPct val="150000"/>
              </a:lnSpc>
            </a:pPr>
            <a:r>
              <a:rPr lang="zh-CN" altLang="en-US" dirty="0" smtClean="0"/>
              <a:t>●文档级样式表</a:t>
            </a:r>
            <a:endParaRPr lang="en-US" altLang="zh-CN" dirty="0"/>
          </a:p>
          <a:p>
            <a:pPr>
              <a:lnSpc>
                <a:spcPct val="150000"/>
              </a:lnSpc>
            </a:pPr>
            <a:r>
              <a:rPr lang="zh-CN" altLang="en-US" dirty="0" smtClean="0"/>
              <a:t>●外部样式表</a:t>
            </a:r>
            <a:endParaRPr lang="en-US" altLang="zh-CN" dirty="0" smtClean="0"/>
          </a:p>
          <a:p>
            <a:endParaRPr lang="en-US" altLang="zh-CN" dirty="0"/>
          </a:p>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10</a:t>
            </a:fld>
            <a:endParaRPr lang="zh-CN" altLang="en-US"/>
          </a:p>
        </p:txBody>
      </p:sp>
      <p:sp>
        <p:nvSpPr>
          <p:cNvPr id="6" name="文本框 5"/>
          <p:cNvSpPr txBox="1"/>
          <p:nvPr/>
        </p:nvSpPr>
        <p:spPr>
          <a:xfrm>
            <a:off x="1429504" y="3600721"/>
            <a:ext cx="9782979" cy="2585323"/>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nSpc>
                <a:spcPct val="150000"/>
              </a:lnSpc>
            </a:pPr>
            <a:r>
              <a:rPr lang="en-US" altLang="zh-CN" dirty="0" smtClean="0"/>
              <a:t>css</a:t>
            </a:r>
            <a:r>
              <a:rPr lang="zh-CN" altLang="en-US" dirty="0" smtClean="0"/>
              <a:t>编程时需要注意优先级问题，一般遵循“远亲不如近邻”的原则</a:t>
            </a:r>
            <a:r>
              <a:rPr lang="en-US" altLang="zh-CN" dirty="0" smtClean="0"/>
              <a:t>:</a:t>
            </a:r>
          </a:p>
          <a:p>
            <a:pPr>
              <a:lnSpc>
                <a:spcPct val="150000"/>
              </a:lnSpc>
            </a:pPr>
            <a:r>
              <a:rPr lang="zh-CN" altLang="en-US" dirty="0"/>
              <a:t>○</a:t>
            </a:r>
            <a:r>
              <a:rPr lang="zh-CN" altLang="en-US" dirty="0" smtClean="0"/>
              <a:t>“近”优先于“远”</a:t>
            </a:r>
            <a:endParaRPr lang="en-US" altLang="zh-CN" dirty="0" smtClean="0"/>
          </a:p>
          <a:p>
            <a:pPr>
              <a:lnSpc>
                <a:spcPct val="150000"/>
              </a:lnSpc>
            </a:pPr>
            <a:r>
              <a:rPr lang="zh-CN" altLang="en-US" dirty="0"/>
              <a:t>○</a:t>
            </a:r>
            <a:r>
              <a:rPr lang="zh-CN" altLang="en-US" dirty="0" smtClean="0"/>
              <a:t>“局部”</a:t>
            </a:r>
            <a:r>
              <a:rPr lang="zh-CN" altLang="en-US" dirty="0"/>
              <a:t>优先于</a:t>
            </a:r>
            <a:r>
              <a:rPr lang="zh-CN" altLang="en-US" dirty="0" smtClean="0"/>
              <a:t>“整体”</a:t>
            </a:r>
            <a:endParaRPr lang="en-US" altLang="zh-CN" dirty="0"/>
          </a:p>
          <a:p>
            <a:pPr>
              <a:lnSpc>
                <a:spcPct val="150000"/>
              </a:lnSpc>
            </a:pPr>
            <a:r>
              <a:rPr lang="zh-CN" altLang="en-US" dirty="0"/>
              <a:t>○</a:t>
            </a:r>
            <a:r>
              <a:rPr lang="zh-CN" altLang="en-US" dirty="0" smtClean="0"/>
              <a:t>“特殊”</a:t>
            </a:r>
            <a:r>
              <a:rPr lang="zh-CN" altLang="en-US" dirty="0"/>
              <a:t>优先于</a:t>
            </a:r>
            <a:r>
              <a:rPr lang="zh-CN" altLang="en-US" dirty="0" smtClean="0"/>
              <a:t>“一般”</a:t>
            </a:r>
            <a:endParaRPr lang="en-US" altLang="zh-CN" dirty="0" smtClean="0"/>
          </a:p>
          <a:p>
            <a:pPr>
              <a:lnSpc>
                <a:spcPct val="150000"/>
              </a:lnSpc>
            </a:pPr>
            <a:r>
              <a:rPr lang="zh-CN" altLang="en-US" dirty="0"/>
              <a:t>○</a:t>
            </a:r>
            <a:r>
              <a:rPr lang="zh-CN" altLang="en-US" dirty="0" smtClean="0"/>
              <a:t>“后”</a:t>
            </a:r>
            <a:r>
              <a:rPr lang="zh-CN" altLang="en-US" dirty="0"/>
              <a:t>优先于</a:t>
            </a:r>
            <a:r>
              <a:rPr lang="zh-CN" altLang="en-US" dirty="0" smtClean="0"/>
              <a:t>“前”</a:t>
            </a:r>
            <a:endParaRPr lang="en-US" altLang="zh-CN" dirty="0" smtClean="0"/>
          </a:p>
          <a:p>
            <a:pPr>
              <a:lnSpc>
                <a:spcPct val="150000"/>
              </a:lnSpc>
            </a:pPr>
            <a:r>
              <a:rPr lang="zh-CN" altLang="zh-CN" dirty="0" smtClean="0"/>
              <a:t>○</a:t>
            </a:r>
            <a:r>
              <a:rPr lang="en-US" altLang="zh-CN" dirty="0" smtClean="0"/>
              <a:t> </a:t>
            </a:r>
            <a:r>
              <a:rPr lang="zh-CN" altLang="en-US" dirty="0" smtClean="0"/>
              <a:t>优先级可以被</a:t>
            </a:r>
            <a:r>
              <a:rPr lang="zh-CN" altLang="en-US" dirty="0"/>
              <a:t>自定义</a:t>
            </a:r>
            <a:endParaRPr lang="en-US" altLang="zh-CN" dirty="0" smtClean="0"/>
          </a:p>
        </p:txBody>
      </p:sp>
    </p:spTree>
    <p:extLst>
      <p:ext uri="{BB962C8B-B14F-4D97-AF65-F5344CB8AC3E}">
        <p14:creationId xmlns:p14="http://schemas.microsoft.com/office/powerpoint/2010/main" val="29929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CSS3—</a:t>
            </a:r>
            <a:r>
              <a:rPr lang="zh-CN" altLang="en-US" dirty="0" smtClean="0"/>
              <a:t>基础语法</a:t>
            </a:r>
            <a:endParaRPr lang="zh-CN" altLang="en-US" dirty="0"/>
          </a:p>
        </p:txBody>
      </p:sp>
      <p:sp>
        <p:nvSpPr>
          <p:cNvPr id="3" name="内容占位符 2"/>
          <p:cNvSpPr>
            <a:spLocks noGrp="1"/>
          </p:cNvSpPr>
          <p:nvPr>
            <p:ph idx="1"/>
          </p:nvPr>
        </p:nvSpPr>
        <p:spPr>
          <a:xfrm>
            <a:off x="1097280" y="1845734"/>
            <a:ext cx="10058400" cy="3754966"/>
          </a:xfrm>
        </p:spPr>
        <p:txBody>
          <a:bodyPr>
            <a:normAutofit/>
          </a:bodyPr>
          <a:lstStyle/>
          <a:p>
            <a:r>
              <a:rPr lang="en-US" altLang="zh-CN" dirty="0" smtClean="0"/>
              <a:t>selector {</a:t>
            </a:r>
          </a:p>
          <a:p>
            <a:r>
              <a:rPr lang="en-US" altLang="zh-CN" dirty="0" smtClean="0"/>
              <a:t>           property: value</a:t>
            </a:r>
          </a:p>
          <a:p>
            <a:r>
              <a:rPr lang="en-US" altLang="zh-CN" dirty="0"/>
              <a:t> </a:t>
            </a:r>
            <a:r>
              <a:rPr lang="en-US" altLang="zh-CN" dirty="0" smtClean="0"/>
              <a:t>}</a:t>
            </a:r>
          </a:p>
          <a:p>
            <a:r>
              <a:rPr lang="zh-CN" altLang="en-US" dirty="0" smtClean="0"/>
              <a:t>如果属性大于</a:t>
            </a:r>
            <a:r>
              <a:rPr lang="en-US" altLang="zh-CN" dirty="0" smtClean="0"/>
              <a:t>1</a:t>
            </a:r>
            <a:r>
              <a:rPr lang="zh-CN" altLang="en-US" dirty="0" smtClean="0"/>
              <a:t>个之后，属性之间用分号隔开</a:t>
            </a:r>
            <a:endParaRPr lang="en-US" altLang="zh-CN" dirty="0" smtClean="0"/>
          </a:p>
          <a:p>
            <a:r>
              <a:rPr lang="zh-CN" altLang="en-US" dirty="0" smtClean="0"/>
              <a:t>例如：   </a:t>
            </a:r>
            <a:r>
              <a:rPr lang="en-US" altLang="zh-CN" dirty="0" smtClean="0"/>
              <a:t>h1{</a:t>
            </a:r>
            <a:r>
              <a:rPr lang="en-US" altLang="zh-CN" dirty="0" err="1" smtClean="0"/>
              <a:t>color:red</a:t>
            </a:r>
            <a:r>
              <a:rPr lang="en-US" altLang="zh-CN" dirty="0" smtClean="0"/>
              <a:t> ; font-size: 14px;}</a:t>
            </a:r>
            <a:endParaRPr lang="en-US" altLang="zh-CN" dirty="0"/>
          </a:p>
          <a:p>
            <a:r>
              <a:rPr lang="zh-CN" altLang="en-US" dirty="0" smtClean="0"/>
              <a:t>如果值大于</a:t>
            </a:r>
            <a:r>
              <a:rPr lang="en-US" altLang="zh-CN" dirty="0" smtClean="0"/>
              <a:t>1</a:t>
            </a:r>
            <a:r>
              <a:rPr lang="zh-CN" altLang="en-US" dirty="0" smtClean="0"/>
              <a:t>个单词，则需要加上引号：</a:t>
            </a:r>
            <a:endParaRPr lang="en-US" altLang="zh-CN" dirty="0" smtClean="0"/>
          </a:p>
          <a:p>
            <a:r>
              <a:rPr lang="en-US" altLang="zh-CN" dirty="0" smtClean="0"/>
              <a:t>p{font-family: “sans serif”;}</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11</a:t>
            </a:fld>
            <a:endParaRPr lang="zh-CN" altLang="en-US"/>
          </a:p>
        </p:txBody>
      </p:sp>
    </p:spTree>
    <p:extLst>
      <p:ext uri="{BB962C8B-B14F-4D97-AF65-F5344CB8AC3E}">
        <p14:creationId xmlns:p14="http://schemas.microsoft.com/office/powerpoint/2010/main" val="82950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CSS3—</a:t>
            </a:r>
            <a:r>
              <a:rPr lang="zh-CN" altLang="en-US" dirty="0" smtClean="0"/>
              <a:t>选择器</a:t>
            </a:r>
            <a:endParaRPr lang="zh-CN" altLang="en-US" dirty="0"/>
          </a:p>
        </p:txBody>
      </p:sp>
      <p:sp>
        <p:nvSpPr>
          <p:cNvPr id="3" name="内容占位符 2"/>
          <p:cNvSpPr>
            <a:spLocks noGrp="1"/>
          </p:cNvSpPr>
          <p:nvPr>
            <p:ph idx="1"/>
          </p:nvPr>
        </p:nvSpPr>
        <p:spPr>
          <a:xfrm>
            <a:off x="1097280" y="1845734"/>
            <a:ext cx="10058400" cy="3754966"/>
          </a:xfrm>
        </p:spPr>
        <p:txBody>
          <a:bodyPr>
            <a:normAutofit/>
          </a:bodyPr>
          <a:lstStyle/>
          <a:p>
            <a:r>
              <a:rPr lang="en-US" altLang="zh-CN" dirty="0" smtClean="0"/>
              <a:t>1. </a:t>
            </a:r>
            <a:r>
              <a:rPr lang="zh-CN" altLang="en-US" dirty="0" smtClean="0"/>
              <a:t>标签选择器</a:t>
            </a:r>
            <a:endParaRPr lang="en-US" altLang="zh-CN" dirty="0" smtClean="0"/>
          </a:p>
          <a:p>
            <a:r>
              <a:rPr lang="en-US" altLang="zh-CN" dirty="0" smtClean="0"/>
              <a:t>     </a:t>
            </a:r>
            <a:r>
              <a:rPr lang="zh-CN" altLang="en-US" dirty="0" smtClean="0"/>
              <a:t>* 通配选择符</a:t>
            </a:r>
            <a:endParaRPr lang="en-US" altLang="zh-CN" dirty="0" smtClean="0"/>
          </a:p>
          <a:p>
            <a:r>
              <a:rPr lang="en-US" altLang="zh-CN" dirty="0" smtClean="0"/>
              <a:t>     select[property] </a:t>
            </a:r>
            <a:r>
              <a:rPr lang="zh-CN" altLang="en-US" dirty="0" smtClean="0"/>
              <a:t>属性选择符</a:t>
            </a:r>
            <a:endParaRPr lang="en-US" altLang="zh-CN" dirty="0" smtClean="0"/>
          </a:p>
          <a:p>
            <a:r>
              <a:rPr lang="en-US" altLang="zh-CN" dirty="0"/>
              <a:t> </a:t>
            </a:r>
            <a:r>
              <a:rPr lang="en-US" altLang="zh-CN" dirty="0" smtClean="0"/>
              <a:t>    </a:t>
            </a:r>
            <a:r>
              <a:rPr lang="zh-CN" altLang="en-US" dirty="0" smtClean="0"/>
              <a:t>伪元素</a:t>
            </a:r>
            <a:endParaRPr lang="en-US" altLang="zh-CN" dirty="0"/>
          </a:p>
          <a:p>
            <a:r>
              <a:rPr lang="en-US" altLang="zh-CN" dirty="0" smtClean="0"/>
              <a:t>2. </a:t>
            </a:r>
            <a:r>
              <a:rPr lang="zh-CN" altLang="en-US" dirty="0" smtClean="0"/>
              <a:t>类选择器</a:t>
            </a:r>
            <a:endParaRPr lang="en-US" altLang="zh-CN" dirty="0" smtClean="0"/>
          </a:p>
          <a:p>
            <a:r>
              <a:rPr lang="en-US" altLang="zh-CN" dirty="0" smtClean="0"/>
              <a:t>     .</a:t>
            </a:r>
            <a:r>
              <a:rPr lang="en-US" altLang="zh-CN" dirty="0"/>
              <a:t> select</a:t>
            </a:r>
            <a:r>
              <a:rPr lang="en-US" altLang="zh-CN" dirty="0" smtClean="0"/>
              <a:t> {property: values}</a:t>
            </a:r>
            <a:endParaRPr lang="en-US" altLang="zh-CN" dirty="0"/>
          </a:p>
          <a:p>
            <a:r>
              <a:rPr lang="en-US" altLang="zh-CN" dirty="0" smtClean="0"/>
              <a:t>3.id</a:t>
            </a:r>
            <a:r>
              <a:rPr lang="zh-CN" altLang="en-US" dirty="0" smtClean="0"/>
              <a:t>选择器</a:t>
            </a:r>
            <a:endParaRPr lang="en-US" altLang="zh-CN" dirty="0" smtClean="0"/>
          </a:p>
          <a:p>
            <a:r>
              <a:rPr lang="en-US" altLang="zh-CN" dirty="0" smtClean="0"/>
              <a:t>      #id {</a:t>
            </a:r>
            <a:r>
              <a:rPr lang="en-US" altLang="zh-CN" dirty="0"/>
              <a:t>property: values</a:t>
            </a:r>
            <a:r>
              <a:rPr lang="en-US" altLang="zh-CN" dirty="0" smtClean="0"/>
              <a:t>}</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12</a:t>
            </a:fld>
            <a:endParaRPr lang="zh-CN" altLang="en-US"/>
          </a:p>
        </p:txBody>
      </p:sp>
      <p:sp>
        <p:nvSpPr>
          <p:cNvPr id="6" name="文本框 5"/>
          <p:cNvSpPr txBox="1"/>
          <p:nvPr/>
        </p:nvSpPr>
        <p:spPr>
          <a:xfrm>
            <a:off x="4472848" y="4759287"/>
            <a:ext cx="673963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dirty="0" smtClean="0"/>
              <a:t>最佳实践：由于</a:t>
            </a:r>
            <a:r>
              <a:rPr lang="en-US" altLang="zh-CN" dirty="0" smtClean="0"/>
              <a:t>id</a:t>
            </a:r>
            <a:r>
              <a:rPr lang="zh-CN" altLang="en-US" dirty="0" smtClean="0"/>
              <a:t>是唯一的，而类是普遍的，在进行两者组合时，应该为</a:t>
            </a:r>
            <a:r>
              <a:rPr lang="en-US" altLang="zh-CN" dirty="0" smtClean="0"/>
              <a:t>#id .class {…..} ,</a:t>
            </a:r>
            <a:r>
              <a:rPr lang="zh-CN" altLang="en-US" dirty="0" smtClean="0"/>
              <a:t>而不是</a:t>
            </a:r>
            <a:r>
              <a:rPr lang="en-US" altLang="zh-CN" dirty="0" smtClean="0"/>
              <a:t>.class #id {…}</a:t>
            </a:r>
            <a:endParaRPr lang="zh-CN" altLang="en-US" dirty="0"/>
          </a:p>
        </p:txBody>
      </p:sp>
    </p:spTree>
    <p:extLst>
      <p:ext uri="{BB962C8B-B14F-4D97-AF65-F5344CB8AC3E}">
        <p14:creationId xmlns:p14="http://schemas.microsoft.com/office/powerpoint/2010/main" val="93579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CSS3—</a:t>
            </a:r>
            <a:r>
              <a:rPr lang="zh-CN" altLang="en-US" dirty="0" smtClean="0"/>
              <a:t>选择器</a:t>
            </a:r>
            <a:endParaRPr lang="zh-CN" altLang="en-US" dirty="0"/>
          </a:p>
        </p:txBody>
      </p:sp>
      <p:sp>
        <p:nvSpPr>
          <p:cNvPr id="3" name="内容占位符 2"/>
          <p:cNvSpPr>
            <a:spLocks noGrp="1"/>
          </p:cNvSpPr>
          <p:nvPr>
            <p:ph idx="1"/>
          </p:nvPr>
        </p:nvSpPr>
        <p:spPr>
          <a:xfrm>
            <a:off x="1097280" y="1845734"/>
            <a:ext cx="10058400" cy="3754966"/>
          </a:xfrm>
        </p:spPr>
        <p:txBody>
          <a:bodyPr>
            <a:normAutofit/>
          </a:bodyPr>
          <a:lstStyle/>
          <a:p>
            <a:r>
              <a:rPr lang="en-US" altLang="zh-CN" dirty="0" smtClean="0"/>
              <a:t>4.</a:t>
            </a:r>
            <a:r>
              <a:rPr lang="zh-CN" altLang="en-US" dirty="0" smtClean="0"/>
              <a:t>群组选择器</a:t>
            </a:r>
            <a:r>
              <a:rPr lang="en-US" altLang="zh-CN" dirty="0" smtClean="0"/>
              <a:t>(</a:t>
            </a:r>
            <a:r>
              <a:rPr lang="zh-CN" altLang="en-US" dirty="0" smtClean="0"/>
              <a:t>用“，”分隔</a:t>
            </a:r>
            <a:r>
              <a:rPr lang="en-US" altLang="zh-CN" dirty="0" smtClean="0"/>
              <a:t>)</a:t>
            </a:r>
          </a:p>
          <a:p>
            <a:r>
              <a:rPr lang="en-US" altLang="zh-CN" dirty="0"/>
              <a:t>. </a:t>
            </a:r>
            <a:r>
              <a:rPr lang="en-US" altLang="zh-CN" dirty="0" smtClean="0"/>
              <a:t>select, </a:t>
            </a:r>
            <a:r>
              <a:rPr lang="en-US" altLang="zh-CN" dirty="0"/>
              <a:t>select</a:t>
            </a:r>
            <a:r>
              <a:rPr lang="en-US" altLang="zh-CN" dirty="0" smtClean="0"/>
              <a:t> </a:t>
            </a:r>
            <a:r>
              <a:rPr lang="en-US" altLang="zh-CN" dirty="0"/>
              <a:t>{property: values</a:t>
            </a:r>
            <a:r>
              <a:rPr lang="en-US" altLang="zh-CN" dirty="0" smtClean="0"/>
              <a:t>}</a:t>
            </a:r>
          </a:p>
          <a:p>
            <a:r>
              <a:rPr lang="en-US" altLang="zh-CN" dirty="0" smtClean="0"/>
              <a:t>5.</a:t>
            </a:r>
            <a:r>
              <a:rPr lang="zh-CN" altLang="en-US" dirty="0" smtClean="0"/>
              <a:t>派生选择器（用‘空格’分隔，表示元素中的子元素</a:t>
            </a:r>
            <a:r>
              <a:rPr lang="en-US" altLang="zh-CN" dirty="0" smtClean="0"/>
              <a:t>……</a:t>
            </a:r>
            <a:r>
              <a:rPr lang="zh-CN" altLang="en-US" dirty="0" smtClean="0"/>
              <a:t>）</a:t>
            </a:r>
            <a:endParaRPr lang="en-US" altLang="zh-CN" dirty="0" smtClean="0"/>
          </a:p>
          <a:p>
            <a:r>
              <a:rPr lang="en-US" altLang="zh-CN" dirty="0"/>
              <a:t>. </a:t>
            </a:r>
            <a:r>
              <a:rPr lang="en-US" altLang="zh-CN" dirty="0" smtClean="0"/>
              <a:t>select  </a:t>
            </a:r>
            <a:r>
              <a:rPr lang="en-US" altLang="zh-CN" dirty="0" err="1"/>
              <a:t>select</a:t>
            </a:r>
            <a:r>
              <a:rPr lang="en-US" altLang="zh-CN" dirty="0"/>
              <a:t> {property: values}</a:t>
            </a:r>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13</a:t>
            </a:fld>
            <a:endParaRPr lang="zh-CN" altLang="en-US"/>
          </a:p>
        </p:txBody>
      </p:sp>
    </p:spTree>
    <p:extLst>
      <p:ext uri="{BB962C8B-B14F-4D97-AF65-F5344CB8AC3E}">
        <p14:creationId xmlns:p14="http://schemas.microsoft.com/office/powerpoint/2010/main" val="2594330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JQuery</a:t>
            </a:r>
            <a:endParaRPr lang="zh-CN" altLang="en-US" dirty="0"/>
          </a:p>
        </p:txBody>
      </p:sp>
      <p:sp>
        <p:nvSpPr>
          <p:cNvPr id="3" name="内容占位符 2"/>
          <p:cNvSpPr>
            <a:spLocks noGrp="1"/>
          </p:cNvSpPr>
          <p:nvPr>
            <p:ph idx="1"/>
          </p:nvPr>
        </p:nvSpPr>
        <p:spPr>
          <a:xfrm>
            <a:off x="1097280" y="1845733"/>
            <a:ext cx="10058400" cy="4037273"/>
          </a:xfrm>
        </p:spPr>
        <p:txBody>
          <a:bodyPr>
            <a:normAutofit/>
          </a:bodyPr>
          <a:lstStyle/>
          <a:p>
            <a:r>
              <a:rPr lang="en-US" altLang="zh-CN" dirty="0"/>
              <a:t>jQuery</a:t>
            </a:r>
            <a:r>
              <a:rPr lang="zh-CN" altLang="en-US" dirty="0"/>
              <a:t>是一个兼容多浏览器的</a:t>
            </a:r>
            <a:r>
              <a:rPr lang="en-US" altLang="zh-CN" dirty="0"/>
              <a:t>javascript</a:t>
            </a:r>
            <a:r>
              <a:rPr lang="zh-CN" altLang="en-US" dirty="0"/>
              <a:t>库，核心理念是</a:t>
            </a:r>
            <a:r>
              <a:rPr lang="en-US" altLang="zh-CN" dirty="0"/>
              <a:t>write </a:t>
            </a:r>
            <a:r>
              <a:rPr lang="en-US" altLang="zh-CN" dirty="0" err="1"/>
              <a:t>less,do</a:t>
            </a:r>
            <a:r>
              <a:rPr lang="en-US" altLang="zh-CN" dirty="0"/>
              <a:t> more(</a:t>
            </a:r>
            <a:r>
              <a:rPr lang="zh-CN" altLang="en-US" dirty="0"/>
              <a:t>写得更少</a:t>
            </a:r>
            <a:r>
              <a:rPr lang="en-US" altLang="zh-CN" dirty="0"/>
              <a:t>,</a:t>
            </a:r>
            <a:r>
              <a:rPr lang="zh-CN" altLang="en-US" dirty="0"/>
              <a:t>做得更多</a:t>
            </a:r>
            <a:r>
              <a:rPr lang="en-US" altLang="zh-CN" dirty="0"/>
              <a:t>)</a:t>
            </a:r>
            <a:r>
              <a:rPr lang="zh-CN" altLang="en-US" dirty="0"/>
              <a:t>。</a:t>
            </a:r>
            <a:endParaRPr lang="en-US" altLang="zh-CN" dirty="0"/>
          </a:p>
          <a:p>
            <a:r>
              <a:rPr lang="zh-CN" altLang="en-US" dirty="0"/>
              <a:t>它兼容</a:t>
            </a:r>
            <a:r>
              <a:rPr lang="en-US" altLang="zh-CN" dirty="0"/>
              <a:t>CSS3</a:t>
            </a:r>
            <a:r>
              <a:rPr lang="zh-CN" altLang="en-US" dirty="0"/>
              <a:t>，还兼容各种浏览器（</a:t>
            </a:r>
            <a:r>
              <a:rPr lang="en-US" altLang="zh-CN" dirty="0"/>
              <a:t>IE 6.0+, FF 1.5+, Safari 2.0+, Opera 9.0+</a:t>
            </a:r>
            <a:r>
              <a:rPr lang="zh-CN" altLang="en-US" dirty="0"/>
              <a:t>），</a:t>
            </a:r>
            <a:r>
              <a:rPr lang="en-US" altLang="zh-CN" dirty="0"/>
              <a:t>jQuery2.0</a:t>
            </a:r>
            <a:r>
              <a:rPr lang="zh-CN" altLang="en-US" dirty="0"/>
              <a:t>及后续版本将不再支持</a:t>
            </a:r>
            <a:r>
              <a:rPr lang="en-US" altLang="zh-CN" dirty="0"/>
              <a:t>IE6/7/8</a:t>
            </a:r>
            <a:r>
              <a:rPr lang="zh-CN" altLang="en-US" dirty="0" smtClean="0"/>
              <a:t>浏览器。</a:t>
            </a:r>
            <a:endParaRPr lang="en-US" altLang="zh-CN" dirty="0" smtClean="0"/>
          </a:p>
          <a:p>
            <a:r>
              <a:rPr lang="zh-CN" altLang="en-US" dirty="0"/>
              <a:t>如今，</a:t>
            </a:r>
            <a:r>
              <a:rPr lang="en-US" altLang="zh-CN" dirty="0"/>
              <a:t>jQuery</a:t>
            </a:r>
            <a:r>
              <a:rPr lang="zh-CN" altLang="en-US" dirty="0"/>
              <a:t>已经成为最流行的</a:t>
            </a:r>
            <a:r>
              <a:rPr lang="en-US" altLang="zh-CN" dirty="0"/>
              <a:t>javascript</a:t>
            </a:r>
            <a:r>
              <a:rPr lang="zh-CN" altLang="en-US" dirty="0"/>
              <a:t>库，在世界前</a:t>
            </a:r>
            <a:r>
              <a:rPr lang="en-US" altLang="zh-CN" dirty="0"/>
              <a:t>10000</a:t>
            </a:r>
            <a:r>
              <a:rPr lang="zh-CN" altLang="en-US" dirty="0"/>
              <a:t>个访问最多的网站中，有超过</a:t>
            </a:r>
            <a:r>
              <a:rPr lang="en-US" altLang="zh-CN" dirty="0"/>
              <a:t>55%</a:t>
            </a:r>
            <a:r>
              <a:rPr lang="zh-CN" altLang="en-US" dirty="0"/>
              <a:t>在使用</a:t>
            </a:r>
            <a:r>
              <a:rPr lang="en-US" altLang="zh-CN" dirty="0"/>
              <a:t>jQuery</a:t>
            </a:r>
            <a:r>
              <a:rPr lang="zh-CN" altLang="en-US" dirty="0"/>
              <a:t>。</a:t>
            </a:r>
          </a:p>
          <a:p>
            <a:r>
              <a:rPr lang="en-US" altLang="zh-CN" dirty="0"/>
              <a:t>jQuery</a:t>
            </a:r>
            <a:r>
              <a:rPr lang="zh-CN" altLang="en-US" dirty="0"/>
              <a:t>是免费、开源的，使用</a:t>
            </a:r>
            <a:r>
              <a:rPr lang="en-US" altLang="zh-CN" dirty="0"/>
              <a:t>MIT</a:t>
            </a:r>
            <a:r>
              <a:rPr lang="zh-CN" altLang="en-US" dirty="0"/>
              <a:t>许可协议。</a:t>
            </a:r>
            <a:r>
              <a:rPr lang="en-US" altLang="zh-CN" dirty="0"/>
              <a:t>jQuery</a:t>
            </a:r>
            <a:r>
              <a:rPr lang="zh-CN" altLang="en-US" dirty="0"/>
              <a:t>的语法设计可以使开发者更加便捷，例如操作文档对象、选择</a:t>
            </a:r>
            <a:r>
              <a:rPr lang="en-US" altLang="zh-CN" dirty="0"/>
              <a:t>DOM</a:t>
            </a:r>
            <a:r>
              <a:rPr lang="zh-CN" altLang="en-US" dirty="0"/>
              <a:t>元素、制作动画效果、事件处理、使用</a:t>
            </a:r>
            <a:r>
              <a:rPr lang="en-US" altLang="zh-CN" dirty="0"/>
              <a:t>Ajax</a:t>
            </a:r>
            <a:r>
              <a:rPr lang="zh-CN" altLang="en-US" dirty="0"/>
              <a:t>以及其他功能。除此以外，</a:t>
            </a:r>
            <a:r>
              <a:rPr lang="en-US" altLang="zh-CN" dirty="0"/>
              <a:t>jQuery</a:t>
            </a:r>
            <a:r>
              <a:rPr lang="zh-CN" altLang="en-US" dirty="0"/>
              <a:t>提供</a:t>
            </a:r>
            <a:r>
              <a:rPr lang="en-US" altLang="zh-CN" dirty="0"/>
              <a:t>API</a:t>
            </a:r>
            <a:r>
              <a:rPr lang="zh-CN" altLang="en-US" dirty="0"/>
              <a:t>让开发者编写插件。其模块化的使用方式使开发者可以很轻松的开发出功能强大的静态或动态网页。</a:t>
            </a: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14</a:t>
            </a:fld>
            <a:endParaRPr lang="zh-CN" altLang="en-US"/>
          </a:p>
        </p:txBody>
      </p:sp>
      <mc:AlternateContent xmlns:mc="http://schemas.openxmlformats.org/markup-compatibility/2006">
        <mc:Choice xmlns:p14="http://schemas.microsoft.com/office/powerpoint/2010/main" Requires="p14">
          <p:contentPart p14:bwMode="auto" r:id="rId2">
            <p14:nvContentPartPr>
              <p14:cNvPr id="6" name="墨迹 5"/>
              <p14:cNvContentPartPr/>
              <p14:nvPr/>
            </p14:nvContentPartPr>
            <p14:xfrm>
              <a:off x="3055680" y="2423160"/>
              <a:ext cx="6180120" cy="808200"/>
            </p14:xfrm>
          </p:contentPart>
        </mc:Choice>
        <mc:Fallback>
          <p:pic>
            <p:nvPicPr>
              <p:cNvPr id="6" name="墨迹 5"/>
              <p:cNvPicPr/>
              <p:nvPr/>
            </p:nvPicPr>
            <p:blipFill>
              <a:blip r:embed="rId3"/>
              <a:stretch>
                <a:fillRect/>
              </a:stretch>
            </p:blipFill>
            <p:spPr>
              <a:xfrm>
                <a:off x="3046320" y="2413800"/>
                <a:ext cx="6198840" cy="826920"/>
              </a:xfrm>
              <a:prstGeom prst="rect">
                <a:avLst/>
              </a:prstGeom>
            </p:spPr>
          </p:pic>
        </mc:Fallback>
      </mc:AlternateContent>
    </p:spTree>
    <p:extLst>
      <p:ext uri="{BB962C8B-B14F-4D97-AF65-F5344CB8AC3E}">
        <p14:creationId xmlns:p14="http://schemas.microsoft.com/office/powerpoint/2010/main" val="3640236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JQuery</a:t>
            </a:r>
            <a:endParaRPr lang="zh-CN" altLang="en-US" dirty="0"/>
          </a:p>
        </p:txBody>
      </p:sp>
      <p:sp>
        <p:nvSpPr>
          <p:cNvPr id="3" name="内容占位符 2"/>
          <p:cNvSpPr>
            <a:spLocks noGrp="1"/>
          </p:cNvSpPr>
          <p:nvPr>
            <p:ph idx="1"/>
          </p:nvPr>
        </p:nvSpPr>
        <p:spPr>
          <a:xfrm>
            <a:off x="1097280" y="1845734"/>
            <a:ext cx="10058400" cy="2384744"/>
          </a:xfrm>
        </p:spPr>
        <p:txBody>
          <a:bodyPr>
            <a:normAutofit/>
          </a:bodyPr>
          <a:lstStyle/>
          <a:p>
            <a:r>
              <a:rPr lang="en-US" altLang="zh-CN" dirty="0" smtClean="0"/>
              <a:t>●</a:t>
            </a:r>
            <a:r>
              <a:rPr lang="zh-CN" altLang="en-US" dirty="0"/>
              <a:t> </a:t>
            </a:r>
            <a:r>
              <a:rPr lang="zh-CN" altLang="en-US" dirty="0" smtClean="0"/>
              <a:t>选择器</a:t>
            </a:r>
            <a:endParaRPr lang="en-US" altLang="zh-CN" dirty="0" smtClean="0"/>
          </a:p>
          <a:p>
            <a:r>
              <a:rPr lang="en-US" altLang="zh-CN" dirty="0"/>
              <a:t>●</a:t>
            </a:r>
            <a:r>
              <a:rPr lang="zh-CN" altLang="en-US" dirty="0"/>
              <a:t> </a:t>
            </a:r>
            <a:r>
              <a:rPr lang="zh-CN" altLang="en-US" dirty="0" smtClean="0"/>
              <a:t>属性和样式</a:t>
            </a:r>
            <a:endParaRPr lang="en-US" altLang="zh-CN" dirty="0" smtClean="0"/>
          </a:p>
          <a:p>
            <a:r>
              <a:rPr lang="en-US" altLang="zh-CN" dirty="0" smtClean="0"/>
              <a:t>●</a:t>
            </a:r>
            <a:r>
              <a:rPr lang="zh-CN" altLang="en-US" dirty="0" smtClean="0"/>
              <a:t> 文档处理</a:t>
            </a:r>
            <a:endParaRPr lang="en-US" altLang="zh-CN" dirty="0" smtClean="0"/>
          </a:p>
          <a:p>
            <a:r>
              <a:rPr lang="en-US" altLang="zh-CN" dirty="0"/>
              <a:t>●</a:t>
            </a:r>
            <a:r>
              <a:rPr lang="zh-CN" altLang="en-US" dirty="0"/>
              <a:t> </a:t>
            </a:r>
            <a:r>
              <a:rPr lang="zh-CN" altLang="en-US" dirty="0" smtClean="0"/>
              <a:t>事件</a:t>
            </a:r>
            <a:endParaRPr lang="en-US" altLang="zh-CN" dirty="0" smtClean="0"/>
          </a:p>
          <a:p>
            <a:r>
              <a:rPr lang="en-US" altLang="zh-CN" dirty="0"/>
              <a:t>●</a:t>
            </a:r>
            <a:r>
              <a:rPr lang="zh-CN" altLang="en-US" dirty="0"/>
              <a:t> </a:t>
            </a:r>
            <a:r>
              <a:rPr lang="en-US" altLang="zh-CN" dirty="0" smtClean="0"/>
              <a:t>Ajax</a:t>
            </a:r>
            <a:r>
              <a:rPr lang="zh-CN" altLang="en-US" dirty="0" smtClean="0"/>
              <a:t>（稍后介绍）</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15</a:t>
            </a:fld>
            <a:endParaRPr lang="zh-CN" altLang="en-US"/>
          </a:p>
        </p:txBody>
      </p:sp>
    </p:spTree>
    <p:extLst>
      <p:ext uri="{BB962C8B-B14F-4D97-AF65-F5344CB8AC3E}">
        <p14:creationId xmlns:p14="http://schemas.microsoft.com/office/powerpoint/2010/main" val="4183301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进入</a:t>
            </a:r>
            <a:r>
              <a:rPr lang="en-US" altLang="zh-CN" dirty="0" smtClean="0"/>
              <a:t>Bootstrap</a:t>
            </a:r>
            <a:r>
              <a:rPr lang="zh-CN" altLang="en-US" dirty="0" smtClean="0"/>
              <a:t>的美妙世界</a:t>
            </a:r>
            <a:endParaRPr lang="zh-CN" altLang="en-US" dirty="0"/>
          </a:p>
        </p:txBody>
      </p:sp>
      <p:sp>
        <p:nvSpPr>
          <p:cNvPr id="3" name="内容占位符 2"/>
          <p:cNvSpPr>
            <a:spLocks noGrp="1"/>
          </p:cNvSpPr>
          <p:nvPr>
            <p:ph idx="1"/>
          </p:nvPr>
        </p:nvSpPr>
        <p:spPr>
          <a:xfrm>
            <a:off x="1154083" y="2727083"/>
            <a:ext cx="10058400" cy="1459326"/>
          </a:xfrm>
        </p:spPr>
        <p:txBody>
          <a:bodyPr>
            <a:normAutofit/>
          </a:bodyPr>
          <a:lstStyle/>
          <a:p>
            <a:r>
              <a:rPr lang="en-US" altLang="zh-CN" sz="2800" dirty="0"/>
              <a:t>Bootstrap</a:t>
            </a:r>
            <a:r>
              <a:rPr lang="zh-CN" altLang="en-US" sz="2800" dirty="0"/>
              <a:t>，来自 </a:t>
            </a:r>
            <a:r>
              <a:rPr lang="en-US" altLang="zh-CN" sz="2800" dirty="0"/>
              <a:t>Twitter</a:t>
            </a:r>
            <a:r>
              <a:rPr lang="zh-CN" altLang="en-US" sz="2800" dirty="0"/>
              <a:t>，是目前最受欢迎的前端框架。</a:t>
            </a:r>
            <a:r>
              <a:rPr lang="en-US" altLang="zh-CN" sz="2800" dirty="0"/>
              <a:t>Bootstrap </a:t>
            </a:r>
            <a:r>
              <a:rPr lang="zh-CN" altLang="en-US" sz="2800" dirty="0"/>
              <a:t>是基于 </a:t>
            </a:r>
            <a:r>
              <a:rPr lang="en-US" altLang="zh-CN" sz="2800" dirty="0"/>
              <a:t>HTML</a:t>
            </a:r>
            <a:r>
              <a:rPr lang="zh-CN" altLang="en-US" sz="2800" dirty="0"/>
              <a:t>、</a:t>
            </a:r>
            <a:r>
              <a:rPr lang="en-US" altLang="zh-CN" sz="2800" dirty="0"/>
              <a:t>CSS</a:t>
            </a:r>
            <a:r>
              <a:rPr lang="zh-CN" altLang="en-US" sz="2800" dirty="0"/>
              <a:t>、</a:t>
            </a:r>
            <a:r>
              <a:rPr lang="en-US" altLang="zh-CN" sz="2800" dirty="0"/>
              <a:t>JAVASCRIPT </a:t>
            </a:r>
            <a:r>
              <a:rPr lang="zh-CN" altLang="en-US" sz="2800" dirty="0"/>
              <a:t>的，它简洁灵活，使得 </a:t>
            </a:r>
            <a:r>
              <a:rPr lang="en-US" altLang="zh-CN" sz="2800" dirty="0"/>
              <a:t>Web </a:t>
            </a:r>
            <a:r>
              <a:rPr lang="zh-CN" altLang="en-US" sz="2800" dirty="0"/>
              <a:t>开发更加快捷</a:t>
            </a:r>
            <a:r>
              <a:rPr lang="zh-CN" altLang="en-US" sz="2800" dirty="0" smtClean="0"/>
              <a:t>。</a:t>
            </a:r>
            <a:endParaRPr lang="zh-CN" altLang="en-US" sz="2800"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16</a:t>
            </a:fld>
            <a:endParaRPr lang="zh-CN" altLang="en-US"/>
          </a:p>
        </p:txBody>
      </p:sp>
    </p:spTree>
    <p:extLst>
      <p:ext uri="{BB962C8B-B14F-4D97-AF65-F5344CB8AC3E}">
        <p14:creationId xmlns:p14="http://schemas.microsoft.com/office/powerpoint/2010/main" val="2029379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Agenda</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2</a:t>
            </a:fld>
            <a:endParaRPr lang="zh-CN" altLang="en-US"/>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2194122"/>
            <a:ext cx="10115203" cy="2862322"/>
          </a:xfrm>
          <a:prstGeom prst="rect">
            <a:avLst/>
          </a:prstGeom>
          <a:noFill/>
        </p:spPr>
        <p:txBody>
          <a:bodyPr wrap="square" rtlCol="0">
            <a:spAutoFit/>
          </a:bodyPr>
          <a:lstStyle/>
          <a:p>
            <a:pPr>
              <a:lnSpc>
                <a:spcPct val="150000"/>
              </a:lnSpc>
            </a:pPr>
            <a:r>
              <a:rPr lang="zh-CN" altLang="en-US" sz="2400" dirty="0" smtClean="0"/>
              <a:t>● </a:t>
            </a:r>
            <a:r>
              <a:rPr lang="en-US" altLang="zh-CN" sz="2400" dirty="0" smtClean="0"/>
              <a:t>HTML</a:t>
            </a:r>
            <a:r>
              <a:rPr lang="zh-CN" altLang="en-US" sz="2400" dirty="0" smtClean="0"/>
              <a:t>介绍</a:t>
            </a:r>
            <a:endParaRPr lang="en-US" altLang="zh-CN" sz="2400" dirty="0" smtClean="0"/>
          </a:p>
          <a:p>
            <a:pPr>
              <a:lnSpc>
                <a:spcPct val="150000"/>
              </a:lnSpc>
            </a:pPr>
            <a:r>
              <a:rPr lang="zh-CN" altLang="en-US" sz="2400" dirty="0" smtClean="0"/>
              <a:t>● </a:t>
            </a:r>
            <a:r>
              <a:rPr lang="en-US" altLang="zh-CN" sz="2400" dirty="0" smtClean="0"/>
              <a:t>HTML 5</a:t>
            </a:r>
            <a:r>
              <a:rPr lang="zh-CN" altLang="en-US" sz="2400" dirty="0" smtClean="0"/>
              <a:t>标记语言使用讲解</a:t>
            </a:r>
            <a:endParaRPr lang="en-US" altLang="zh-CN" sz="2400" dirty="0" smtClean="0"/>
          </a:p>
          <a:p>
            <a:pPr>
              <a:lnSpc>
                <a:spcPct val="150000"/>
              </a:lnSpc>
            </a:pPr>
            <a:r>
              <a:rPr lang="zh-CN" altLang="en-US" sz="2400" dirty="0" smtClean="0"/>
              <a:t>● </a:t>
            </a:r>
            <a:r>
              <a:rPr lang="en-US" altLang="zh-CN" sz="2400" dirty="0" smtClean="0"/>
              <a:t>CSS 3</a:t>
            </a:r>
            <a:r>
              <a:rPr lang="zh-CN" altLang="en-US" sz="2400" dirty="0" smtClean="0"/>
              <a:t>的语法基础</a:t>
            </a:r>
            <a:endParaRPr lang="en-US" altLang="zh-CN" sz="2400" dirty="0" smtClean="0"/>
          </a:p>
          <a:p>
            <a:pPr>
              <a:lnSpc>
                <a:spcPct val="150000"/>
              </a:lnSpc>
            </a:pPr>
            <a:r>
              <a:rPr lang="zh-CN" altLang="en-US" sz="2400" dirty="0" smtClean="0"/>
              <a:t>● </a:t>
            </a:r>
            <a:r>
              <a:rPr lang="en-US" altLang="zh-CN" sz="2400" dirty="0" smtClean="0"/>
              <a:t>JQuery</a:t>
            </a:r>
            <a:r>
              <a:rPr lang="zh-CN" altLang="en-US" sz="2400" dirty="0" smtClean="0"/>
              <a:t>介绍和开发基础</a:t>
            </a:r>
            <a:endParaRPr lang="en-US" altLang="zh-CN" sz="2400" dirty="0"/>
          </a:p>
          <a:p>
            <a:pPr>
              <a:lnSpc>
                <a:spcPct val="150000"/>
              </a:lnSpc>
            </a:pPr>
            <a:r>
              <a:rPr lang="zh-CN" altLang="en-US" sz="2400" dirty="0" smtClean="0"/>
              <a:t>● </a:t>
            </a:r>
            <a:r>
              <a:rPr lang="en-US" altLang="zh-CN" sz="2400" dirty="0" smtClean="0"/>
              <a:t>Bootstrap</a:t>
            </a:r>
            <a:r>
              <a:rPr lang="zh-CN" altLang="en-US" sz="2400" dirty="0" smtClean="0"/>
              <a:t>前端框架应用</a:t>
            </a:r>
            <a:endParaRPr lang="en-US" altLang="zh-CN" sz="2400" dirty="0" smtClean="0"/>
          </a:p>
        </p:txBody>
      </p:sp>
    </p:spTree>
    <p:extLst>
      <p:ext uri="{BB962C8B-B14F-4D97-AF65-F5344CB8AC3E}">
        <p14:creationId xmlns:p14="http://schemas.microsoft.com/office/powerpoint/2010/main" val="1901814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HTML</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3</a:t>
            </a:fld>
            <a:endParaRPr lang="zh-CN" altLang="en-US"/>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1845734"/>
            <a:ext cx="10115203" cy="1974067"/>
          </a:xfrm>
          <a:prstGeom prst="rect">
            <a:avLst/>
          </a:prstGeom>
          <a:noFill/>
        </p:spPr>
        <p:txBody>
          <a:bodyPr wrap="square" rtlCol="0">
            <a:spAutoFit/>
          </a:bodyPr>
          <a:lstStyle/>
          <a:p>
            <a:pPr>
              <a:lnSpc>
                <a:spcPct val="150000"/>
              </a:lnSpc>
            </a:pPr>
            <a:r>
              <a:rPr lang="en-US" altLang="zh-CN" sz="2000" dirty="0" smtClean="0"/>
              <a:t>HTML</a:t>
            </a:r>
            <a:r>
              <a:rPr lang="zh-CN" altLang="en-US" sz="2000" dirty="0" smtClean="0"/>
              <a:t>是英文</a:t>
            </a:r>
            <a:r>
              <a:rPr lang="en-US" altLang="zh-CN" sz="2000" dirty="0" smtClean="0"/>
              <a:t>Hyper Text Mark-up Language</a:t>
            </a:r>
            <a:r>
              <a:rPr lang="zh-CN" altLang="en-US" sz="2000" dirty="0" smtClean="0"/>
              <a:t>（超文本标记语言）的缩写，它是一种制作万维网页标准语言（标记）。相当于定义统一的一套规则，大家都来遵守它，这样就可以让浏览器根据标记语言的规则去解释它。</a:t>
            </a:r>
            <a:endParaRPr lang="en-US" altLang="zh-CN" sz="2000" dirty="0" smtClean="0"/>
          </a:p>
          <a:p>
            <a:pPr>
              <a:lnSpc>
                <a:spcPct val="150000"/>
              </a:lnSpc>
            </a:pPr>
            <a:endParaRPr lang="en-US" altLang="zh-CN" sz="2400" dirty="0" smtClean="0"/>
          </a:p>
        </p:txBody>
      </p:sp>
      <p:pic>
        <p:nvPicPr>
          <p:cNvPr id="7" name="图片 6"/>
          <p:cNvPicPr>
            <a:picLocks noChangeAspect="1"/>
          </p:cNvPicPr>
          <p:nvPr/>
        </p:nvPicPr>
        <p:blipFill>
          <a:blip r:embed="rId2"/>
          <a:stretch>
            <a:fillRect/>
          </a:stretch>
        </p:blipFill>
        <p:spPr>
          <a:xfrm>
            <a:off x="3375178" y="3351136"/>
            <a:ext cx="5772150" cy="2733675"/>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墨迹 7"/>
              <p14:cNvContentPartPr/>
              <p14:nvPr/>
            </p14:nvContentPartPr>
            <p14:xfrm>
              <a:off x="3573720" y="4099680"/>
              <a:ext cx="3429360" cy="1447920"/>
            </p14:xfrm>
          </p:contentPart>
        </mc:Choice>
        <mc:Fallback>
          <p:pic>
            <p:nvPicPr>
              <p:cNvPr id="8" name="墨迹 7"/>
              <p:cNvPicPr/>
              <p:nvPr/>
            </p:nvPicPr>
            <p:blipFill>
              <a:blip r:embed="rId4"/>
              <a:stretch>
                <a:fillRect/>
              </a:stretch>
            </p:blipFill>
            <p:spPr>
              <a:xfrm>
                <a:off x="3564360" y="4090320"/>
                <a:ext cx="3448080" cy="1466640"/>
              </a:xfrm>
              <a:prstGeom prst="rect">
                <a:avLst/>
              </a:prstGeom>
            </p:spPr>
          </p:pic>
        </mc:Fallback>
      </mc:AlternateContent>
    </p:spTree>
    <p:extLst>
      <p:ext uri="{BB962C8B-B14F-4D97-AF65-F5344CB8AC3E}">
        <p14:creationId xmlns:p14="http://schemas.microsoft.com/office/powerpoint/2010/main" val="42075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HTML</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4</a:t>
            </a:fld>
            <a:endParaRPr lang="zh-CN" altLang="en-US"/>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1933366"/>
            <a:ext cx="10115203" cy="4708981"/>
          </a:xfrm>
          <a:prstGeom prst="rect">
            <a:avLst/>
          </a:prstGeom>
          <a:noFill/>
        </p:spPr>
        <p:txBody>
          <a:bodyPr wrap="square" rtlCol="0">
            <a:spAutoFit/>
          </a:bodyPr>
          <a:lstStyle/>
          <a:p>
            <a:r>
              <a:rPr lang="zh-CN" altLang="en-US" sz="2400" b="1" dirty="0"/>
              <a:t>什么是 </a:t>
            </a:r>
            <a:r>
              <a:rPr lang="en-US" altLang="zh-CN" sz="2400" b="1" dirty="0"/>
              <a:t>HTML</a:t>
            </a:r>
            <a:r>
              <a:rPr lang="zh-CN" altLang="en-US" sz="2400" b="1" dirty="0" smtClean="0"/>
              <a:t>？</a:t>
            </a:r>
            <a:endParaRPr lang="en-US" altLang="zh-CN" sz="2400" b="1" dirty="0" smtClean="0"/>
          </a:p>
          <a:p>
            <a:endParaRPr lang="zh-CN" altLang="en-US" sz="2400" b="1" dirty="0"/>
          </a:p>
          <a:p>
            <a:r>
              <a:rPr lang="en-US" altLang="zh-CN" sz="2400" dirty="0" smtClean="0"/>
              <a:t>● HTML </a:t>
            </a:r>
            <a:r>
              <a:rPr lang="zh-CN" altLang="en-US" sz="2400" dirty="0"/>
              <a:t>是用来描述网页的一种语言</a:t>
            </a:r>
            <a:r>
              <a:rPr lang="zh-CN" altLang="en-US" sz="2400" dirty="0" smtClean="0"/>
              <a:t>。</a:t>
            </a:r>
            <a:endParaRPr lang="en-US" altLang="zh-CN" sz="2400" dirty="0" smtClean="0"/>
          </a:p>
          <a:p>
            <a:endParaRPr lang="zh-CN" altLang="en-US" sz="2400" dirty="0"/>
          </a:p>
          <a:p>
            <a:r>
              <a:rPr lang="en-US" altLang="zh-CN" sz="2400" dirty="0"/>
              <a:t>● </a:t>
            </a:r>
            <a:r>
              <a:rPr lang="en-US" altLang="zh-CN" sz="2400" dirty="0" smtClean="0"/>
              <a:t>HTML </a:t>
            </a:r>
            <a:r>
              <a:rPr lang="zh-CN" altLang="en-US" sz="2400" dirty="0"/>
              <a:t>指的是超文本标记语言 </a:t>
            </a:r>
            <a:r>
              <a:rPr lang="en-US" altLang="zh-CN" sz="2400" dirty="0"/>
              <a:t>(</a:t>
            </a:r>
            <a:r>
              <a:rPr lang="en-US" altLang="zh-CN" sz="2400" b="1" dirty="0"/>
              <a:t>H</a:t>
            </a:r>
            <a:r>
              <a:rPr lang="en-US" altLang="zh-CN" sz="2400" dirty="0"/>
              <a:t>yper </a:t>
            </a:r>
            <a:r>
              <a:rPr lang="en-US" altLang="zh-CN" sz="2400" b="1" dirty="0"/>
              <a:t>T</a:t>
            </a:r>
            <a:r>
              <a:rPr lang="en-US" altLang="zh-CN" sz="2400" dirty="0"/>
              <a:t>ext </a:t>
            </a:r>
            <a:r>
              <a:rPr lang="en-US" altLang="zh-CN" sz="2400" b="1" dirty="0"/>
              <a:t>M</a:t>
            </a:r>
            <a:r>
              <a:rPr lang="en-US" altLang="zh-CN" sz="2400" dirty="0"/>
              <a:t>arkup </a:t>
            </a:r>
            <a:r>
              <a:rPr lang="en-US" altLang="zh-CN" sz="2400" b="1" dirty="0"/>
              <a:t>L</a:t>
            </a:r>
            <a:r>
              <a:rPr lang="en-US" altLang="zh-CN" sz="2400" dirty="0"/>
              <a:t>anguage</a:t>
            </a:r>
            <a:r>
              <a:rPr lang="en-US" altLang="zh-CN" sz="2400" dirty="0" smtClean="0"/>
              <a:t>)</a:t>
            </a:r>
          </a:p>
          <a:p>
            <a:endParaRPr lang="en-US" altLang="zh-CN" sz="2400" dirty="0"/>
          </a:p>
          <a:p>
            <a:r>
              <a:rPr lang="en-US" altLang="zh-CN" sz="2400" dirty="0"/>
              <a:t>● </a:t>
            </a:r>
            <a:r>
              <a:rPr lang="en-US" altLang="zh-CN" sz="2400" dirty="0" smtClean="0"/>
              <a:t>HTML </a:t>
            </a:r>
            <a:r>
              <a:rPr lang="zh-CN" altLang="en-US" sz="2400" dirty="0"/>
              <a:t>不是一种编程语言，而是一种</a:t>
            </a:r>
            <a:r>
              <a:rPr lang="zh-CN" altLang="en-US" sz="2400" b="1" dirty="0"/>
              <a:t>标记语言</a:t>
            </a:r>
            <a:r>
              <a:rPr lang="zh-CN" altLang="en-US" sz="2400" dirty="0"/>
              <a:t> </a:t>
            </a:r>
            <a:r>
              <a:rPr lang="en-US" altLang="zh-CN" sz="2400" dirty="0"/>
              <a:t>(markup language</a:t>
            </a:r>
            <a:r>
              <a:rPr lang="en-US" altLang="zh-CN" sz="2400" dirty="0" smtClean="0"/>
              <a:t>)</a:t>
            </a:r>
          </a:p>
          <a:p>
            <a:endParaRPr lang="en-US" altLang="zh-CN" sz="2400" dirty="0"/>
          </a:p>
          <a:p>
            <a:r>
              <a:rPr lang="en-US" altLang="zh-CN" sz="2400" dirty="0" smtClean="0"/>
              <a:t>● </a:t>
            </a:r>
            <a:r>
              <a:rPr lang="zh-CN" altLang="en-US" sz="2400" dirty="0" smtClean="0"/>
              <a:t>标记</a:t>
            </a:r>
            <a:r>
              <a:rPr lang="zh-CN" altLang="en-US" sz="2400" dirty="0"/>
              <a:t>语言是一套</a:t>
            </a:r>
            <a:r>
              <a:rPr lang="zh-CN" altLang="en-US" sz="2400" b="1" dirty="0"/>
              <a:t>标记标签</a:t>
            </a:r>
            <a:r>
              <a:rPr lang="zh-CN" altLang="en-US" sz="2400" dirty="0"/>
              <a:t> </a:t>
            </a:r>
            <a:r>
              <a:rPr lang="en-US" altLang="zh-CN" sz="2400" dirty="0"/>
              <a:t>(markup tag</a:t>
            </a:r>
            <a:r>
              <a:rPr lang="en-US" altLang="zh-CN" sz="2400" dirty="0" smtClean="0"/>
              <a:t>)</a:t>
            </a:r>
          </a:p>
          <a:p>
            <a:endParaRPr lang="en-US" altLang="zh-CN" sz="2400" dirty="0"/>
          </a:p>
          <a:p>
            <a:r>
              <a:rPr lang="en-US" altLang="zh-CN" sz="2400" dirty="0"/>
              <a:t>● </a:t>
            </a:r>
            <a:r>
              <a:rPr lang="en-US" altLang="zh-CN" sz="2400" dirty="0" smtClean="0"/>
              <a:t>HTML </a:t>
            </a:r>
            <a:r>
              <a:rPr lang="zh-CN" altLang="en-US" sz="2400" dirty="0"/>
              <a:t>使用</a:t>
            </a:r>
            <a:r>
              <a:rPr lang="zh-CN" altLang="en-US" sz="2400" b="1" dirty="0"/>
              <a:t>标记标签</a:t>
            </a:r>
            <a:r>
              <a:rPr lang="zh-CN" altLang="en-US" sz="2400" dirty="0"/>
              <a:t>来描述网页</a:t>
            </a:r>
          </a:p>
          <a:p>
            <a:pPr>
              <a:lnSpc>
                <a:spcPct val="150000"/>
              </a:lnSpc>
            </a:pPr>
            <a:endParaRPr lang="en-US" altLang="zh-CN" sz="2400" dirty="0" smtClean="0"/>
          </a:p>
        </p:txBody>
      </p:sp>
    </p:spTree>
    <p:extLst>
      <p:ext uri="{BB962C8B-B14F-4D97-AF65-F5344CB8AC3E}">
        <p14:creationId xmlns:p14="http://schemas.microsoft.com/office/powerpoint/2010/main" val="277074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HTML—</a:t>
            </a:r>
            <a:r>
              <a:rPr lang="en-US" altLang="zh-CN" b="1" dirty="0" err="1" smtClean="0"/>
              <a:t>Doctype</a:t>
            </a:r>
            <a:r>
              <a:rPr lang="zh-CN" altLang="en-US" b="1" dirty="0" smtClean="0"/>
              <a:t>声明</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5</a:t>
            </a:fld>
            <a:endParaRPr lang="zh-CN" altLang="en-US"/>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1933366"/>
            <a:ext cx="10115203" cy="461665"/>
          </a:xfrm>
          <a:prstGeom prst="rect">
            <a:avLst/>
          </a:prstGeom>
          <a:noFill/>
        </p:spPr>
        <p:txBody>
          <a:bodyPr wrap="square" rtlCol="0">
            <a:spAutoFit/>
          </a:bodyPr>
          <a:lstStyle/>
          <a:p>
            <a:r>
              <a:rPr lang="en-US" altLang="zh-CN" sz="2400" dirty="0" err="1" smtClean="0"/>
              <a:t>Doctype</a:t>
            </a:r>
            <a:r>
              <a:rPr lang="zh-CN" altLang="en-US" sz="2400" dirty="0"/>
              <a:t>告诉浏览器使用什么样的</a:t>
            </a:r>
            <a:r>
              <a:rPr lang="en-US" altLang="zh-CN" sz="2400" dirty="0"/>
              <a:t>html</a:t>
            </a:r>
            <a:r>
              <a:rPr lang="zh-CN" altLang="en-US" sz="2400" dirty="0"/>
              <a:t>或</a:t>
            </a:r>
            <a:r>
              <a:rPr lang="en-US" altLang="zh-CN" sz="2400" dirty="0" err="1"/>
              <a:t>xhtml</a:t>
            </a:r>
            <a:r>
              <a:rPr lang="zh-CN" altLang="en-US" sz="2400" dirty="0"/>
              <a:t>规范来解析</a:t>
            </a:r>
            <a:r>
              <a:rPr lang="en-US" altLang="zh-CN" sz="2400" dirty="0"/>
              <a:t>html</a:t>
            </a:r>
            <a:r>
              <a:rPr lang="zh-CN" altLang="en-US" sz="2400" dirty="0" smtClean="0"/>
              <a:t>文档。</a:t>
            </a:r>
            <a:endParaRPr lang="zh-CN" altLang="en-US" sz="2400" dirty="0"/>
          </a:p>
        </p:txBody>
      </p:sp>
      <p:sp>
        <p:nvSpPr>
          <p:cNvPr id="7" name="文本框 6"/>
          <p:cNvSpPr txBox="1"/>
          <p:nvPr/>
        </p:nvSpPr>
        <p:spPr>
          <a:xfrm>
            <a:off x="1126166" y="2395031"/>
            <a:ext cx="1000062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b="1" dirty="0"/>
              <a:t>有和无的区别</a:t>
            </a:r>
          </a:p>
          <a:p>
            <a:r>
              <a:rPr lang="en-US" altLang="zh-CN" dirty="0" err="1"/>
              <a:t>BackCompat</a:t>
            </a:r>
            <a:r>
              <a:rPr lang="zh-CN" altLang="en-US" dirty="0"/>
              <a:t>：标准兼容模式未开启（或叫怪异模式</a:t>
            </a:r>
            <a:r>
              <a:rPr lang="en-US" altLang="zh-CN" dirty="0"/>
              <a:t>[Quirks mode]</a:t>
            </a:r>
            <a:r>
              <a:rPr lang="zh-CN" altLang="en-US" dirty="0"/>
              <a:t>、混杂模式）</a:t>
            </a:r>
          </a:p>
          <a:p>
            <a:r>
              <a:rPr lang="en-US" altLang="zh-CN" dirty="0"/>
              <a:t>CSS1Compat</a:t>
            </a:r>
            <a:r>
              <a:rPr lang="zh-CN" altLang="en-US" dirty="0"/>
              <a:t>：标准兼容模式已开启（或叫严格模式</a:t>
            </a:r>
            <a:r>
              <a:rPr lang="en-US" altLang="zh-CN" dirty="0"/>
              <a:t>[Standards mode/Strict mode]</a:t>
            </a:r>
            <a:r>
              <a:rPr lang="zh-CN" altLang="en-US" dirty="0" smtClean="0"/>
              <a:t>）</a:t>
            </a:r>
            <a:endParaRPr lang="zh-CN" altLang="en-US" dirty="0"/>
          </a:p>
        </p:txBody>
      </p:sp>
      <p:sp>
        <p:nvSpPr>
          <p:cNvPr id="8" name="文本框 7"/>
          <p:cNvSpPr txBox="1"/>
          <p:nvPr/>
        </p:nvSpPr>
        <p:spPr>
          <a:xfrm>
            <a:off x="1097280" y="3547431"/>
            <a:ext cx="10029514" cy="2446824"/>
          </a:xfrm>
          <a:prstGeom prst="rect">
            <a:avLst/>
          </a:prstGeom>
          <a:noFill/>
        </p:spPr>
        <p:txBody>
          <a:bodyPr wrap="square" rtlCol="0">
            <a:spAutoFit/>
          </a:bodyPr>
          <a:lstStyle/>
          <a:p>
            <a:pPr>
              <a:lnSpc>
                <a:spcPct val="150000"/>
              </a:lnSpc>
            </a:pPr>
            <a:r>
              <a:rPr lang="zh-CN" altLang="en-US" dirty="0"/>
              <a:t>这个属性会被浏览器识别并使用，</a:t>
            </a:r>
            <a:r>
              <a:rPr lang="zh-CN" altLang="en-US" dirty="0">
                <a:solidFill>
                  <a:srgbClr val="FF0000"/>
                </a:solidFill>
              </a:rPr>
              <a:t>但是如果你的页面没有</a:t>
            </a:r>
            <a:r>
              <a:rPr lang="en-US" altLang="zh-CN" dirty="0">
                <a:solidFill>
                  <a:srgbClr val="FF0000"/>
                </a:solidFill>
              </a:rPr>
              <a:t>DOCTYPE</a:t>
            </a:r>
            <a:r>
              <a:rPr lang="zh-CN" altLang="en-US" dirty="0">
                <a:solidFill>
                  <a:srgbClr val="FF0000"/>
                </a:solidFill>
              </a:rPr>
              <a:t>的声明</a:t>
            </a:r>
            <a:r>
              <a:rPr lang="zh-CN" altLang="en-US" dirty="0"/>
              <a:t>，那么</a:t>
            </a:r>
            <a:r>
              <a:rPr lang="en-US" altLang="zh-CN" dirty="0" err="1"/>
              <a:t>compatMode</a:t>
            </a:r>
            <a:r>
              <a:rPr lang="zh-CN" altLang="en-US" dirty="0"/>
              <a:t>默认就是</a:t>
            </a:r>
            <a:r>
              <a:rPr lang="en-US" altLang="zh-CN" dirty="0" err="1"/>
              <a:t>BackCompat</a:t>
            </a:r>
            <a:r>
              <a:rPr lang="en-US" altLang="zh-CN" dirty="0"/>
              <a:t>,</a:t>
            </a:r>
            <a:r>
              <a:rPr lang="zh-CN" altLang="en-US" dirty="0"/>
              <a:t>这也就是恶魔的开始 </a:t>
            </a:r>
            <a:r>
              <a:rPr lang="en-US" altLang="zh-CN" dirty="0"/>
              <a:t>-- </a:t>
            </a:r>
            <a:r>
              <a:rPr lang="zh-CN" altLang="en-US" dirty="0"/>
              <a:t>浏览器按照自己的方式解析渲染页面，那么，在不同的浏览器就会显示不同的样式。如果你的页面添加</a:t>
            </a:r>
            <a:r>
              <a:rPr lang="zh-CN" altLang="en-US" dirty="0" smtClean="0"/>
              <a:t>了，</a:t>
            </a:r>
            <a:r>
              <a:rPr lang="zh-CN" altLang="en-US" dirty="0"/>
              <a:t>那么就等同于开启了标准模式</a:t>
            </a:r>
            <a:r>
              <a:rPr lang="zh-CN" altLang="en-US" dirty="0" smtClean="0"/>
              <a:t>，浏览器</a:t>
            </a:r>
            <a:r>
              <a:rPr lang="zh-CN" altLang="en-US" dirty="0"/>
              <a:t>就得老老实实的按照</a:t>
            </a:r>
            <a:r>
              <a:rPr lang="en-US" altLang="zh-CN" dirty="0"/>
              <a:t>W3C</a:t>
            </a:r>
            <a:r>
              <a:rPr lang="zh-CN" altLang="en-US" dirty="0"/>
              <a:t>的标准解析渲染页面，这样一来，你的页面在所有的浏览器里显示的就都是一个样</a:t>
            </a:r>
            <a:r>
              <a:rPr lang="zh-CN" altLang="en-US" dirty="0" smtClean="0"/>
              <a:t>子。</a:t>
            </a:r>
            <a:endParaRPr lang="zh-CN" altLang="en-US" dirty="0"/>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9" name="墨迹 8"/>
              <p14:cNvContentPartPr/>
              <p14:nvPr/>
            </p14:nvContentPartPr>
            <p14:xfrm>
              <a:off x="4846320" y="2507040"/>
              <a:ext cx="15480" cy="7920"/>
            </p14:xfrm>
          </p:contentPart>
        </mc:Choice>
        <mc:Fallback>
          <p:pic>
            <p:nvPicPr>
              <p:cNvPr id="9" name="墨迹 8"/>
              <p:cNvPicPr/>
              <p:nvPr/>
            </p:nvPicPr>
            <p:blipFill>
              <a:blip r:embed="rId3"/>
              <a:stretch>
                <a:fillRect/>
              </a:stretch>
            </p:blipFill>
            <p:spPr>
              <a:xfrm>
                <a:off x="4836960" y="2497680"/>
                <a:ext cx="34200" cy="26640"/>
              </a:xfrm>
              <a:prstGeom prst="rect">
                <a:avLst/>
              </a:prstGeom>
            </p:spPr>
          </p:pic>
        </mc:Fallback>
      </mc:AlternateContent>
    </p:spTree>
    <p:extLst>
      <p:ext uri="{BB962C8B-B14F-4D97-AF65-F5344CB8AC3E}">
        <p14:creationId xmlns:p14="http://schemas.microsoft.com/office/powerpoint/2010/main" val="264937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HTML5</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6</a:t>
            </a:fld>
            <a:endParaRPr lang="zh-CN" altLang="en-US"/>
          </a:p>
        </p:txBody>
      </p:sp>
      <p:sp>
        <p:nvSpPr>
          <p:cNvPr id="3" name="内容占位符 2"/>
          <p:cNvSpPr>
            <a:spLocks noGrp="1"/>
          </p:cNvSpPr>
          <p:nvPr>
            <p:ph idx="1"/>
          </p:nvPr>
        </p:nvSpPr>
        <p:spPr/>
        <p:txBody>
          <a:bodyPr>
            <a:normAutofit/>
          </a:bodyPr>
          <a:lstStyle/>
          <a:p>
            <a:pPr marL="0" indent="0">
              <a:buNone/>
            </a:pPr>
            <a:r>
              <a:rPr lang="zh-CN" altLang="en-US" dirty="0" smtClean="0">
                <a:solidFill>
                  <a:srgbClr val="FF0000"/>
                </a:solidFill>
              </a:rPr>
              <a:t>本课程按照目前主流的</a:t>
            </a:r>
            <a:r>
              <a:rPr lang="en-US" altLang="zh-CN" dirty="0" smtClean="0">
                <a:solidFill>
                  <a:srgbClr val="FF0000"/>
                </a:solidFill>
              </a:rPr>
              <a:t>html5</a:t>
            </a:r>
            <a:r>
              <a:rPr lang="zh-CN" altLang="en-US" dirty="0" smtClean="0">
                <a:solidFill>
                  <a:srgbClr val="FF0000"/>
                </a:solidFill>
              </a:rPr>
              <a:t>标准进行讲解</a:t>
            </a:r>
            <a:endParaRPr lang="en-US" altLang="zh-CN" dirty="0" smtClean="0">
              <a:solidFill>
                <a:srgbClr val="FF0000"/>
              </a:solidFill>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2194122"/>
            <a:ext cx="10115203" cy="3416320"/>
          </a:xfrm>
          <a:prstGeom prst="rect">
            <a:avLst/>
          </a:prstGeom>
          <a:noFill/>
        </p:spPr>
        <p:txBody>
          <a:bodyPr wrap="square" rtlCol="0">
            <a:spAutoFit/>
          </a:bodyPr>
          <a:lstStyle/>
          <a:p>
            <a:pPr>
              <a:lnSpc>
                <a:spcPct val="150000"/>
              </a:lnSpc>
            </a:pPr>
            <a:r>
              <a:rPr lang="en-US" altLang="zh-CN" sz="2400" dirty="0" smtClean="0"/>
              <a:t>HTML</a:t>
            </a:r>
            <a:r>
              <a:rPr lang="zh-CN" altLang="en-US" sz="2400" dirty="0" smtClean="0"/>
              <a:t>主要有两大部分组成：</a:t>
            </a:r>
            <a:endParaRPr lang="en-US" altLang="zh-CN" sz="2400" dirty="0" smtClean="0"/>
          </a:p>
          <a:p>
            <a:pPr>
              <a:lnSpc>
                <a:spcPct val="150000"/>
              </a:lnSpc>
            </a:pPr>
            <a:endParaRPr lang="en-US" altLang="zh-CN" sz="2400" dirty="0"/>
          </a:p>
          <a:p>
            <a:pPr>
              <a:lnSpc>
                <a:spcPct val="150000"/>
              </a:lnSpc>
            </a:pPr>
            <a:r>
              <a:rPr lang="zh-CN" altLang="zh-CN" sz="2400" dirty="0" smtClean="0"/>
              <a:t>●</a:t>
            </a:r>
            <a:r>
              <a:rPr lang="en-US" altLang="zh-CN" sz="2400" dirty="0" smtClean="0"/>
              <a:t> </a:t>
            </a:r>
            <a:r>
              <a:rPr lang="zh-CN" altLang="en-US" sz="2400" dirty="0" smtClean="0"/>
              <a:t>头部内容   </a:t>
            </a:r>
            <a:r>
              <a:rPr lang="en-US" altLang="zh-CN" sz="2400" dirty="0" smtClean="0"/>
              <a:t>&lt;head&gt;&lt;/head&gt;</a:t>
            </a:r>
          </a:p>
          <a:p>
            <a:pPr>
              <a:lnSpc>
                <a:spcPct val="150000"/>
              </a:lnSpc>
            </a:pPr>
            <a:endParaRPr lang="en-US" altLang="zh-CN" sz="2400" dirty="0"/>
          </a:p>
          <a:p>
            <a:pPr>
              <a:lnSpc>
                <a:spcPct val="150000"/>
              </a:lnSpc>
            </a:pPr>
            <a:r>
              <a:rPr lang="en-US" altLang="zh-CN" sz="2400" dirty="0" smtClean="0"/>
              <a:t>● </a:t>
            </a:r>
            <a:r>
              <a:rPr lang="zh-CN" altLang="en-US" sz="2400" dirty="0" smtClean="0"/>
              <a:t>主体内容 </a:t>
            </a:r>
            <a:r>
              <a:rPr lang="en-US" altLang="zh-CN" sz="2400" dirty="0" smtClean="0"/>
              <a:t>&lt;body&gt;&lt;/body&gt;</a:t>
            </a:r>
          </a:p>
          <a:p>
            <a:pPr>
              <a:lnSpc>
                <a:spcPct val="150000"/>
              </a:lnSpc>
            </a:pPr>
            <a:endParaRPr lang="en-US" altLang="zh-CN" sz="2400" dirty="0" smtClean="0"/>
          </a:p>
        </p:txBody>
      </p:sp>
    </p:spTree>
    <p:extLst>
      <p:ext uri="{BB962C8B-B14F-4D97-AF65-F5344CB8AC3E}">
        <p14:creationId xmlns:p14="http://schemas.microsoft.com/office/powerpoint/2010/main" val="187712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HTML—</a:t>
            </a:r>
            <a:r>
              <a:rPr lang="zh-CN" altLang="en-US" b="1" dirty="0"/>
              <a:t>头部内容 </a:t>
            </a:r>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7</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73406392"/>
              </p:ext>
            </p:extLst>
          </p:nvPr>
        </p:nvGraphicFramePr>
        <p:xfrm>
          <a:off x="3125306" y="2476844"/>
          <a:ext cx="6002347" cy="2499360"/>
        </p:xfrm>
        <a:graphic>
          <a:graphicData uri="http://schemas.openxmlformats.org/drawingml/2006/table">
            <a:tbl>
              <a:tblPr/>
              <a:tblGrid>
                <a:gridCol w="1450804"/>
                <a:gridCol w="4551543"/>
              </a:tblGrid>
              <a:tr h="219075">
                <a:tc>
                  <a:txBody>
                    <a:bodyPr/>
                    <a:lstStyle/>
                    <a:p>
                      <a:pPr algn="ctr"/>
                      <a:r>
                        <a:rPr lang="zh-CN" altLang="en-US" b="1">
                          <a:solidFill>
                            <a:srgbClr val="333333"/>
                          </a:solidFill>
                          <a:effectLst/>
                        </a:rPr>
                        <a:t>标签</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zh-CN" altLang="en-US" b="1">
                          <a:solidFill>
                            <a:srgbClr val="333333"/>
                          </a:solidFill>
                          <a:effectLst/>
                        </a:rPr>
                        <a:t>描述</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r>
              <a:tr h="209550">
                <a:tc>
                  <a:txBody>
                    <a:bodyPr/>
                    <a:lstStyle/>
                    <a:p>
                      <a:pPr algn="l"/>
                      <a:r>
                        <a:rPr lang="en-US">
                          <a:solidFill>
                            <a:srgbClr val="333333"/>
                          </a:solidFill>
                          <a:effectLst/>
                        </a:rPr>
                        <a:t>&lt;head&gt;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定义了文档的信息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l"/>
                      <a:r>
                        <a:rPr lang="en-US">
                          <a:solidFill>
                            <a:srgbClr val="333333"/>
                          </a:solidFill>
                          <a:effectLst/>
                        </a:rPr>
                        <a:t>&lt;title&gt;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定义了文档的标题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l"/>
                      <a:r>
                        <a:rPr lang="en-US">
                          <a:solidFill>
                            <a:srgbClr val="333333"/>
                          </a:solidFill>
                          <a:effectLst/>
                        </a:rPr>
                        <a:t>&lt;base&gt;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定义了页面链接标签的默认链接地址</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l"/>
                      <a:r>
                        <a:rPr lang="en-US">
                          <a:solidFill>
                            <a:srgbClr val="333333"/>
                          </a:solidFill>
                          <a:effectLst/>
                        </a:rPr>
                        <a:t>&lt;link&gt;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定义了一个文档和外部资源之间的关系</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l"/>
                      <a:r>
                        <a:rPr lang="en-US">
                          <a:solidFill>
                            <a:srgbClr val="333333"/>
                          </a:solidFill>
                          <a:effectLst/>
                        </a:rPr>
                        <a:t>&lt;meta&gt;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定义了</a:t>
                      </a:r>
                      <a:r>
                        <a:rPr lang="en-US" altLang="zh-CN">
                          <a:solidFill>
                            <a:srgbClr val="333333"/>
                          </a:solidFill>
                          <a:effectLst/>
                        </a:rPr>
                        <a:t>HTML</a:t>
                      </a:r>
                      <a:r>
                        <a:rPr lang="zh-CN" altLang="en-US">
                          <a:solidFill>
                            <a:srgbClr val="333333"/>
                          </a:solidFill>
                          <a:effectLst/>
                        </a:rPr>
                        <a:t>文档中的元数据</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l"/>
                      <a:r>
                        <a:rPr lang="en-US">
                          <a:solidFill>
                            <a:srgbClr val="333333"/>
                          </a:solidFill>
                          <a:effectLst/>
                        </a:rPr>
                        <a:t>&lt;script&gt;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定义了客户端的脚本文件</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09550">
                <a:tc>
                  <a:txBody>
                    <a:bodyPr/>
                    <a:lstStyle/>
                    <a:p>
                      <a:pPr algn="l"/>
                      <a:r>
                        <a:rPr lang="en-US">
                          <a:solidFill>
                            <a:srgbClr val="333333"/>
                          </a:solidFill>
                          <a:effectLst/>
                        </a:rPr>
                        <a:t>&lt;style&gt;</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dirty="0">
                          <a:solidFill>
                            <a:srgbClr val="333333"/>
                          </a:solidFill>
                          <a:effectLst/>
                        </a:rPr>
                        <a:t>定义了</a:t>
                      </a:r>
                      <a:r>
                        <a:rPr lang="en-US" altLang="zh-CN" dirty="0">
                          <a:solidFill>
                            <a:srgbClr val="333333"/>
                          </a:solidFill>
                          <a:effectLst/>
                        </a:rPr>
                        <a:t>HTML</a:t>
                      </a:r>
                      <a:r>
                        <a:rPr lang="zh-CN" altLang="en-US" dirty="0">
                          <a:solidFill>
                            <a:srgbClr val="333333"/>
                          </a:solidFill>
                          <a:effectLst/>
                        </a:rPr>
                        <a:t>文档的样式文件</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
        <p:nvSpPr>
          <p:cNvPr id="9" name="文本框 8"/>
          <p:cNvSpPr txBox="1"/>
          <p:nvPr/>
        </p:nvSpPr>
        <p:spPr>
          <a:xfrm>
            <a:off x="1097280" y="1883884"/>
            <a:ext cx="9831453" cy="369332"/>
          </a:xfrm>
          <a:prstGeom prst="rect">
            <a:avLst/>
          </a:prstGeom>
          <a:noFill/>
        </p:spPr>
        <p:txBody>
          <a:bodyPr wrap="square" rtlCol="0">
            <a:spAutoFit/>
          </a:bodyPr>
          <a:lstStyle/>
          <a:p>
            <a:r>
              <a:rPr lang="zh-CN" altLang="en-US" dirty="0"/>
              <a:t>头部中包含的标记是页面的标题、序言、说明等内容，它本身不作为内容来显示</a:t>
            </a:r>
          </a:p>
        </p:txBody>
      </p:sp>
    </p:spTree>
    <p:extLst>
      <p:ext uri="{BB962C8B-B14F-4D97-AF65-F5344CB8AC3E}">
        <p14:creationId xmlns:p14="http://schemas.microsoft.com/office/powerpoint/2010/main" val="274444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HTML—</a:t>
            </a:r>
            <a:r>
              <a:rPr lang="zh-CN" altLang="en-US" b="1" dirty="0" smtClean="0"/>
              <a:t>主体内容</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8</a:t>
            </a:fld>
            <a:endParaRPr lang="zh-CN" altLang="en-US"/>
          </a:p>
        </p:txBody>
      </p:sp>
      <p:sp>
        <p:nvSpPr>
          <p:cNvPr id="9" name="文本框 8"/>
          <p:cNvSpPr txBox="1"/>
          <p:nvPr/>
        </p:nvSpPr>
        <p:spPr>
          <a:xfrm>
            <a:off x="1097280" y="1883884"/>
            <a:ext cx="9831453" cy="4108817"/>
          </a:xfrm>
          <a:prstGeom prst="rect">
            <a:avLst/>
          </a:prstGeom>
          <a:noFill/>
        </p:spPr>
        <p:txBody>
          <a:bodyPr wrap="square" rtlCol="0">
            <a:spAutoFit/>
          </a:bodyPr>
          <a:lstStyle/>
          <a:p>
            <a:pPr>
              <a:lnSpc>
                <a:spcPct val="150000"/>
              </a:lnSpc>
            </a:pPr>
            <a:r>
              <a:rPr lang="zh-CN" altLang="en-US" dirty="0" smtClean="0"/>
              <a:t>● 各种符号  </a:t>
            </a:r>
            <a:r>
              <a:rPr lang="en-US" altLang="zh-CN" dirty="0">
                <a:hlinkClick r:id="rId2"/>
              </a:rPr>
              <a:t>http://</a:t>
            </a:r>
            <a:r>
              <a:rPr lang="en-US" altLang="zh-CN" dirty="0" smtClean="0">
                <a:hlinkClick r:id="rId2"/>
              </a:rPr>
              <a:t>www.cnblogs.com/web-d/archive/2010/04/16/1713298.htm</a:t>
            </a:r>
            <a:endParaRPr lang="en-US" altLang="zh-CN" dirty="0" smtClean="0"/>
          </a:p>
          <a:p>
            <a:pPr>
              <a:lnSpc>
                <a:spcPct val="150000"/>
              </a:lnSpc>
            </a:pPr>
            <a:r>
              <a:rPr lang="en-US" altLang="zh-CN" dirty="0" smtClean="0"/>
              <a:t>● p</a:t>
            </a:r>
            <a:r>
              <a:rPr lang="zh-CN" altLang="en-US" dirty="0" smtClean="0"/>
              <a:t>和</a:t>
            </a:r>
            <a:r>
              <a:rPr lang="en-US" altLang="zh-CN" dirty="0" err="1" smtClean="0"/>
              <a:t>br</a:t>
            </a:r>
            <a:endParaRPr lang="en-US" altLang="zh-CN" dirty="0" smtClean="0"/>
          </a:p>
          <a:p>
            <a:pPr>
              <a:lnSpc>
                <a:spcPct val="150000"/>
              </a:lnSpc>
            </a:pPr>
            <a:r>
              <a:rPr lang="en-US" altLang="zh-CN" dirty="0" smtClean="0"/>
              <a:t>● a</a:t>
            </a:r>
            <a:r>
              <a:rPr lang="zh-CN" altLang="en-US" dirty="0" smtClean="0"/>
              <a:t>标签</a:t>
            </a:r>
            <a:endParaRPr lang="en-US" altLang="zh-CN" dirty="0" smtClean="0"/>
          </a:p>
          <a:p>
            <a:pPr>
              <a:lnSpc>
                <a:spcPct val="150000"/>
              </a:lnSpc>
            </a:pPr>
            <a:r>
              <a:rPr lang="en-US" altLang="zh-CN" dirty="0" smtClean="0"/>
              <a:t>● H</a:t>
            </a:r>
            <a:r>
              <a:rPr lang="zh-CN" altLang="en-US" dirty="0" smtClean="0"/>
              <a:t>标签</a:t>
            </a:r>
            <a:endParaRPr lang="en-US" altLang="zh-CN" dirty="0" smtClean="0"/>
          </a:p>
          <a:p>
            <a:pPr>
              <a:lnSpc>
                <a:spcPct val="150000"/>
              </a:lnSpc>
            </a:pPr>
            <a:r>
              <a:rPr lang="zh-CN" altLang="zh-CN" dirty="0" smtClean="0"/>
              <a:t>●</a:t>
            </a:r>
            <a:r>
              <a:rPr lang="en-US" altLang="zh-CN" dirty="0" smtClean="0"/>
              <a:t> table</a:t>
            </a:r>
            <a:r>
              <a:rPr lang="zh-CN" altLang="en-US" dirty="0" smtClean="0"/>
              <a:t>标签</a:t>
            </a:r>
            <a:endParaRPr lang="en-US" altLang="zh-CN" dirty="0" smtClean="0"/>
          </a:p>
          <a:p>
            <a:pPr>
              <a:lnSpc>
                <a:spcPct val="150000"/>
              </a:lnSpc>
            </a:pPr>
            <a:r>
              <a:rPr lang="zh-CN" altLang="zh-CN" dirty="0"/>
              <a:t>●</a:t>
            </a:r>
            <a:r>
              <a:rPr lang="en-US" altLang="zh-CN" dirty="0"/>
              <a:t> </a:t>
            </a:r>
            <a:r>
              <a:rPr lang="en-US" altLang="zh-CN" dirty="0" smtClean="0"/>
              <a:t>form</a:t>
            </a:r>
            <a:r>
              <a:rPr lang="zh-CN" altLang="en-US" dirty="0" smtClean="0"/>
              <a:t>表单（包括单选框、复选框、</a:t>
            </a:r>
            <a:r>
              <a:rPr lang="en-US" altLang="zh-CN" dirty="0" smtClean="0"/>
              <a:t>input</a:t>
            </a:r>
            <a:r>
              <a:rPr lang="zh-CN" altLang="en-US" dirty="0" smtClean="0"/>
              <a:t>、</a:t>
            </a:r>
            <a:r>
              <a:rPr lang="en-US" altLang="zh-CN" dirty="0" err="1" smtClean="0"/>
              <a:t>textarea</a:t>
            </a:r>
            <a:r>
              <a:rPr lang="zh-CN" altLang="en-US" dirty="0" smtClean="0"/>
              <a:t>、</a:t>
            </a:r>
            <a:r>
              <a:rPr lang="en-US" altLang="zh-CN" dirty="0" smtClean="0"/>
              <a:t>label</a:t>
            </a:r>
            <a:r>
              <a:rPr lang="zh-CN" altLang="en-US" dirty="0" smtClean="0"/>
              <a:t>、列表等常用标签）</a:t>
            </a:r>
            <a:endParaRPr lang="en-US" altLang="zh-CN" dirty="0" smtClean="0"/>
          </a:p>
          <a:p>
            <a:pPr>
              <a:lnSpc>
                <a:spcPct val="150000"/>
              </a:lnSpc>
            </a:pPr>
            <a:r>
              <a:rPr lang="zh-CN" altLang="zh-CN" dirty="0" smtClean="0"/>
              <a:t>●</a:t>
            </a:r>
            <a:r>
              <a:rPr lang="en-US" altLang="zh-CN" dirty="0" smtClean="0"/>
              <a:t> div</a:t>
            </a:r>
            <a:endParaRPr lang="zh-CN" altLang="en-US" dirty="0"/>
          </a:p>
          <a:p>
            <a:pPr>
              <a:lnSpc>
                <a:spcPct val="150000"/>
              </a:lnSpc>
            </a:pPr>
            <a:r>
              <a:rPr lang="zh-CN" altLang="zh-CN" dirty="0"/>
              <a:t>●</a:t>
            </a:r>
            <a:r>
              <a:rPr lang="en-US" altLang="zh-CN" dirty="0"/>
              <a:t> </a:t>
            </a:r>
            <a:r>
              <a:rPr lang="en-US" altLang="zh-CN" dirty="0" err="1" smtClean="0"/>
              <a:t>fieldset</a:t>
            </a:r>
            <a:endParaRPr lang="en-US" altLang="zh-CN" dirty="0" smtClean="0"/>
          </a:p>
          <a:p>
            <a:pPr>
              <a:lnSpc>
                <a:spcPct val="150000"/>
              </a:lnSpc>
            </a:pPr>
            <a:r>
              <a:rPr lang="zh-CN" altLang="zh-CN" dirty="0"/>
              <a:t>●</a:t>
            </a:r>
            <a:r>
              <a:rPr lang="en-US" altLang="zh-CN" dirty="0"/>
              <a:t> </a:t>
            </a:r>
            <a:r>
              <a:rPr lang="zh-CN" altLang="en-US" dirty="0"/>
              <a:t>注释</a:t>
            </a:r>
            <a:endParaRPr lang="en-US" altLang="zh-CN" dirty="0"/>
          </a:p>
          <a:p>
            <a:endParaRPr lang="zh-CN" altLang="en-US" dirty="0"/>
          </a:p>
        </p:txBody>
      </p:sp>
    </p:spTree>
    <p:extLst>
      <p:ext uri="{BB962C8B-B14F-4D97-AF65-F5344CB8AC3E}">
        <p14:creationId xmlns:p14="http://schemas.microsoft.com/office/powerpoint/2010/main" val="78537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CSS</a:t>
            </a:r>
            <a:r>
              <a:rPr lang="zh-CN" altLang="en-US" dirty="0" smtClean="0"/>
              <a:t>介绍</a:t>
            </a:r>
            <a:endParaRPr lang="zh-CN" altLang="en-US" dirty="0"/>
          </a:p>
        </p:txBody>
      </p:sp>
      <p:sp>
        <p:nvSpPr>
          <p:cNvPr id="3" name="内容占位符 2"/>
          <p:cNvSpPr>
            <a:spLocks noGrp="1"/>
          </p:cNvSpPr>
          <p:nvPr>
            <p:ph idx="1"/>
          </p:nvPr>
        </p:nvSpPr>
        <p:spPr>
          <a:xfrm>
            <a:off x="1097280" y="1845734"/>
            <a:ext cx="10058400" cy="710179"/>
          </a:xfrm>
        </p:spPr>
        <p:txBody>
          <a:bodyPr/>
          <a:lstStyle/>
          <a:p>
            <a:r>
              <a:rPr lang="zh-CN" altLang="en-US" dirty="0" smtClean="0">
                <a:solidFill>
                  <a:schemeClr val="tx1"/>
                </a:solidFill>
              </a:rPr>
              <a:t>         级</a:t>
            </a:r>
            <a:r>
              <a:rPr lang="zh-CN" altLang="en-US" dirty="0">
                <a:solidFill>
                  <a:schemeClr val="tx1"/>
                </a:solidFill>
              </a:rPr>
              <a:t>联样式表是一种用来表现</a:t>
            </a:r>
            <a:r>
              <a:rPr lang="en-US" altLang="zh-CN" dirty="0">
                <a:solidFill>
                  <a:schemeClr val="tx1"/>
                </a:solidFill>
              </a:rPr>
              <a:t>HTML</a:t>
            </a:r>
            <a:r>
              <a:rPr lang="zh-CN" altLang="en-US" dirty="0">
                <a:solidFill>
                  <a:schemeClr val="tx1"/>
                </a:solidFill>
              </a:rPr>
              <a:t>（标准通用标记语言的一个应用）或</a:t>
            </a:r>
            <a:r>
              <a:rPr lang="en-US" altLang="zh-CN" dirty="0">
                <a:solidFill>
                  <a:schemeClr val="tx1"/>
                </a:solidFill>
              </a:rPr>
              <a:t>XML</a:t>
            </a:r>
            <a:r>
              <a:rPr lang="zh-CN" altLang="en-US" dirty="0">
                <a:solidFill>
                  <a:schemeClr val="tx1"/>
                </a:solidFill>
              </a:rPr>
              <a:t>（标准通用标记语言的一个子集）等文件样式的计算机语言。</a:t>
            </a: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9</a:t>
            </a:fld>
            <a:endParaRPr lang="zh-CN" altLang="en-US"/>
          </a:p>
        </p:txBody>
      </p:sp>
      <p:sp>
        <p:nvSpPr>
          <p:cNvPr id="7" name="文本框 6"/>
          <p:cNvSpPr txBox="1"/>
          <p:nvPr/>
        </p:nvSpPr>
        <p:spPr>
          <a:xfrm>
            <a:off x="1097280" y="2754217"/>
            <a:ext cx="9974672" cy="1908215"/>
          </a:xfrm>
          <a:prstGeom prst="rect">
            <a:avLst/>
          </a:prstGeom>
          <a:noFill/>
        </p:spPr>
        <p:txBody>
          <a:bodyPr wrap="square" rtlCol="0">
            <a:spAutoFit/>
          </a:bodyPr>
          <a:lstStyle/>
          <a:p>
            <a:r>
              <a:rPr lang="en-US" altLang="zh-CN" sz="2000" dirty="0"/>
              <a:t>CSS</a:t>
            </a:r>
            <a:r>
              <a:rPr lang="zh-CN" altLang="en-US" sz="2000" dirty="0"/>
              <a:t>目前最新版本为</a:t>
            </a:r>
            <a:r>
              <a:rPr lang="en-US" altLang="zh-CN" sz="2000" dirty="0">
                <a:solidFill>
                  <a:srgbClr val="FF0000"/>
                </a:solidFill>
              </a:rPr>
              <a:t>CSS3</a:t>
            </a:r>
            <a:r>
              <a:rPr lang="zh-CN" altLang="en-US" sz="2000" dirty="0"/>
              <a:t>，是能够真正做到网页表现与内容分离的一种样式设计语言。相对于传统</a:t>
            </a:r>
            <a:r>
              <a:rPr lang="en-US" altLang="zh-CN" sz="2000" dirty="0"/>
              <a:t>HTML</a:t>
            </a:r>
            <a:r>
              <a:rPr lang="zh-CN" altLang="en-US" sz="2000" dirty="0"/>
              <a:t>的表现而言，</a:t>
            </a:r>
            <a:r>
              <a:rPr lang="en-US" altLang="zh-CN" sz="2000" dirty="0"/>
              <a:t>CSS</a:t>
            </a:r>
            <a:r>
              <a:rPr lang="zh-CN" altLang="en-US" sz="2000" dirty="0"/>
              <a:t>能够对网页中的对象的位置排版进行像素级的精确控制，支持几乎所有的字体字号样式，拥有对网页对象和模型样式编辑的能力，并能够进行初步交互设计，是目前基于文本展示最优秀的表现设计语言。</a:t>
            </a:r>
            <a:r>
              <a:rPr lang="en-US" altLang="zh-CN" sz="2000" dirty="0"/>
              <a:t>CSS</a:t>
            </a:r>
            <a:r>
              <a:rPr lang="zh-CN" altLang="en-US" sz="2000" dirty="0"/>
              <a:t>能够根据不同使用者的理解能力，简化或者优化写法，针对各类人群，有较强的易读性</a:t>
            </a:r>
            <a:r>
              <a:rPr lang="zh-CN" altLang="en-US" dirty="0"/>
              <a:t>。</a:t>
            </a:r>
          </a:p>
          <a:p>
            <a:endParaRPr lang="zh-CN" altLang="en-US" dirty="0"/>
          </a:p>
        </p:txBody>
      </p:sp>
    </p:spTree>
    <p:extLst>
      <p:ext uri="{BB962C8B-B14F-4D97-AF65-F5344CB8AC3E}">
        <p14:creationId xmlns:p14="http://schemas.microsoft.com/office/powerpoint/2010/main" val="38459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13724</TotalTime>
  <Words>1154</Words>
  <Application>Microsoft Office PowerPoint</Application>
  <PresentationFormat>宽屏</PresentationFormat>
  <Paragraphs>171</Paragraphs>
  <Slides>16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宋体</vt:lpstr>
      <vt:lpstr>Calibri</vt:lpstr>
      <vt:lpstr>Calibri Light</vt:lpstr>
      <vt:lpstr>回顾</vt:lpstr>
      <vt:lpstr>Python  Web 运维开发课程</vt:lpstr>
      <vt:lpstr>Agenda</vt:lpstr>
      <vt:lpstr>HTML</vt:lpstr>
      <vt:lpstr>HTML</vt:lpstr>
      <vt:lpstr>HTML—Doctype声明</vt:lpstr>
      <vt:lpstr>HTML5</vt:lpstr>
      <vt:lpstr>HTML—头部内容 </vt:lpstr>
      <vt:lpstr>HTML—主体内容</vt:lpstr>
      <vt:lpstr>CSS介绍</vt:lpstr>
      <vt:lpstr>CSS3—应用方式</vt:lpstr>
      <vt:lpstr>CSS3—基础语法</vt:lpstr>
      <vt:lpstr>CSS3—选择器</vt:lpstr>
      <vt:lpstr>CSS3—选择器</vt:lpstr>
      <vt:lpstr>JQuery</vt:lpstr>
      <vt:lpstr>JQuery</vt:lpstr>
      <vt:lpstr>进入Bootstrap的美妙世界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 运维开发课程</dc:title>
  <dc:creator>Gu Baoer 顾鲍尔</dc:creator>
  <cp:lastModifiedBy>Gu Baoer 顾鲍尔</cp:lastModifiedBy>
  <cp:revision>660</cp:revision>
  <dcterms:created xsi:type="dcterms:W3CDTF">2015-03-28T07:08:48Z</dcterms:created>
  <dcterms:modified xsi:type="dcterms:W3CDTF">2015-07-05T07:30:05Z</dcterms:modified>
</cp:coreProperties>
</file>