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259" r:id="rId3"/>
    <p:sldId id="276" r:id="rId4"/>
    <p:sldId id="260" r:id="rId5"/>
    <p:sldId id="268" r:id="rId6"/>
    <p:sldId id="277" r:id="rId7"/>
    <p:sldId id="278" r:id="rId8"/>
    <p:sldId id="279" r:id="rId9"/>
    <p:sldId id="281" r:id="rId10"/>
    <p:sldId id="282" r:id="rId11"/>
    <p:sldId id="280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66" r:id="rId25"/>
    <p:sldId id="262" r:id="rId26"/>
    <p:sldId id="263" r:id="rId27"/>
    <p:sldId id="264" r:id="rId28"/>
    <p:sldId id="269" r:id="rId29"/>
    <p:sldId id="270" r:id="rId30"/>
    <p:sldId id="271" r:id="rId31"/>
    <p:sldId id="265" r:id="rId32"/>
    <p:sldId id="261" r:id="rId33"/>
    <p:sldId id="272" r:id="rId34"/>
    <p:sldId id="273" r:id="rId35"/>
    <p:sldId id="274" r:id="rId36"/>
    <p:sldId id="296" r:id="rId37"/>
    <p:sldId id="297" r:id="rId38"/>
    <p:sldId id="275" r:id="rId39"/>
    <p:sldId id="29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35:58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13102 9271 0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C167-206B-1845-9A76-0EB6CD3815A9}" type="datetimeFigureOut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EB4CB-A62F-CD4D-B65F-D162B38AC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87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DB115-0572-7542-A8C8-163DFE29D15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40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DB115-0572-7542-A8C8-163DFE29D15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96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DB115-0572-7542-A8C8-163DFE29D15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0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6A6A-67E5-C942-A063-ED80125D4D78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D28E-3096-A545-85AE-443060525828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4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D0DB-EFDB-C340-BB4F-8ACD442FD36C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8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8EEC-F217-3C40-A12D-6DA0127E80BD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FE1-3820-AF4B-8B9E-BEC8A10C6A92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9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65C7-2F48-8944-BB34-51A056FF36A1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9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A166-139E-B94E-9BB8-2B0D8FDD909C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35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D62-3DDC-FC45-8429-042B38BBB3C3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2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303C-2934-8D4C-82A1-E6DFB2480326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98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F15416-36B5-AE4B-A7F7-86FB011608A6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19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E580-2DBE-1E4F-9549-D98FD99A88AF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67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FBF44A-F381-F24A-A437-C7ED6275A892}" type="datetime1">
              <a:rPr kumimoji="1" lang="zh-CN" altLang="en-US" smtClean="0"/>
              <a:t>15/12/3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CC68AC-83C5-F945-8416-4CCC14A93B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2.gif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17.png"/><Relationship Id="rId9" Type="http://schemas.openxmlformats.org/officeDocument/2006/relationships/image" Target="../media/image18.jpg"/><Relationship Id="rId10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kumimoji="1" lang="en-US" altLang="zh-CN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Web</a:t>
            </a:r>
            <a:r>
              <a:rPr kumimoji="1" lang="zh-CN" altLang="en-US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框架应用开发</a:t>
            </a:r>
            <a:br>
              <a:rPr kumimoji="1" lang="zh-CN" altLang="en-US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与项目讲解</a:t>
            </a:r>
            <a:endParaRPr kumimoji="1" lang="zh-CN" altLang="en-US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主讲：顾鲍尔</a:t>
            </a:r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《Python</a:t>
            </a:r>
            <a:r>
              <a:rPr lang="zh-CN" altLang="en-US" dirty="0" smtClean="0"/>
              <a:t>编程开发技术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Http</a:t>
            </a:r>
            <a:r>
              <a:rPr kumimoji="1" lang="zh-CN" altLang="en-US" b="1" dirty="0" smtClean="0"/>
              <a:t>通信基础</a:t>
            </a:r>
            <a:r>
              <a:rPr kumimoji="1" lang="en-US" altLang="zh-CN" b="1" dirty="0" smtClean="0"/>
              <a:t>—</a:t>
            </a:r>
            <a:r>
              <a:rPr kumimoji="1" lang="zh-CN" altLang="en-US" b="1" dirty="0" smtClean="0"/>
              <a:t>响应状态码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graphicFrame>
        <p:nvGraphicFramePr>
          <p:cNvPr id="9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860115" y="1806972"/>
          <a:ext cx="8229600" cy="445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89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 </a:t>
                      </a:r>
                      <a:r>
                        <a:rPr lang="fr-CA" sz="1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fr-CA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6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4563"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100–199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Informational</a:t>
                      </a:r>
                      <a:endParaRPr lang="fr-CA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CA" sz="1200" dirty="0" smtClean="0"/>
                        <a:t>100 Continue</a:t>
                      </a:r>
                      <a:endParaRPr lang="fr-CA" sz="1200" dirty="0"/>
                    </a:p>
                  </a:txBody>
                  <a:tcPr/>
                </a:tc>
              </a:tr>
              <a:tr h="928960"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200–299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</a:t>
                      </a:r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/>
                      <a:r>
                        <a:rPr lang="fr-CA" sz="1200" dirty="0" smtClean="0"/>
                        <a:t>200 OK</a:t>
                      </a:r>
                    </a:p>
                    <a:p>
                      <a:pPr lvl="1"/>
                      <a:r>
                        <a:rPr lang="fr-CA" sz="1200" dirty="0" smtClean="0"/>
                        <a:t>201 </a:t>
                      </a:r>
                      <a:r>
                        <a:rPr lang="fr-CA" sz="1200" dirty="0" err="1" smtClean="0"/>
                        <a:t>Created</a:t>
                      </a:r>
                      <a:endParaRPr lang="fr-CA" sz="1200" dirty="0" smtClean="0"/>
                    </a:p>
                    <a:p>
                      <a:pPr lvl="1"/>
                      <a:r>
                        <a:rPr lang="fr-CA" sz="1200" dirty="0" smtClean="0"/>
                        <a:t>204 No Content</a:t>
                      </a:r>
                      <a:endParaRPr lang="fr-CA" sz="1200" dirty="0"/>
                    </a:p>
                  </a:txBody>
                  <a:tcPr/>
                </a:tc>
              </a:tr>
              <a:tr h="736761"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300–399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Redirection</a:t>
                      </a:r>
                    </a:p>
                    <a:p>
                      <a:pPr lvl="1"/>
                      <a:r>
                        <a:rPr lang="fr-CA" sz="1200" dirty="0" smtClean="0"/>
                        <a:t>301 </a:t>
                      </a:r>
                      <a:r>
                        <a:rPr lang="fr-CA" sz="1200" dirty="0" err="1" smtClean="0"/>
                        <a:t>Moved</a:t>
                      </a:r>
                      <a:r>
                        <a:rPr lang="fr-CA" sz="1200" dirty="0" smtClean="0"/>
                        <a:t> </a:t>
                      </a:r>
                      <a:r>
                        <a:rPr lang="fr-CA" sz="1200" dirty="0" err="1" smtClean="0"/>
                        <a:t>Permanently</a:t>
                      </a:r>
                      <a:endParaRPr lang="fr-CA" sz="1200" dirty="0" smtClean="0"/>
                    </a:p>
                    <a:p>
                      <a:pPr lvl="1"/>
                      <a:r>
                        <a:rPr lang="fr-CA" sz="1200" dirty="0" smtClean="0"/>
                        <a:t>304 Not </a:t>
                      </a:r>
                      <a:r>
                        <a:rPr lang="fr-CA" sz="1200" dirty="0" err="1" smtClean="0"/>
                        <a:t>Modified</a:t>
                      </a:r>
                      <a:endParaRPr lang="fr-CA" sz="1200" dirty="0"/>
                    </a:p>
                  </a:txBody>
                  <a:tcPr/>
                </a:tc>
              </a:tr>
              <a:tr h="1121159"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400–499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</a:t>
                      </a:r>
                      <a:r>
                        <a:rPr lang="fr-CA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fr-CA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CA" sz="1200" dirty="0" smtClean="0"/>
                        <a:t>400 Bad </a:t>
                      </a:r>
                      <a:r>
                        <a:rPr lang="fr-CA" sz="1200" dirty="0" err="1" smtClean="0"/>
                        <a:t>Request</a:t>
                      </a:r>
                      <a:endParaRPr lang="fr-CA" sz="1200" dirty="0" smtClean="0"/>
                    </a:p>
                    <a:p>
                      <a:pPr lvl="1"/>
                      <a:r>
                        <a:rPr lang="fr-CA" sz="1200" dirty="0" smtClean="0"/>
                        <a:t>401 </a:t>
                      </a:r>
                      <a:r>
                        <a:rPr lang="fr-CA" sz="1200" dirty="0" err="1" smtClean="0"/>
                        <a:t>Unauthorized</a:t>
                      </a:r>
                      <a:endParaRPr lang="fr-CA" sz="1200" dirty="0" smtClean="0"/>
                    </a:p>
                    <a:p>
                      <a:pPr lvl="1"/>
                      <a:r>
                        <a:rPr lang="fr-CA" sz="1200" dirty="0" smtClean="0"/>
                        <a:t>403 </a:t>
                      </a:r>
                      <a:r>
                        <a:rPr lang="fr-CA" sz="1200" dirty="0" err="1" smtClean="0"/>
                        <a:t>Forbidden</a:t>
                      </a:r>
                      <a:endParaRPr lang="fr-CA" sz="1200" dirty="0" smtClean="0"/>
                    </a:p>
                    <a:p>
                      <a:pPr lvl="1"/>
                      <a:r>
                        <a:rPr lang="fr-CA" sz="1200" dirty="0" smtClean="0"/>
                        <a:t>404 Not </a:t>
                      </a:r>
                      <a:r>
                        <a:rPr lang="fr-CA" sz="1200" dirty="0" err="1" smtClean="0"/>
                        <a:t>Found</a:t>
                      </a:r>
                      <a:endParaRPr lang="fr-CA" sz="1200" dirty="0"/>
                    </a:p>
                  </a:txBody>
                  <a:tcPr/>
                </a:tc>
              </a:tr>
              <a:tr h="736761"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500–599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fr-CA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fr-CA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fr-CA" sz="1200" dirty="0" smtClean="0"/>
                        <a:t>500 </a:t>
                      </a:r>
                      <a:r>
                        <a:rPr lang="fr-CA" sz="1200" dirty="0" err="1" smtClean="0"/>
                        <a:t>Internal</a:t>
                      </a:r>
                      <a:r>
                        <a:rPr lang="fr-CA" sz="1200" dirty="0" smtClean="0"/>
                        <a:t> Server </a:t>
                      </a:r>
                      <a:r>
                        <a:rPr lang="fr-CA" sz="1200" dirty="0" err="1" smtClean="0"/>
                        <a:t>Error</a:t>
                      </a:r>
                      <a:endParaRPr lang="fr-CA" sz="1200" dirty="0" smtClean="0"/>
                    </a:p>
                    <a:p>
                      <a:pPr lvl="1"/>
                      <a:r>
                        <a:rPr lang="fr-CA" sz="1200" dirty="0" smtClean="0"/>
                        <a:t>503 Service </a:t>
                      </a:r>
                      <a:r>
                        <a:rPr lang="fr-CA" sz="1200" dirty="0" err="1" smtClean="0"/>
                        <a:t>Unavailable</a:t>
                      </a:r>
                      <a:endParaRPr lang="fr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Http</a:t>
            </a:r>
            <a:r>
              <a:rPr kumimoji="1" lang="zh-CN" altLang="en-US" b="1" dirty="0" smtClean="0"/>
              <a:t>通信基础</a:t>
            </a:r>
            <a:r>
              <a:rPr kumimoji="1" lang="en-US" altLang="zh-CN" b="1" dirty="0" smtClean="0"/>
              <a:t>—</a:t>
            </a:r>
            <a:r>
              <a:rPr kumimoji="1" lang="zh-CN" altLang="en-US" b="1" dirty="0" smtClean="0"/>
              <a:t>网络互联的本质</a:t>
            </a:r>
            <a:endParaRPr kumimoji="1"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50" y="1889801"/>
            <a:ext cx="6605713" cy="187796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63547" y="4241494"/>
            <a:ext cx="87143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我们知道</a:t>
            </a:r>
            <a:r>
              <a:rPr lang="en-US" altLang="zh-CN" dirty="0"/>
              <a:t>IP</a:t>
            </a:r>
            <a:r>
              <a:rPr lang="zh-CN" altLang="en-US" dirty="0"/>
              <a:t>层的</a:t>
            </a:r>
            <a:r>
              <a:rPr lang="en-US" altLang="zh-CN" dirty="0" err="1"/>
              <a:t>ip</a:t>
            </a:r>
            <a:r>
              <a:rPr lang="zh-CN" altLang="en-US" dirty="0"/>
              <a:t>地址可以唯一标示主机，而</a:t>
            </a:r>
            <a:r>
              <a:rPr lang="en-US" altLang="zh-CN" dirty="0"/>
              <a:t>TCP</a:t>
            </a:r>
            <a:r>
              <a:rPr lang="zh-CN" altLang="en-US" dirty="0"/>
              <a:t>层协议和端口号可以唯一标示主机的一个进程，这样我们可以</a:t>
            </a:r>
            <a:r>
              <a:rPr lang="zh-CN" altLang="en-US" dirty="0" smtClean="0"/>
              <a:t>利用“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端口号”唯一</a:t>
            </a:r>
            <a:r>
              <a:rPr lang="zh-CN" altLang="en-US" dirty="0"/>
              <a:t>标示网络中的一个进程。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/>
              <p14:cNvContentPartPr/>
              <p14:nvPr/>
            </p14:nvContentPartPr>
            <p14:xfrm>
              <a:off x="4716720" y="3337560"/>
              <a:ext cx="360" cy="36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/>
            <p:spPr/>
          </p:pic>
        </mc:Fallback>
      </mc:AlternateContent>
      <p:sp>
        <p:nvSpPr>
          <p:cNvPr id="15" name="文本框 14"/>
          <p:cNvSpPr txBox="1"/>
          <p:nvPr/>
        </p:nvSpPr>
        <p:spPr>
          <a:xfrm>
            <a:off x="2421023" y="5293850"/>
            <a:ext cx="879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能够唯一标示网络中的进程后，它们就可以利用</a:t>
            </a:r>
            <a:r>
              <a:rPr lang="en-US" altLang="zh-CN" b="1" dirty="0">
                <a:solidFill>
                  <a:srgbClr val="FF0000"/>
                </a:solidFill>
              </a:rPr>
              <a:t>socket</a:t>
            </a:r>
            <a:r>
              <a:rPr lang="zh-CN" altLang="en-US" b="1" dirty="0">
                <a:solidFill>
                  <a:srgbClr val="FF0000"/>
                </a:solidFill>
              </a:rPr>
              <a:t>进行通信了</a:t>
            </a:r>
          </a:p>
        </p:txBody>
      </p:sp>
    </p:spTree>
    <p:extLst>
      <p:ext uri="{BB962C8B-B14F-4D97-AF65-F5344CB8AC3E}">
        <p14:creationId xmlns:p14="http://schemas.microsoft.com/office/powerpoint/2010/main" val="14513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Socket</a:t>
            </a:r>
            <a:r>
              <a:rPr kumimoji="1" lang="zh-CN" altLang="en-US" b="1" dirty="0" smtClean="0"/>
              <a:t>介绍</a:t>
            </a:r>
            <a:endParaRPr kumimoji="1" lang="zh-CN" altLang="en-US" b="1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154083" y="3441962"/>
            <a:ext cx="10058400" cy="809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所谓的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通常也称作“套接字” ，作为一种通信机制，主要用于描述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地址和端口，是一个通信链的句柄。应用程序通常通过“套接字”向网络发出请求或应答网络请求。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54083" y="2328051"/>
            <a:ext cx="549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什么是</a:t>
            </a:r>
            <a:r>
              <a:rPr kumimoji="1" lang="en-US" altLang="zh-CN" sz="2800" b="1" dirty="0" smtClean="0"/>
              <a:t>Socket</a:t>
            </a:r>
            <a:r>
              <a:rPr kumimoji="1" lang="zh-CN" altLang="en-US" sz="2800" b="1" dirty="0" smtClean="0"/>
              <a:t>？</a:t>
            </a:r>
            <a:endParaRPr kumimoji="1"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154083" y="4555873"/>
            <a:ext cx="549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Socket</a:t>
            </a:r>
            <a:r>
              <a:rPr kumimoji="1" lang="zh-CN" altLang="en-US" sz="2800" b="1" dirty="0" smtClean="0"/>
              <a:t>的机制？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13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9" y="0"/>
            <a:ext cx="9078148" cy="6153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33668" y="1276082"/>
            <a:ext cx="2217050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/>
              <a:t>Socket</a:t>
            </a:r>
            <a:endParaRPr lang="en-US" altLang="zh-CN" dirty="0"/>
          </a:p>
          <a:p>
            <a:pPr algn="r"/>
            <a:r>
              <a:rPr lang="zh-CN" altLang="en-US" sz="4800" dirty="0" smtClean="0"/>
              <a:t>通</a:t>
            </a:r>
            <a:endParaRPr lang="en-US" altLang="zh-CN" sz="4800" dirty="0" smtClean="0"/>
          </a:p>
          <a:p>
            <a:pPr algn="r"/>
            <a:r>
              <a:rPr lang="zh-CN" altLang="en-US" sz="4800" dirty="0" smtClean="0"/>
              <a:t>信</a:t>
            </a:r>
            <a:endParaRPr lang="en-US" altLang="zh-CN" sz="4800" dirty="0" smtClean="0"/>
          </a:p>
          <a:p>
            <a:pPr algn="r"/>
            <a:r>
              <a:rPr lang="zh-CN" altLang="en-US" sz="4800" dirty="0" smtClean="0"/>
              <a:t>机</a:t>
            </a:r>
            <a:endParaRPr lang="en-US" altLang="zh-CN" sz="4800" dirty="0" smtClean="0"/>
          </a:p>
          <a:p>
            <a:pPr algn="r"/>
            <a:r>
              <a:rPr lang="zh-CN" altLang="en-US" sz="4800" dirty="0" smtClean="0"/>
              <a:t>制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82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Socket</a:t>
            </a:r>
            <a:r>
              <a:rPr kumimoji="1" lang="zh-CN" altLang="en-US" b="1" dirty="0" smtClean="0"/>
              <a:t>编程</a:t>
            </a:r>
            <a:endParaRPr kumimoji="1" lang="zh-CN" altLang="en-US" b="1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097280" y="2491792"/>
            <a:ext cx="5128156" cy="3314989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  <a:p>
            <a:r>
              <a:rPr lang="en-US" altLang="zh-CN" sz="2400" b="1" dirty="0"/>
              <a:t>1. </a:t>
            </a:r>
            <a:r>
              <a:rPr lang="zh-CN" altLang="en-US" sz="2400" b="1" dirty="0"/>
              <a:t>打开</a:t>
            </a:r>
            <a:r>
              <a:rPr lang="en-US" altLang="zh-CN" sz="2400" b="1" dirty="0"/>
              <a:t>socket</a:t>
            </a:r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绑定一个地址和端口</a:t>
            </a:r>
            <a:endParaRPr lang="en-US" altLang="zh-CN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侦听进来的连接</a:t>
            </a:r>
            <a:endParaRPr lang="en-US" altLang="zh-CN" sz="2400" b="1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接受连接</a:t>
            </a:r>
            <a:endParaRPr lang="en-US" altLang="zh-CN" sz="2400" b="1" dirty="0"/>
          </a:p>
          <a:p>
            <a:r>
              <a:rPr lang="en-US" altLang="zh-CN" sz="2400" b="1" dirty="0"/>
              <a:t>5.</a:t>
            </a:r>
            <a:r>
              <a:rPr lang="zh-CN" altLang="en-US" sz="2400" b="1" dirty="0"/>
              <a:t>读写数据</a:t>
            </a:r>
            <a:endParaRPr lang="en-US" altLang="zh-CN" sz="2400" b="1" dirty="0"/>
          </a:p>
          <a:p>
            <a:r>
              <a:rPr lang="en-US" altLang="zh-CN" sz="2400" b="1" dirty="0"/>
              <a:t>6.</a:t>
            </a:r>
            <a:r>
              <a:rPr lang="zh-CN" altLang="en-US" sz="2400" b="1" dirty="0"/>
              <a:t>关闭连接</a:t>
            </a:r>
            <a:endParaRPr lang="en-US" altLang="zh-CN" sz="2400" b="1" dirty="0"/>
          </a:p>
          <a:p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1097280" y="2025965"/>
            <a:ext cx="10792425" cy="465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</a:rPr>
              <a:t>Socket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服务器端编程主要包括下面几步：</a:t>
            </a: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Socket</a:t>
            </a:r>
            <a:r>
              <a:rPr kumimoji="1" lang="zh-CN" altLang="en-US" b="1" dirty="0" smtClean="0"/>
              <a:t>编程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7759" y="3056351"/>
            <a:ext cx="982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Socket</a:t>
            </a:r>
            <a:r>
              <a:rPr kumimoji="1" lang="zh-CN" altLang="en-US" sz="3200" b="1" dirty="0" smtClean="0"/>
              <a:t>异步通信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967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Socket</a:t>
            </a:r>
            <a:r>
              <a:rPr kumimoji="1" lang="zh-CN" altLang="en-US" b="1" dirty="0" smtClean="0"/>
              <a:t>编程－</a:t>
            </a:r>
            <a:r>
              <a:rPr lang="en-US" altLang="zh-CN" b="1" dirty="0" err="1"/>
              <a:t>SocketServer</a:t>
            </a:r>
            <a:r>
              <a:rPr lang="zh-CN" altLang="en-US" b="1" dirty="0"/>
              <a:t>框架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3" y="1785643"/>
            <a:ext cx="10058400" cy="45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b="1" dirty="0" smtClean="0"/>
              <a:t>Socket</a:t>
            </a:r>
            <a:r>
              <a:rPr lang="zh-CN" altLang="en-US" b="1" dirty="0" smtClean="0"/>
              <a:t>异步通信的总结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97280" y="2442813"/>
            <a:ext cx="10058400" cy="274296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★使用线程方式</a:t>
            </a:r>
            <a:endParaRPr lang="zh-CN" altLang="en-US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★</a:t>
            </a:r>
            <a:r>
              <a:rPr lang="zh-CN" altLang="en-US" sz="3600" dirty="0" smtClean="0"/>
              <a:t>使用进程方式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★</a:t>
            </a:r>
            <a:r>
              <a:rPr lang="zh-CN" altLang="en-US" sz="3600" dirty="0" smtClean="0"/>
              <a:t>使用异步</a:t>
            </a:r>
            <a:r>
              <a:rPr lang="en-US" altLang="zh-CN" sz="3600" dirty="0" smtClean="0"/>
              <a:t>IO</a:t>
            </a:r>
            <a:r>
              <a:rPr lang="zh-CN" altLang="en-US" sz="3600" dirty="0" smtClean="0"/>
              <a:t>的方式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4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的标准，也是瓶颈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68387" y="2130791"/>
            <a:ext cx="10058400" cy="35059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 smtClean="0"/>
              <a:t>♦  一条连接上只可发送一个请求</a:t>
            </a:r>
          </a:p>
          <a:p>
            <a:pPr>
              <a:lnSpc>
                <a:spcPct val="100000"/>
              </a:lnSpc>
            </a:pPr>
            <a:r>
              <a:rPr lang="zh-CN" altLang="en-US" sz="3200" dirty="0"/>
              <a:t>♦  </a:t>
            </a:r>
            <a:r>
              <a:rPr lang="zh-CN" altLang="en-US" sz="3200" dirty="0" smtClean="0"/>
              <a:t>请求只能从客户端开始。</a:t>
            </a:r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♦  请求／响应首部未经压缩就发送。</a:t>
            </a:r>
          </a:p>
          <a:p>
            <a:pPr>
              <a:lnSpc>
                <a:spcPct val="100000"/>
              </a:lnSpc>
            </a:pPr>
            <a:r>
              <a:rPr lang="zh-CN" altLang="en-US" sz="3200" dirty="0"/>
              <a:t>♦  </a:t>
            </a:r>
            <a:r>
              <a:rPr lang="zh-CN" altLang="en-US" sz="3200" dirty="0" smtClean="0"/>
              <a:t>发送冗长的首部。</a:t>
            </a:r>
          </a:p>
          <a:p>
            <a:pPr>
              <a:lnSpc>
                <a:spcPct val="100000"/>
              </a:lnSpc>
            </a:pPr>
            <a:r>
              <a:rPr lang="zh-CN" altLang="en-US" sz="3200" dirty="0"/>
              <a:t>♦  </a:t>
            </a:r>
            <a:r>
              <a:rPr lang="zh-CN" altLang="en-US" sz="3200" dirty="0" smtClean="0"/>
              <a:t>可任意选择数据压缩格式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endParaRPr lang="zh-CN" altLang="en-US" sz="3600" dirty="0"/>
          </a:p>
          <a:p>
            <a:pPr>
              <a:lnSpc>
                <a:spcPct val="100000"/>
              </a:lnSpc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b="1" dirty="0" smtClean="0"/>
              <a:t>网络编程概念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54083" y="2793305"/>
            <a:ext cx="10058400" cy="102047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     在</a:t>
            </a:r>
            <a:r>
              <a:rPr lang="zh-CN" altLang="en-US" sz="3200" b="1" dirty="0"/>
              <a:t>进行网络编程时，我们常常见到同步</a:t>
            </a:r>
            <a:r>
              <a:rPr lang="en-US" altLang="zh-CN" sz="3200" b="1" dirty="0"/>
              <a:t>(Sync)/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Async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，阻塞</a:t>
            </a:r>
            <a:r>
              <a:rPr lang="en-US" altLang="zh-CN" sz="3200" b="1" dirty="0"/>
              <a:t>(Block)/</a:t>
            </a:r>
            <a:r>
              <a:rPr lang="zh-CN" altLang="en-US" sz="3200" b="1" dirty="0"/>
              <a:t>非阻塞</a:t>
            </a:r>
            <a:r>
              <a:rPr lang="en-US" altLang="zh-CN" sz="3200" b="1" dirty="0"/>
              <a:t>(Unblock)</a:t>
            </a:r>
            <a:r>
              <a:rPr lang="zh-CN" altLang="en-US" sz="3200" b="1" dirty="0"/>
              <a:t>四种调用</a:t>
            </a:r>
            <a:r>
              <a:rPr lang="zh-CN" altLang="en-US" sz="3200" b="1" dirty="0" smtClean="0"/>
              <a:t>方式。</a:t>
            </a:r>
            <a:endParaRPr lang="en-US" altLang="zh-CN" sz="32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1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顾鲍尔</a:t>
            </a:r>
            <a:endParaRPr kumimoji="1"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783673" cy="4023360"/>
          </a:xfrm>
        </p:spPr>
        <p:txBody>
          <a:bodyPr/>
          <a:lstStyle/>
          <a:p>
            <a:endParaRPr lang="zh-CN" altLang="en-US" dirty="0" smtClean="0"/>
          </a:p>
          <a:p>
            <a:r>
              <a:rPr lang="zh-CN" altLang="en-US" sz="2400" b="1" dirty="0" smtClean="0"/>
              <a:t>♥  曾就职于韩国</a:t>
            </a:r>
            <a:r>
              <a:rPr lang="en-US" altLang="zh-CN" sz="2400" b="1" dirty="0" err="1" smtClean="0"/>
              <a:t>NCsoft</a:t>
            </a:r>
            <a:r>
              <a:rPr lang="zh-CN" altLang="en-US" sz="2400" b="1" dirty="0" smtClean="0"/>
              <a:t>、搜狐畅游等知名互联网公司，负责开发多款系统平台和运维业务工具。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♥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博学教育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上海交大慧谷特聘</a:t>
            </a:r>
            <a:r>
              <a:rPr lang="en-US" altLang="zh-CN" sz="2400" b="1" dirty="0" smtClean="0"/>
              <a:t>Python</a:t>
            </a:r>
            <a:r>
              <a:rPr lang="zh-CN" altLang="en-US" sz="2400" b="1" dirty="0" smtClean="0"/>
              <a:t>讲师。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/>
              <a:t>♥ 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2014</a:t>
            </a:r>
            <a:r>
              <a:rPr lang="zh-CN" altLang="en-US" sz="2400" b="1" dirty="0" smtClean="0"/>
              <a:t>年加入某世界五百强电商项目组，担任“高级</a:t>
            </a:r>
            <a:r>
              <a:rPr lang="en-US" altLang="zh-CN" sz="2400" b="1" dirty="0" smtClean="0"/>
              <a:t>Python</a:t>
            </a:r>
            <a:r>
              <a:rPr lang="zh-CN" altLang="en-US" sz="2400" b="1" dirty="0" smtClean="0"/>
              <a:t>运维开发”一职，先后独立开发了“自动发布平台”、“</a:t>
            </a:r>
            <a:r>
              <a:rPr lang="en-US" altLang="zh-CN" sz="2400" b="1" dirty="0" smtClean="0"/>
              <a:t>CMDB</a:t>
            </a:r>
            <a:r>
              <a:rPr lang="zh-CN" altLang="en-US" sz="2400" b="1" dirty="0" smtClean="0"/>
              <a:t>”、“</a:t>
            </a:r>
            <a:r>
              <a:rPr lang="en-US" altLang="zh-CN" sz="2400" b="1" dirty="0" err="1"/>
              <a:t>Work</a:t>
            </a:r>
            <a:r>
              <a:rPr lang="en-US" altLang="zh-CN" sz="2400" b="1" dirty="0" err="1" smtClean="0"/>
              <a:t>Flow</a:t>
            </a:r>
            <a:r>
              <a:rPr lang="zh-CN" altLang="en-US" sz="2400" b="1" dirty="0" smtClean="0"/>
              <a:t>”等自动化运维系统。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641" y="2146473"/>
            <a:ext cx="2881682" cy="2976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b="1" dirty="0" smtClean="0"/>
              <a:t>网络编程概念－同步与异步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1940" y="2346966"/>
            <a:ext cx="9849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同步：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    所谓同步，就是在发出一个功能调用时，在没有得到结果之前，该调用就不返回。</a:t>
            </a:r>
            <a:r>
              <a:rPr lang="zh-CN" altLang="en-US" sz="2400" b="1" dirty="0"/>
              <a:t>也就是必须一件一件事做</a:t>
            </a:r>
            <a:r>
              <a:rPr lang="en-US" altLang="zh-CN" sz="2400" dirty="0"/>
              <a:t>,</a:t>
            </a:r>
            <a:r>
              <a:rPr lang="zh-CN" altLang="en-US" sz="2400" dirty="0"/>
              <a:t>等前一件做完了才能做下一件事。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例如在普通</a:t>
            </a:r>
            <a:r>
              <a:rPr lang="en-US" altLang="zh-CN" sz="2400" dirty="0">
                <a:solidFill>
                  <a:srgbClr val="FF0000"/>
                </a:solidFill>
              </a:rPr>
              <a:t>B/S</a:t>
            </a:r>
            <a:r>
              <a:rPr lang="zh-CN" altLang="en-US" sz="2400" dirty="0">
                <a:solidFill>
                  <a:srgbClr val="FF0000"/>
                </a:solidFill>
              </a:rPr>
              <a:t>模式（同步）：提交请求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</a:rPr>
              <a:t>等待服务器处理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</a:rPr>
              <a:t>处理完毕返回 这个期间客户端浏览器不能干任何事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7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b="1" dirty="0" smtClean="0"/>
              <a:t>网络编程概念－同步与异步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1940" y="2346966"/>
            <a:ext cx="9849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异步：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      异步的概念和同步相对。当一个异步过程调用发出后，调用者不能立刻得到结果。实际处理这个调用的部件在完成后，通过状态、通知和回调来通知调用者。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     例如 </a:t>
            </a:r>
            <a:r>
              <a:rPr lang="en-US" altLang="zh-CN" sz="2400" dirty="0" err="1">
                <a:solidFill>
                  <a:srgbClr val="FF0000"/>
                </a:solidFill>
              </a:rPr>
              <a:t>ajax</a:t>
            </a:r>
            <a:r>
              <a:rPr lang="zh-CN" altLang="en-US" sz="2400" dirty="0">
                <a:solidFill>
                  <a:srgbClr val="FF0000"/>
                </a:solidFill>
              </a:rPr>
              <a:t>请求（异步）</a:t>
            </a:r>
            <a:r>
              <a:rPr lang="en-US" altLang="zh-CN" sz="2400" dirty="0">
                <a:solidFill>
                  <a:srgbClr val="FF0000"/>
                </a:solidFill>
              </a:rPr>
              <a:t>: </a:t>
            </a:r>
            <a:r>
              <a:rPr lang="zh-CN" altLang="en-US" sz="2400" dirty="0">
                <a:solidFill>
                  <a:srgbClr val="FF0000"/>
                </a:solidFill>
              </a:rPr>
              <a:t>请求通过事件触发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</a:rPr>
              <a:t>服务器处理（这是浏览器仍然可以作其他事情）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</a:rPr>
              <a:t>处理完毕。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b="1" dirty="0" smtClean="0"/>
              <a:t>网络编程概念－阻塞与非阻塞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1940" y="1790714"/>
            <a:ext cx="9849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阻塞：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     阻塞调用是指调用结果返回之前，当前线程会被挂起（线程进入非可执行状态，在这个状态下，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不会给线程分配时间片，即线程暂停运行）。函数只有在得到结果之后才会返回。</a:t>
            </a:r>
            <a:r>
              <a:rPr lang="zh-CN" altLang="en-US" sz="2400" dirty="0">
                <a:solidFill>
                  <a:srgbClr val="FF0000"/>
                </a:solidFill>
              </a:rPr>
              <a:t>     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例如，到你某个时候到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楼一层（假如是内核缓冲区）取快递，但是你不知道快递什么时候过来，你又不能干别的事，只能死等着。但你可以睡觉（进程处于休眠状态），因为你知道快递把货送来时一定会给你打个电话（假定一定能叫醒你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b="1" dirty="0" smtClean="0"/>
              <a:t>网络编程概念－总结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97280" y="2401677"/>
            <a:ext cx="10058400" cy="253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总结：</a:t>
            </a:r>
            <a:endParaRPr lang="en-US" altLang="zh-CN" sz="24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同步</a:t>
            </a:r>
            <a:r>
              <a:rPr lang="zh-CN" altLang="en-US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和异步</a:t>
            </a:r>
            <a:r>
              <a:rPr lang="en-US" altLang="zh-CN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阻塞和非阻塞</a:t>
            </a:r>
            <a:r>
              <a:rPr lang="en-US" altLang="zh-CN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有些混用</a:t>
            </a:r>
            <a:r>
              <a:rPr lang="en-US" altLang="zh-CN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其实它们完全不是一回事</a:t>
            </a:r>
            <a:r>
              <a:rPr lang="en-US" altLang="zh-CN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而且它们修饰的对象也不相同</a:t>
            </a:r>
            <a:r>
              <a:rPr lang="zh-CN" altLang="en-US" sz="2400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zh-CN" altLang="en-US" sz="2400" b="1" dirty="0"/>
              <a:t>同步和异步仅仅是关于所关注的消息如何通知的</a:t>
            </a:r>
            <a:r>
              <a:rPr lang="zh-CN" altLang="en-US" sz="2400" b="1" dirty="0" smtClean="0"/>
              <a:t>机制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而阻塞与非阻塞，是怎么去处理消息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387" y="154360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Python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Web</a:t>
            </a:r>
            <a:r>
              <a:rPr kumimoji="1" lang="zh-CN" altLang="en-US" b="1" dirty="0" smtClean="0"/>
              <a:t>开发技术</a:t>
            </a:r>
            <a:endParaRPr kumimoji="1"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7919" y="2854301"/>
            <a:ext cx="5814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什么是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应用程序？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什么是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服务器？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客户端怎么访问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应用程序？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80" y="2351314"/>
            <a:ext cx="3972203" cy="28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397" y="2775790"/>
            <a:ext cx="10058400" cy="4023360"/>
          </a:xfrm>
        </p:spPr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-638497" y="4497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b="1" smtClean="0"/>
              <a:t>Web</a:t>
            </a:r>
            <a:r>
              <a:rPr lang="zh-CN" altLang="en-US" b="1" dirty="0" smtClean="0"/>
              <a:t>应用框架的基本介绍</a:t>
            </a:r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97280" y="1900462"/>
            <a:ext cx="10115203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应用框架（</a:t>
            </a:r>
            <a:r>
              <a:rPr lang="en-US" altLang="zh-CN" sz="2400" dirty="0"/>
              <a:t>Web application framework</a:t>
            </a:r>
            <a:r>
              <a:rPr lang="zh-CN" altLang="en-US" sz="2400" dirty="0"/>
              <a:t>）是一种开发框架，用来支持动态网站、网络应用程序及网络服务的开发。</a:t>
            </a:r>
            <a:endParaRPr lang="en-US" altLang="zh-CN" sz="2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097280" y="3220394"/>
            <a:ext cx="10338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TCPServer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request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response</a:t>
            </a:r>
            <a:r>
              <a:rPr lang="zh-CN" altLang="en-US" sz="2400" b="1" dirty="0">
                <a:solidFill>
                  <a:srgbClr val="FF0000"/>
                </a:solidFill>
              </a:rPr>
              <a:t>封装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路由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接口</a:t>
            </a:r>
            <a:r>
              <a:rPr lang="zh-CN" altLang="en-US" sz="2400" b="1" dirty="0">
                <a:solidFill>
                  <a:srgbClr val="FF0000"/>
                </a:solidFill>
              </a:rPr>
              <a:t>转换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模板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工具</a:t>
            </a:r>
            <a:r>
              <a:rPr lang="zh-CN" altLang="en-US" sz="2400" b="1" dirty="0">
                <a:solidFill>
                  <a:srgbClr val="FF0000"/>
                </a:solidFill>
              </a:rPr>
              <a:t>集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数据库接口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397" y="2775790"/>
            <a:ext cx="10058400" cy="4023360"/>
          </a:xfrm>
        </p:spPr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Python Web</a:t>
            </a:r>
            <a:r>
              <a:rPr lang="zh-CN" altLang="en-US" b="1" dirty="0" smtClean="0"/>
              <a:t>应用框架</a:t>
            </a:r>
            <a:endParaRPr lang="en-US" altLang="zh-CN" b="1" dirty="0"/>
          </a:p>
        </p:txBody>
      </p:sp>
      <p:sp>
        <p:nvSpPr>
          <p:cNvPr id="13" name="页脚占位符 4"/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14" name="灯片编号占位符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994B5C-776C-419A-A329-C4FCCA5C0E60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5" name="Picture 2" descr="http://cms.csdnimg.cn/articlev1/uploads/allimg/110217/100A14324-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04" y="2295202"/>
            <a:ext cx="2072128" cy="7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ms.csdnimg.cn/articlev1/uploads/allimg/110217/100A14330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16" y="1998354"/>
            <a:ext cx="32956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files.colabug.com/forum/201404/22/164417v8ffklvxf8vp8jv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8" y="1826818"/>
            <a:ext cx="2334237" cy="155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Fla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7" y="3575589"/>
            <a:ext cx="25527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70" y="3561188"/>
            <a:ext cx="2850811" cy="904865"/>
          </a:xfrm>
          <a:prstGeom prst="rect">
            <a:avLst/>
          </a:prstGeom>
        </p:spPr>
      </p:pic>
      <p:pic>
        <p:nvPicPr>
          <p:cNvPr id="20" name="Picture 16" descr="http://cms.csdnimg.cn/articlev1/uploads/allimg/110217/100A1G10-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72" y="3609954"/>
            <a:ext cx="26289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" y="4966092"/>
            <a:ext cx="3886200" cy="8763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24" y="4842727"/>
            <a:ext cx="3219450" cy="1181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8" y="4766527"/>
            <a:ext cx="3352800" cy="1333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63" y="3624460"/>
            <a:ext cx="2486025" cy="8001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68386" y="394977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宏框架 </a:t>
            </a:r>
            <a:r>
              <a:rPr lang="en-US" altLang="zh-CN" b="1" dirty="0" smtClean="0"/>
              <a:t>Vs </a:t>
            </a:r>
            <a:r>
              <a:rPr lang="zh-CN" altLang="en-US" b="1" dirty="0" smtClean="0"/>
              <a:t>微框架</a:t>
            </a:r>
            <a:endParaRPr lang="en-US" altLang="zh-CN" b="1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8" y="2173878"/>
            <a:ext cx="6353175" cy="3305175"/>
          </a:xfrm>
          <a:prstGeom prst="rect">
            <a:avLst/>
          </a:prstGeom>
        </p:spPr>
      </p:pic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3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68386" y="394977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必须要掌握的设计模式</a:t>
            </a:r>
            <a:r>
              <a:rPr lang="en-US" altLang="zh-CN" b="1" dirty="0" smtClean="0"/>
              <a:t>——MVC</a:t>
            </a:r>
            <a:endParaRPr lang="en-US" altLang="zh-CN" b="1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84865" y="2522329"/>
            <a:ext cx="467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0070C0"/>
                </a:solidFill>
              </a:rPr>
              <a:t>为什么需要了解</a:t>
            </a:r>
            <a:r>
              <a:rPr kumimoji="1" lang="en-US" altLang="zh-CN" sz="2800" b="1" dirty="0" smtClean="0">
                <a:solidFill>
                  <a:srgbClr val="0070C0"/>
                </a:solidFill>
              </a:rPr>
              <a:t>MVC</a:t>
            </a:r>
            <a:r>
              <a:rPr kumimoji="1" lang="zh-CN" altLang="en-US" sz="2800" b="1" dirty="0" smtClean="0">
                <a:solidFill>
                  <a:srgbClr val="0070C0"/>
                </a:solidFill>
              </a:rPr>
              <a:t>模式？</a:t>
            </a:r>
            <a:endParaRPr kumimoji="1"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6913" y="3675978"/>
            <a:ext cx="625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4"/>
                </a:solidFill>
              </a:rPr>
              <a:t>如果不运用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MVC</a:t>
            </a:r>
            <a:r>
              <a:rPr kumimoji="1" lang="zh-CN" altLang="en-US" sz="2800" b="1" dirty="0" smtClean="0">
                <a:solidFill>
                  <a:schemeClr val="accent4"/>
                </a:solidFill>
              </a:rPr>
              <a:t>设计模式，会怎么样？</a:t>
            </a:r>
            <a:endParaRPr kumimoji="1" lang="zh-CN" alt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68386" y="394977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必须要掌握的设计模式</a:t>
            </a:r>
            <a:r>
              <a:rPr lang="en-US" altLang="zh-CN" b="1" dirty="0" smtClean="0"/>
              <a:t>——MVC</a:t>
            </a:r>
            <a:endParaRPr lang="en-US" altLang="zh-CN" b="1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8386" y="2042371"/>
            <a:ext cx="1077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MVC</a:t>
            </a:r>
            <a:r>
              <a:rPr lang="zh-CN" altLang="en-US" sz="2400" b="1" dirty="0"/>
              <a:t>是三个单词的首字母缩写，它们是</a:t>
            </a:r>
            <a:r>
              <a:rPr lang="en-US" altLang="zh-CN" sz="2400" b="1" dirty="0"/>
              <a:t>Model</a:t>
            </a:r>
            <a:r>
              <a:rPr lang="zh-CN" altLang="en-US" sz="2400" b="1" dirty="0"/>
              <a:t>（模型）、</a:t>
            </a:r>
            <a:r>
              <a:rPr lang="en-US" altLang="zh-CN" sz="2400" b="1" dirty="0"/>
              <a:t>View</a:t>
            </a:r>
            <a:r>
              <a:rPr lang="zh-CN" altLang="en-US" sz="2400" b="1" dirty="0"/>
              <a:t>（视图）和</a:t>
            </a:r>
            <a:r>
              <a:rPr lang="en-US" altLang="zh-CN" sz="2400" b="1" dirty="0"/>
              <a:t>Controller</a:t>
            </a:r>
            <a:r>
              <a:rPr lang="zh-CN" altLang="en-US" sz="2400" b="1" dirty="0"/>
              <a:t>（控制）</a:t>
            </a:r>
            <a:r>
              <a:rPr lang="zh-CN" altLang="en-US" sz="2400" b="1" dirty="0" smtClean="0"/>
              <a:t>。</a:t>
            </a:r>
            <a:endParaRPr kumimoji="1" lang="zh-CN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7280" y="3070005"/>
            <a:ext cx="1023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 smtClean="0"/>
              <a:t>相互独立。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 smtClean="0"/>
              <a:t>每一层对外只提供独立的接口供外部调用。</a:t>
            </a:r>
          </a:p>
          <a:p>
            <a:pPr marL="342900" indent="-342900">
              <a:buAutoNum type="arabicPeriod"/>
            </a:pPr>
            <a:r>
              <a:rPr kumimoji="1" lang="zh-CN" altLang="en-US" sz="2400" dirty="0" smtClean="0"/>
              <a:t>模块化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15935" y="4964949"/>
            <a:ext cx="782108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修改外观或者变更数据都不用修改其他层，大大方便了维护和升级。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88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2150958"/>
            <a:ext cx="1035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通信基础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en-US" altLang="zh-CN" sz="2400" dirty="0" smtClean="0"/>
              <a:t>Socket</a:t>
            </a:r>
            <a:r>
              <a:rPr kumimoji="1" lang="zh-CN" altLang="en-US" sz="2400" dirty="0" smtClean="0"/>
              <a:t>编程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zh-CN" altLang="en-US" sz="2400" dirty="0" smtClean="0"/>
              <a:t>异步通信编程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的应用介绍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4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68386" y="394977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 smtClean="0"/>
              <a:t>Django</a:t>
            </a:r>
            <a:r>
              <a:rPr lang="zh-CN" altLang="en-US" b="1" dirty="0" smtClean="0"/>
              <a:t>眼中的</a:t>
            </a:r>
            <a:r>
              <a:rPr lang="en-US" altLang="zh-CN" b="1" dirty="0" smtClean="0"/>
              <a:t>MVC</a:t>
            </a:r>
            <a:r>
              <a:rPr lang="zh-CN" altLang="en-US" b="1" dirty="0" smtClean="0"/>
              <a:t>思想</a:t>
            </a:r>
            <a:endParaRPr lang="en-US" altLang="zh-CN" b="1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68386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8386" y="2042371"/>
            <a:ext cx="1077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Django</a:t>
            </a:r>
            <a:r>
              <a:rPr lang="zh-CN" altLang="en-US" sz="2400" b="1" dirty="0" smtClean="0"/>
              <a:t>框架更进一步诠释</a:t>
            </a:r>
            <a:r>
              <a:rPr lang="en-US" altLang="zh-CN" sz="2400" b="1" dirty="0" smtClean="0"/>
              <a:t>MVC</a:t>
            </a:r>
            <a:r>
              <a:rPr lang="zh-CN" altLang="en-US" sz="2400" b="1" dirty="0" smtClean="0"/>
              <a:t>思想，其分层结构简单的概括为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外观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机制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en-US" altLang="zh-CN" sz="2400" b="1" dirty="0">
                <a:solidFill>
                  <a:srgbClr val="FF0000"/>
                </a:solidFill>
              </a:rPr>
              <a:t>"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19188"/>
              </p:ext>
            </p:extLst>
          </p:nvPr>
        </p:nvGraphicFramePr>
        <p:xfrm>
          <a:off x="1674420" y="3457630"/>
          <a:ext cx="8716488" cy="240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496"/>
                <a:gridCol w="2905496"/>
                <a:gridCol w="2905496"/>
              </a:tblGrid>
              <a:tr h="504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作用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Django</a:t>
                      </a:r>
                      <a:r>
                        <a:rPr lang="zh-CN" altLang="en-US" sz="2400" dirty="0" smtClean="0"/>
                        <a:t>的</a:t>
                      </a:r>
                      <a:r>
                        <a:rPr lang="en-US" altLang="zh-CN" sz="2400" dirty="0" smtClean="0"/>
                        <a:t>MVC</a:t>
                      </a:r>
                      <a:r>
                        <a:rPr lang="zh-CN" altLang="en-US" sz="2400" dirty="0" smtClean="0"/>
                        <a:t>框架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其他</a:t>
                      </a:r>
                      <a:r>
                        <a:rPr lang="en-US" altLang="zh-CN" sz="2400" dirty="0" smtClean="0"/>
                        <a:t>MVC</a:t>
                      </a:r>
                      <a:r>
                        <a:rPr lang="zh-CN" altLang="en-US" sz="2400" dirty="0" smtClean="0"/>
                        <a:t>框架</a:t>
                      </a:r>
                      <a:endParaRPr lang="zh-CN" altLang="en-US" sz="2400" dirty="0"/>
                    </a:p>
                  </a:txBody>
                  <a:tcPr/>
                </a:tc>
              </a:tr>
              <a:tr h="476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数据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Models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/>
                        <a:t>Models</a:t>
                      </a:r>
                      <a:endParaRPr lang="zh-CN" altLang="en-US" sz="2400" dirty="0"/>
                    </a:p>
                  </a:txBody>
                  <a:tcPr/>
                </a:tc>
              </a:tr>
              <a:tr h="476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外观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Templates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 smtClean="0"/>
                        <a:t>Views</a:t>
                      </a:r>
                      <a:endParaRPr lang="zh-CN" altLang="en-US" sz="2400" dirty="0"/>
                    </a:p>
                  </a:txBody>
                  <a:tcPr/>
                </a:tc>
              </a:tr>
              <a:tr h="476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机制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Views</a:t>
                      </a:r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zh-CN" altLang="en-US" sz="2400" dirty="0" smtClean="0"/>
                    </a:p>
                    <a:p>
                      <a:pPr algn="ctr" fontAlgn="ctr"/>
                      <a:r>
                        <a:rPr lang="en-US" altLang="zh-CN" sz="2400" dirty="0" smtClean="0"/>
                        <a:t>Controller</a:t>
                      </a:r>
                      <a:endParaRPr lang="zh-CN" altLang="en-US" sz="2400" dirty="0"/>
                    </a:p>
                  </a:txBody>
                  <a:tcPr/>
                </a:tc>
              </a:tr>
              <a:tr h="476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控制器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68386" y="394977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 smtClean="0"/>
              <a:t>Django</a:t>
            </a:r>
            <a:r>
              <a:rPr lang="zh-CN" altLang="en-US" b="1" dirty="0" smtClean="0"/>
              <a:t>为什么那么火？</a:t>
            </a:r>
            <a:endParaRPr lang="en-US" altLang="zh-CN" b="1" dirty="0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1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68386" y="1733797"/>
            <a:ext cx="10087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C00000"/>
                </a:solidFill>
              </a:rPr>
              <a:t>Why</a:t>
            </a:r>
            <a:r>
              <a:rPr kumimoji="1" lang="zh-CN" altLang="en-US" sz="3200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3200" b="1" dirty="0" err="1" smtClean="0">
                <a:solidFill>
                  <a:srgbClr val="C00000"/>
                </a:solidFill>
              </a:rPr>
              <a:t>Django</a:t>
            </a:r>
            <a:r>
              <a:rPr kumimoji="1" lang="zh-CN" altLang="en-US" sz="3200" b="1" dirty="0" smtClean="0">
                <a:solidFill>
                  <a:srgbClr val="C00000"/>
                </a:solidFill>
              </a:rPr>
              <a:t>？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386" y="2532328"/>
            <a:ext cx="10462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Ridiculously </a:t>
            </a:r>
            <a:r>
              <a:rPr lang="en-US" altLang="zh-CN" sz="2400" dirty="0"/>
              <a:t>fast</a:t>
            </a:r>
            <a:r>
              <a:rPr lang="en-US" altLang="zh-CN" sz="2400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Fully loaded</a:t>
            </a:r>
            <a:r>
              <a:rPr lang="en-US" altLang="zh-CN" sz="2400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Reassuringly secure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  Exceedingly </a:t>
            </a:r>
            <a:r>
              <a:rPr lang="en-US" altLang="zh-CN" sz="2400" dirty="0"/>
              <a:t>scalable</a:t>
            </a:r>
            <a:r>
              <a:rPr lang="en-US" altLang="zh-CN" sz="2400" dirty="0" smtClean="0"/>
              <a:t>.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5.  </a:t>
            </a:r>
            <a:r>
              <a:rPr lang="en-US" altLang="zh-CN" sz="2400" dirty="0" smtClean="0"/>
              <a:t>Incredibly </a:t>
            </a:r>
            <a:r>
              <a:rPr lang="en-US" altLang="zh-CN" sz="2400" dirty="0"/>
              <a:t>versatile.</a:t>
            </a: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387" y="154360"/>
            <a:ext cx="10058400" cy="1450757"/>
          </a:xfrm>
        </p:spPr>
        <p:txBody>
          <a:bodyPr/>
          <a:lstStyle/>
          <a:p>
            <a:r>
              <a:rPr kumimoji="1" lang="zh-CN" altLang="en-US" b="1" dirty="0" smtClean="0"/>
              <a:t>项目实践 </a:t>
            </a:r>
            <a:r>
              <a:rPr kumimoji="1" lang="en-US" altLang="zh-CN" b="1" dirty="0" smtClean="0">
                <a:latin typeface="+mj-ea"/>
              </a:rPr>
              <a:t>—</a:t>
            </a:r>
            <a:r>
              <a:rPr kumimoji="1" lang="zh-CN" altLang="en-US" b="1" dirty="0" smtClean="0">
                <a:latin typeface="+mj-ea"/>
              </a:rPr>
              <a:t> </a:t>
            </a:r>
            <a:r>
              <a:rPr kumimoji="1" lang="en-US" altLang="zh-CN" b="1" dirty="0">
                <a:latin typeface="+mj-ea"/>
              </a:rPr>
              <a:t>DNS</a:t>
            </a:r>
            <a:r>
              <a:rPr kumimoji="1" lang="zh-CN" altLang="en-US" b="1" dirty="0">
                <a:latin typeface="+mj-ea"/>
              </a:rPr>
              <a:t>管理</a:t>
            </a:r>
            <a:r>
              <a:rPr kumimoji="1" lang="zh-CN" altLang="en-US" b="1" dirty="0" smtClean="0">
                <a:latin typeface="+mj-ea"/>
              </a:rPr>
              <a:t>系统</a:t>
            </a:r>
            <a:endParaRPr kumimoji="1"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1845734"/>
            <a:ext cx="5588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通过本项目，你将学会以下知识点：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 smtClean="0"/>
              <a:t>URL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机制与视图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定义和使用模型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会话和认证的基本处理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 err="1" smtClean="0"/>
              <a:t>Django</a:t>
            </a:r>
            <a:r>
              <a:rPr kumimoji="1" lang="zh-CN" altLang="en-US" sz="2400" dirty="0" smtClean="0"/>
              <a:t>的杀手锏－</a:t>
            </a:r>
            <a:r>
              <a:rPr kumimoji="1" lang="en-US" altLang="zh-CN" sz="2400" dirty="0" err="1" smtClean="0"/>
              <a:t>Django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Admin</a:t>
            </a:r>
            <a:endParaRPr kumimoji="1" lang="zh-CN" alt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前端美化神器</a:t>
            </a:r>
            <a:r>
              <a:rPr kumimoji="1" lang="en-US" altLang="zh-CN" sz="2400" dirty="0" smtClean="0"/>
              <a:t>—Bootstrap</a:t>
            </a:r>
            <a:r>
              <a:rPr kumimoji="1" lang="zh-CN" altLang="en-US" sz="2400" dirty="0" smtClean="0"/>
              <a:t>的简单应用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 smtClean="0"/>
              <a:t>如何使用</a:t>
            </a:r>
            <a:r>
              <a:rPr kumimoji="1" lang="en-US" altLang="zh-CN" sz="2400" dirty="0" smtClean="0"/>
              <a:t>Ajax</a:t>
            </a:r>
            <a:r>
              <a:rPr kumimoji="1" lang="zh-CN" altLang="en-US" sz="2400" dirty="0" smtClean="0"/>
              <a:t>进行前后端交互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、模版及表单的处理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11812" y="2231957"/>
            <a:ext cx="468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7.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Django</a:t>
            </a:r>
            <a:r>
              <a:rPr kumimoji="1" lang="zh-CN" altLang="en-US" sz="2400" dirty="0" smtClean="0"/>
              <a:t>的静态文件处理机制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8.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Django</a:t>
            </a:r>
            <a:r>
              <a:rPr kumimoji="1" lang="zh-CN" altLang="en-US" sz="2400" dirty="0" smtClean="0"/>
              <a:t>应用的部署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2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如何创建一个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204080"/>
            <a:ext cx="10058400" cy="1070461"/>
          </a:xfrm>
        </p:spPr>
        <p:txBody>
          <a:bodyPr/>
          <a:lstStyle/>
          <a:p>
            <a:r>
              <a:rPr kumimoji="1" lang="nl-NL" altLang="zh-CN" b="1" dirty="0" smtClean="0"/>
              <a:t>➜ </a:t>
            </a:r>
            <a:r>
              <a:rPr kumimoji="1" lang="nl-NL" altLang="zh-CN" b="1" dirty="0" err="1"/>
              <a:t>django-admin</a:t>
            </a:r>
            <a:r>
              <a:rPr kumimoji="1" lang="nl-NL" altLang="zh-CN" b="1" dirty="0"/>
              <a:t> </a:t>
            </a:r>
            <a:r>
              <a:rPr kumimoji="1" lang="nl-NL" altLang="zh-CN" b="1" dirty="0" smtClean="0"/>
              <a:t>startproject </a:t>
            </a:r>
            <a:r>
              <a:rPr kumimoji="1" lang="en-US" altLang="zh-CN" b="1" dirty="0" smtClean="0"/>
              <a:t>&lt;</a:t>
            </a:r>
            <a:r>
              <a:rPr kumimoji="1" lang="en-US" altLang="zh-CN" b="1" dirty="0" err="1" smtClean="0"/>
              <a:t>project_name</a:t>
            </a:r>
            <a:r>
              <a:rPr kumimoji="1" lang="en-US" altLang="zh-CN" b="1" dirty="0" smtClean="0"/>
              <a:t>&gt;</a:t>
            </a:r>
            <a:endParaRPr kumimoji="1" lang="nl-NL" altLang="zh-CN" b="1" dirty="0" smtClean="0"/>
          </a:p>
          <a:p>
            <a:pPr marL="0" indent="0">
              <a:buNone/>
            </a:pPr>
            <a:endParaRPr kumimoji="1" lang="nl-NL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7280" y="3851500"/>
            <a:ext cx="413951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mysite/ </a:t>
            </a: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err="1" smtClean="0"/>
              <a:t>manage.py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mysite/</a:t>
            </a: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</a:t>
            </a:r>
            <a:r>
              <a:rPr lang="en-US" altLang="zh-CN" dirty="0" err="1" smtClean="0"/>
              <a:t>settings.py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                      </a:t>
            </a:r>
            <a:r>
              <a:rPr lang="en-US" altLang="zh-CN" dirty="0" err="1" smtClean="0"/>
              <a:t>urls.py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                      </a:t>
            </a:r>
            <a:r>
              <a:rPr lang="en-US" altLang="zh-CN" dirty="0" err="1" smtClean="0"/>
              <a:t>wsgi.py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3385751"/>
            <a:ext cx="70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创建好的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116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如何创建及安装一个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4584" y="2350981"/>
            <a:ext cx="4143632" cy="699758"/>
          </a:xfrm>
        </p:spPr>
        <p:txBody>
          <a:bodyPr/>
          <a:lstStyle/>
          <a:p>
            <a:pPr marL="0" indent="0">
              <a:buNone/>
            </a:pPr>
            <a:r>
              <a:rPr kumimoji="1" lang="nl-NL" altLang="zh-CN" dirty="0"/>
              <a:t>➜ </a:t>
            </a:r>
            <a:r>
              <a:rPr kumimoji="1" lang="nl-NL" altLang="zh-CN" dirty="0" err="1"/>
              <a:t>django-admin</a:t>
            </a:r>
            <a:r>
              <a:rPr kumimoji="1" lang="nl-NL" altLang="zh-CN" dirty="0"/>
              <a:t> </a:t>
            </a:r>
            <a:r>
              <a:rPr kumimoji="1" lang="nl-NL" altLang="zh-CN" dirty="0" err="1"/>
              <a:t>startapp</a:t>
            </a:r>
            <a:r>
              <a:rPr kumimoji="1" lang="nl-NL" altLang="zh-CN" dirty="0"/>
              <a:t> </a:t>
            </a:r>
            <a:r>
              <a:rPr kumimoji="1" lang="nl-NL" altLang="zh-CN" dirty="0" smtClean="0"/>
              <a:t>&lt;</a:t>
            </a:r>
            <a:r>
              <a:rPr kumimoji="1" lang="nl-NL" altLang="zh-CN" dirty="0" err="1" smtClean="0"/>
              <a:t>appname</a:t>
            </a:r>
            <a:r>
              <a:rPr kumimoji="1" lang="nl-NL" altLang="zh-CN" dirty="0" smtClean="0"/>
              <a:t>&gt;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45785" y="1849778"/>
            <a:ext cx="41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1.</a:t>
            </a:r>
            <a:r>
              <a:rPr kumimoji="1" lang="zh-CN" altLang="en-US" b="1" dirty="0" smtClean="0"/>
              <a:t> 创建一个</a:t>
            </a:r>
            <a:r>
              <a:rPr kumimoji="1" lang="en-US" altLang="zh-CN" b="1" dirty="0" smtClean="0"/>
              <a:t>APP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3102753"/>
            <a:ext cx="41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2</a:t>
            </a:r>
            <a:r>
              <a:rPr kumimoji="1" lang="en-US" altLang="zh-CN" b="1" dirty="0" smtClean="0"/>
              <a:t>.</a:t>
            </a:r>
            <a:r>
              <a:rPr kumimoji="1" lang="zh-CN" altLang="en-US" b="1" dirty="0" smtClean="0"/>
              <a:t> 安装一个</a:t>
            </a:r>
            <a:r>
              <a:rPr kumimoji="1" lang="en-US" altLang="zh-CN" b="1" dirty="0" smtClean="0"/>
              <a:t>APP</a:t>
            </a:r>
            <a:endParaRPr kumimoji="1"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3653935"/>
            <a:ext cx="4813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2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项目实践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管理系统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37" y="3162202"/>
            <a:ext cx="4352051" cy="624247"/>
          </a:xfrm>
        </p:spPr>
        <p:txBody>
          <a:bodyPr>
            <a:noAutofit/>
          </a:bodyPr>
          <a:lstStyle/>
          <a:p>
            <a:r>
              <a:rPr kumimoji="1" lang="zh-CN" altLang="en-US" sz="3200" b="1" dirty="0" smtClean="0">
                <a:solidFill>
                  <a:schemeClr val="accent2"/>
                </a:solidFill>
              </a:rPr>
              <a:t>数据库设计   </a:t>
            </a:r>
            <a:r>
              <a:rPr kumimoji="1" lang="en-US" altLang="zh-CN" sz="3200" b="1" dirty="0" smtClean="0">
                <a:solidFill>
                  <a:schemeClr val="accent2"/>
                </a:solidFill>
              </a:rPr>
              <a:t>Models</a:t>
            </a:r>
            <a:endParaRPr kumimoji="1"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648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如何创建数据库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41734" y="2790840"/>
            <a:ext cx="4143632" cy="699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kumimoji="1" lang="nl-NL" altLang="zh-CN" dirty="0" smtClean="0"/>
              <a:t>➜ </a:t>
            </a:r>
            <a:r>
              <a:rPr kumimoji="1" lang="en-US" altLang="zh-CN" dirty="0" err="1" smtClean="0"/>
              <a:t>django</a:t>
            </a:r>
            <a:r>
              <a:rPr kumimoji="1" lang="en-US" altLang="zh-CN" dirty="0" smtClean="0"/>
              <a:t> manage </a:t>
            </a:r>
            <a:r>
              <a:rPr kumimoji="1" lang="en-US" altLang="zh-CN" dirty="0" err="1" smtClean="0"/>
              <a:t>syncdb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2935" y="2274650"/>
            <a:ext cx="41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1.</a:t>
            </a:r>
            <a:r>
              <a:rPr kumimoji="1" lang="zh-CN" altLang="en-US" b="1" dirty="0" smtClean="0"/>
              <a:t> 创建一个项目数据库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414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89764" y="0"/>
            <a:ext cx="4452925" cy="6863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mysite/ </a:t>
            </a:r>
            <a:endParaRPr lang="zh-CN" altLang="en-US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</a:t>
            </a:r>
            <a:r>
              <a:rPr lang="en-US" altLang="zh-CN" sz="2000" dirty="0" err="1" smtClean="0"/>
              <a:t>manage.py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mysite/</a:t>
            </a:r>
            <a:endParaRPr lang="zh-CN" altLang="en-US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__.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 </a:t>
            </a:r>
            <a:endParaRPr lang="zh-CN" altLang="en-US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settings.py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          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urls.py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          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wsgi.py</a:t>
            </a:r>
            <a:endParaRPr lang="zh-CN" altLang="en-US" sz="2000" dirty="0" smtClean="0"/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  </a:t>
            </a:r>
            <a:r>
              <a:rPr kumimoji="1" lang="en-US" altLang="zh-CN" sz="2000" dirty="0" smtClean="0"/>
              <a:t>APP1/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__.</a:t>
            </a:r>
            <a:r>
              <a:rPr lang="en-US" altLang="zh-CN" sz="2000" dirty="0" err="1" smtClean="0"/>
              <a:t>py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</a:t>
            </a:r>
            <a:r>
              <a:rPr lang="en-US" altLang="zh-CN" sz="2000" dirty="0" err="1" smtClean="0"/>
              <a:t>models.py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</a:t>
            </a:r>
            <a:r>
              <a:rPr lang="en-US" altLang="zh-CN" sz="2000" dirty="0" err="1" smtClean="0"/>
              <a:t>views.py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</a:t>
            </a:r>
            <a:r>
              <a:rPr lang="en-US" altLang="zh-CN" sz="2000" dirty="0" err="1" smtClean="0"/>
              <a:t>urls.py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static/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APP1/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APP2/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……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templates/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APP1/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……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APP2/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…..</a:t>
            </a:r>
            <a:endParaRPr lang="en-US" altLang="zh-CN" sz="2000" dirty="0"/>
          </a:p>
          <a:p>
            <a:r>
              <a:rPr lang="en-US" altLang="zh-CN" sz="2000" dirty="0" smtClean="0"/>
              <a:t>       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65696" y="2286000"/>
            <a:ext cx="3846787" cy="14773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/>
              <a:t>企业级</a:t>
            </a:r>
            <a:r>
              <a:rPr kumimoji="1" lang="en-US" altLang="zh-CN" sz="3600" dirty="0" err="1"/>
              <a:t>Django</a:t>
            </a:r>
            <a:r>
              <a:rPr kumimoji="1" lang="zh-CN" altLang="en-US" sz="3600" dirty="0" smtClean="0"/>
              <a:t>项目</a:t>
            </a:r>
            <a:endParaRPr kumimoji="1" lang="en-US" altLang="zh-CN" sz="3600" dirty="0" smtClean="0"/>
          </a:p>
          <a:p>
            <a:pPr algn="ctr"/>
            <a:r>
              <a:rPr kumimoji="1" lang="zh-CN" altLang="en-US" sz="3600" dirty="0" smtClean="0"/>
              <a:t>最佳</a:t>
            </a:r>
            <a:r>
              <a:rPr kumimoji="1" lang="zh-CN" altLang="en-US" sz="3600" dirty="0"/>
              <a:t>实践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6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如何配置模版和静态资源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76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用户登录和注销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/>
              <a:t>login</a:t>
            </a:r>
            <a:r>
              <a:rPr lang="en-US" altLang="zh-CN" dirty="0"/>
              <a:t>(request):</a:t>
            </a:r>
            <a:br>
              <a:rPr lang="en-US" altLang="zh-CN" dirty="0"/>
            </a:br>
            <a:r>
              <a:rPr lang="en-US" altLang="zh-CN" dirty="0"/>
              <a:t>    username = </a:t>
            </a:r>
            <a:r>
              <a:rPr lang="en-US" altLang="zh-CN" dirty="0" err="1"/>
              <a:t>request.POST.get</a:t>
            </a:r>
            <a:r>
              <a:rPr lang="en-US" altLang="zh-CN" dirty="0"/>
              <a:t>(</a:t>
            </a:r>
            <a:r>
              <a:rPr lang="en-US" altLang="zh-CN" dirty="0"/>
              <a:t>'username', ''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password = </a:t>
            </a:r>
            <a:r>
              <a:rPr lang="en-US" altLang="zh-CN" dirty="0" err="1"/>
              <a:t>request.POST.get</a:t>
            </a:r>
            <a:r>
              <a:rPr lang="en-US" altLang="zh-CN" dirty="0"/>
              <a:t>(</a:t>
            </a:r>
            <a:r>
              <a:rPr lang="en-US" altLang="zh-CN" dirty="0"/>
              <a:t>'password', ''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user = </a:t>
            </a:r>
            <a:r>
              <a:rPr lang="en-US" altLang="zh-CN" dirty="0" err="1"/>
              <a:t>auth.authenticate</a:t>
            </a:r>
            <a:r>
              <a:rPr lang="en-US" altLang="zh-CN" dirty="0"/>
              <a:t>(</a:t>
            </a:r>
            <a:r>
              <a:rPr lang="en-US" altLang="zh-CN" dirty="0"/>
              <a:t>username</a:t>
            </a:r>
            <a:r>
              <a:rPr lang="en-US" altLang="zh-CN" dirty="0"/>
              <a:t>=username</a:t>
            </a:r>
            <a:r>
              <a:rPr lang="en-US" altLang="zh-CN" dirty="0"/>
              <a:t>, password</a:t>
            </a:r>
            <a:r>
              <a:rPr lang="en-US" altLang="zh-CN" dirty="0"/>
              <a:t>=password)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 </a:t>
            </a:r>
            <a:r>
              <a:rPr lang="en-US" altLang="zh-CN" dirty="0"/>
              <a:t>user </a:t>
            </a:r>
            <a:r>
              <a:rPr lang="en-US" altLang="zh-CN" b="1" dirty="0"/>
              <a:t>is not </a:t>
            </a:r>
            <a:r>
              <a:rPr lang="en-US" altLang="zh-CN" dirty="0"/>
              <a:t>None </a:t>
            </a:r>
            <a:r>
              <a:rPr lang="en-US" altLang="zh-CN" b="1" dirty="0"/>
              <a:t>and </a:t>
            </a:r>
            <a:r>
              <a:rPr lang="en-US" altLang="zh-CN" dirty="0" err="1"/>
              <a:t>user.is_active</a:t>
            </a:r>
            <a:r>
              <a:rPr lang="en-US" altLang="zh-CN" dirty="0" smtClean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auth.login</a:t>
            </a:r>
            <a:r>
              <a:rPr lang="en-US" altLang="zh-CN" dirty="0"/>
              <a:t>(request</a:t>
            </a:r>
            <a:r>
              <a:rPr lang="en-US" altLang="zh-CN" dirty="0"/>
              <a:t>, </a:t>
            </a:r>
            <a:r>
              <a:rPr lang="en-US" altLang="zh-CN" dirty="0"/>
              <a:t>user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dirty="0" err="1"/>
              <a:t>HttpResponseRedirect</a:t>
            </a:r>
            <a:r>
              <a:rPr lang="en-US" altLang="zh-CN" dirty="0"/>
              <a:t>(reverse</a:t>
            </a:r>
            <a:r>
              <a:rPr lang="en-US" altLang="zh-CN" dirty="0" smtClean="0"/>
              <a:t>(‘…….’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else</a:t>
            </a:r>
            <a:r>
              <a:rPr lang="en-US" altLang="zh-CN" dirty="0" smtClean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dirty="0" smtClean="0"/>
              <a:t>render(request,…….)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《Python</a:t>
            </a:r>
            <a:r>
              <a:rPr kumimoji="1" lang="zh-CN" altLang="en-US" smtClean="0"/>
              <a:t>编程开发技术</a:t>
            </a:r>
            <a:r>
              <a:rPr kumimoji="1" lang="en-US" altLang="zh-CN" smtClean="0"/>
              <a:t>》</a:t>
            </a:r>
            <a:r>
              <a:rPr kumimoji="1" lang="zh-CN" altLang="en-US" smtClean="0"/>
              <a:t>培训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68AC-83C5-F945-8416-4CCC14A93B34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00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1713491"/>
            <a:ext cx="10359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5.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应用框架的基本介绍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6.</a:t>
            </a:r>
            <a:r>
              <a:rPr kumimoji="1" lang="zh-CN" altLang="en-US" sz="2400" dirty="0" smtClean="0"/>
              <a:t>   什么是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模式？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7.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err="1" smtClean="0"/>
              <a:t>Django</a:t>
            </a:r>
            <a:r>
              <a:rPr kumimoji="1" lang="zh-CN" altLang="en-US" sz="2400" dirty="0" smtClean="0"/>
              <a:t>编程基础以及企业级开发最佳实践分享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8.</a:t>
            </a:r>
            <a:r>
              <a:rPr kumimoji="1" lang="zh-CN" altLang="en-US" sz="2400" dirty="0" smtClean="0"/>
              <a:t>   项目实践</a:t>
            </a:r>
            <a:r>
              <a:rPr kumimoji="1" lang="en-US" altLang="zh-CN" sz="2400" dirty="0" smtClean="0"/>
              <a:t>—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DNS</a:t>
            </a:r>
            <a:r>
              <a:rPr kumimoji="1" lang="zh-CN" altLang="en-US" sz="2400" dirty="0" smtClean="0"/>
              <a:t>管理系统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      </a:t>
            </a:r>
            <a:r>
              <a:rPr kumimoji="1" lang="en-US" altLang="zh-CN" sz="2400" dirty="0" smtClean="0"/>
              <a:t>(1). </a:t>
            </a:r>
            <a:r>
              <a:rPr kumimoji="1" lang="zh-CN" altLang="en-US" sz="2400" dirty="0" smtClean="0"/>
              <a:t>设计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(2). </a:t>
            </a:r>
            <a:r>
              <a:rPr kumimoji="1" lang="zh-CN" altLang="en-US" sz="2400" dirty="0" smtClean="0"/>
              <a:t>开发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     (4). </a:t>
            </a:r>
            <a:r>
              <a:rPr kumimoji="1" lang="zh-CN" altLang="en-US" sz="2400" dirty="0" smtClean="0"/>
              <a:t>前端设计与交互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(3). </a:t>
            </a:r>
            <a:r>
              <a:rPr kumimoji="1" lang="zh-CN" altLang="en-US" sz="2400" dirty="0" smtClean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16681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课程的演示运行环境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97983"/>
            <a:ext cx="10058400" cy="283662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dirty="0" smtClean="0"/>
              <a:t>★ 开发语言： </a:t>
            </a:r>
            <a:r>
              <a:rPr kumimoji="1" lang="en-US" altLang="zh-CN" sz="2800" dirty="0" smtClean="0"/>
              <a:t>Python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2.7.10</a:t>
            </a:r>
            <a:endParaRPr kumimoji="1" lang="zh-CN" altLang="en-US" sz="2800" dirty="0" smtClean="0"/>
          </a:p>
          <a:p>
            <a:r>
              <a:rPr kumimoji="1" lang="zh-CN" altLang="en-US" sz="2800" dirty="0"/>
              <a:t>★ </a:t>
            </a:r>
            <a:r>
              <a:rPr kumimoji="1" lang="zh-CN" altLang="en-US" sz="2800" dirty="0" smtClean="0"/>
              <a:t>开发框架： </a:t>
            </a:r>
            <a:r>
              <a:rPr kumimoji="1" lang="en-US" altLang="zh-CN" sz="2800" dirty="0" err="1" smtClean="0"/>
              <a:t>Django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1.6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</a:p>
          <a:p>
            <a:r>
              <a:rPr kumimoji="1" lang="zh-CN" altLang="en-US" sz="2800" dirty="0"/>
              <a:t>★ </a:t>
            </a:r>
            <a:r>
              <a:rPr kumimoji="1" lang="en-US" altLang="zh-CN" sz="2800" dirty="0" smtClean="0"/>
              <a:t>IDE</a:t>
            </a:r>
            <a:r>
              <a:rPr kumimoji="1" lang="zh-CN" altLang="en-US" sz="2800" dirty="0" smtClean="0"/>
              <a:t>：             </a:t>
            </a:r>
            <a:r>
              <a:rPr kumimoji="1" lang="en-US" altLang="zh-CN" sz="2800" dirty="0" err="1" smtClean="0"/>
              <a:t>Pycharm</a:t>
            </a:r>
            <a:r>
              <a:rPr kumimoji="1" lang="en-US" altLang="zh-CN" sz="2800" dirty="0" smtClean="0"/>
              <a:t> 4.5.3</a:t>
            </a:r>
          </a:p>
          <a:p>
            <a:endParaRPr kumimoji="1" lang="zh-CN" altLang="en-US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本次课程主要目的是提供大家在开发</a:t>
            </a:r>
            <a:r>
              <a:rPr kumimoji="1" lang="en-US" altLang="zh-CN" sz="2800" dirty="0" smtClean="0"/>
              <a:t>Web</a:t>
            </a:r>
            <a:r>
              <a:rPr kumimoji="1" lang="zh-CN" altLang="en-US" sz="2800" dirty="0" smtClean="0"/>
              <a:t>相关应用程序的思路和方法， 因此不限于某种语言或某种框架。</a:t>
            </a:r>
            <a:endParaRPr kumimoji="1" lang="en-US" altLang="zh-CN" sz="2800" dirty="0"/>
          </a:p>
          <a:p>
            <a:endParaRPr kumimoji="1" lang="zh-CN" altLang="en-US" sz="2800" dirty="0" smtClean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《Python</a:t>
            </a:r>
            <a:r>
              <a:rPr lang="zh-CN" altLang="en-US" smtClean="0"/>
              <a:t>编程开发技术</a:t>
            </a:r>
            <a:r>
              <a:rPr lang="en-US" altLang="zh-CN" smtClean="0"/>
              <a:t>》</a:t>
            </a:r>
            <a:r>
              <a:rPr lang="zh-CN" altLang="en-US" smtClean="0"/>
              <a:t>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课前欢乐颂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09258"/>
            <a:ext cx="1905000" cy="254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14800" y="3594538"/>
            <a:ext cx="704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/>
              <a:t>Http</a:t>
            </a:r>
            <a:r>
              <a:rPr kumimoji="1" lang="zh-CN" altLang="en-US" sz="4400" b="1" dirty="0" smtClean="0"/>
              <a:t>协议基础扫盲篇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081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4" y="3370440"/>
            <a:ext cx="5295900" cy="2794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80" y="1900462"/>
            <a:ext cx="5358526" cy="337749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Http</a:t>
            </a:r>
            <a:r>
              <a:rPr kumimoji="1" lang="zh-CN" altLang="en-US" b="1" dirty="0" smtClean="0"/>
              <a:t>通信基础</a:t>
            </a:r>
            <a:r>
              <a:rPr kumimoji="1" lang="en-US" altLang="zh-CN" b="1" dirty="0" smtClean="0"/>
              <a:t>—</a:t>
            </a:r>
            <a:r>
              <a:rPr kumimoji="1" lang="zh-CN" altLang="en-US" b="1" dirty="0" smtClean="0"/>
              <a:t>网络互联的本质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88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《CMDB</a:t>
            </a:r>
            <a:r>
              <a:rPr lang="zh-CN" altLang="en-US" dirty="0" smtClean="0"/>
              <a:t>核心技术与自动化开发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29" y="1845734"/>
            <a:ext cx="5799338" cy="3898444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Http</a:t>
            </a:r>
            <a:r>
              <a:rPr kumimoji="1" lang="zh-CN" altLang="en-US" b="1" dirty="0" smtClean="0"/>
              <a:t>通信基础</a:t>
            </a:r>
            <a:r>
              <a:rPr kumimoji="1" lang="en-US" altLang="zh-CN" b="1" dirty="0" smtClean="0"/>
              <a:t>—</a:t>
            </a:r>
            <a:r>
              <a:rPr kumimoji="1" lang="zh-CN" altLang="en-US" b="1" dirty="0" smtClean="0"/>
              <a:t>网络互联的本质</a:t>
            </a:r>
            <a:endParaRPr kumimoji="1"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954815" y="5744178"/>
            <a:ext cx="350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TCP</a:t>
            </a:r>
            <a:r>
              <a:rPr kumimoji="1" lang="zh-CN" altLang="en-US" b="1" dirty="0" smtClean="0"/>
              <a:t>／</a:t>
            </a:r>
            <a:r>
              <a:rPr kumimoji="1" lang="en-US" altLang="zh-CN" b="1" dirty="0" smtClean="0"/>
              <a:t>IP</a:t>
            </a:r>
            <a:r>
              <a:rPr kumimoji="1" lang="zh-CN" altLang="en-US" b="1" dirty="0" smtClean="0"/>
              <a:t>三次握手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59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《CMDB</a:t>
            </a:r>
            <a:r>
              <a:rPr lang="zh-CN" altLang="en-US" smtClean="0"/>
              <a:t>核心技术与自动化开发</a:t>
            </a:r>
            <a:r>
              <a:rPr lang="en-US" altLang="zh-CN" smtClean="0"/>
              <a:t>》</a:t>
            </a:r>
            <a:r>
              <a:rPr lang="zh-CN" altLang="en-US" smtClean="0"/>
              <a:t>中国移动深圳分公司培训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en-US" altLang="zh-CN" b="1" dirty="0" smtClean="0"/>
              <a:t>Http</a:t>
            </a:r>
            <a:r>
              <a:rPr kumimoji="1" lang="zh-CN" altLang="en-US" b="1" dirty="0" smtClean="0"/>
              <a:t>通信基础</a:t>
            </a:r>
            <a:r>
              <a:rPr kumimoji="1" lang="en-US" altLang="zh-CN" b="1" dirty="0" smtClean="0"/>
              <a:t>—</a:t>
            </a:r>
            <a:r>
              <a:rPr kumimoji="1" lang="zh-CN" altLang="en-US" b="1" dirty="0" smtClean="0"/>
              <a:t>请求方式</a:t>
            </a:r>
            <a:endParaRPr kumimoji="1"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83" y="418845"/>
            <a:ext cx="1757440" cy="1186272"/>
          </a:xfrm>
          <a:prstGeom prst="rect">
            <a:avLst/>
          </a:prstGeom>
        </p:spPr>
      </p:pic>
      <p:graphicFrame>
        <p:nvGraphicFramePr>
          <p:cNvPr id="11" name="Espace réservé du contenu 3"/>
          <p:cNvGraphicFramePr>
            <a:graphicFrameLocks/>
          </p:cNvGraphicFramePr>
          <p:nvPr>
            <p:extLst/>
          </p:nvPr>
        </p:nvGraphicFramePr>
        <p:xfrm>
          <a:off x="1385379" y="2254687"/>
          <a:ext cx="9482202" cy="336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17"/>
                <a:gridCol w="7644985"/>
              </a:tblGrid>
              <a:tr h="555158">
                <a:tc>
                  <a:txBody>
                    <a:bodyPr/>
                    <a:lstStyle/>
                    <a:p>
                      <a:r>
                        <a:rPr lang="fr-CA" b="1" dirty="0" err="1" smtClean="0"/>
                        <a:t>Method</a:t>
                      </a:r>
                      <a:r>
                        <a:rPr lang="fr-CA" b="1" dirty="0" smtClean="0"/>
                        <a:t> </a:t>
                      </a:r>
                      <a:endParaRPr lang="fr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fr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628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CA" dirty="0" smtClean="0"/>
                        <a:t>GET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Retrieve</a:t>
                      </a:r>
                      <a:r>
                        <a:rPr lang="fr-CA" dirty="0" smtClean="0"/>
                        <a:t> a </a:t>
                      </a:r>
                      <a:r>
                        <a:rPr lang="fr-CA" dirty="0" err="1" smtClean="0"/>
                        <a:t>resource</a:t>
                      </a:r>
                      <a:r>
                        <a:rPr lang="fr-CA" dirty="0" smtClean="0"/>
                        <a:t> </a:t>
                      </a:r>
                      <a:endParaRPr lang="fr-CA" dirty="0"/>
                    </a:p>
                  </a:txBody>
                  <a:tcPr/>
                </a:tc>
              </a:tr>
              <a:tr h="562868">
                <a:tc>
                  <a:txBody>
                    <a:bodyPr/>
                    <a:lstStyle/>
                    <a:p>
                      <a:r>
                        <a:rPr lang="fr-CA" dirty="0" smtClean="0"/>
                        <a:t>PUT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Store a </a:t>
                      </a:r>
                      <a:r>
                        <a:rPr lang="fr-CA" dirty="0" err="1" smtClean="0"/>
                        <a:t>resource</a:t>
                      </a:r>
                      <a:r>
                        <a:rPr lang="fr-CA" dirty="0" smtClean="0"/>
                        <a:t> </a:t>
                      </a:r>
                      <a:endParaRPr lang="fr-CA" dirty="0"/>
                    </a:p>
                  </a:txBody>
                  <a:tcPr/>
                </a:tc>
              </a:tr>
              <a:tr h="562868">
                <a:tc>
                  <a:txBody>
                    <a:bodyPr/>
                    <a:lstStyle/>
                    <a:p>
                      <a:r>
                        <a:rPr lang="fr-CA" dirty="0" smtClean="0"/>
                        <a:t>DELETE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Remove</a:t>
                      </a:r>
                      <a:r>
                        <a:rPr lang="fr-CA" dirty="0" smtClean="0"/>
                        <a:t> a </a:t>
                      </a:r>
                      <a:r>
                        <a:rPr lang="fr-CA" dirty="0" err="1" smtClean="0"/>
                        <a:t>resource</a:t>
                      </a:r>
                      <a:r>
                        <a:rPr lang="fr-CA" dirty="0" smtClean="0"/>
                        <a:t> </a:t>
                      </a:r>
                      <a:endParaRPr lang="fr-CA" dirty="0"/>
                    </a:p>
                  </a:txBody>
                  <a:tcPr/>
                </a:tc>
              </a:tr>
              <a:tr h="562868">
                <a:tc>
                  <a:txBody>
                    <a:bodyPr/>
                    <a:lstStyle/>
                    <a:p>
                      <a:r>
                        <a:rPr lang="fr-CA" dirty="0" smtClean="0"/>
                        <a:t>POST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Update a </a:t>
                      </a:r>
                      <a:r>
                        <a:rPr lang="fr-CA" dirty="0" err="1" smtClean="0"/>
                        <a:t>resource</a:t>
                      </a:r>
                      <a:r>
                        <a:rPr lang="fr-CA" dirty="0" smtClean="0"/>
                        <a:t> </a:t>
                      </a:r>
                      <a:endParaRPr lang="fr-CA" dirty="0"/>
                    </a:p>
                  </a:txBody>
                  <a:tcPr/>
                </a:tc>
              </a:tr>
              <a:tr h="562868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the headers for a resource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4316</TotalTime>
  <Words>1632</Words>
  <Application>Microsoft Macintosh PowerPoint</Application>
  <PresentationFormat>宽屏</PresentationFormat>
  <Paragraphs>341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DengXian</vt:lpstr>
      <vt:lpstr>Hiragino Sans GB W3</vt:lpstr>
      <vt:lpstr>宋体</vt:lpstr>
      <vt:lpstr>怀旧</vt:lpstr>
      <vt:lpstr>Web框架应用开发 与项目讲解</vt:lpstr>
      <vt:lpstr>顾鲍尔</vt:lpstr>
      <vt:lpstr>Agenda</vt:lpstr>
      <vt:lpstr>Agenda</vt:lpstr>
      <vt:lpstr>课程的演示运行环境</vt:lpstr>
      <vt:lpstr>课前欢乐颂</vt:lpstr>
      <vt:lpstr>Http通信基础—网络互联的本质</vt:lpstr>
      <vt:lpstr>Http通信基础—网络互联的本质</vt:lpstr>
      <vt:lpstr>Http通信基础—请求方式</vt:lpstr>
      <vt:lpstr>Http通信基础—响应状态码</vt:lpstr>
      <vt:lpstr>Http通信基础—网络互联的本质</vt:lpstr>
      <vt:lpstr>Socket介绍</vt:lpstr>
      <vt:lpstr>PowerPoint 演示文稿</vt:lpstr>
      <vt:lpstr>Socket编程</vt:lpstr>
      <vt:lpstr>Socket编程</vt:lpstr>
      <vt:lpstr>Socket编程－SocketServer框架</vt:lpstr>
      <vt:lpstr>Socket异步通信的总结</vt:lpstr>
      <vt:lpstr>Http的标准，也是瓶颈</vt:lpstr>
      <vt:lpstr>网络编程概念</vt:lpstr>
      <vt:lpstr>网络编程概念－同步与异步</vt:lpstr>
      <vt:lpstr>网络编程概念－同步与异步</vt:lpstr>
      <vt:lpstr>网络编程概念－阻塞与非阻塞</vt:lpstr>
      <vt:lpstr>网络编程概念－总结</vt:lpstr>
      <vt:lpstr>Python Web开发技术</vt:lpstr>
      <vt:lpstr>PowerPoint 演示文稿</vt:lpstr>
      <vt:lpstr>Python Web应用框架</vt:lpstr>
      <vt:lpstr>宏框架 Vs 微框架</vt:lpstr>
      <vt:lpstr>必须要掌握的设计模式——MVC</vt:lpstr>
      <vt:lpstr>必须要掌握的设计模式——MVC</vt:lpstr>
      <vt:lpstr>Django眼中的MVC思想</vt:lpstr>
      <vt:lpstr>Django为什么那么火？</vt:lpstr>
      <vt:lpstr>项目实践 — DNS管理系统</vt:lpstr>
      <vt:lpstr>如何创建一个Django项目</vt:lpstr>
      <vt:lpstr>如何创建及安装一个Django APP</vt:lpstr>
      <vt:lpstr>项目实践— DNS管理系统</vt:lpstr>
      <vt:lpstr>Django如何创建数据库</vt:lpstr>
      <vt:lpstr>PowerPoint 演示文稿</vt:lpstr>
      <vt:lpstr>如何配置模版和静态资源</vt:lpstr>
      <vt:lpstr>用户登录和注销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Web框架应用开发 与项目讲解</dc:title>
  <dc:creator>tracee4273</dc:creator>
  <cp:lastModifiedBy>tracee4273</cp:lastModifiedBy>
  <cp:revision>37</cp:revision>
  <dcterms:created xsi:type="dcterms:W3CDTF">2015-11-28T08:31:58Z</dcterms:created>
  <dcterms:modified xsi:type="dcterms:W3CDTF">2015-12-04T12:41:20Z</dcterms:modified>
</cp:coreProperties>
</file>