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3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r>
              <a:t>The basic idea to finish the task is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r>
              <a:t>The basic idea to finish the task is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r>
              <a:t>The basic idea to finish the task is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r>
              <a:t>The basic idea to finish the task is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图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7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3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oem Inspire"/>
          <p:cNvSpPr txBox="1"/>
          <p:nvPr/>
        </p:nvSpPr>
        <p:spPr>
          <a:xfrm>
            <a:off x="1270000" y="4254381"/>
            <a:ext cx="10464800" cy="1244839"/>
          </a:xfrm>
          <a:prstGeom prst="rect">
            <a:avLst/>
          </a:prstGeom>
          <a:ln w="12700">
            <a:miter lim="400000"/>
          </a:ln>
          <a:effectLst>
            <a:reflection stA="5094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8000" b="1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Poem Inspire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2"/>
          <p:cNvSpPr txBox="1">
            <a:spLocks noGrp="1"/>
          </p:cNvSpPr>
          <p:nvPr>
            <p:ph type="title"/>
          </p:nvPr>
        </p:nvSpPr>
        <p:spPr>
          <a:xfrm>
            <a:off x="1270000" y="685799"/>
            <a:ext cx="10464800" cy="1196975"/>
          </a:xfrm>
          <a:prstGeom prst="rect">
            <a:avLst/>
          </a:prstGeom>
        </p:spPr>
        <p:txBody>
          <a:bodyPr/>
          <a:lstStyle>
            <a:lvl1pPr defTabSz="543305">
              <a:defRPr sz="6138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首页推荐</a:t>
            </a:r>
          </a:p>
        </p:txBody>
      </p:sp>
      <p:sp>
        <p:nvSpPr>
          <p:cNvPr id="213" name="文本框 33"/>
          <p:cNvSpPr txBox="1"/>
          <p:nvPr/>
        </p:nvSpPr>
        <p:spPr>
          <a:xfrm>
            <a:off x="6430962" y="2786472"/>
            <a:ext cx="3055939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随机数生成器</a:t>
            </a:r>
          </a:p>
        </p:txBody>
      </p:sp>
      <p:sp>
        <p:nvSpPr>
          <p:cNvPr id="214" name="文本框 17"/>
          <p:cNvSpPr txBox="1"/>
          <p:nvPr/>
        </p:nvSpPr>
        <p:spPr>
          <a:xfrm>
            <a:off x="2932508" y="3869798"/>
            <a:ext cx="3252788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当天日期作为随机数种子</a:t>
            </a:r>
          </a:p>
        </p:txBody>
      </p:sp>
      <p:sp>
        <p:nvSpPr>
          <p:cNvPr id="215" name="文本框 18"/>
          <p:cNvSpPr txBox="1"/>
          <p:nvPr/>
        </p:nvSpPr>
        <p:spPr>
          <a:xfrm>
            <a:off x="2611833" y="5878612"/>
            <a:ext cx="372507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每日推荐诗歌id</a:t>
            </a:r>
          </a:p>
        </p:txBody>
      </p:sp>
      <p:sp>
        <p:nvSpPr>
          <p:cNvPr id="216" name="文本框 20"/>
          <p:cNvSpPr txBox="1"/>
          <p:nvPr/>
        </p:nvSpPr>
        <p:spPr>
          <a:xfrm>
            <a:off x="8516936" y="4498735"/>
            <a:ext cx="365601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随机诗歌id</a:t>
            </a:r>
          </a:p>
        </p:txBody>
      </p:sp>
      <p:sp>
        <p:nvSpPr>
          <p:cNvPr id="217" name="文本框 22"/>
          <p:cNvSpPr txBox="1"/>
          <p:nvPr/>
        </p:nvSpPr>
        <p:spPr>
          <a:xfrm>
            <a:off x="2729903" y="7395098"/>
            <a:ext cx="348893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符合长度限制？</a:t>
            </a:r>
          </a:p>
        </p:txBody>
      </p:sp>
      <p:sp>
        <p:nvSpPr>
          <p:cNvPr id="218" name="文本框 23"/>
          <p:cNvSpPr txBox="1"/>
          <p:nvPr/>
        </p:nvSpPr>
        <p:spPr>
          <a:xfrm>
            <a:off x="9016204" y="7395098"/>
            <a:ext cx="265747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推荐诗歌</a:t>
            </a:r>
          </a:p>
        </p:txBody>
      </p:sp>
      <p:cxnSp>
        <p:nvCxnSpPr>
          <p:cNvPr id="219" name="直接箭头连接符 9"/>
          <p:cNvCxnSpPr>
            <a:stCxn id="216" idx="0"/>
            <a:endCxn id="218" idx="0"/>
          </p:cNvCxnSpPr>
          <p:nvPr/>
        </p:nvCxnSpPr>
        <p:spPr>
          <a:xfrm flipH="1">
            <a:off x="10344942" y="4886085"/>
            <a:ext cx="2" cy="2896364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220" name="直接箭头连接符 13"/>
          <p:cNvCxnSpPr>
            <a:stCxn id="213" idx="0"/>
            <a:endCxn id="214" idx="0"/>
          </p:cNvCxnSpPr>
          <p:nvPr/>
        </p:nvCxnSpPr>
        <p:spPr>
          <a:xfrm flipH="1">
            <a:off x="4558901" y="3173822"/>
            <a:ext cx="3400031" cy="141987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221" name="直接箭头连接符 24"/>
          <p:cNvSpPr/>
          <p:nvPr/>
        </p:nvSpPr>
        <p:spPr>
          <a:xfrm flipH="1">
            <a:off x="3301601" y="5184121"/>
            <a:ext cx="2" cy="58802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cxnSp>
        <p:nvCxnSpPr>
          <p:cNvPr id="222" name="直接箭头连接符 26"/>
          <p:cNvCxnSpPr>
            <a:stCxn id="215" idx="0"/>
            <a:endCxn id="217" idx="0"/>
          </p:cNvCxnSpPr>
          <p:nvPr/>
        </p:nvCxnSpPr>
        <p:spPr>
          <a:xfrm>
            <a:off x="4474367" y="6265962"/>
            <a:ext cx="1" cy="151648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223" name="直接箭头连接符 35"/>
          <p:cNvCxnSpPr>
            <a:stCxn id="217" idx="0"/>
            <a:endCxn id="218" idx="0"/>
          </p:cNvCxnSpPr>
          <p:nvPr/>
        </p:nvCxnSpPr>
        <p:spPr>
          <a:xfrm>
            <a:off x="4474367" y="7782448"/>
            <a:ext cx="5870576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224" name="肘形连接符 39"/>
          <p:cNvCxnSpPr>
            <a:stCxn id="217" idx="0"/>
            <a:endCxn id="215" idx="0"/>
          </p:cNvCxnSpPr>
          <p:nvPr/>
        </p:nvCxnSpPr>
        <p:spPr>
          <a:xfrm rot="5400000" flipH="1" flipV="1">
            <a:off x="3714750" y="7016750"/>
            <a:ext cx="1524000" cy="12700"/>
          </a:xfrm>
          <a:prstGeom prst="bentConnector4">
            <a:avLst>
              <a:gd name="adj1" fmla="val 50000"/>
              <a:gd name="adj2" fmla="val -16600000"/>
            </a:avLst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225" name="文本框 41"/>
          <p:cNvSpPr txBox="1"/>
          <p:nvPr/>
        </p:nvSpPr>
        <p:spPr>
          <a:xfrm rot="5400000">
            <a:off x="680473" y="6555255"/>
            <a:ext cx="18049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线性搜索</a:t>
            </a:r>
          </a:p>
        </p:txBody>
      </p:sp>
      <p:cxnSp>
        <p:nvCxnSpPr>
          <p:cNvPr id="226" name="直接箭头连接符 46"/>
          <p:cNvCxnSpPr>
            <a:stCxn id="213" idx="0"/>
            <a:endCxn id="216" idx="0"/>
          </p:cNvCxnSpPr>
          <p:nvPr/>
        </p:nvCxnSpPr>
        <p:spPr>
          <a:xfrm>
            <a:off x="7958931" y="3173822"/>
            <a:ext cx="2386013" cy="1712264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前端&amp;整合"/>
          <p:cNvSpPr txBox="1">
            <a:spLocks noGrp="1"/>
          </p:cNvSpPr>
          <p:nvPr>
            <p:ph type="title"/>
          </p:nvPr>
        </p:nvSpPr>
        <p:spPr>
          <a:xfrm>
            <a:off x="1270000" y="3581281"/>
            <a:ext cx="10464800" cy="1244839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/>
          <a:lstStyle>
            <a:lvl1pPr defTabSz="467359">
              <a:defRPr sz="64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前端&amp;整合</a:t>
            </a:r>
          </a:p>
        </p:txBody>
      </p:sp>
      <p:sp>
        <p:nvSpPr>
          <p:cNvPr id="229" name="王中烨"/>
          <p:cNvSpPr txBox="1"/>
          <p:nvPr/>
        </p:nvSpPr>
        <p:spPr>
          <a:xfrm>
            <a:off x="5492749" y="5861614"/>
            <a:ext cx="201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王中烨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文本框 9"/>
          <p:cNvSpPr txBox="1"/>
          <p:nvPr/>
        </p:nvSpPr>
        <p:spPr>
          <a:xfrm>
            <a:off x="1115694" y="2154555"/>
            <a:ext cx="495046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Landing</a:t>
            </a:r>
          </a:p>
        </p:txBody>
      </p:sp>
      <p:sp>
        <p:nvSpPr>
          <p:cNvPr id="232" name="文本框 10"/>
          <p:cNvSpPr txBox="1"/>
          <p:nvPr/>
        </p:nvSpPr>
        <p:spPr>
          <a:xfrm>
            <a:off x="1327784" y="4012565"/>
            <a:ext cx="4526917" cy="346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 algn="l">
              <a:buSzPct val="100000"/>
              <a:buFont typeface="Arial"/>
              <a:buChar char="•"/>
            </a:pPr>
            <a:r>
              <a:t>每日现代诗与古诗推荐</a:t>
            </a:r>
          </a:p>
          <a:p>
            <a:pPr marL="571500" indent="-571500" algn="l">
              <a:buSzPct val="100000"/>
              <a:buFont typeface="Arial"/>
              <a:buChar char="•"/>
            </a:pPr>
            <a:r>
              <a:t>随机现代诗与古诗推荐</a:t>
            </a:r>
          </a:p>
          <a:p>
            <a:pPr marL="571500" indent="-571500" algn="l">
              <a:buSzPct val="100000"/>
              <a:buFont typeface="Arial"/>
              <a:buChar char="•"/>
            </a:pPr>
            <a:r>
              <a:t>随机标签推荐</a:t>
            </a:r>
          </a:p>
        </p:txBody>
      </p:sp>
      <p:sp>
        <p:nvSpPr>
          <p:cNvPr id="233" name="文本框 11"/>
          <p:cNvSpPr txBox="1"/>
          <p:nvPr/>
        </p:nvSpPr>
        <p:spPr>
          <a:xfrm>
            <a:off x="6871969" y="2154555"/>
            <a:ext cx="495046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Gallery</a:t>
            </a:r>
          </a:p>
        </p:txBody>
      </p:sp>
      <p:sp>
        <p:nvSpPr>
          <p:cNvPr id="234" name="文本框 12"/>
          <p:cNvSpPr txBox="1"/>
          <p:nvPr/>
        </p:nvSpPr>
        <p:spPr>
          <a:xfrm>
            <a:off x="7084059" y="4189095"/>
            <a:ext cx="452691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71500" indent="-571500" algn="l">
              <a:buSzPct val="100000"/>
              <a:buFont typeface="Arial"/>
              <a:buChar char="•"/>
            </a:lvl1pPr>
          </a:lstStyle>
          <a:p>
            <a:r>
              <a:t>搜索结果显示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文本框 9"/>
          <p:cNvSpPr txBox="1"/>
          <p:nvPr/>
        </p:nvSpPr>
        <p:spPr>
          <a:xfrm>
            <a:off x="1115694" y="2154555"/>
            <a:ext cx="495046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Author Page</a:t>
            </a:r>
          </a:p>
        </p:txBody>
      </p:sp>
      <p:sp>
        <p:nvSpPr>
          <p:cNvPr id="237" name="文本框 10"/>
          <p:cNvSpPr txBox="1"/>
          <p:nvPr/>
        </p:nvSpPr>
        <p:spPr>
          <a:xfrm>
            <a:off x="1327784" y="4144645"/>
            <a:ext cx="4526917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 algn="l">
              <a:buSzPct val="100000"/>
              <a:buFont typeface="Arial"/>
              <a:buChar char="•"/>
            </a:pPr>
            <a:r>
              <a:t>诗人信息显示</a:t>
            </a:r>
          </a:p>
          <a:p>
            <a:pPr marL="571500" indent="-571500" algn="l">
              <a:buSzPct val="100000"/>
              <a:buFont typeface="Arial"/>
              <a:buChar char="•"/>
            </a:pPr>
            <a:r>
              <a:t>诗人作品显示</a:t>
            </a:r>
          </a:p>
        </p:txBody>
      </p:sp>
      <p:sp>
        <p:nvSpPr>
          <p:cNvPr id="238" name="文本框 11"/>
          <p:cNvSpPr txBox="1"/>
          <p:nvPr/>
        </p:nvSpPr>
        <p:spPr>
          <a:xfrm>
            <a:off x="6871969" y="2154555"/>
            <a:ext cx="495046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Poem Page</a:t>
            </a:r>
          </a:p>
        </p:txBody>
      </p:sp>
      <p:sp>
        <p:nvSpPr>
          <p:cNvPr id="239" name="文本框 12"/>
          <p:cNvSpPr txBox="1"/>
          <p:nvPr/>
        </p:nvSpPr>
        <p:spPr>
          <a:xfrm>
            <a:off x="7084059" y="4144645"/>
            <a:ext cx="4526916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 algn="l">
              <a:buSzPct val="100000"/>
              <a:buFont typeface="Arial"/>
              <a:buChar char="•"/>
            </a:pPr>
            <a:r>
              <a:t>诗歌内容显示</a:t>
            </a:r>
          </a:p>
          <a:p>
            <a:pPr marL="571500" indent="-571500" algn="l">
              <a:buSzPct val="100000"/>
              <a:buFont typeface="Arial"/>
              <a:buChar char="•"/>
            </a:pPr>
            <a:r>
              <a:t>诗歌配图显示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文本框 9"/>
          <p:cNvSpPr txBox="1"/>
          <p:nvPr/>
        </p:nvSpPr>
        <p:spPr>
          <a:xfrm>
            <a:off x="1115694" y="2154555"/>
            <a:ext cx="495046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Match Image</a:t>
            </a:r>
          </a:p>
        </p:txBody>
      </p:sp>
      <p:sp>
        <p:nvSpPr>
          <p:cNvPr id="242" name="文本框 10"/>
          <p:cNvSpPr txBox="1"/>
          <p:nvPr/>
        </p:nvSpPr>
        <p:spPr>
          <a:xfrm>
            <a:off x="1327784" y="3852545"/>
            <a:ext cx="4526917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71500" indent="-571500" algn="l">
              <a:buSzPct val="100000"/>
              <a:buFont typeface="Arial"/>
              <a:buChar char="•"/>
            </a:lvl1pPr>
          </a:lstStyle>
          <a:p>
            <a:r>
              <a:t>用户输入诗歌并配图</a:t>
            </a:r>
          </a:p>
        </p:txBody>
      </p:sp>
      <p:sp>
        <p:nvSpPr>
          <p:cNvPr id="243" name="文本框 11"/>
          <p:cNvSpPr txBox="1"/>
          <p:nvPr/>
        </p:nvSpPr>
        <p:spPr>
          <a:xfrm>
            <a:off x="6871969" y="2154555"/>
            <a:ext cx="495046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Analyze Image</a:t>
            </a:r>
          </a:p>
        </p:txBody>
      </p:sp>
      <p:sp>
        <p:nvSpPr>
          <p:cNvPr id="244" name="文本框 12"/>
          <p:cNvSpPr txBox="1"/>
          <p:nvPr/>
        </p:nvSpPr>
        <p:spPr>
          <a:xfrm>
            <a:off x="7084059" y="3808729"/>
            <a:ext cx="452691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 algn="l">
              <a:buSzPct val="100000"/>
              <a:buFont typeface="Arial"/>
              <a:buChar char="•"/>
            </a:pPr>
            <a:r>
              <a:t>分析用户提交的图片</a:t>
            </a:r>
          </a:p>
          <a:p>
            <a:pPr marL="571500" indent="-571500" algn="l">
              <a:buSzPct val="100000"/>
              <a:buFont typeface="Arial"/>
              <a:buChar char="•"/>
            </a:pPr>
            <a:r>
              <a:t>为图片生成诗歌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文本框 9"/>
          <p:cNvSpPr txBox="1"/>
          <p:nvPr/>
        </p:nvSpPr>
        <p:spPr>
          <a:xfrm>
            <a:off x="3072129" y="953770"/>
            <a:ext cx="686117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Navigation &amp; Search</a:t>
            </a:r>
          </a:p>
        </p:txBody>
      </p:sp>
      <p:pic>
        <p:nvPicPr>
          <p:cNvPr id="24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5" y="2456814"/>
            <a:ext cx="12655550" cy="5062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8610" y="2127885"/>
            <a:ext cx="1616076" cy="1616076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文本框 4"/>
          <p:cNvSpPr txBox="1"/>
          <p:nvPr/>
        </p:nvSpPr>
        <p:spPr>
          <a:xfrm>
            <a:off x="5355590" y="2580322"/>
            <a:ext cx="399224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Bootstrap 4.1.3</a:t>
            </a:r>
          </a:p>
        </p:txBody>
      </p:sp>
      <p:pic>
        <p:nvPicPr>
          <p:cNvPr id="251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8610" y="5479415"/>
            <a:ext cx="1616076" cy="121539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文本框 6"/>
          <p:cNvSpPr txBox="1"/>
          <p:nvPr/>
        </p:nvSpPr>
        <p:spPr>
          <a:xfrm>
            <a:off x="5280659" y="5744209"/>
            <a:ext cx="406717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jQuery</a:t>
            </a:r>
          </a:p>
        </p:txBody>
      </p:sp>
      <p:sp>
        <p:nvSpPr>
          <p:cNvPr id="253" name="文本框 7"/>
          <p:cNvSpPr txBox="1"/>
          <p:nvPr/>
        </p:nvSpPr>
        <p:spPr>
          <a:xfrm>
            <a:off x="5145404" y="6606223"/>
            <a:ext cx="433832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异步取回数据</a:t>
            </a:r>
          </a:p>
          <a:p>
            <a:r>
              <a:t>页面交互</a:t>
            </a:r>
          </a:p>
        </p:txBody>
      </p:sp>
      <p:sp>
        <p:nvSpPr>
          <p:cNvPr id="254" name="文本框 9"/>
          <p:cNvSpPr txBox="1"/>
          <p:nvPr/>
        </p:nvSpPr>
        <p:spPr>
          <a:xfrm>
            <a:off x="5075554" y="3557904"/>
            <a:ext cx="460311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页面布局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分析&amp;网络"/>
          <p:cNvSpPr txBox="1">
            <a:spLocks noGrp="1"/>
          </p:cNvSpPr>
          <p:nvPr>
            <p:ph type="title"/>
          </p:nvPr>
        </p:nvSpPr>
        <p:spPr>
          <a:xfrm>
            <a:off x="1270000" y="3581281"/>
            <a:ext cx="10464800" cy="1244839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/>
          <a:lstStyle>
            <a:lvl1pPr defTabSz="467359">
              <a:defRPr sz="64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分析&amp;网络</a:t>
            </a:r>
          </a:p>
        </p:txBody>
      </p:sp>
      <p:sp>
        <p:nvSpPr>
          <p:cNvPr id="257" name="戴昊悦"/>
          <p:cNvSpPr txBox="1"/>
          <p:nvPr/>
        </p:nvSpPr>
        <p:spPr>
          <a:xfrm>
            <a:off x="5492749" y="5861614"/>
            <a:ext cx="201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戴昊悦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获取图片特征…"/>
          <p:cNvSpPr txBox="1">
            <a:spLocks noGrp="1"/>
          </p:cNvSpPr>
          <p:nvPr>
            <p:ph type="body" idx="1"/>
          </p:nvPr>
        </p:nvSpPr>
        <p:spPr>
          <a:xfrm>
            <a:off x="1056790" y="1733550"/>
            <a:ext cx="11099801" cy="6286500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/>
          <a:lstStyle/>
          <a:p>
            <a:pPr algn="ctr">
              <a:defRPr sz="6000" b="1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 err="1"/>
              <a:t>获取图片特征</a:t>
            </a:r>
            <a:endParaRPr dirty="0"/>
          </a:p>
          <a:p>
            <a:pPr algn="ctr">
              <a:defRPr sz="6000" b="1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 err="1"/>
              <a:t>联想古词</a:t>
            </a:r>
            <a:endParaRPr dirty="0"/>
          </a:p>
          <a:p>
            <a:pPr algn="ctr">
              <a:defRPr sz="6000" b="1">
                <a:latin typeface="Myriad Pro"/>
                <a:ea typeface="Myriad Pro"/>
                <a:cs typeface="Myriad Pro"/>
                <a:sym typeface="Myriad Pro"/>
              </a:defRPr>
            </a:pPr>
            <a:r>
              <a:rPr dirty="0" err="1"/>
              <a:t>生成诗歌</a:t>
            </a: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个人展示副页"/>
          <p:cNvSpPr txBox="1">
            <a:spLocks noGrp="1"/>
          </p:cNvSpPr>
          <p:nvPr>
            <p:ph type="title"/>
          </p:nvPr>
        </p:nvSpPr>
        <p:spPr>
          <a:xfrm>
            <a:off x="1356518" y="1524000"/>
            <a:ext cx="10291764" cy="1436688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获取图片特征</a:t>
            </a:r>
          </a:p>
        </p:txBody>
      </p:sp>
      <p:sp>
        <p:nvSpPr>
          <p:cNvPr id="262" name="1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Myriad Pro"/>
                <a:ea typeface="Myriad Pro"/>
                <a:cs typeface="Myriad Pro"/>
                <a:sym typeface="Myriad Pro"/>
              </a:defRPr>
            </a:pPr>
            <a:r>
              <a:t>vgg16 trained on ImageNet</a:t>
            </a:r>
          </a:p>
          <a:p>
            <a:pPr>
              <a:defRPr>
                <a:latin typeface="Myriad Pro"/>
                <a:ea typeface="Myriad Pro"/>
                <a:cs typeface="Myriad Pro"/>
                <a:sym typeface="Myriad Pro"/>
              </a:defRPr>
            </a:pPr>
            <a:r>
              <a:t>ResNet18 trained on Places365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原始爬虫…"/>
          <p:cNvSpPr txBox="1">
            <a:spLocks noGrp="1"/>
          </p:cNvSpPr>
          <p:nvPr>
            <p:ph type="body" sz="quarter" idx="1"/>
          </p:nvPr>
        </p:nvSpPr>
        <p:spPr>
          <a:xfrm>
            <a:off x="340025" y="1269999"/>
            <a:ext cx="3217235" cy="72136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原始爬虫</a:t>
            </a:r>
          </a:p>
          <a:p>
            <a:pPr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文学顾问</a:t>
            </a:r>
          </a:p>
        </p:txBody>
      </p:sp>
      <p:sp>
        <p:nvSpPr>
          <p:cNvPr id="150" name="诗歌配图…"/>
          <p:cNvSpPr txBox="1"/>
          <p:nvPr/>
        </p:nvSpPr>
        <p:spPr>
          <a:xfrm>
            <a:off x="3640757" y="1269999"/>
            <a:ext cx="3472578" cy="72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Char char="•"/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诗歌配图</a:t>
            </a:r>
          </a:p>
          <a:p>
            <a:pPr marL="457200" indent="-457200" algn="l">
              <a:spcBef>
                <a:spcPts val="4200"/>
              </a:spcBef>
              <a:buSzPct val="75000"/>
              <a:buChar char="•"/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每日推荐</a:t>
            </a:r>
          </a:p>
        </p:txBody>
      </p:sp>
      <p:sp>
        <p:nvSpPr>
          <p:cNvPr id="151" name="索引搜索…"/>
          <p:cNvSpPr txBox="1"/>
          <p:nvPr/>
        </p:nvSpPr>
        <p:spPr>
          <a:xfrm>
            <a:off x="6941489" y="1269999"/>
            <a:ext cx="3217235" cy="72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Char char="•"/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索引搜索</a:t>
            </a:r>
          </a:p>
          <a:p>
            <a:pPr marL="457200" indent="-457200" algn="l">
              <a:spcBef>
                <a:spcPts val="4200"/>
              </a:spcBef>
              <a:buSzPct val="75000"/>
              <a:buChar char="•"/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前端整合</a:t>
            </a:r>
          </a:p>
        </p:txBody>
      </p:sp>
      <p:sp>
        <p:nvSpPr>
          <p:cNvPr id="152" name="语料分析…"/>
          <p:cNvSpPr txBox="1"/>
          <p:nvPr/>
        </p:nvSpPr>
        <p:spPr>
          <a:xfrm>
            <a:off x="9880304" y="1269999"/>
            <a:ext cx="3217236" cy="72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Char char="•"/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语料分析</a:t>
            </a:r>
          </a:p>
          <a:p>
            <a:pPr marL="457200" indent="-457200" algn="l">
              <a:spcBef>
                <a:spcPts val="4200"/>
              </a:spcBef>
              <a:buSzPct val="75000"/>
              <a:buChar char="•"/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t>以图写诗</a:t>
            </a:r>
          </a:p>
        </p:txBody>
      </p:sp>
      <p:sp>
        <p:nvSpPr>
          <p:cNvPr id="153" name="陈浩平"/>
          <p:cNvSpPr txBox="1"/>
          <p:nvPr/>
        </p:nvSpPr>
        <p:spPr>
          <a:xfrm>
            <a:off x="1167592" y="6271193"/>
            <a:ext cx="1562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陈浩平</a:t>
            </a:r>
          </a:p>
        </p:txBody>
      </p:sp>
      <p:sp>
        <p:nvSpPr>
          <p:cNvPr id="154" name="李竞宇"/>
          <p:cNvSpPr txBox="1"/>
          <p:nvPr/>
        </p:nvSpPr>
        <p:spPr>
          <a:xfrm>
            <a:off x="4329125" y="6271193"/>
            <a:ext cx="1562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李竞宇</a:t>
            </a:r>
          </a:p>
        </p:txBody>
      </p:sp>
      <p:sp>
        <p:nvSpPr>
          <p:cNvPr id="155" name="王中烨"/>
          <p:cNvSpPr txBox="1"/>
          <p:nvPr/>
        </p:nvSpPr>
        <p:spPr>
          <a:xfrm>
            <a:off x="7490659" y="6271193"/>
            <a:ext cx="1562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王中烨</a:t>
            </a:r>
          </a:p>
        </p:txBody>
      </p:sp>
      <p:sp>
        <p:nvSpPr>
          <p:cNvPr id="156" name="戴昊悦"/>
          <p:cNvSpPr txBox="1"/>
          <p:nvPr/>
        </p:nvSpPr>
        <p:spPr>
          <a:xfrm>
            <a:off x="10512993" y="6271193"/>
            <a:ext cx="1562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戴昊悦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个人展示副页"/>
          <p:cNvSpPr txBox="1">
            <a:spLocks noGrp="1"/>
          </p:cNvSpPr>
          <p:nvPr>
            <p:ph type="title"/>
          </p:nvPr>
        </p:nvSpPr>
        <p:spPr>
          <a:xfrm>
            <a:off x="1356518" y="1524000"/>
            <a:ext cx="10291764" cy="1436688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联想古词</a:t>
            </a:r>
          </a:p>
        </p:txBody>
      </p:sp>
      <p:sp>
        <p:nvSpPr>
          <p:cNvPr id="267" name="11…"/>
          <p:cNvSpPr txBox="1">
            <a:spLocks noGrp="1"/>
          </p:cNvSpPr>
          <p:nvPr>
            <p:ph type="body" idx="1"/>
          </p:nvPr>
        </p:nvSpPr>
        <p:spPr>
          <a:xfrm>
            <a:off x="952500" y="2159000"/>
            <a:ext cx="11099800" cy="628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《诗学含英》古诗热词库</a:t>
            </a:r>
          </a:p>
          <a:p>
            <a:pPr>
              <a:lnSpc>
                <a:spcPct val="50000"/>
              </a:lnSpc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爬虫：谷歌翻译</a:t>
            </a:r>
          </a:p>
          <a:p>
            <a:pPr>
              <a:lnSpc>
                <a:spcPct val="50000"/>
              </a:lnSpc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>
                <a:latin typeface="Myriad Pro"/>
                <a:ea typeface="Myriad Pro"/>
                <a:cs typeface="Myriad Pro"/>
                <a:sym typeface="Myriad Pro"/>
              </a:rPr>
              <a:t>seq2seq</a:t>
            </a:r>
            <a:r>
              <a:t>+词袋聚类</a:t>
            </a:r>
          </a:p>
          <a:p>
            <a:pPr>
              <a:lnSpc>
                <a:spcPct val="50000"/>
              </a:lnSpc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TF-IDF算法：词频抽取关键词，</a:t>
            </a:r>
            <a:r>
              <a:rPr>
                <a:latin typeface="Myriad Pro"/>
                <a:ea typeface="Myriad Pro"/>
                <a:cs typeface="Myriad Pro"/>
                <a:sym typeface="Myriad Pro"/>
              </a:rPr>
              <a:t>PageRank</a:t>
            </a:r>
            <a:r>
              <a:t> </a:t>
            </a:r>
          </a:p>
        </p:txBody>
      </p:sp>
      <p:sp>
        <p:nvSpPr>
          <p:cNvPr id="268" name="crow: 黄雀,啼月,暮鸦,鸦背明,分鸦,鸦...…"/>
          <p:cNvSpPr txBox="1"/>
          <p:nvPr/>
        </p:nvSpPr>
        <p:spPr>
          <a:xfrm>
            <a:off x="867600" y="6885939"/>
            <a:ext cx="11269600" cy="154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Myriad Pro"/>
                <a:ea typeface="Myriad Pro"/>
                <a:cs typeface="Myriad Pro"/>
                <a:sym typeface="Myriad Pro"/>
              </a:rPr>
              <a:t>crow: 黄雀,啼月,暮鸦,鸦背明,分鸦,鸦...</a:t>
            </a:r>
          </a:p>
          <a:p>
            <a:pPr algn="l"/>
            <a:r>
              <a:rPr>
                <a:latin typeface="Myriad Pro"/>
                <a:ea typeface="Myriad Pro"/>
                <a:cs typeface="Myriad Pro"/>
                <a:sym typeface="Myriad Pro"/>
              </a:rPr>
              <a:t>酒家: 逆旅 酒楼 宾馆 旅馆 客舍 酒肆 馆驿 帆宿 炊烟…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个人展示副页"/>
          <p:cNvSpPr txBox="1">
            <a:spLocks noGrp="1"/>
          </p:cNvSpPr>
          <p:nvPr>
            <p:ph type="title"/>
          </p:nvPr>
        </p:nvSpPr>
        <p:spPr>
          <a:xfrm>
            <a:off x="1356518" y="1270000"/>
            <a:ext cx="10291764" cy="1436688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古诗文</a:t>
            </a:r>
          </a:p>
        </p:txBody>
      </p:sp>
      <p:pic>
        <p:nvPicPr>
          <p:cNvPr id="273" name="屏幕快照 2019-01-11 下午6.32.54.png" descr="屏幕快照 2019-01-11 下午6.32.54.png"/>
          <p:cNvPicPr>
            <a:picLocks noChangeAspect="1"/>
          </p:cNvPicPr>
          <p:nvPr/>
        </p:nvPicPr>
        <p:blipFill>
          <a:blip r:embed="rId3">
            <a:extLst/>
          </a:blip>
          <a:srcRect l="109" r="108"/>
          <a:stretch>
            <a:fillRect/>
          </a:stretch>
        </p:blipFill>
        <p:spPr>
          <a:xfrm>
            <a:off x="2260798" y="3085916"/>
            <a:ext cx="8483204" cy="2730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8" extrusionOk="0">
                <a:moveTo>
                  <a:pt x="1595" y="0"/>
                </a:moveTo>
                <a:cubicBezTo>
                  <a:pt x="1137" y="0"/>
                  <a:pt x="904" y="1"/>
                  <a:pt x="659" y="242"/>
                </a:cubicBezTo>
                <a:cubicBezTo>
                  <a:pt x="389" y="547"/>
                  <a:pt x="176" y="1209"/>
                  <a:pt x="78" y="2047"/>
                </a:cubicBezTo>
                <a:cubicBezTo>
                  <a:pt x="0" y="2813"/>
                  <a:pt x="0" y="3534"/>
                  <a:pt x="0" y="4954"/>
                </a:cubicBezTo>
                <a:lnTo>
                  <a:pt x="0" y="16622"/>
                </a:lnTo>
                <a:cubicBezTo>
                  <a:pt x="0" y="18064"/>
                  <a:pt x="0" y="18785"/>
                  <a:pt x="78" y="19551"/>
                </a:cubicBezTo>
                <a:cubicBezTo>
                  <a:pt x="176" y="20389"/>
                  <a:pt x="389" y="21051"/>
                  <a:pt x="659" y="21356"/>
                </a:cubicBezTo>
                <a:cubicBezTo>
                  <a:pt x="906" y="21599"/>
                  <a:pt x="1138" y="21598"/>
                  <a:pt x="1595" y="21598"/>
                </a:cubicBezTo>
                <a:lnTo>
                  <a:pt x="19998" y="21598"/>
                </a:lnTo>
                <a:cubicBezTo>
                  <a:pt x="20462" y="21598"/>
                  <a:pt x="20695" y="21599"/>
                  <a:pt x="20941" y="21356"/>
                </a:cubicBezTo>
                <a:cubicBezTo>
                  <a:pt x="21211" y="21051"/>
                  <a:pt x="21423" y="20389"/>
                  <a:pt x="21521" y="19551"/>
                </a:cubicBezTo>
                <a:cubicBezTo>
                  <a:pt x="21599" y="18785"/>
                  <a:pt x="21600" y="18064"/>
                  <a:pt x="21600" y="16644"/>
                </a:cubicBezTo>
                <a:lnTo>
                  <a:pt x="21600" y="4976"/>
                </a:lnTo>
                <a:cubicBezTo>
                  <a:pt x="21600" y="3534"/>
                  <a:pt x="21599" y="2813"/>
                  <a:pt x="21521" y="2047"/>
                </a:cubicBezTo>
                <a:cubicBezTo>
                  <a:pt x="21423" y="1209"/>
                  <a:pt x="21211" y="547"/>
                  <a:pt x="20941" y="242"/>
                </a:cubicBezTo>
                <a:cubicBezTo>
                  <a:pt x="20695" y="-1"/>
                  <a:pt x="20462" y="0"/>
                  <a:pt x="20005" y="0"/>
                </a:cubicBezTo>
                <a:lnTo>
                  <a:pt x="1595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74" name="128 hidden units LSTM…"/>
          <p:cNvSpPr txBox="1"/>
          <p:nvPr/>
        </p:nvSpPr>
        <p:spPr>
          <a:xfrm>
            <a:off x="1269999" y="6424245"/>
            <a:ext cx="10464801" cy="2394992"/>
          </a:xfrm>
          <a:prstGeom prst="rect">
            <a:avLst/>
          </a:prstGeom>
          <a:ln w="12700">
            <a:miter lim="400000"/>
          </a:ln>
          <a:effectLst>
            <a:reflection stA="21306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128 hidden units LSTM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b="1">
                <a:latin typeface="宋体"/>
                <a:ea typeface="宋体"/>
                <a:cs typeface="宋体"/>
                <a:sym typeface="宋体"/>
              </a:rPr>
              <a:t>20w首*1000epochs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b="1">
                <a:latin typeface="宋体"/>
                <a:ea typeface="宋体"/>
                <a:cs typeface="宋体"/>
                <a:sym typeface="宋体"/>
              </a:rPr>
              <a:t>Loss 1.9 to 0.1</a:t>
            </a:r>
          </a:p>
          <a:p>
            <a:pPr>
              <a:defRPr sz="3200" b="1">
                <a:latin typeface="宋体"/>
                <a:ea typeface="宋体"/>
                <a:cs typeface="宋体"/>
                <a:sym typeface="宋体"/>
              </a:defRPr>
            </a:pPr>
            <a:r>
              <a:t>音韵惩罚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个人展示副页"/>
          <p:cNvSpPr txBox="1">
            <a:spLocks noGrp="1"/>
          </p:cNvSpPr>
          <p:nvPr>
            <p:ph type="title"/>
          </p:nvPr>
        </p:nvSpPr>
        <p:spPr>
          <a:xfrm>
            <a:off x="1356518" y="1193800"/>
            <a:ext cx="10291764" cy="1436688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现代诗</a:t>
            </a:r>
          </a:p>
        </p:txBody>
      </p:sp>
      <p:pic>
        <p:nvPicPr>
          <p:cNvPr id="279" name="屏幕快照 2019-01-11 下午6.32.21.png" descr="屏幕快照 2019-01-11 下午6.32.21.png"/>
          <p:cNvPicPr>
            <a:picLocks noChangeAspect="1"/>
          </p:cNvPicPr>
          <p:nvPr/>
        </p:nvPicPr>
        <p:blipFill>
          <a:blip r:embed="rId3">
            <a:extLst/>
          </a:blip>
          <a:srcRect t="104" b="108"/>
          <a:stretch>
            <a:fillRect/>
          </a:stretch>
        </p:blipFill>
        <p:spPr>
          <a:xfrm>
            <a:off x="2260798" y="2678722"/>
            <a:ext cx="8483124" cy="4002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595" y="0"/>
                </a:moveTo>
                <a:cubicBezTo>
                  <a:pt x="1137" y="0"/>
                  <a:pt x="904" y="0"/>
                  <a:pt x="659" y="165"/>
                </a:cubicBezTo>
                <a:cubicBezTo>
                  <a:pt x="389" y="373"/>
                  <a:pt x="176" y="824"/>
                  <a:pt x="78" y="1396"/>
                </a:cubicBezTo>
                <a:cubicBezTo>
                  <a:pt x="0" y="1919"/>
                  <a:pt x="0" y="2411"/>
                  <a:pt x="0" y="3380"/>
                </a:cubicBezTo>
                <a:lnTo>
                  <a:pt x="0" y="18206"/>
                </a:lnTo>
                <a:cubicBezTo>
                  <a:pt x="0" y="19189"/>
                  <a:pt x="0" y="19681"/>
                  <a:pt x="78" y="20204"/>
                </a:cubicBezTo>
                <a:cubicBezTo>
                  <a:pt x="176" y="20776"/>
                  <a:pt x="389" y="21225"/>
                  <a:pt x="659" y="21433"/>
                </a:cubicBezTo>
                <a:cubicBezTo>
                  <a:pt x="906" y="21599"/>
                  <a:pt x="1138" y="21598"/>
                  <a:pt x="1595" y="21598"/>
                </a:cubicBezTo>
                <a:lnTo>
                  <a:pt x="19998" y="21598"/>
                </a:lnTo>
                <a:cubicBezTo>
                  <a:pt x="20462" y="21598"/>
                  <a:pt x="20695" y="21599"/>
                  <a:pt x="20941" y="21433"/>
                </a:cubicBezTo>
                <a:cubicBezTo>
                  <a:pt x="21211" y="21225"/>
                  <a:pt x="21423" y="20776"/>
                  <a:pt x="21521" y="20204"/>
                </a:cubicBezTo>
                <a:cubicBezTo>
                  <a:pt x="21599" y="19681"/>
                  <a:pt x="21600" y="19189"/>
                  <a:pt x="21600" y="18221"/>
                </a:cubicBezTo>
                <a:lnTo>
                  <a:pt x="21600" y="3395"/>
                </a:lnTo>
                <a:cubicBezTo>
                  <a:pt x="21600" y="2411"/>
                  <a:pt x="21599" y="1919"/>
                  <a:pt x="21521" y="1396"/>
                </a:cubicBezTo>
                <a:cubicBezTo>
                  <a:pt x="21423" y="824"/>
                  <a:pt x="21211" y="373"/>
                  <a:pt x="20941" y="165"/>
                </a:cubicBezTo>
                <a:cubicBezTo>
                  <a:pt x="20695" y="-1"/>
                  <a:pt x="20462" y="0"/>
                  <a:pt x="20005" y="0"/>
                </a:cubicBezTo>
                <a:lnTo>
                  <a:pt x="1602" y="0"/>
                </a:lnTo>
                <a:lnTo>
                  <a:pt x="1595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80" name="Beyond Narrative Description: Generating Poetry from Images by Multi-Adversarial Training"/>
          <p:cNvSpPr txBox="1"/>
          <p:nvPr/>
        </p:nvSpPr>
        <p:spPr>
          <a:xfrm>
            <a:off x="1270000" y="7414845"/>
            <a:ext cx="10464800" cy="3003203"/>
          </a:xfrm>
          <a:prstGeom prst="rect">
            <a:avLst/>
          </a:prstGeom>
          <a:ln w="12700">
            <a:miter lim="400000"/>
          </a:ln>
          <a:effectLst>
            <a:reflection stA="21306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b="1">
                <a:latin typeface="Myriad Pro"/>
                <a:ea typeface="Myriad Pro"/>
                <a:cs typeface="Myriad Pro"/>
                <a:sym typeface="Myriad Pro"/>
              </a:rPr>
              <a:t>Beyond Narrative Description: Generating Poetry from Images by Multi-Adversarial Training</a:t>
            </a:r>
            <a:r>
              <a:t> </a:t>
            </a:r>
          </a:p>
          <a:p>
            <a:pPr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itHub…"/>
          <p:cNvSpPr txBox="1"/>
          <p:nvPr/>
        </p:nvSpPr>
        <p:spPr>
          <a:xfrm>
            <a:off x="1150620" y="6553764"/>
            <a:ext cx="5102226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latin typeface="Myriad Pro"/>
                <a:ea typeface="Myriad Pro"/>
                <a:cs typeface="Myriad Pro"/>
                <a:sym typeface="Myriad Pro"/>
              </a:defRPr>
            </a:pPr>
            <a:r>
              <a:t>GitHub</a:t>
            </a:r>
          </a:p>
          <a:p>
            <a:pPr>
              <a:defRPr sz="5000">
                <a:latin typeface="Myriad Pro"/>
                <a:ea typeface="Myriad Pro"/>
                <a:cs typeface="Myriad Pro"/>
                <a:sym typeface="Myriad Pro"/>
              </a:defRPr>
            </a:pPr>
            <a:r>
              <a:t>纯代码量：7,000+</a:t>
            </a:r>
          </a:p>
        </p:txBody>
      </p:sp>
      <p:pic>
        <p:nvPicPr>
          <p:cNvPr id="285" name="1547203529.png" descr="1547203529.png"/>
          <p:cNvPicPr>
            <a:picLocks noChangeAspect="1"/>
          </p:cNvPicPr>
          <p:nvPr/>
        </p:nvPicPr>
        <p:blipFill>
          <a:blip r:embed="rId2">
            <a:extLst/>
          </a:blip>
          <a:srcRect b="4"/>
          <a:stretch>
            <a:fillRect/>
          </a:stretch>
        </p:blipFill>
        <p:spPr>
          <a:xfrm>
            <a:off x="1925492" y="2306768"/>
            <a:ext cx="3552591" cy="3552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8" extrusionOk="0">
                <a:moveTo>
                  <a:pt x="1592" y="0"/>
                </a:moveTo>
                <a:cubicBezTo>
                  <a:pt x="1134" y="0"/>
                  <a:pt x="901" y="0"/>
                  <a:pt x="656" y="77"/>
                </a:cubicBezTo>
                <a:cubicBezTo>
                  <a:pt x="386" y="175"/>
                  <a:pt x="173" y="389"/>
                  <a:pt x="75" y="659"/>
                </a:cubicBezTo>
                <a:cubicBezTo>
                  <a:pt x="6" y="874"/>
                  <a:pt x="1" y="1104"/>
                  <a:pt x="0" y="1457"/>
                </a:cubicBezTo>
                <a:lnTo>
                  <a:pt x="0" y="20136"/>
                </a:lnTo>
                <a:cubicBezTo>
                  <a:pt x="1" y="20495"/>
                  <a:pt x="6" y="20723"/>
                  <a:pt x="75" y="20939"/>
                </a:cubicBezTo>
                <a:cubicBezTo>
                  <a:pt x="173" y="21209"/>
                  <a:pt x="386" y="21423"/>
                  <a:pt x="656" y="21521"/>
                </a:cubicBezTo>
                <a:cubicBezTo>
                  <a:pt x="903" y="21599"/>
                  <a:pt x="1135" y="21598"/>
                  <a:pt x="1592" y="21598"/>
                </a:cubicBezTo>
                <a:lnTo>
                  <a:pt x="20000" y="21598"/>
                </a:lnTo>
                <a:cubicBezTo>
                  <a:pt x="20465" y="21598"/>
                  <a:pt x="20697" y="21599"/>
                  <a:pt x="20944" y="21521"/>
                </a:cubicBezTo>
                <a:cubicBezTo>
                  <a:pt x="21214" y="21423"/>
                  <a:pt x="21427" y="21209"/>
                  <a:pt x="21525" y="20939"/>
                </a:cubicBezTo>
                <a:cubicBezTo>
                  <a:pt x="21593" y="20724"/>
                  <a:pt x="21599" y="20496"/>
                  <a:pt x="21600" y="20143"/>
                </a:cubicBezTo>
                <a:lnTo>
                  <a:pt x="21600" y="1465"/>
                </a:lnTo>
                <a:cubicBezTo>
                  <a:pt x="21599" y="1105"/>
                  <a:pt x="21594" y="875"/>
                  <a:pt x="21525" y="659"/>
                </a:cubicBezTo>
                <a:cubicBezTo>
                  <a:pt x="21427" y="389"/>
                  <a:pt x="21214" y="175"/>
                  <a:pt x="20944" y="77"/>
                </a:cubicBezTo>
                <a:cubicBezTo>
                  <a:pt x="20697" y="-1"/>
                  <a:pt x="20465" y="0"/>
                  <a:pt x="20008" y="0"/>
                </a:cubicBezTo>
                <a:lnTo>
                  <a:pt x="1592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86" name="1547205149.png" descr="1547205149.png"/>
          <p:cNvPicPr>
            <a:picLocks noChangeAspect="1"/>
          </p:cNvPicPr>
          <p:nvPr/>
        </p:nvPicPr>
        <p:blipFill>
          <a:blip r:embed="rId3">
            <a:extLst/>
          </a:blip>
          <a:srcRect t="16" r="3" b="20"/>
          <a:stretch>
            <a:fillRect/>
          </a:stretch>
        </p:blipFill>
        <p:spPr>
          <a:xfrm>
            <a:off x="7639923" y="2306767"/>
            <a:ext cx="3553619" cy="3552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8" extrusionOk="0">
                <a:moveTo>
                  <a:pt x="1594" y="0"/>
                </a:moveTo>
                <a:cubicBezTo>
                  <a:pt x="1136" y="0"/>
                  <a:pt x="903" y="0"/>
                  <a:pt x="658" y="77"/>
                </a:cubicBezTo>
                <a:cubicBezTo>
                  <a:pt x="389" y="175"/>
                  <a:pt x="175" y="389"/>
                  <a:pt x="77" y="659"/>
                </a:cubicBezTo>
                <a:cubicBezTo>
                  <a:pt x="-1" y="905"/>
                  <a:pt x="0" y="1138"/>
                  <a:pt x="0" y="1595"/>
                </a:cubicBezTo>
                <a:lnTo>
                  <a:pt x="0" y="19998"/>
                </a:lnTo>
                <a:cubicBezTo>
                  <a:pt x="0" y="20463"/>
                  <a:pt x="-1" y="20693"/>
                  <a:pt x="77" y="20939"/>
                </a:cubicBezTo>
                <a:cubicBezTo>
                  <a:pt x="175" y="21209"/>
                  <a:pt x="389" y="21423"/>
                  <a:pt x="658" y="21521"/>
                </a:cubicBezTo>
                <a:cubicBezTo>
                  <a:pt x="905" y="21599"/>
                  <a:pt x="1137" y="21598"/>
                  <a:pt x="1594" y="21598"/>
                </a:cubicBezTo>
                <a:lnTo>
                  <a:pt x="19996" y="21598"/>
                </a:lnTo>
                <a:cubicBezTo>
                  <a:pt x="20461" y="21598"/>
                  <a:pt x="20693" y="21599"/>
                  <a:pt x="20940" y="21521"/>
                </a:cubicBezTo>
                <a:cubicBezTo>
                  <a:pt x="21209" y="21423"/>
                  <a:pt x="21423" y="21209"/>
                  <a:pt x="21521" y="20939"/>
                </a:cubicBezTo>
                <a:cubicBezTo>
                  <a:pt x="21599" y="20693"/>
                  <a:pt x="21598" y="20463"/>
                  <a:pt x="21598" y="20006"/>
                </a:cubicBezTo>
                <a:lnTo>
                  <a:pt x="21598" y="1602"/>
                </a:lnTo>
                <a:cubicBezTo>
                  <a:pt x="21598" y="1138"/>
                  <a:pt x="21599" y="905"/>
                  <a:pt x="21521" y="659"/>
                </a:cubicBezTo>
                <a:cubicBezTo>
                  <a:pt x="21423" y="389"/>
                  <a:pt x="21209" y="175"/>
                  <a:pt x="20940" y="77"/>
                </a:cubicBezTo>
                <a:cubicBezTo>
                  <a:pt x="20693" y="-1"/>
                  <a:pt x="20461" y="0"/>
                  <a:pt x="20004" y="0"/>
                </a:cubicBezTo>
                <a:lnTo>
                  <a:pt x="1602" y="0"/>
                </a:lnTo>
                <a:lnTo>
                  <a:pt x="1594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87" name="欢迎体验…"/>
          <p:cNvSpPr txBox="1"/>
          <p:nvPr/>
        </p:nvSpPr>
        <p:spPr>
          <a:xfrm>
            <a:off x="6979284" y="6617264"/>
            <a:ext cx="4874896" cy="163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latin typeface="Myriad Pro"/>
                <a:ea typeface="Myriad Pro"/>
                <a:cs typeface="Myriad Pro"/>
                <a:sym typeface="Myriad Pro"/>
              </a:defRPr>
            </a:pPr>
            <a:r>
              <a:t>欢迎体验</a:t>
            </a:r>
          </a:p>
          <a:p>
            <a:pPr>
              <a:defRPr sz="5000" u="sng">
                <a:latin typeface="Myriad Pro"/>
                <a:ea typeface="Myriad Pro"/>
                <a:cs typeface="Myriad Pro"/>
                <a:sym typeface="Myriad Pro"/>
              </a:defRPr>
            </a:pPr>
            <a:r>
              <a:t>10.162.5.110:8000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爬虫&amp;文学"/>
          <p:cNvSpPr txBox="1">
            <a:spLocks noGrp="1"/>
          </p:cNvSpPr>
          <p:nvPr>
            <p:ph type="title"/>
          </p:nvPr>
        </p:nvSpPr>
        <p:spPr>
          <a:xfrm>
            <a:off x="1270000" y="3581281"/>
            <a:ext cx="10464800" cy="1244839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/>
          <a:lstStyle>
            <a:lvl1pPr defTabSz="467359">
              <a:defRPr sz="64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爬虫&amp;文学</a:t>
            </a:r>
          </a:p>
        </p:txBody>
      </p:sp>
      <p:sp>
        <p:nvSpPr>
          <p:cNvPr id="159" name="陈浩平"/>
          <p:cNvSpPr txBox="1"/>
          <p:nvPr/>
        </p:nvSpPr>
        <p:spPr>
          <a:xfrm>
            <a:off x="5492749" y="5861614"/>
            <a:ext cx="201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陈浩平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屏幕快照 2019-01-11 下午5.03.21.png" descr="屏幕快照 2019-01-11 下午5.03.21.png"/>
          <p:cNvPicPr>
            <a:picLocks noChangeAspect="1"/>
          </p:cNvPicPr>
          <p:nvPr/>
        </p:nvPicPr>
        <p:blipFill>
          <a:blip r:embed="rId2">
            <a:extLst/>
          </a:blip>
          <a:srcRect t="934" r="1" b="930"/>
          <a:stretch>
            <a:fillRect/>
          </a:stretch>
        </p:blipFill>
        <p:spPr>
          <a:xfrm>
            <a:off x="3108345" y="1532304"/>
            <a:ext cx="7285436" cy="4390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798" y="0"/>
                </a:moveTo>
                <a:cubicBezTo>
                  <a:pt x="569" y="0"/>
                  <a:pt x="452" y="0"/>
                  <a:pt x="330" y="65"/>
                </a:cubicBezTo>
                <a:cubicBezTo>
                  <a:pt x="195" y="146"/>
                  <a:pt x="88" y="323"/>
                  <a:pt x="39" y="547"/>
                </a:cubicBezTo>
                <a:cubicBezTo>
                  <a:pt x="0" y="752"/>
                  <a:pt x="0" y="945"/>
                  <a:pt x="0" y="1324"/>
                </a:cubicBezTo>
                <a:lnTo>
                  <a:pt x="0" y="20268"/>
                </a:lnTo>
                <a:cubicBezTo>
                  <a:pt x="0" y="20654"/>
                  <a:pt x="0" y="20847"/>
                  <a:pt x="39" y="21051"/>
                </a:cubicBezTo>
                <a:cubicBezTo>
                  <a:pt x="88" y="21275"/>
                  <a:pt x="195" y="21452"/>
                  <a:pt x="330" y="21534"/>
                </a:cubicBezTo>
                <a:cubicBezTo>
                  <a:pt x="453" y="21599"/>
                  <a:pt x="569" y="21600"/>
                  <a:pt x="798" y="21600"/>
                </a:cubicBezTo>
                <a:lnTo>
                  <a:pt x="20798" y="21600"/>
                </a:lnTo>
                <a:cubicBezTo>
                  <a:pt x="21031" y="21600"/>
                  <a:pt x="21147" y="21599"/>
                  <a:pt x="21270" y="21534"/>
                </a:cubicBezTo>
                <a:cubicBezTo>
                  <a:pt x="21405" y="21452"/>
                  <a:pt x="21512" y="21275"/>
                  <a:pt x="21561" y="21051"/>
                </a:cubicBezTo>
                <a:cubicBezTo>
                  <a:pt x="21600" y="20847"/>
                  <a:pt x="21600" y="20654"/>
                  <a:pt x="21600" y="20274"/>
                </a:cubicBezTo>
                <a:lnTo>
                  <a:pt x="21600" y="1330"/>
                </a:lnTo>
                <a:cubicBezTo>
                  <a:pt x="21600" y="944"/>
                  <a:pt x="21600" y="752"/>
                  <a:pt x="21561" y="547"/>
                </a:cubicBezTo>
                <a:cubicBezTo>
                  <a:pt x="21512" y="323"/>
                  <a:pt x="21405" y="146"/>
                  <a:pt x="21270" y="65"/>
                </a:cubicBezTo>
                <a:cubicBezTo>
                  <a:pt x="21147" y="0"/>
                  <a:pt x="21031" y="0"/>
                  <a:pt x="20802" y="0"/>
                </a:cubicBezTo>
                <a:lnTo>
                  <a:pt x="802" y="0"/>
                </a:lnTo>
                <a:lnTo>
                  <a:pt x="798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62" name="中国诗歌网、github古诗集、veer图片网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6525845"/>
            <a:ext cx="10464800" cy="1695451"/>
          </a:xfrm>
          <a:prstGeom prst="rect">
            <a:avLst/>
          </a:prstGeom>
          <a:effectLst>
            <a:reflection stA="21306" endPos="40000" dir="5400000" sy="-100000" algn="bl" rotWithShape="0"/>
          </a:effectLst>
        </p:spPr>
        <p:txBody>
          <a:bodyPr/>
          <a:lstStyle/>
          <a:p>
            <a:pPr defTabSz="554990">
              <a:defRPr sz="304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中国诗歌网、github古诗集、veer图片网</a:t>
            </a:r>
          </a:p>
          <a:p>
            <a:pPr defTabSz="554990">
              <a:defRPr sz="304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b="1">
                <a:latin typeface="宋体"/>
                <a:ea typeface="宋体"/>
                <a:cs typeface="宋体"/>
                <a:sym typeface="宋体"/>
              </a:rPr>
              <a:t>现代诗1w+、古诗30w+</a:t>
            </a:r>
          </a:p>
          <a:p>
            <a:pPr defTabSz="554990">
              <a:defRPr sz="304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b="1">
                <a:latin typeface="宋体"/>
                <a:ea typeface="宋体"/>
                <a:cs typeface="宋体"/>
                <a:sym typeface="宋体"/>
              </a:rPr>
              <a:t>多线程，selenium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占位符 4" descr="图片占位符 4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706812" y="1996236"/>
            <a:ext cx="5407661" cy="2063751"/>
          </a:xfrm>
          <a:prstGeom prst="rect">
            <a:avLst/>
          </a:prstGeom>
          <a:ln w="9525">
            <a:round/>
          </a:ln>
        </p:spPr>
      </p:pic>
      <p:sp>
        <p:nvSpPr>
          <p:cNvPr id="165" name="文本占位符 3"/>
          <p:cNvSpPr txBox="1">
            <a:spLocks noGrp="1"/>
          </p:cNvSpPr>
          <p:nvPr>
            <p:ph type="body" sz="quarter" idx="1"/>
          </p:nvPr>
        </p:nvSpPr>
        <p:spPr>
          <a:xfrm>
            <a:off x="1073784" y="6442624"/>
            <a:ext cx="10673717" cy="1314740"/>
          </a:xfrm>
          <a:prstGeom prst="rect">
            <a:avLst/>
          </a:prstGeom>
          <a:effectLst>
            <a:reflection stA="45070" endPos="40000" dir="5400000" sy="-100000" algn="bl" rotWithShape="0"/>
          </a:effectLst>
        </p:spPr>
        <p:txBody>
          <a:bodyPr/>
          <a:lstStyle/>
          <a:p>
            <a:pPr>
              <a:defRPr b="1">
                <a:latin typeface="宋体"/>
                <a:ea typeface="宋体"/>
                <a:cs typeface="宋体"/>
                <a:sym typeface="宋体"/>
              </a:defRPr>
            </a:pPr>
            <a:r>
              <a:t>lucene → elasticsearch</a:t>
            </a:r>
          </a:p>
          <a:p>
            <a:pPr>
              <a:defRPr b="1">
                <a:latin typeface="宋体"/>
                <a:ea typeface="宋体"/>
                <a:cs typeface="宋体"/>
                <a:sym typeface="宋体"/>
              </a:defRPr>
            </a:pPr>
            <a:r>
              <a:t>批量处理</a:t>
            </a:r>
          </a:p>
        </p:txBody>
      </p:sp>
      <p:pic>
        <p:nvPicPr>
          <p:cNvPr id="166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3572" y="4110318"/>
            <a:ext cx="3914141" cy="1742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图片占位符 4" descr="图片占位符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2350293" y="1162050"/>
            <a:ext cx="8304176" cy="5114314"/>
          </a:xfrm>
          <a:prstGeom prst="rect">
            <a:avLst/>
          </a:prstGeom>
        </p:spPr>
      </p:pic>
      <p:sp>
        <p:nvSpPr>
          <p:cNvPr id="169" name="文本占位符 3"/>
          <p:cNvSpPr txBox="1">
            <a:spLocks noGrp="1"/>
          </p:cNvSpPr>
          <p:nvPr>
            <p:ph type="body" sz="quarter" idx="1"/>
          </p:nvPr>
        </p:nvSpPr>
        <p:spPr>
          <a:xfrm>
            <a:off x="1355725" y="6616700"/>
            <a:ext cx="10293350" cy="1974850"/>
          </a:xfrm>
          <a:prstGeom prst="rect">
            <a:avLst/>
          </a:prstGeom>
          <a:effectLst>
            <a:reflection stA="33426" endPos="40000" dir="5400000" sy="-100000" algn="bl" rotWithShape="0"/>
          </a:effectLst>
        </p:spPr>
        <p:txBody>
          <a:bodyPr/>
          <a:lstStyle/>
          <a:p>
            <a:pPr defTabSz="490727">
              <a:defRPr sz="2688" b="1">
                <a:latin typeface="宋体"/>
                <a:ea typeface="宋体"/>
                <a:cs typeface="宋体"/>
                <a:sym typeface="宋体"/>
              </a:defRPr>
            </a:pPr>
            <a:r>
              <a:t>丰富信息  更新×重建</a:t>
            </a:r>
          </a:p>
          <a:p>
            <a:pPr defTabSz="490727">
              <a:defRPr sz="2688" b="1">
                <a:latin typeface="宋体"/>
                <a:ea typeface="宋体"/>
                <a:cs typeface="宋体"/>
                <a:sym typeface="宋体"/>
              </a:defRPr>
            </a:pPr>
            <a:r>
              <a:t>丰富作者信息</a:t>
            </a:r>
          </a:p>
          <a:p>
            <a:pPr defTabSz="490727">
              <a:defRPr sz="2688" b="1">
                <a:latin typeface="宋体"/>
                <a:ea typeface="宋体"/>
                <a:cs typeface="宋体"/>
                <a:sym typeface="宋体"/>
              </a:defRPr>
            </a:pPr>
            <a:r>
              <a:t>古现代诗人索引整合</a:t>
            </a:r>
          </a:p>
          <a:p>
            <a:pPr defTabSz="490727">
              <a:defRPr sz="2688" b="1">
                <a:latin typeface="宋体"/>
                <a:ea typeface="宋体"/>
                <a:cs typeface="宋体"/>
                <a:sym typeface="宋体"/>
              </a:defRPr>
            </a:pPr>
            <a:r>
              <a:t>古今诗词的标签添加  热词分析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配图&amp;推荐"/>
          <p:cNvSpPr txBox="1">
            <a:spLocks noGrp="1"/>
          </p:cNvSpPr>
          <p:nvPr>
            <p:ph type="title"/>
          </p:nvPr>
        </p:nvSpPr>
        <p:spPr>
          <a:xfrm>
            <a:off x="1270000" y="3581281"/>
            <a:ext cx="10464800" cy="1244839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/>
          <a:lstStyle>
            <a:lvl1pPr defTabSz="467359">
              <a:defRPr sz="64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配图&amp;推荐</a:t>
            </a:r>
          </a:p>
        </p:txBody>
      </p:sp>
      <p:sp>
        <p:nvSpPr>
          <p:cNvPr id="172" name="李竞宇"/>
          <p:cNvSpPr txBox="1"/>
          <p:nvPr/>
        </p:nvSpPr>
        <p:spPr>
          <a:xfrm>
            <a:off x="5492749" y="5861614"/>
            <a:ext cx="201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李竞宇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占位符 3"/>
          <p:cNvSpPr txBox="1"/>
          <p:nvPr/>
        </p:nvSpPr>
        <p:spPr>
          <a:xfrm>
            <a:off x="1114425" y="2308218"/>
            <a:ext cx="5387975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现代诗来源：</a:t>
            </a:r>
          </a:p>
          <a:p>
            <a:pPr marL="571500" indent="-571500" algn="l">
              <a:buSzPct val="100000"/>
              <a:buFont typeface="Arial"/>
              <a:buChar char="•"/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中国诗歌网</a:t>
            </a:r>
          </a:p>
          <a:p>
            <a:pPr marL="571500" indent="-571500" algn="l">
              <a:buSzPct val="100000"/>
              <a:buFont typeface="Arial"/>
              <a:buChar char="•"/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中国现代诗歌大全</a:t>
            </a:r>
          </a:p>
        </p:txBody>
      </p:sp>
      <p:sp>
        <p:nvSpPr>
          <p:cNvPr id="175" name="文本占位符 3"/>
          <p:cNvSpPr txBox="1"/>
          <p:nvPr/>
        </p:nvSpPr>
        <p:spPr>
          <a:xfrm>
            <a:off x="6502400" y="2308218"/>
            <a:ext cx="5387975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图片来源：</a:t>
            </a:r>
          </a:p>
          <a:p>
            <a:pPr marL="571500" indent="-571500" algn="l">
              <a:buSzPct val="100000"/>
              <a:buFont typeface="Arial"/>
              <a:buChar char="•"/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中国诗歌网——诗影</a:t>
            </a:r>
          </a:p>
          <a:p>
            <a:pPr marL="571500" indent="-571500" algn="l">
              <a:buSzPct val="100000"/>
              <a:buFont typeface="Arial"/>
              <a:buChar char="•"/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Veer图库</a:t>
            </a:r>
          </a:p>
        </p:txBody>
      </p:sp>
      <p:sp>
        <p:nvSpPr>
          <p:cNvPr id="176" name="文本框 8"/>
          <p:cNvSpPr txBox="1"/>
          <p:nvPr/>
        </p:nvSpPr>
        <p:spPr>
          <a:xfrm>
            <a:off x="435725" y="5401891"/>
            <a:ext cx="140017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正文</a:t>
            </a:r>
          </a:p>
        </p:txBody>
      </p:sp>
      <p:sp>
        <p:nvSpPr>
          <p:cNvPr id="177" name="文本框 9"/>
          <p:cNvSpPr txBox="1"/>
          <p:nvPr/>
        </p:nvSpPr>
        <p:spPr>
          <a:xfrm>
            <a:off x="1874398" y="6974472"/>
            <a:ext cx="195899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label</a:t>
            </a:r>
          </a:p>
        </p:txBody>
      </p:sp>
      <p:sp>
        <p:nvSpPr>
          <p:cNvPr id="178" name="文本框 10"/>
          <p:cNvSpPr txBox="1"/>
          <p:nvPr/>
        </p:nvSpPr>
        <p:spPr>
          <a:xfrm>
            <a:off x="397229" y="6966942"/>
            <a:ext cx="147717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text</a:t>
            </a:r>
          </a:p>
        </p:txBody>
      </p:sp>
      <p:cxnSp>
        <p:nvCxnSpPr>
          <p:cNvPr id="179" name="直接箭头连接符 12"/>
          <p:cNvCxnSpPr>
            <a:stCxn id="176" idx="0"/>
            <a:endCxn id="178" idx="0"/>
          </p:cNvCxnSpPr>
          <p:nvPr/>
        </p:nvCxnSpPr>
        <p:spPr>
          <a:xfrm>
            <a:off x="1135812" y="5719391"/>
            <a:ext cx="2" cy="1565052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180" name="直接箭头连接符 18"/>
          <p:cNvCxnSpPr>
            <a:stCxn id="176" idx="0"/>
            <a:endCxn id="177" idx="0"/>
          </p:cNvCxnSpPr>
          <p:nvPr/>
        </p:nvCxnSpPr>
        <p:spPr>
          <a:xfrm>
            <a:off x="1135812" y="5719391"/>
            <a:ext cx="1718086" cy="1572582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181" name="文本框 19"/>
          <p:cNvSpPr txBox="1"/>
          <p:nvPr/>
        </p:nvSpPr>
        <p:spPr>
          <a:xfrm>
            <a:off x="2194479" y="4397819"/>
            <a:ext cx="184608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现代诗</a:t>
            </a:r>
          </a:p>
        </p:txBody>
      </p:sp>
      <p:sp>
        <p:nvSpPr>
          <p:cNvPr id="182" name="文本框 24"/>
          <p:cNvSpPr txBox="1"/>
          <p:nvPr/>
        </p:nvSpPr>
        <p:spPr>
          <a:xfrm>
            <a:off x="1835504" y="5297451"/>
            <a:ext cx="158432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……</a:t>
            </a:r>
          </a:p>
        </p:txBody>
      </p:sp>
      <p:sp>
        <p:nvSpPr>
          <p:cNvPr id="183" name="文本框 25"/>
          <p:cNvSpPr txBox="1"/>
          <p:nvPr/>
        </p:nvSpPr>
        <p:spPr>
          <a:xfrm>
            <a:off x="3640874" y="5460485"/>
            <a:ext cx="212090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图片地址</a:t>
            </a:r>
          </a:p>
        </p:txBody>
      </p:sp>
      <p:sp>
        <p:nvSpPr>
          <p:cNvPr id="184" name="文本框 26"/>
          <p:cNvSpPr txBox="1"/>
          <p:nvPr/>
        </p:nvSpPr>
        <p:spPr>
          <a:xfrm>
            <a:off x="5056846" y="6853953"/>
            <a:ext cx="174307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imgurl</a:t>
            </a:r>
          </a:p>
        </p:txBody>
      </p:sp>
      <p:sp>
        <p:nvSpPr>
          <p:cNvPr id="185" name="直接箭头连接符 28"/>
          <p:cNvSpPr/>
          <p:nvPr/>
        </p:nvSpPr>
        <p:spPr>
          <a:xfrm>
            <a:off x="4833107" y="6141594"/>
            <a:ext cx="1137844" cy="79584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6" name="文本框 29"/>
          <p:cNvSpPr txBox="1"/>
          <p:nvPr/>
        </p:nvSpPr>
        <p:spPr>
          <a:xfrm>
            <a:off x="5150012" y="7200858"/>
            <a:ext cx="15567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可能为空</a:t>
            </a:r>
          </a:p>
        </p:txBody>
      </p:sp>
      <p:sp>
        <p:nvSpPr>
          <p:cNvPr id="187" name="文本框 30"/>
          <p:cNvSpPr txBox="1"/>
          <p:nvPr/>
        </p:nvSpPr>
        <p:spPr>
          <a:xfrm>
            <a:off x="8850682" y="4397819"/>
            <a:ext cx="111918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图片</a:t>
            </a:r>
          </a:p>
        </p:txBody>
      </p:sp>
      <p:sp>
        <p:nvSpPr>
          <p:cNvPr id="188" name="文本框 31"/>
          <p:cNvSpPr txBox="1"/>
          <p:nvPr/>
        </p:nvSpPr>
        <p:spPr>
          <a:xfrm>
            <a:off x="7113139" y="5480410"/>
            <a:ext cx="130016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地址</a:t>
            </a:r>
          </a:p>
        </p:txBody>
      </p:sp>
      <p:sp>
        <p:nvSpPr>
          <p:cNvPr id="189" name="文本框 32"/>
          <p:cNvSpPr txBox="1"/>
          <p:nvPr/>
        </p:nvSpPr>
        <p:spPr>
          <a:xfrm>
            <a:off x="8779244" y="5480410"/>
            <a:ext cx="188595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描述词</a:t>
            </a:r>
          </a:p>
        </p:txBody>
      </p:sp>
      <p:sp>
        <p:nvSpPr>
          <p:cNvPr id="190" name="文本框 34"/>
          <p:cNvSpPr txBox="1"/>
          <p:nvPr/>
        </p:nvSpPr>
        <p:spPr>
          <a:xfrm>
            <a:off x="1532216" y="6111973"/>
            <a:ext cx="26433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关键词提取</a:t>
            </a:r>
          </a:p>
        </p:txBody>
      </p:sp>
      <p:sp>
        <p:nvSpPr>
          <p:cNvPr id="191" name="文本框 35"/>
          <p:cNvSpPr txBox="1"/>
          <p:nvPr/>
        </p:nvSpPr>
        <p:spPr>
          <a:xfrm>
            <a:off x="6885560" y="7001538"/>
            <a:ext cx="174307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imgurl</a:t>
            </a:r>
          </a:p>
        </p:txBody>
      </p:sp>
      <p:sp>
        <p:nvSpPr>
          <p:cNvPr id="192" name="文本框 37"/>
          <p:cNvSpPr txBox="1"/>
          <p:nvPr/>
        </p:nvSpPr>
        <p:spPr>
          <a:xfrm>
            <a:off x="8850682" y="7032355"/>
            <a:ext cx="17430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asso</a:t>
            </a:r>
          </a:p>
          <a:p>
            <a: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(联想词)</a:t>
            </a:r>
          </a:p>
        </p:txBody>
      </p:sp>
      <p:cxnSp>
        <p:nvCxnSpPr>
          <p:cNvPr id="193" name="直接箭头连接符 39"/>
          <p:cNvCxnSpPr>
            <a:stCxn id="188" idx="0"/>
            <a:endCxn id="191" idx="0"/>
          </p:cNvCxnSpPr>
          <p:nvPr/>
        </p:nvCxnSpPr>
        <p:spPr>
          <a:xfrm flipH="1">
            <a:off x="7757097" y="5797910"/>
            <a:ext cx="6125" cy="152112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194" name="文本框 46"/>
          <p:cNvSpPr txBox="1"/>
          <p:nvPr/>
        </p:nvSpPr>
        <p:spPr>
          <a:xfrm>
            <a:off x="9677179" y="6216812"/>
            <a:ext cx="293039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同义词古词联想</a:t>
            </a:r>
          </a:p>
        </p:txBody>
      </p:sp>
      <p:cxnSp>
        <p:nvCxnSpPr>
          <p:cNvPr id="195" name="直接箭头连接符 49"/>
          <p:cNvCxnSpPr>
            <a:stCxn id="189" idx="0"/>
            <a:endCxn id="192" idx="0"/>
          </p:cNvCxnSpPr>
          <p:nvPr/>
        </p:nvCxnSpPr>
        <p:spPr>
          <a:xfrm>
            <a:off x="9722219" y="5797910"/>
            <a:ext cx="1" cy="181864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 3"/>
          <p:cNvSpPr txBox="1"/>
          <p:nvPr/>
        </p:nvSpPr>
        <p:spPr>
          <a:xfrm>
            <a:off x="9658350" y="2304262"/>
            <a:ext cx="118586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图</a:t>
            </a:r>
          </a:p>
        </p:txBody>
      </p:sp>
      <p:sp>
        <p:nvSpPr>
          <p:cNvPr id="198" name="文本框 33"/>
          <p:cNvSpPr txBox="1"/>
          <p:nvPr/>
        </p:nvSpPr>
        <p:spPr>
          <a:xfrm>
            <a:off x="1571625" y="2304262"/>
            <a:ext cx="118586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诗</a:t>
            </a:r>
          </a:p>
        </p:txBody>
      </p:sp>
      <p:sp>
        <p:nvSpPr>
          <p:cNvPr id="199" name="文本框 5"/>
          <p:cNvSpPr txBox="1"/>
          <p:nvPr/>
        </p:nvSpPr>
        <p:spPr>
          <a:xfrm>
            <a:off x="3700464" y="2304262"/>
            <a:ext cx="1712119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关键词</a:t>
            </a:r>
          </a:p>
        </p:txBody>
      </p:sp>
      <p:sp>
        <p:nvSpPr>
          <p:cNvPr id="200" name="文本框 11"/>
          <p:cNvSpPr txBox="1"/>
          <p:nvPr/>
        </p:nvSpPr>
        <p:spPr>
          <a:xfrm>
            <a:off x="7084217" y="2304262"/>
            <a:ext cx="1631158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dirty="0" err="1"/>
              <a:t>联想词</a:t>
            </a:r>
            <a:endParaRPr dirty="0"/>
          </a:p>
        </p:txBody>
      </p:sp>
      <p:cxnSp>
        <p:nvCxnSpPr>
          <p:cNvPr id="201" name="直接箭头连接符 14"/>
          <p:cNvCxnSpPr>
            <a:stCxn id="197" idx="1"/>
            <a:endCxn id="200" idx="3"/>
          </p:cNvCxnSpPr>
          <p:nvPr/>
        </p:nvCxnSpPr>
        <p:spPr>
          <a:xfrm flipH="1">
            <a:off x="8715375" y="2691613"/>
            <a:ext cx="942975" cy="0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202" name="直接箭头连接符 16"/>
          <p:cNvCxnSpPr>
            <a:stCxn id="198" idx="3"/>
            <a:endCxn id="199" idx="1"/>
          </p:cNvCxnSpPr>
          <p:nvPr/>
        </p:nvCxnSpPr>
        <p:spPr>
          <a:xfrm>
            <a:off x="2757488" y="2691613"/>
            <a:ext cx="942976" cy="0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203" name="直接箭头连接符 40"/>
          <p:cNvSpPr/>
          <p:nvPr/>
        </p:nvSpPr>
        <p:spPr>
          <a:xfrm>
            <a:off x="5412580" y="2620176"/>
            <a:ext cx="167163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4" name="直接箭头连接符 45"/>
          <p:cNvSpPr/>
          <p:nvPr/>
        </p:nvSpPr>
        <p:spPr>
          <a:xfrm flipH="1" flipV="1">
            <a:off x="5412580" y="2829726"/>
            <a:ext cx="167163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文本框 47"/>
          <p:cNvSpPr txBox="1"/>
          <p:nvPr/>
        </p:nvSpPr>
        <p:spPr>
          <a:xfrm>
            <a:off x="5624510" y="1784368"/>
            <a:ext cx="122872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搜索</a:t>
            </a:r>
          </a:p>
        </p:txBody>
      </p:sp>
      <p:sp>
        <p:nvSpPr>
          <p:cNvPr id="206" name="文本占位符 3"/>
          <p:cNvSpPr txBox="1"/>
          <p:nvPr/>
        </p:nvSpPr>
        <p:spPr>
          <a:xfrm>
            <a:off x="574675" y="4678393"/>
            <a:ext cx="5387976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法一：</a:t>
            </a:r>
          </a:p>
          <a:p>
            <a:pPr algn="l"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遍历诗，若诗没有图，则用诗的关键词搜图，取最佳匹配。</a:t>
            </a:r>
          </a:p>
        </p:txBody>
      </p:sp>
      <p:sp>
        <p:nvSpPr>
          <p:cNvPr id="207" name="文本占位符 3"/>
          <p:cNvSpPr txBox="1"/>
          <p:nvPr/>
        </p:nvSpPr>
        <p:spPr>
          <a:xfrm>
            <a:off x="7064373" y="4585561"/>
            <a:ext cx="538797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法二：</a:t>
            </a:r>
          </a:p>
          <a:p>
            <a:pPr algn="l"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遍历图，用图的标签搜诗，取匹配的前5个中最靠前且没有配图的诗。</a:t>
            </a:r>
          </a:p>
        </p:txBody>
      </p:sp>
      <p:sp>
        <p:nvSpPr>
          <p:cNvPr id="208" name="文本框 58"/>
          <p:cNvSpPr txBox="1"/>
          <p:nvPr/>
        </p:nvSpPr>
        <p:spPr>
          <a:xfrm>
            <a:off x="634207" y="7052974"/>
            <a:ext cx="360759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速度快(采用)</a:t>
            </a:r>
          </a:p>
        </p:txBody>
      </p:sp>
      <p:sp>
        <p:nvSpPr>
          <p:cNvPr id="209" name="文本框 59"/>
          <p:cNvSpPr txBox="1"/>
          <p:nvPr/>
        </p:nvSpPr>
        <p:spPr>
          <a:xfrm>
            <a:off x="7073900" y="6996112"/>
            <a:ext cx="513556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 algn="l">
              <a:buSzPct val="100000"/>
              <a:buFont typeface="Arial"/>
              <a:buChar char="•"/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图没有重复</a:t>
            </a:r>
          </a:p>
          <a:p>
            <a:pPr marL="571500" indent="-571500" algn="l">
              <a:buSzPct val="100000"/>
              <a:buFont typeface="Arial"/>
              <a:buChar char="•"/>
              <a:defRPr sz="32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和遍历顺序有关</a:t>
            </a:r>
          </a:p>
        </p:txBody>
      </p:sp>
      <p:sp>
        <p:nvSpPr>
          <p:cNvPr id="210" name="文本占位符 3"/>
          <p:cNvSpPr txBox="1"/>
          <p:nvPr/>
        </p:nvSpPr>
        <p:spPr>
          <a:xfrm>
            <a:off x="938211" y="3387762"/>
            <a:ext cx="1062037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44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诗配图方法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280</Words>
  <Application>Microsoft Office PowerPoint</Application>
  <PresentationFormat>自定义</PresentationFormat>
  <Paragraphs>124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Helvetica Light</vt:lpstr>
      <vt:lpstr>Helvetica Neue</vt:lpstr>
      <vt:lpstr>Myriad Pro</vt:lpstr>
      <vt:lpstr>PingFang SC Medium</vt:lpstr>
      <vt:lpstr>PingFang SC Regular</vt:lpstr>
      <vt:lpstr>PingFang SC Semibold</vt:lpstr>
      <vt:lpstr>宋体</vt:lpstr>
      <vt:lpstr>Arial</vt:lpstr>
      <vt:lpstr>Helvetica</vt:lpstr>
      <vt:lpstr>Gradient</vt:lpstr>
      <vt:lpstr>PowerPoint 演示文稿</vt:lpstr>
      <vt:lpstr>PowerPoint 演示文稿</vt:lpstr>
      <vt:lpstr>爬虫&amp;文学</vt:lpstr>
      <vt:lpstr>PowerPoint 演示文稿</vt:lpstr>
      <vt:lpstr>PowerPoint 演示文稿</vt:lpstr>
      <vt:lpstr>PowerPoint 演示文稿</vt:lpstr>
      <vt:lpstr>配图&amp;推荐</vt:lpstr>
      <vt:lpstr>PowerPoint 演示文稿</vt:lpstr>
      <vt:lpstr>PowerPoint 演示文稿</vt:lpstr>
      <vt:lpstr>首页推荐</vt:lpstr>
      <vt:lpstr>前端&amp;整合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分析&amp;网络</vt:lpstr>
      <vt:lpstr>PowerPoint 演示文稿</vt:lpstr>
      <vt:lpstr>获取图片特征</vt:lpstr>
      <vt:lpstr>联想古词</vt:lpstr>
      <vt:lpstr>古诗文</vt:lpstr>
      <vt:lpstr>现代诗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Jimmy</dc:creator>
  <cp:lastModifiedBy>Jimmy</cp:lastModifiedBy>
  <cp:revision>3</cp:revision>
  <dcterms:modified xsi:type="dcterms:W3CDTF">2019-01-13T15:43:10Z</dcterms:modified>
</cp:coreProperties>
</file>