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5" r:id="rId6"/>
    <p:sldId id="276" r:id="rId7"/>
    <p:sldId id="261" r:id="rId8"/>
    <p:sldId id="264" r:id="rId9"/>
    <p:sldId id="262" r:id="rId10"/>
    <p:sldId id="263" r:id="rId11"/>
    <p:sldId id="266" r:id="rId12"/>
    <p:sldId id="269" r:id="rId13"/>
    <p:sldId id="270" r:id="rId14"/>
    <p:sldId id="272" r:id="rId15"/>
    <p:sldId id="274" r:id="rId16"/>
    <p:sldId id="275" r:id="rId17"/>
    <p:sldId id="271" r:id="rId18"/>
    <p:sldId id="287" r:id="rId19"/>
    <p:sldId id="267" r:id="rId20"/>
    <p:sldId id="268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8"/>
    <p:restoredTop sz="92055"/>
  </p:normalViewPr>
  <p:slideViewPr>
    <p:cSldViewPr snapToGrid="0" snapToObjects="1">
      <p:cViewPr varScale="1">
        <p:scale>
          <a:sx n="135" d="100"/>
          <a:sy n="135" d="100"/>
        </p:scale>
        <p:origin x="82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1DF3A-DE3A-344E-9DD6-13296F177B4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0AFC4-ED84-6045-9E0D-B213BBD5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1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1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9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8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D86B-D938-5C48-B0F8-BA66CAE5CCC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4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repo.continuum.io/archive/Anaconda3-5.3.1-Linux-x86_64.sh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81" y="633984"/>
            <a:ext cx="6745108" cy="5797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850" y="2350416"/>
            <a:ext cx="3988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to upload to S3.</a:t>
            </a:r>
          </a:p>
          <a:p>
            <a:endParaRPr lang="en-US" dirty="0"/>
          </a:p>
          <a:p>
            <a:r>
              <a:rPr lang="en-US" dirty="0" smtClean="0"/>
              <a:t>In order to avoid getting ERRNO 32 BROKEN PIPE, you need to specify host when initiating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9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35" y="3716386"/>
            <a:ext cx="5854700" cy="214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74037" y="3134289"/>
            <a:ext cx="696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of first iteration with subset of existing data as it’s still rolling in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0300" y="571769"/>
            <a:ext cx="296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Natural </a:t>
            </a:r>
            <a:r>
              <a:rPr lang="en-US" smtClean="0"/>
              <a:t>Language Processing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608733" y="756435"/>
            <a:ext cx="44928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TF-IDF: Term Frequency </a:t>
            </a:r>
            <a:r>
              <a:rPr lang="mr-IN" sz="1400" dirty="0" smtClean="0"/>
              <a:t>–</a:t>
            </a:r>
            <a:r>
              <a:rPr lang="en-US" sz="1400" dirty="0" smtClean="0"/>
              <a:t> Inverse Document Frequency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NLTK </a:t>
            </a:r>
            <a:r>
              <a:rPr lang="en-US" sz="1400" dirty="0" err="1" smtClean="0"/>
              <a:t>word_tokenize</a:t>
            </a:r>
            <a:r>
              <a:rPr lang="en-US" sz="1400" dirty="0" smtClean="0"/>
              <a:t> and </a:t>
            </a:r>
            <a:r>
              <a:rPr lang="en-US" sz="1400" dirty="0" err="1" smtClean="0"/>
              <a:t>stopwords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err="1" smtClean="0"/>
              <a:t>WordNetLemmatizer</a:t>
            </a:r>
            <a:endParaRPr lang="en-US" sz="1400" smtClean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8298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7583" y="622168"/>
            <a:ext cx="792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Examined how scores vary with the number of features with the highest frequency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2" y="1365467"/>
            <a:ext cx="8676826" cy="4532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9168" y="3114899"/>
            <a:ext cx="2229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 looks like it’s still going up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a few more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7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2" y="744532"/>
            <a:ext cx="9291484" cy="48680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7634" y="2820339"/>
            <a:ext cx="2290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Doesn’t look like </a:t>
            </a:r>
            <a:r>
              <a:rPr lang="en-US" smtClean="0"/>
              <a:t>it’s improving much by increasing the number of features.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08430" y="5961037"/>
            <a:ext cx="501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this point, 3000 </a:t>
            </a:r>
            <a:r>
              <a:rPr lang="en-US" smtClean="0"/>
              <a:t>features seems to be the best without doing anything else to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95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5096"/>
            <a:ext cx="9389853" cy="4893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7634" y="2820339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Alpha =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7723" y="6248400"/>
            <a:ext cx="72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 maxes out at 800 features, but is only at around 3.5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4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1" y="541721"/>
            <a:ext cx="10287000" cy="5295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56702" y="2283011"/>
            <a:ext cx="478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recall almost reaches .51 </a:t>
            </a:r>
            <a:r>
              <a:rPr lang="en-US" smtClean="0"/>
              <a:t>when alpha is between .3 and .4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7723" y="6248400"/>
            <a:ext cx="72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up the features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762000"/>
            <a:ext cx="10325100" cy="5321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1729" y="2509254"/>
            <a:ext cx="417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5000 features, alpha = 1.5 </a:t>
            </a:r>
            <a:r>
              <a:rPr lang="mr-IN" dirty="0" smtClean="0"/>
              <a:t>–</a:t>
            </a:r>
            <a:r>
              <a:rPr lang="en-US" dirty="0" smtClean="0"/>
              <a:t> 2 gives the best recall.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7723" y="6248400"/>
            <a:ext cx="72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 splitting hairs at this point. Time to try some other approaches.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49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10" y="1348033"/>
            <a:ext cx="7806460" cy="3925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6755" y="2987737"/>
            <a:ext cx="347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a stratified train-test split the best recall score is specified below.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6" y="5451061"/>
            <a:ext cx="10579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6755" y="2987736"/>
            <a:ext cx="2573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Keeping </a:t>
            </a:r>
            <a:r>
              <a:rPr lang="en-US" dirty="0" err="1" smtClean="0"/>
              <a:t>max_features</a:t>
            </a:r>
            <a:r>
              <a:rPr lang="en-US" dirty="0" smtClean="0"/>
              <a:t> at 3250, dial in the alpha in the Multinomial Naïve Bayes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615" y="1055801"/>
            <a:ext cx="8696110" cy="498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33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169" y="534837"/>
            <a:ext cx="137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EC2 Instance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1" y="1840637"/>
            <a:ext cx="10813002" cy="228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3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44" y="1498195"/>
            <a:ext cx="7778939" cy="4347433"/>
          </a:xfrm>
        </p:spPr>
      </p:pic>
      <p:sp>
        <p:nvSpPr>
          <p:cNvPr id="5" name="TextBox 4"/>
          <p:cNvSpPr txBox="1"/>
          <p:nvPr/>
        </p:nvSpPr>
        <p:spPr>
          <a:xfrm>
            <a:off x="293914" y="2924222"/>
            <a:ext cx="343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Votes are listed by chamber, year, and 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48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004" y="422694"/>
            <a:ext cx="137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EC2 Instance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004" y="1004011"/>
            <a:ext cx="68266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Host </a:t>
            </a:r>
            <a:r>
              <a:rPr lang="en-US" dirty="0" err="1"/>
              <a:t>galvanize_capstone</a:t>
            </a:r>
            <a:endParaRPr lang="en-US" dirty="0"/>
          </a:p>
          <a:p>
            <a:pPr lvl="1"/>
            <a:r>
              <a:rPr lang="en-US" dirty="0" err="1"/>
              <a:t>HostName</a:t>
            </a:r>
            <a:r>
              <a:rPr lang="en-US" dirty="0"/>
              <a:t> ec2-34-221-255-8.us-west-2.compute.amazonaws.com</a:t>
            </a:r>
          </a:p>
          <a:p>
            <a:pPr lvl="1"/>
            <a:r>
              <a:rPr lang="en-US" dirty="0"/>
              <a:t>User </a:t>
            </a:r>
            <a:r>
              <a:rPr lang="en-US" dirty="0" err="1"/>
              <a:t>ubuntu</a:t>
            </a:r>
            <a:endParaRPr lang="en-US" dirty="0"/>
          </a:p>
          <a:p>
            <a:pPr lvl="1"/>
            <a:r>
              <a:rPr lang="en-US" dirty="0" err="1"/>
              <a:t>IdentityFile</a:t>
            </a:r>
            <a:r>
              <a:rPr lang="en-US" dirty="0"/>
              <a:t>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galvanize_capstone.pem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5004" y="2793917"/>
            <a:ext cx="237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galvanize_capstone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99994" y="3845159"/>
            <a:ext cx="106221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apt update 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 </a:t>
            </a:r>
            <a:r>
              <a:rPr lang="en-US" dirty="0" smtClean="0"/>
              <a:t>upgrade</a:t>
            </a:r>
          </a:p>
          <a:p>
            <a:endParaRPr lang="en-US" dirty="0"/>
          </a:p>
          <a:p>
            <a:r>
              <a:rPr lang="en-US" dirty="0" err="1"/>
              <a:t>wget</a:t>
            </a:r>
            <a:r>
              <a:rPr lang="en-US" dirty="0"/>
              <a:t> -S -T 10 -t 5 https://</a:t>
            </a:r>
            <a:r>
              <a:rPr lang="en-US" dirty="0" err="1" smtClean="0"/>
              <a:t>repo.continuum.io</a:t>
            </a:r>
            <a:r>
              <a:rPr lang="en-US" dirty="0" smtClean="0"/>
              <a:t>/archive/</a:t>
            </a:r>
            <a:r>
              <a:rPr lang="en-US" dirty="0">
                <a:hlinkClick r:id="rId2"/>
              </a:rPr>
              <a:t>Anaconda3-5.3.1-Linux-x86_64.sh</a:t>
            </a:r>
            <a:r>
              <a:rPr lang="en-US" dirty="0" smtClean="0"/>
              <a:t> </a:t>
            </a:r>
            <a:r>
              <a:rPr lang="en-US" dirty="0"/>
              <a:t>-O $</a:t>
            </a:r>
            <a:r>
              <a:rPr lang="en-US" dirty="0" smtClean="0"/>
              <a:t>HOME/</a:t>
            </a:r>
            <a:r>
              <a:rPr lang="en-US" dirty="0" err="1" smtClean="0"/>
              <a:t>anaconda.sh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Source ~/.</a:t>
            </a:r>
            <a:r>
              <a:rPr lang="en-US" smtClean="0"/>
              <a:t>bashrc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308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9" y="195385"/>
            <a:ext cx="10146323" cy="5403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1039" y="5948314"/>
            <a:ext cx="454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Trying </a:t>
            </a:r>
            <a:r>
              <a:rPr lang="en-US" smtClean="0"/>
              <a:t>to detect the bills that passed (in green)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45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4462" y="2290711"/>
            <a:ext cx="37707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 Classifier showing feature importance.</a:t>
            </a:r>
          </a:p>
          <a:p>
            <a:endParaRPr lang="en-US" dirty="0"/>
          </a:p>
          <a:p>
            <a:r>
              <a:rPr lang="en-US" dirty="0" smtClean="0"/>
              <a:t>After looking at this, realized that the Congress ID will not be a part of the input data (every query will be from the most recent congress).</a:t>
            </a:r>
          </a:p>
          <a:p>
            <a:endParaRPr lang="en-US" dirty="0"/>
          </a:p>
          <a:p>
            <a:r>
              <a:rPr lang="en-US" dirty="0" smtClean="0"/>
              <a:t>What happens if I take this out?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43" y="1000664"/>
            <a:ext cx="7492373" cy="54719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3035" y="344245"/>
            <a:ext cx="464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61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40" y="1074886"/>
            <a:ext cx="7376160" cy="5353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393" y="930830"/>
            <a:ext cx="40629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Removing </a:t>
            </a:r>
            <a:r>
              <a:rPr lang="en-US" dirty="0" err="1" smtClean="0"/>
              <a:t>congress_id</a:t>
            </a:r>
            <a:r>
              <a:rPr lang="en-US" dirty="0" smtClean="0"/>
              <a:t> yields the following for feature importance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Bill character counts and number of cosponsors are definitely important, but we get the following scores if we leave them in: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5" y="3179409"/>
            <a:ext cx="3035300" cy="151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742" y="5467546"/>
            <a:ext cx="397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happens if we remove them?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3035" y="344245"/>
            <a:ext cx="464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57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844" y="1102936"/>
            <a:ext cx="6922156" cy="4995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1595" y="1178350"/>
            <a:ext cx="41006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the dominating features removed, now we can see a little more detail on the importance of the other features.</a:t>
            </a:r>
          </a:p>
          <a:p>
            <a:endParaRPr lang="en-US" dirty="0"/>
          </a:p>
          <a:p>
            <a:r>
              <a:rPr lang="en-US" dirty="0" smtClean="0"/>
              <a:t>In order to reduce the complexity of our model, we might be safe ignoring </a:t>
            </a:r>
            <a:r>
              <a:rPr lang="en-US" dirty="0" err="1" smtClean="0"/>
              <a:t>sponsor_state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Our scores, though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3035" y="344245"/>
            <a:ext cx="464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48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984" y="1452282"/>
            <a:ext cx="7683959" cy="38954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7875" y="2409713"/>
            <a:ext cx="3691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Examination of how recall score varies with </a:t>
            </a:r>
            <a:r>
              <a:rPr lang="en-US" dirty="0" err="1" smtClean="0"/>
              <a:t>n_estimators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Based on this, I set the </a:t>
            </a:r>
            <a:r>
              <a:rPr lang="en-US" dirty="0" err="1" smtClean="0"/>
              <a:t>n_estimators</a:t>
            </a:r>
            <a:r>
              <a:rPr lang="en-US" dirty="0" smtClean="0"/>
              <a:t> at 610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3035" y="344245"/>
            <a:ext cx="464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27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850" y="138319"/>
            <a:ext cx="6398251" cy="33124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851" y="3450785"/>
            <a:ext cx="6472156" cy="3250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5485" y="556181"/>
            <a:ext cx="276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Gradient </a:t>
            </a:r>
            <a:r>
              <a:rPr lang="en-US" smtClean="0"/>
              <a:t>Boosting Classifier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5" y="4333081"/>
            <a:ext cx="3175000" cy="148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9350" y="3709578"/>
            <a:ext cx="430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learning rate = .05, </a:t>
            </a:r>
            <a:r>
              <a:rPr lang="en-US" dirty="0" err="1" smtClean="0"/>
              <a:t>n_estimators</a:t>
            </a:r>
            <a:r>
              <a:rPr lang="en-US" dirty="0" smtClean="0"/>
              <a:t> =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05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74" y="1346985"/>
            <a:ext cx="8039460" cy="406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8606" y="3009653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Max_depth</a:t>
            </a:r>
            <a:r>
              <a:rPr lang="en-US" dirty="0" smtClean="0"/>
              <a:t>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03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517" y="1102281"/>
            <a:ext cx="8475765" cy="42898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5740" y="989814"/>
            <a:ext cx="19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AdaBoost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9287" y="2273431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Max_depth</a:t>
            </a:r>
            <a:r>
              <a:rPr lang="en-US" dirty="0" smtClean="0"/>
              <a:t>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75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5740" y="989814"/>
            <a:ext cx="19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AdaBoost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9287" y="2273431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Max_depth</a:t>
            </a:r>
            <a:r>
              <a:rPr lang="en-US" dirty="0" smtClean="0"/>
              <a:t> = 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235" y="1340292"/>
            <a:ext cx="8595789" cy="437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3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752" y="1839552"/>
            <a:ext cx="4065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</a:t>
            </a:r>
            <a:r>
              <a:rPr lang="en-US" sz="2000" dirty="0"/>
              <a:t>V</a:t>
            </a:r>
            <a:r>
              <a:rPr lang="en-US" sz="2000" dirty="0" smtClean="0"/>
              <a:t>ote summaries are  listed in tabular form.</a:t>
            </a:r>
          </a:p>
          <a:p>
            <a:r>
              <a:rPr lang="en-US" sz="2000" dirty="0" smtClean="0"/>
              <a:t>This data was scraped, stored, and formatted.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52" y="805544"/>
            <a:ext cx="5842048" cy="255589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13" y="3801858"/>
            <a:ext cx="4474465" cy="27349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593638"/>
            <a:ext cx="4065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results are listed at the link provided at each Roll number.</a:t>
            </a:r>
          </a:p>
          <a:p>
            <a:r>
              <a:rPr lang="en-US" sz="2000" dirty="0" smtClean="0"/>
              <a:t>This data was also scraped, stored, and formatted.</a:t>
            </a:r>
          </a:p>
        </p:txBody>
      </p:sp>
    </p:spTree>
    <p:extLst>
      <p:ext uri="{BB962C8B-B14F-4D97-AF65-F5344CB8AC3E}">
        <p14:creationId xmlns:p14="http://schemas.microsoft.com/office/powerpoint/2010/main" val="1115726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308" y="529858"/>
            <a:ext cx="340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Trying the same by removing state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06" y="329938"/>
            <a:ext cx="5900698" cy="29805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9559" y="2941163"/>
            <a:ext cx="199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Learning_rate</a:t>
            </a:r>
            <a:r>
              <a:rPr lang="en-US" dirty="0" smtClean="0"/>
              <a:t> = .05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71" y="3571336"/>
            <a:ext cx="4240120" cy="30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0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44" y="1498195"/>
            <a:ext cx="7778939" cy="4347433"/>
          </a:xfrm>
        </p:spPr>
      </p:pic>
      <p:sp>
        <p:nvSpPr>
          <p:cNvPr id="5" name="TextBox 4"/>
          <p:cNvSpPr txBox="1"/>
          <p:nvPr/>
        </p:nvSpPr>
        <p:spPr>
          <a:xfrm>
            <a:off x="293914" y="2924222"/>
            <a:ext cx="343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Votes are listed by chamber, year, and 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56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0643" y="3347212"/>
            <a:ext cx="3286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bill summary data to scrape the text of each bill. Wrote out to .</a:t>
            </a:r>
            <a:r>
              <a:rPr lang="en-US" dirty="0" err="1" smtClean="0"/>
              <a:t>jsonl</a:t>
            </a:r>
            <a:r>
              <a:rPr lang="en-US" dirty="0" smtClean="0"/>
              <a:t> file as it’s retrieved.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6" y="2017336"/>
            <a:ext cx="8303388" cy="45064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6"/>
            <a:ext cx="10515600" cy="440418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0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24154" y="2198026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Output from mongo_cleanup.py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2" r="1" b="302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4296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41789"/>
            <a:ext cx="7176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data.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418" y="1001852"/>
            <a:ext cx="7074091" cy="5585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468" y="2556933"/>
            <a:ext cx="340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change access to write to the </a:t>
            </a:r>
            <a:r>
              <a:rPr lang="en-US" smtClean="0"/>
              <a:t>bucket </a:t>
            </a:r>
            <a:r>
              <a:rPr lang="en-US" dirty="0" err="1" smtClean="0"/>
              <a:t>galvcap</a:t>
            </a:r>
            <a:r>
              <a:rPr lang="en-US" dirty="0" smtClean="0"/>
              <a:t>-leg.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1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62571"/>
            <a:ext cx="717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</a:t>
            </a:r>
            <a:r>
              <a:rPr lang="en-US" sz="2400"/>
              <a:t>data</a:t>
            </a:r>
            <a:r>
              <a:rPr lang="en-US" sz="240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49854" y="4267199"/>
            <a:ext cx="66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Change all of the above values </a:t>
            </a:r>
            <a:r>
              <a:rPr lang="en-US" smtClean="0"/>
              <a:t>to False.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68" y="1450330"/>
            <a:ext cx="8442806" cy="22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4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41789"/>
            <a:ext cx="717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</a:t>
            </a:r>
            <a:r>
              <a:rPr lang="en-US" sz="2400"/>
              <a:t>data</a:t>
            </a:r>
            <a:r>
              <a:rPr lang="en-US" sz="2400" smtClean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06" y="1539633"/>
            <a:ext cx="6252522" cy="45915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4" y="5011910"/>
            <a:ext cx="4000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 "Version": "2008-10-17", "Statement": [ { "Sid": "</a:t>
            </a:r>
            <a:r>
              <a:rPr lang="en-US" sz="1400" dirty="0" err="1"/>
              <a:t>AllowPublicRead</a:t>
            </a:r>
            <a:r>
              <a:rPr lang="en-US" sz="1400" dirty="0"/>
              <a:t>", "Effect": "Allow", "Principal": { "AWS": "*" }, "Action": "s3:GetObject", "Resource": "arn:aws:s3:::&lt;your bucket name&gt;/*" } ]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920" y="1911927"/>
            <a:ext cx="4165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the code below to change bucket policy. </a:t>
            </a:r>
          </a:p>
          <a:p>
            <a:endParaRPr lang="en-US" dirty="0"/>
          </a:p>
          <a:p>
            <a:r>
              <a:rPr lang="en-US" dirty="0" smtClean="0"/>
              <a:t>Once the data is loaded, you may want to change access to the data so only the EC2 instance is able to retrieve what it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4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703</Words>
  <Application>Microsoft Macintosh PowerPoint</Application>
  <PresentationFormat>Widescreen</PresentationFormat>
  <Paragraphs>89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Mangal</vt:lpstr>
      <vt:lpstr>Arial</vt:lpstr>
      <vt:lpstr>Office Theme</vt:lpstr>
      <vt:lpstr>PowerPoint Presentation</vt:lpstr>
      <vt:lpstr>Data Collection</vt:lpstr>
      <vt:lpstr>Data Collection</vt:lpstr>
      <vt:lpstr>Data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Delgadillo, Magdiel N</dc:creator>
  <cp:lastModifiedBy>Delgadillo, Magdiel N</cp:lastModifiedBy>
  <cp:revision>39</cp:revision>
  <dcterms:created xsi:type="dcterms:W3CDTF">2018-12-10T18:17:29Z</dcterms:created>
  <dcterms:modified xsi:type="dcterms:W3CDTF">2018-12-19T21:56:32Z</dcterms:modified>
</cp:coreProperties>
</file>