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66" r:id="rId7"/>
    <p:sldId id="262" r:id="rId8"/>
    <p:sldId id="270" r:id="rId9"/>
    <p:sldId id="263" r:id="rId10"/>
    <p:sldId id="259" r:id="rId11"/>
    <p:sldId id="264" r:id="rId12"/>
    <p:sldId id="260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6.png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33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6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31" Type="http://schemas.openxmlformats.org/officeDocument/2006/relationships/image" Target="../media/image3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6.wmf"/><Relationship Id="rId30" Type="http://schemas.openxmlformats.org/officeDocument/2006/relationships/oleObject" Target="../embeddings/oleObject37.bin"/><Relationship Id="rId8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1.png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10F77CA-DC65-479F-B28A-9B8F4D5FBEF4}"/>
              </a:ext>
            </a:extLst>
          </p:cNvPr>
          <p:cNvSpPr txBox="1"/>
          <p:nvPr/>
        </p:nvSpPr>
        <p:spPr>
          <a:xfrm>
            <a:off x="254000" y="2077700"/>
            <a:ext cx="10293350" cy="3597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 Performance Low Power Implementation Scheme for FSM</a:t>
            </a:r>
            <a:b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Shuai Li, Ken Choi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VLSI Design and Automation Laboratory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Illinois Institute of Technology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3301 S Dearborn St., Chicago, IL 60616, USA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b="0" i="0" dirty="0">
                <a:solidFill>
                  <a:srgbClr val="0000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sli97@hawk.iit.edu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0" i="0" dirty="0">
                <a:solidFill>
                  <a:srgbClr val="0000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kchoi@ece.iit.edu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4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2.control logic optimization</a:t>
            </a:r>
            <a:b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949D89-B0AB-4173-A191-67ADBBA9CEE0}"/>
              </a:ext>
            </a:extLst>
          </p:cNvPr>
          <p:cNvSpPr txBox="1"/>
          <p:nvPr/>
        </p:nvSpPr>
        <p:spPr>
          <a:xfrm>
            <a:off x="1240971" y="1179286"/>
            <a:ext cx="8055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take MCNC [7] benchmark "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bbtas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as an example to illustrate our control logic as shown in Fig.2.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7A98D7-3B31-4C94-B4A6-1B4204A0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514" y="1874407"/>
            <a:ext cx="5464629" cy="39352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55538D-B32F-4B7F-8668-6AEA468C9D53}"/>
              </a:ext>
            </a:extLst>
          </p:cNvPr>
          <p:cNvSpPr txBox="1"/>
          <p:nvPr/>
        </p:nvSpPr>
        <p:spPr>
          <a:xfrm>
            <a:off x="3485886" y="5959417"/>
            <a:ext cx="522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2. State  transition graph  of “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bbtas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5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133875F-1A61-48E4-80B6-390126F59234}"/>
              </a:ext>
            </a:extLst>
          </p:cNvPr>
          <p:cNvSpPr txBox="1"/>
          <p:nvPr/>
        </p:nvSpPr>
        <p:spPr>
          <a:xfrm>
            <a:off x="1240971" y="315129"/>
            <a:ext cx="61105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2.control logic optimization</a:t>
            </a:r>
            <a:b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F4A095-F878-4796-9ADD-B8DAC4DB580A}"/>
              </a:ext>
            </a:extLst>
          </p:cNvPr>
          <p:cNvSpPr txBox="1"/>
          <p:nvPr/>
        </p:nvSpPr>
        <p:spPr>
          <a:xfrm>
            <a:off x="1240971" y="1201037"/>
            <a:ext cx="80554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utilize the algorithm in section II to divide the FSM into two groups: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and                      .Through transition state table we can get the control logic.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5BF40D-FF63-48FC-B434-CA8FDA0A3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12052"/>
              </p:ext>
            </p:extLst>
          </p:nvPr>
        </p:nvGraphicFramePr>
        <p:xfrm>
          <a:off x="1366157" y="1552026"/>
          <a:ext cx="2257049" cy="41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3" imgW="1244520" imgH="228600" progId="Equation.DSMT4">
                  <p:embed/>
                </p:oleObj>
              </mc:Choice>
              <mc:Fallback>
                <p:oleObj name="Equation" r:id="rId3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6157" y="1552026"/>
                        <a:ext cx="2257049" cy="41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591B29-E56C-48EB-B53D-087DF41CB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651293"/>
              </p:ext>
            </p:extLst>
          </p:nvPr>
        </p:nvGraphicFramePr>
        <p:xfrm>
          <a:off x="4023464" y="1556337"/>
          <a:ext cx="1354976" cy="369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3464" y="1556337"/>
                        <a:ext cx="1354976" cy="369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6AE8C377-453E-4F64-8D44-C647788B6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2281176"/>
            <a:ext cx="5464629" cy="39352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D14B6CB-BF74-412C-ACC9-61EB7C9B7CF0}"/>
              </a:ext>
            </a:extLst>
          </p:cNvPr>
          <p:cNvSpPr txBox="1"/>
          <p:nvPr/>
        </p:nvSpPr>
        <p:spPr>
          <a:xfrm>
            <a:off x="3272944" y="6142761"/>
            <a:ext cx="522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2. State  transition graph  of “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bbtas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3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3.synchronous structure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1E53C2-981F-4AD5-A26A-4B066D0C0662}"/>
              </a:ext>
            </a:extLst>
          </p:cNvPr>
          <p:cNvSpPr txBox="1"/>
          <p:nvPr/>
        </p:nvSpPr>
        <p:spPr>
          <a:xfrm>
            <a:off x="1240971" y="1201037"/>
            <a:ext cx="80554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hardware structure as shown in Fig.3.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Fd5815-Identity-H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model includes: State registers, control logic, sub-FSMs, MUX and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05E7C-623F-4805-9273-B967EA393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78" y="2155144"/>
            <a:ext cx="4368407" cy="29917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B968EBD-FF55-4601-AADD-B3E7BEFED65D}"/>
              </a:ext>
            </a:extLst>
          </p:cNvPr>
          <p:cNvSpPr txBox="1"/>
          <p:nvPr/>
        </p:nvSpPr>
        <p:spPr>
          <a:xfrm>
            <a:off x="615515" y="5615005"/>
            <a:ext cx="5423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3. Optimized FSM hardware structure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44EA4F-534C-4031-8D61-A4E7BF71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29" y="2259304"/>
            <a:ext cx="4334882" cy="312166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999243-F614-4EBB-B412-0B96990887D1}"/>
              </a:ext>
            </a:extLst>
          </p:cNvPr>
          <p:cNvSpPr txBox="1"/>
          <p:nvPr/>
        </p:nvSpPr>
        <p:spPr>
          <a:xfrm>
            <a:off x="5413829" y="5615005"/>
            <a:ext cx="522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2. State  transition graph  of “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bbtas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CE578A0-957D-4411-8097-C999ABB9E83F}"/>
              </a:ext>
            </a:extLst>
          </p:cNvPr>
          <p:cNvCxnSpPr/>
          <p:nvPr/>
        </p:nvCxnSpPr>
        <p:spPr>
          <a:xfrm>
            <a:off x="8343900" y="4351020"/>
            <a:ext cx="3505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381209C-343E-49AB-83CA-F3269BF07A50}"/>
              </a:ext>
            </a:extLst>
          </p:cNvPr>
          <p:cNvSpPr txBox="1"/>
          <p:nvPr/>
        </p:nvSpPr>
        <p:spPr>
          <a:xfrm>
            <a:off x="1746154" y="3149197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13FCBA-DBCD-42EA-AD3C-8874DABE0720}"/>
              </a:ext>
            </a:extLst>
          </p:cNvPr>
          <p:cNvSpPr txBox="1"/>
          <p:nvPr/>
        </p:nvSpPr>
        <p:spPr>
          <a:xfrm>
            <a:off x="2131863" y="4558326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st4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EA7ED1E-AE5E-4EC0-A57B-5CD636B2E70B}"/>
              </a:ext>
            </a:extLst>
          </p:cNvPr>
          <p:cNvSpPr txBox="1"/>
          <p:nvPr/>
        </p:nvSpPr>
        <p:spPr>
          <a:xfrm>
            <a:off x="2903456" y="3383028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00,st4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974ED13-C7B4-4AFA-BF14-DE55374B53EE}"/>
              </a:ext>
            </a:extLst>
          </p:cNvPr>
          <p:cNvCxnSpPr/>
          <p:nvPr/>
        </p:nvCxnSpPr>
        <p:spPr>
          <a:xfrm flipH="1">
            <a:off x="2948940" y="2712720"/>
            <a:ext cx="8610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B06AA7B-3F96-4189-973C-E5E50B25C71C}"/>
              </a:ext>
            </a:extLst>
          </p:cNvPr>
          <p:cNvSpPr txBox="1"/>
          <p:nvPr/>
        </p:nvSpPr>
        <p:spPr>
          <a:xfrm>
            <a:off x="4127018" y="2524476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st5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E89E8D-36FD-46CC-B627-283B6744A9A8}"/>
              </a:ext>
            </a:extLst>
          </p:cNvPr>
          <p:cNvCxnSpPr/>
          <p:nvPr/>
        </p:nvCxnSpPr>
        <p:spPr>
          <a:xfrm flipV="1">
            <a:off x="4150693" y="2712720"/>
            <a:ext cx="14907" cy="2081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2B381E-99AB-4E2B-BB05-973811C5E523}"/>
              </a:ext>
            </a:extLst>
          </p:cNvPr>
          <p:cNvCxnSpPr/>
          <p:nvPr/>
        </p:nvCxnSpPr>
        <p:spPr>
          <a:xfrm>
            <a:off x="3810000" y="2712720"/>
            <a:ext cx="35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BA0AF9-2AE8-4C07-A8D9-472C530C15FC}"/>
              </a:ext>
            </a:extLst>
          </p:cNvPr>
          <p:cNvCxnSpPr/>
          <p:nvPr/>
        </p:nvCxnSpPr>
        <p:spPr>
          <a:xfrm>
            <a:off x="3667125" y="4794250"/>
            <a:ext cx="498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088AD47-5E73-4183-816B-FAB90BA1190F}"/>
              </a:ext>
            </a:extLst>
          </p:cNvPr>
          <p:cNvSpPr txBox="1"/>
          <p:nvPr/>
        </p:nvSpPr>
        <p:spPr>
          <a:xfrm>
            <a:off x="3001141" y="3638275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st4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D6D91C-EA60-4C77-8E22-B04E5D73AD98}"/>
              </a:ext>
            </a:extLst>
          </p:cNvPr>
          <p:cNvSpPr txBox="1"/>
          <p:nvPr/>
        </p:nvSpPr>
        <p:spPr>
          <a:xfrm>
            <a:off x="4703642" y="3690805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00,st4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0537CC8-5F11-4A62-8C57-7A5FE62E2127}"/>
              </a:ext>
            </a:extLst>
          </p:cNvPr>
          <p:cNvSpPr txBox="1"/>
          <p:nvPr/>
        </p:nvSpPr>
        <p:spPr>
          <a:xfrm>
            <a:off x="4790612" y="4703245"/>
            <a:ext cx="62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80544D6-530F-4C50-84F6-4DB27B1EEAEA}"/>
              </a:ext>
            </a:extLst>
          </p:cNvPr>
          <p:cNvCxnSpPr>
            <a:cxnSpLocks/>
          </p:cNvCxnSpPr>
          <p:nvPr/>
        </p:nvCxnSpPr>
        <p:spPr>
          <a:xfrm>
            <a:off x="3654812" y="4857133"/>
            <a:ext cx="9267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2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Fd12262-Identity-H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br>
              <a:rPr lang="en-US" altLang="zh-CN" sz="2800" dirty="0"/>
            </a:b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1E53C2-981F-4AD5-A26A-4B066D0C0662}"/>
              </a:ext>
            </a:extLst>
          </p:cNvPr>
          <p:cNvSpPr txBox="1"/>
          <p:nvPr/>
        </p:nvSpPr>
        <p:spPr>
          <a:xfrm>
            <a:off x="1240971" y="1201037"/>
            <a:ext cx="80554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table 1 and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FigA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compared with original monolithic FSM and conventional method, the proposed method has three advantages: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Power dissipation is around 59% lower than monolithic.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The overall area is smaller than the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convertional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The implementation is less complex.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sz="2000" dirty="0"/>
            </a:b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AE50A39-35A2-4C28-99E5-0A5C344BC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72" y="3467122"/>
            <a:ext cx="9022914" cy="270356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C918B8B-5776-4024-BE64-28EF5C3A81EB}"/>
              </a:ext>
            </a:extLst>
          </p:cNvPr>
          <p:cNvSpPr txBox="1"/>
          <p:nvPr/>
        </p:nvSpPr>
        <p:spPr>
          <a:xfrm>
            <a:off x="1455006" y="2820791"/>
            <a:ext cx="102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 Comparison of the results between monolithic FSM and proposed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81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Fd12262-Identity-H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6C9597-E018-4583-B9AE-FE89F3FB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08" y="1651334"/>
            <a:ext cx="6945955" cy="30208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68160B-E614-42B3-AF5B-67BF0A4CEAB0}"/>
              </a:ext>
            </a:extLst>
          </p:cNvPr>
          <p:cNvSpPr txBox="1"/>
          <p:nvPr/>
        </p:nvSpPr>
        <p:spPr>
          <a:xfrm>
            <a:off x="801666" y="5054306"/>
            <a:ext cx="101121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4. Comparison among monolithic FSM, conventional method and proposed method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2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3780971" y="1882672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A8A8F0-A98E-4C44-AD1A-1BFF269EEBEC}"/>
              </a:ext>
            </a:extLst>
          </p:cNvPr>
          <p:cNvSpPr txBox="1"/>
          <p:nvPr/>
        </p:nvSpPr>
        <p:spPr>
          <a:xfrm>
            <a:off x="3780971" y="2967335"/>
            <a:ext cx="61105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2.control logic optimization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93949C-03DA-468B-B2B9-34C130450DC4}"/>
              </a:ext>
            </a:extLst>
          </p:cNvPr>
          <p:cNvSpPr txBox="1"/>
          <p:nvPr/>
        </p:nvSpPr>
        <p:spPr>
          <a:xfrm>
            <a:off x="3780971" y="4063163"/>
            <a:ext cx="61105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3.synchronous structure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Fd12262-Identity-H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</a:t>
            </a:r>
            <a:br>
              <a:rPr lang="en-US" altLang="zh-CN" sz="2800" dirty="0"/>
            </a:b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prediction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E08227-4172-4CA7-A1F3-C180954C5446}"/>
              </a:ext>
            </a:extLst>
          </p:cNvPr>
          <p:cNvSpPr txBox="1"/>
          <p:nvPr/>
        </p:nvSpPr>
        <p:spPr>
          <a:xfrm>
            <a:off x="1240970" y="2323698"/>
            <a:ext cx="7750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n-state FSM, the transition probability from  state     to      is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Fd5815-Identity-H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443A494-F1A1-4985-B83E-277D4F85F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484738"/>
              </p:ext>
            </p:extLst>
          </p:nvPr>
        </p:nvGraphicFramePr>
        <p:xfrm>
          <a:off x="7674628" y="2960504"/>
          <a:ext cx="355600" cy="41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3" imgW="215640" imgH="253800" progId="Equation.DSMT4">
                  <p:embed/>
                </p:oleObj>
              </mc:Choice>
              <mc:Fallback>
                <p:oleObj name="Equation" r:id="rId3" imgW="215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628" y="2960504"/>
                        <a:ext cx="355600" cy="418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7A9EE21-0123-4AC1-A234-20FC868C79E6}"/>
              </a:ext>
            </a:extLst>
          </p:cNvPr>
          <p:cNvSpPr txBox="1"/>
          <p:nvPr/>
        </p:nvSpPr>
        <p:spPr>
          <a:xfrm>
            <a:off x="1307645" y="3914611"/>
            <a:ext cx="69791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define each bit of the input signal has the same probability, e.g.                        , so we can get the FSM states transition probability matrix P.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F50D04-6AFE-440A-8390-8A3745F34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96063"/>
              </p:ext>
            </p:extLst>
          </p:nvPr>
        </p:nvGraphicFramePr>
        <p:xfrm>
          <a:off x="1783896" y="4287870"/>
          <a:ext cx="1532445" cy="28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5" imgW="1079280" imgH="203040" progId="Equation.DSMT4">
                  <p:embed/>
                </p:oleObj>
              </mc:Choice>
              <mc:Fallback>
                <p:oleObj name="Equation" r:id="rId5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3896" y="4287870"/>
                        <a:ext cx="1532445" cy="28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F2B03FEE-6E1F-4A3A-BD92-77A5DE0C7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84289"/>
              </p:ext>
            </p:extLst>
          </p:nvPr>
        </p:nvGraphicFramePr>
        <p:xfrm>
          <a:off x="3506559" y="3057715"/>
          <a:ext cx="2344958" cy="37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7" imgW="1523880" imgH="241200" progId="Equation.DSMT4">
                  <p:embed/>
                </p:oleObj>
              </mc:Choice>
              <mc:Fallback>
                <p:oleObj name="Equation" r:id="rId7" imgW="1523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6559" y="3057715"/>
                        <a:ext cx="2344958" cy="37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97CE2DB-D268-4051-96A7-5F6CC970F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079454"/>
              </p:ext>
            </p:extLst>
          </p:nvPr>
        </p:nvGraphicFramePr>
        <p:xfrm>
          <a:off x="6985544" y="2350502"/>
          <a:ext cx="284843" cy="42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D099C72-1CF7-4017-8426-5ED7EE56B9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85544" y="2350502"/>
                        <a:ext cx="284843" cy="42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16A9A97-F408-427D-BD27-555591661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44360"/>
              </p:ext>
            </p:extLst>
          </p:nvPr>
        </p:nvGraphicFramePr>
        <p:xfrm>
          <a:off x="7561915" y="2359388"/>
          <a:ext cx="225425" cy="4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11" imgW="164880" imgH="241200" progId="Equation.DSMT4">
                  <p:embed/>
                </p:oleObj>
              </mc:Choice>
              <mc:Fallback>
                <p:oleObj name="Equation" r:id="rId11" imgW="16488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DCD6BC72-2B8F-4B8B-A48D-083CFAC18D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61915" y="2359388"/>
                        <a:ext cx="225425" cy="41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73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prediction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67D80F-1502-4828-81F3-3652E77606EF}"/>
              </a:ext>
            </a:extLst>
          </p:cNvPr>
          <p:cNvSpPr txBox="1"/>
          <p:nvPr/>
        </p:nvSpPr>
        <p:spPr>
          <a:xfrm>
            <a:off x="6694351" y="2263777"/>
            <a:ext cx="48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       S1         S2</a:t>
            </a:r>
            <a:r>
              <a:rPr lang="en-US" altLang="zh-CN" dirty="0"/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        S4         S5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9E76AF-98BA-4064-AD04-053807CD20C7}"/>
              </a:ext>
            </a:extLst>
          </p:cNvPr>
          <p:cNvSpPr txBox="1"/>
          <p:nvPr/>
        </p:nvSpPr>
        <p:spPr>
          <a:xfrm>
            <a:off x="6096000" y="2660591"/>
            <a:ext cx="469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S2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S3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S4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S5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F09709-12B3-4A40-8068-013FED1083CA}"/>
              </a:ext>
            </a:extLst>
          </p:cNvPr>
          <p:cNvSpPr txBox="1"/>
          <p:nvPr/>
        </p:nvSpPr>
        <p:spPr>
          <a:xfrm>
            <a:off x="6565714" y="4302001"/>
            <a:ext cx="48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0            0          ½         ½           0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0431DB-ED9D-467B-A2DD-0245E77D0C02}"/>
              </a:ext>
            </a:extLst>
          </p:cNvPr>
          <p:cNvSpPr txBox="1"/>
          <p:nvPr/>
        </p:nvSpPr>
        <p:spPr>
          <a:xfrm>
            <a:off x="6565715" y="3187107"/>
            <a:ext cx="48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         0           ½         0           0           0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5735FF-32DC-4DD4-A250-91F073BE36C6}"/>
              </a:ext>
            </a:extLst>
          </p:cNvPr>
          <p:cNvSpPr txBox="1"/>
          <p:nvPr/>
        </p:nvSpPr>
        <p:spPr>
          <a:xfrm>
            <a:off x="6565715" y="3762876"/>
            <a:ext cx="48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½           0          ½          0           0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19328E-AD53-4E1C-9963-FD2927D29154}"/>
              </a:ext>
            </a:extLst>
          </p:cNvPr>
          <p:cNvSpPr txBox="1"/>
          <p:nvPr/>
        </p:nvSpPr>
        <p:spPr>
          <a:xfrm>
            <a:off x="6565713" y="2686328"/>
            <a:ext cx="48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        ½           0          0           0           0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C4C3A1-B2CB-42FA-8AA8-9D7601CF2880}"/>
              </a:ext>
            </a:extLst>
          </p:cNvPr>
          <p:cNvSpPr txBox="1"/>
          <p:nvPr/>
        </p:nvSpPr>
        <p:spPr>
          <a:xfrm>
            <a:off x="6565714" y="4844476"/>
            <a:ext cx="48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0            0          0          ½           ½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6E4C67-EA24-475C-89B0-846972F0BCDB}"/>
              </a:ext>
            </a:extLst>
          </p:cNvPr>
          <p:cNvSpPr txBox="1"/>
          <p:nvPr/>
        </p:nvSpPr>
        <p:spPr>
          <a:xfrm>
            <a:off x="6565714" y="5404286"/>
            <a:ext cx="484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        0            0          0           0            ½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D75FB1B-FE56-4E6B-89A4-5506410B525A}"/>
              </a:ext>
            </a:extLst>
          </p:cNvPr>
          <p:cNvSpPr txBox="1"/>
          <p:nvPr/>
        </p:nvSpPr>
        <p:spPr>
          <a:xfrm>
            <a:off x="6863125" y="168211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probability matrix P. </a:t>
            </a:r>
            <a:endParaRPr lang="zh-CN" altLang="en-US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8D0423CE-5C94-479A-842B-8B77613A6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" y="2001254"/>
            <a:ext cx="5274992" cy="37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8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prediction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82DA6B-998C-4C07-8C05-B6458B264573}"/>
              </a:ext>
            </a:extLst>
          </p:cNvPr>
          <p:cNvSpPr txBox="1"/>
          <p:nvPr/>
        </p:nvSpPr>
        <p:spPr>
          <a:xfrm>
            <a:off x="1240971" y="1890136"/>
            <a:ext cx="678426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Markov chain is irreducible and aperiodic, there is a unique stationary we have: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CE61927B-A033-4600-B70A-8AB5370B2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43371"/>
              </p:ext>
            </p:extLst>
          </p:nvPr>
        </p:nvGraphicFramePr>
        <p:xfrm>
          <a:off x="3035496" y="3083046"/>
          <a:ext cx="1597608" cy="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3" imgW="977760" imgH="253800" progId="Equation.DSMT4">
                  <p:embed/>
                </p:oleObj>
              </mc:Choice>
              <mc:Fallback>
                <p:oleObj name="Equation" r:id="rId3" imgW="97776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CE61927B-A033-4600-B70A-8AB5370B2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5496" y="3083046"/>
                        <a:ext cx="1597608" cy="41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F820C80-0759-4CED-86E4-D3C4F82E3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60485"/>
              </p:ext>
            </p:extLst>
          </p:nvPr>
        </p:nvGraphicFramePr>
        <p:xfrm>
          <a:off x="7047337" y="3083046"/>
          <a:ext cx="402792" cy="35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5" imgW="228600" imgH="203040" progId="Equation.DSMT4">
                  <p:embed/>
                </p:oleObj>
              </mc:Choice>
              <mc:Fallback>
                <p:oleObj name="Equation" r:id="rId5" imgW="228600" imgH="203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F820C80-0759-4CED-86E4-D3C4F82E37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7337" y="3083046"/>
                        <a:ext cx="402792" cy="35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6DAC230-E65C-408C-8382-3ADCB1DB0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519763"/>
              </p:ext>
            </p:extLst>
          </p:nvPr>
        </p:nvGraphicFramePr>
        <p:xfrm>
          <a:off x="3035495" y="3699649"/>
          <a:ext cx="1382749" cy="45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7" imgW="888840" imgH="291960" progId="Equation.DSMT4">
                  <p:embed/>
                </p:oleObj>
              </mc:Choice>
              <mc:Fallback>
                <p:oleObj name="Equation" r:id="rId7" imgW="888840" imgH="2919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26DAC230-E65C-408C-8382-3ADCB1DB0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5495" y="3699649"/>
                        <a:ext cx="1382749" cy="454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6E6E752-B9EF-4851-843F-1764FB193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579398"/>
              </p:ext>
            </p:extLst>
          </p:nvPr>
        </p:nvGraphicFramePr>
        <p:xfrm>
          <a:off x="7069713" y="3699649"/>
          <a:ext cx="380416" cy="35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9" imgW="215640" imgH="203040" progId="Equation.DSMT4">
                  <p:embed/>
                </p:oleObj>
              </mc:Choice>
              <mc:Fallback>
                <p:oleObj name="Equation" r:id="rId9" imgW="215640" imgH="2030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6E6E752-B9EF-4851-843F-1764FB193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9713" y="3699649"/>
                        <a:ext cx="380416" cy="358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AD8A07D-77FE-47D4-B49B-BE820BC91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232377"/>
              </p:ext>
            </p:extLst>
          </p:nvPr>
        </p:nvGraphicFramePr>
        <p:xfrm>
          <a:off x="7094179" y="4333971"/>
          <a:ext cx="355950" cy="3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11" imgW="228600" imgH="203040" progId="Equation.DSMT4">
                  <p:embed/>
                </p:oleObj>
              </mc:Choice>
              <mc:Fallback>
                <p:oleObj name="Equation" r:id="rId11" imgW="228600" imgH="203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1AD8A07D-77FE-47D4-B49B-BE820BC91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94179" y="4333971"/>
                        <a:ext cx="355950" cy="31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3CDE58D-3682-4BF8-989A-A0BA0B48C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740913"/>
              </p:ext>
            </p:extLst>
          </p:nvPr>
        </p:nvGraphicFramePr>
        <p:xfrm>
          <a:off x="3035495" y="4358503"/>
          <a:ext cx="1232804" cy="5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13" imgW="799920" imgH="342720" progId="Equation.DSMT4">
                  <p:embed/>
                </p:oleObj>
              </mc:Choice>
              <mc:Fallback>
                <p:oleObj name="Equation" r:id="rId13" imgW="799920" imgH="342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3CDE58D-3682-4BF8-989A-A0BA0B48CC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35495" y="4358503"/>
                        <a:ext cx="1232804" cy="52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038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prediction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F9AC46-2481-42CA-96CF-08D2DE234946}"/>
              </a:ext>
            </a:extLst>
          </p:cNvPr>
          <p:cNvSpPr txBox="1"/>
          <p:nvPr/>
        </p:nvSpPr>
        <p:spPr>
          <a:xfrm>
            <a:off x="1240971" y="1761444"/>
            <a:ext cx="180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D57FB20-582F-4034-B0A9-29003E54F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38554"/>
              </p:ext>
            </p:extLst>
          </p:nvPr>
        </p:nvGraphicFramePr>
        <p:xfrm>
          <a:off x="1665287" y="1761444"/>
          <a:ext cx="13827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1382503" imgH="454336" progId="Equation.DSMT4">
                  <p:embed/>
                </p:oleObj>
              </mc:Choice>
              <mc:Fallback>
                <p:oleObj name="Equation" r:id="rId3" imgW="1382503" imgH="4543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5287" y="1761444"/>
                        <a:ext cx="13827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7F3ABA6-6F5A-4647-9534-855E6703C902}"/>
              </a:ext>
            </a:extLst>
          </p:cNvPr>
          <p:cNvSpPr txBox="1"/>
          <p:nvPr/>
        </p:nvSpPr>
        <p:spPr>
          <a:xfrm>
            <a:off x="1494971" y="2409371"/>
            <a:ext cx="75474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01090A-FB30-42E9-9B73-8A066A0114E2}"/>
              </a:ext>
            </a:extLst>
          </p:cNvPr>
          <p:cNvSpPr txBox="1"/>
          <p:nvPr/>
        </p:nvSpPr>
        <p:spPr>
          <a:xfrm>
            <a:off x="1240971" y="2270871"/>
            <a:ext cx="819512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1:The necessary and sufficient condition for irreducible aperiodic Markov chain to be normal return is the existence of stationary distribution, which is the limit distribution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Fd5815-Identity-H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B14CE4B-85F1-4CF5-84CF-4694B97E3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55155"/>
              </p:ext>
            </p:extLst>
          </p:nvPr>
        </p:nvGraphicFramePr>
        <p:xfrm>
          <a:off x="4700452" y="3332702"/>
          <a:ext cx="1055232" cy="7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761760" imgH="533160" progId="Equation.DSMT4">
                  <p:embed/>
                </p:oleObj>
              </mc:Choice>
              <mc:Fallback>
                <p:oleObj name="Equation" r:id="rId5" imgW="761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0452" y="3332702"/>
                        <a:ext cx="1055232" cy="73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C09086F-EA18-4020-A691-4F629AAED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558985"/>
              </p:ext>
            </p:extLst>
          </p:nvPr>
        </p:nvGraphicFramePr>
        <p:xfrm>
          <a:off x="4476886" y="5322766"/>
          <a:ext cx="127879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7" imgW="939600" imgH="444240" progId="Equation.DSMT4">
                  <p:embed/>
                </p:oleObj>
              </mc:Choice>
              <mc:Fallback>
                <p:oleObj name="Equation" r:id="rId7" imgW="939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6886" y="5322766"/>
                        <a:ext cx="1278798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B9F59512-06C7-4D4A-A1B4-BBB1D9F2757E}"/>
              </a:ext>
            </a:extLst>
          </p:cNvPr>
          <p:cNvSpPr txBox="1"/>
          <p:nvPr/>
        </p:nvSpPr>
        <p:spPr>
          <a:xfrm>
            <a:off x="1242785" y="4512399"/>
            <a:ext cx="7799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2: Irreducible normal recurrent Markov chain with period 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60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prediction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5F93A5-E836-45CE-8240-2DF0C88D1268}"/>
              </a:ext>
            </a:extLst>
          </p:cNvPr>
          <p:cNvSpPr txBox="1"/>
          <p:nvPr/>
        </p:nvSpPr>
        <p:spPr>
          <a:xfrm>
            <a:off x="1245961" y="1481822"/>
            <a:ext cx="6105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(2) to (4), we got the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describution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of a FSM.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570BD4D-CAD8-4154-84C0-6574250D0D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377610"/>
              </p:ext>
            </p:extLst>
          </p:nvPr>
        </p:nvGraphicFramePr>
        <p:xfrm>
          <a:off x="5715000" y="1592262"/>
          <a:ext cx="218506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3" imgW="139680" imgH="139680" progId="Equation.DSMT4">
                  <p:embed/>
                </p:oleObj>
              </mc:Choice>
              <mc:Fallback>
                <p:oleObj name="Equation" r:id="rId3" imgW="1396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0" y="1592262"/>
                        <a:ext cx="218506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FF743F5-274C-4D98-881B-82E058185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686033"/>
              </p:ext>
            </p:extLst>
          </p:nvPr>
        </p:nvGraphicFramePr>
        <p:xfrm>
          <a:off x="3289300" y="2225934"/>
          <a:ext cx="3173752" cy="59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5" imgW="1562040" imgH="291960" progId="Equation.DSMT4">
                  <p:embed/>
                </p:oleObj>
              </mc:Choice>
              <mc:Fallback>
                <p:oleObj name="Equation" r:id="rId5" imgW="1562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9300" y="2225934"/>
                        <a:ext cx="3173752" cy="593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70AA934-240E-4699-88D3-86F68E0F0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603949"/>
              </p:ext>
            </p:extLst>
          </p:nvPr>
        </p:nvGraphicFramePr>
        <p:xfrm>
          <a:off x="8591550" y="2299136"/>
          <a:ext cx="475002" cy="44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" name="Equation" r:id="rId7" imgW="215640" imgH="203040" progId="Equation.DSMT4">
                  <p:embed/>
                </p:oleObj>
              </mc:Choice>
              <mc:Fallback>
                <p:oleObj name="Equation" r:id="rId7" imgW="215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91550" y="2299136"/>
                        <a:ext cx="475002" cy="447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9D33B061-63D6-4D35-AE93-27BB4ECD5F79}"/>
              </a:ext>
            </a:extLst>
          </p:cNvPr>
          <p:cNvSpPr txBox="1"/>
          <p:nvPr/>
        </p:nvSpPr>
        <p:spPr>
          <a:xfrm>
            <a:off x="1240971" y="3028890"/>
            <a:ext cx="6108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denotes the steady probability of state     . 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41E43AED-8032-4266-9AFD-D9E073B6C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90693"/>
              </p:ext>
            </p:extLst>
          </p:nvPr>
        </p:nvGraphicFramePr>
        <p:xfrm>
          <a:off x="1240971" y="2944290"/>
          <a:ext cx="348191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40971" y="2944290"/>
                        <a:ext cx="348191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35AE2A55-5BDA-45B9-AC25-27A551210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34634"/>
              </p:ext>
            </p:extLst>
          </p:nvPr>
        </p:nvGraphicFramePr>
        <p:xfrm>
          <a:off x="5476062" y="3002967"/>
          <a:ext cx="348191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6062" y="3002967"/>
                        <a:ext cx="348191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C18739EA-5BF2-4E59-8420-638068D28522}"/>
              </a:ext>
            </a:extLst>
          </p:cNvPr>
          <p:cNvSpPr txBox="1"/>
          <p:nvPr/>
        </p:nvSpPr>
        <p:spPr>
          <a:xfrm>
            <a:off x="1240970" y="3429000"/>
            <a:ext cx="8055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we got the total transition probability between      and      as  shown in (6):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C6D7612F-59AA-4010-922E-0B371E329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024508"/>
              </p:ext>
            </p:extLst>
          </p:nvPr>
        </p:nvGraphicFramePr>
        <p:xfrm>
          <a:off x="6825797" y="3382833"/>
          <a:ext cx="3492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13" imgW="349226" imgH="522739" progId="Equation.DSMT4">
                  <p:embed/>
                </p:oleObj>
              </mc:Choice>
              <mc:Fallback>
                <p:oleObj name="Equation" r:id="rId13" imgW="349226" imgH="5227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25797" y="3382833"/>
                        <a:ext cx="349250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375D3C95-187D-4AF0-876C-2C0692A53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66878"/>
              </p:ext>
            </p:extLst>
          </p:nvPr>
        </p:nvGraphicFramePr>
        <p:xfrm>
          <a:off x="7590093" y="3407703"/>
          <a:ext cx="366518" cy="49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15" imgW="177480" imgH="241200" progId="Equation.DSMT4">
                  <p:embed/>
                </p:oleObj>
              </mc:Choice>
              <mc:Fallback>
                <p:oleObj name="Equation" r:id="rId15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90093" y="3407703"/>
                        <a:ext cx="366518" cy="497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3A7C60BD-1B46-4235-BC13-69A367690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66802"/>
              </p:ext>
            </p:extLst>
          </p:nvPr>
        </p:nvGraphicFramePr>
        <p:xfrm>
          <a:off x="8599203" y="4490830"/>
          <a:ext cx="467349" cy="41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17" imgW="228600" imgH="203040" progId="Equation.DSMT4">
                  <p:embed/>
                </p:oleObj>
              </mc:Choice>
              <mc:Fallback>
                <p:oleObj name="Equation" r:id="rId17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99203" y="4490830"/>
                        <a:ext cx="467349" cy="41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80D9628-BC3A-4DCA-8A93-CC1E1DA23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804773"/>
              </p:ext>
            </p:extLst>
          </p:nvPr>
        </p:nvGraphicFramePr>
        <p:xfrm>
          <a:off x="3332366" y="4358578"/>
          <a:ext cx="2763634" cy="4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19" imgW="1371600" imgH="241200" progId="Equation.DSMT4">
                  <p:embed/>
                </p:oleObj>
              </mc:Choice>
              <mc:Fallback>
                <p:oleObj name="Equation" r:id="rId19" imgW="1371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32366" y="4358578"/>
                        <a:ext cx="2763634" cy="48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1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05003"/>
            <a:ext cx="41728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prediction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4608548-B734-4DDB-924C-BBE06AA3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7" y="1732809"/>
            <a:ext cx="5274992" cy="3798658"/>
          </a:xfrm>
          <a:prstGeom prst="rect">
            <a:avLst/>
          </a:prstGeom>
        </p:spPr>
      </p:pic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52270E2-F367-4D12-A0F4-41753B2AF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698777"/>
              </p:ext>
            </p:extLst>
          </p:nvPr>
        </p:nvGraphicFramePr>
        <p:xfrm>
          <a:off x="5943844" y="1033842"/>
          <a:ext cx="1940981" cy="50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4" imgW="1511280" imgH="393480" progId="Equation.DSMT4">
                  <p:embed/>
                </p:oleObj>
              </mc:Choice>
              <mc:Fallback>
                <p:oleObj name="Equation" r:id="rId4" imgW="1511280" imgH="39348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67FCFC54-E91C-46B8-B3A5-2A8D598F6E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3844" y="1033842"/>
                        <a:ext cx="1940981" cy="50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EAE5A95C-29A1-4A75-93FF-C15595F77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17287"/>
              </p:ext>
            </p:extLst>
          </p:nvPr>
        </p:nvGraphicFramePr>
        <p:xfrm>
          <a:off x="5943844" y="1525483"/>
          <a:ext cx="1474182" cy="53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6" imgW="1079280" imgH="393480" progId="Equation.DSMT4">
                  <p:embed/>
                </p:oleObj>
              </mc:Choice>
              <mc:Fallback>
                <p:oleObj name="Equation" r:id="rId6" imgW="1079280" imgH="3934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E9115CC-206D-424E-B17D-75C4FED26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3844" y="1525483"/>
                        <a:ext cx="1474182" cy="537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637A759-2F2F-402B-993E-2B20A760A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3705"/>
              </p:ext>
            </p:extLst>
          </p:nvPr>
        </p:nvGraphicFramePr>
        <p:xfrm>
          <a:off x="5946323" y="2082001"/>
          <a:ext cx="831850" cy="505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8" imgW="647640" imgH="393480" progId="Equation.DSMT4">
                  <p:embed/>
                </p:oleObj>
              </mc:Choice>
              <mc:Fallback>
                <p:oleObj name="Equation" r:id="rId8" imgW="647640" imgH="39348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A238B4FB-F041-459B-92BD-60F395589E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323" y="2082001"/>
                        <a:ext cx="831850" cy="505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686DD037-A2A7-4F78-A429-805F892C6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232482"/>
              </p:ext>
            </p:extLst>
          </p:nvPr>
        </p:nvGraphicFramePr>
        <p:xfrm>
          <a:off x="5943844" y="2587687"/>
          <a:ext cx="1491523" cy="53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10" imgW="1091880" imgH="393480" progId="Equation.DSMT4">
                  <p:embed/>
                </p:oleObj>
              </mc:Choice>
              <mc:Fallback>
                <p:oleObj name="Equation" r:id="rId10" imgW="1091880" imgH="39348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F0D0ABED-9A4B-4FCD-842A-50ED5AE8B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43844" y="2587687"/>
                        <a:ext cx="1491523" cy="53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2792CC50-BD73-4F8D-9176-8C0CE0C4D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584023"/>
              </p:ext>
            </p:extLst>
          </p:nvPr>
        </p:nvGraphicFramePr>
        <p:xfrm>
          <a:off x="5961567" y="3165323"/>
          <a:ext cx="1473800" cy="52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12" imgW="1104840" imgH="393480" progId="Equation.DSMT4">
                  <p:embed/>
                </p:oleObj>
              </mc:Choice>
              <mc:Fallback>
                <p:oleObj name="Equation" r:id="rId12" imgW="1104840" imgH="3934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B96F46B6-FEBC-4243-9C02-FF9836D0B6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1567" y="3165323"/>
                        <a:ext cx="1473800" cy="525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BEFE44B-11E4-4897-8AEF-A1B230720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130067"/>
              </p:ext>
            </p:extLst>
          </p:nvPr>
        </p:nvGraphicFramePr>
        <p:xfrm>
          <a:off x="6004945" y="3746887"/>
          <a:ext cx="1421394" cy="50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14" imgW="1104840" imgH="393480" progId="Equation.DSMT4">
                  <p:embed/>
                </p:oleObj>
              </mc:Choice>
              <mc:Fallback>
                <p:oleObj name="Equation" r:id="rId14" imgW="1104840" imgH="3934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87A1D5F1-1249-4BFD-8A94-E0FE271CF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04945" y="3746887"/>
                        <a:ext cx="1421394" cy="506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DA99B5-FF6C-417F-B631-0918892FCCD6}"/>
              </a:ext>
            </a:extLst>
          </p:cNvPr>
          <p:cNvCxnSpPr>
            <a:cxnSpLocks/>
          </p:cNvCxnSpPr>
          <p:nvPr/>
        </p:nvCxnSpPr>
        <p:spPr>
          <a:xfrm>
            <a:off x="7313145" y="4782096"/>
            <a:ext cx="0" cy="7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DB3EB3C1-1D8A-450B-B5EC-4A746406C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79057"/>
              </p:ext>
            </p:extLst>
          </p:nvPr>
        </p:nvGraphicFramePr>
        <p:xfrm>
          <a:off x="5943844" y="5592703"/>
          <a:ext cx="2702430" cy="4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16" imgW="2145960" imgH="393480" progId="Equation.DSMT4">
                  <p:embed/>
                </p:oleObj>
              </mc:Choice>
              <mc:Fallback>
                <p:oleObj name="Equation" r:id="rId16" imgW="2145960" imgH="39348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1A2EAD51-951F-4F27-B10D-613EBD487D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43844" y="5592703"/>
                        <a:ext cx="2702430" cy="49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F121C752-3427-4185-B8FA-938474446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877373"/>
              </p:ext>
            </p:extLst>
          </p:nvPr>
        </p:nvGraphicFramePr>
        <p:xfrm>
          <a:off x="6004945" y="4329882"/>
          <a:ext cx="3074064" cy="27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18" imgW="1968480" imgH="177480" progId="Equation.DSMT4">
                  <p:embed/>
                </p:oleObj>
              </mc:Choice>
              <mc:Fallback>
                <p:oleObj name="Equation" r:id="rId18" imgW="1968480" imgH="177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9FBB65B-B0C9-4B8E-AE85-FED14A8116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04945" y="4329882"/>
                        <a:ext cx="3074064" cy="277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AEC45F3-9B4A-40E6-95BB-608744B00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656356"/>
              </p:ext>
            </p:extLst>
          </p:nvPr>
        </p:nvGraphicFramePr>
        <p:xfrm>
          <a:off x="9223767" y="1045817"/>
          <a:ext cx="320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20" imgW="203040" imgH="203040" progId="Equation.DSMT4">
                  <p:embed/>
                </p:oleObj>
              </mc:Choice>
              <mc:Fallback>
                <p:oleObj name="Equation" r:id="rId20" imgW="20304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762F2EF0-2BE3-43D4-A38C-83FCD74EE8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223767" y="1045817"/>
                        <a:ext cx="3206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0DB75FD4-0FF7-4F4D-989F-C82728878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77426"/>
              </p:ext>
            </p:extLst>
          </p:nvPr>
        </p:nvGraphicFramePr>
        <p:xfrm>
          <a:off x="9241547" y="1598582"/>
          <a:ext cx="3143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22" imgW="228600" imgH="203040" progId="Equation.DSMT4">
                  <p:embed/>
                </p:oleObj>
              </mc:Choice>
              <mc:Fallback>
                <p:oleObj name="Equation" r:id="rId22" imgW="22860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12AA9AAD-756A-480A-BDB3-60A0EE9F7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241547" y="1598582"/>
                        <a:ext cx="31432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0ADB61D3-FD08-4B89-9602-927254FC6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925300"/>
              </p:ext>
            </p:extLst>
          </p:nvPr>
        </p:nvGraphicFramePr>
        <p:xfrm>
          <a:off x="9223767" y="2063126"/>
          <a:ext cx="314325" cy="29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24" imgW="215640" imgH="203040" progId="Equation.DSMT4">
                  <p:embed/>
                </p:oleObj>
              </mc:Choice>
              <mc:Fallback>
                <p:oleObj name="Equation" r:id="rId24" imgW="21564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C0F0F89A-1DDB-43DE-8DA6-92E10E0A4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223767" y="2063126"/>
                        <a:ext cx="314325" cy="295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6257DB58-08BC-4382-B890-8056AADCC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978767"/>
              </p:ext>
            </p:extLst>
          </p:nvPr>
        </p:nvGraphicFramePr>
        <p:xfrm>
          <a:off x="9223768" y="2614653"/>
          <a:ext cx="314326" cy="279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26" imgW="228600" imgH="203040" progId="Equation.DSMT4">
                  <p:embed/>
                </p:oleObj>
              </mc:Choice>
              <mc:Fallback>
                <p:oleObj name="Equation" r:id="rId26" imgW="228600" imgH="20304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03A6A6EE-37C3-4099-9A6B-B9D72586DD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223768" y="2614653"/>
                        <a:ext cx="314326" cy="279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248E059B-2E17-464B-844D-D250A9BA0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817295"/>
              </p:ext>
            </p:extLst>
          </p:nvPr>
        </p:nvGraphicFramePr>
        <p:xfrm>
          <a:off x="9223767" y="3161720"/>
          <a:ext cx="327025" cy="30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28" imgW="215640" imgH="203040" progId="Equation.DSMT4">
                  <p:embed/>
                </p:oleObj>
              </mc:Choice>
              <mc:Fallback>
                <p:oleObj name="Equation" r:id="rId28" imgW="215640" imgH="20304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77D19A18-F5A9-4C85-9940-2F00F35D7F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223767" y="3161720"/>
                        <a:ext cx="327025" cy="30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C21C6C25-F2C1-45FD-9A7F-8B7DD6A35B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272934"/>
              </p:ext>
            </p:extLst>
          </p:nvPr>
        </p:nvGraphicFramePr>
        <p:xfrm>
          <a:off x="9248695" y="3759402"/>
          <a:ext cx="329077" cy="2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30" imgW="228600" imgH="203040" progId="Equation.DSMT4">
                  <p:embed/>
                </p:oleObj>
              </mc:Choice>
              <mc:Fallback>
                <p:oleObj name="Equation" r:id="rId30" imgW="228600" imgH="20304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1DF75110-5B73-445C-881D-07A5D32ABE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248695" y="3759402"/>
                        <a:ext cx="329077" cy="29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EDFD15F5-D72B-4EBD-B903-C103A9EC9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18661"/>
              </p:ext>
            </p:extLst>
          </p:nvPr>
        </p:nvGraphicFramePr>
        <p:xfrm>
          <a:off x="9237020" y="4341809"/>
          <a:ext cx="352425" cy="31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32" imgW="228600" imgH="203040" progId="Equation.DSMT4">
                  <p:embed/>
                </p:oleObj>
              </mc:Choice>
              <mc:Fallback>
                <p:oleObj name="Equation" r:id="rId32" imgW="228600" imgH="20304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A67AEEEA-6856-408A-A91F-1832509E6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237020" y="4341809"/>
                        <a:ext cx="352425" cy="31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10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513DAEA-4092-426C-ACF6-E6F2C5C18FFC}"/>
              </a:ext>
            </a:extLst>
          </p:cNvPr>
          <p:cNvSpPr txBox="1"/>
          <p:nvPr/>
        </p:nvSpPr>
        <p:spPr>
          <a:xfrm>
            <a:off x="1240971" y="315129"/>
            <a:ext cx="611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 high efficient partition algorithm </a:t>
            </a:r>
            <a:b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6AE4F6-55C0-4AA8-95ED-3862B66A6D91}"/>
              </a:ext>
            </a:extLst>
          </p:cNvPr>
          <p:cNvSpPr txBox="1"/>
          <p:nvPr/>
        </p:nvSpPr>
        <p:spPr>
          <a:xfrm>
            <a:off x="1240971" y="1069181"/>
            <a:ext cx="4172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 algorithm</a:t>
            </a:r>
            <a:endParaRPr lang="zh-CN" altLang="en-US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91A3D8-B420-4996-B7B6-787806677A81}"/>
              </a:ext>
            </a:extLst>
          </p:cNvPr>
          <p:cNvSpPr txBox="1"/>
          <p:nvPr/>
        </p:nvSpPr>
        <p:spPr>
          <a:xfrm>
            <a:off x="1240971" y="1469291"/>
            <a:ext cx="61105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we got        ,The partition flow is shown in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F469256-D6E1-4AE6-8E19-E6CF9390F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5545"/>
              </p:ext>
            </p:extLst>
          </p:nvPr>
        </p:nvGraphicFramePr>
        <p:xfrm>
          <a:off x="2661558" y="1386872"/>
          <a:ext cx="535214" cy="5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28600" imgH="241200" progId="Equation.DSMT4">
                  <p:embed/>
                </p:oleObj>
              </mc:Choice>
              <mc:Fallback>
                <p:oleObj name="Equation" r:id="rId3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1558" y="1386872"/>
                        <a:ext cx="535214" cy="564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C3832A48-2800-4C76-A588-B9EA99218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0" y="1917695"/>
            <a:ext cx="4589066" cy="42302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9B04016-E6AC-48F5-BBA2-128AC50036CA}"/>
              </a:ext>
            </a:extLst>
          </p:cNvPr>
          <p:cNvSpPr txBox="1"/>
          <p:nvPr/>
        </p:nvSpPr>
        <p:spPr>
          <a:xfrm>
            <a:off x="3614057" y="6142761"/>
            <a:ext cx="470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1. FSM partition algorithm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5010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1227</TotalTime>
  <Words>673</Words>
  <Application>Microsoft Office PowerPoint</Application>
  <PresentationFormat>宽屏</PresentationFormat>
  <Paragraphs>72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Fd12262-Identity-H</vt:lpstr>
      <vt:lpstr>Fd5815-Identity-H</vt:lpstr>
      <vt:lpstr>Arial</vt:lpstr>
      <vt:lpstr>Times New Roman</vt:lpstr>
      <vt:lpstr>Trebuchet MS</vt:lpstr>
      <vt:lpstr>Wingdings 3</vt:lpstr>
      <vt:lpstr>平面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shichong</dc:creator>
  <cp:lastModifiedBy>li shichong</cp:lastModifiedBy>
  <cp:revision>27</cp:revision>
  <dcterms:created xsi:type="dcterms:W3CDTF">2020-11-26T01:00:32Z</dcterms:created>
  <dcterms:modified xsi:type="dcterms:W3CDTF">2020-11-30T06:16:55Z</dcterms:modified>
</cp:coreProperties>
</file>