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257" r:id="rId4"/>
    <p:sldId id="258" r:id="rId5"/>
    <p:sldId id="272" r:id="rId6"/>
    <p:sldId id="285" r:id="rId7"/>
    <p:sldId id="288" r:id="rId8"/>
    <p:sldId id="286" r:id="rId9"/>
    <p:sldId id="290" r:id="rId10"/>
    <p:sldId id="295" r:id="rId11"/>
    <p:sldId id="294" r:id="rId12"/>
    <p:sldId id="287" r:id="rId13"/>
    <p:sldId id="292" r:id="rId14"/>
    <p:sldId id="262"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24569D"/>
    <a:srgbClr val="3434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9" autoAdjust="0"/>
    <p:restoredTop sz="94660"/>
  </p:normalViewPr>
  <p:slideViewPr>
    <p:cSldViewPr snapToGrid="0">
      <p:cViewPr varScale="1">
        <p:scale>
          <a:sx n="131" d="100"/>
          <a:sy n="131" d="100"/>
        </p:scale>
        <p:origin x="568" y="184"/>
      </p:cViewPr>
      <p:guideLst>
        <p:guide orient="horz" pos="2160"/>
        <p:guide pos="3840"/>
        <p:guide pos="710"/>
        <p:guide pos="697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FDE8BB-2113-40E4-A508-5522D8A9464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47975-04F3-4B68-9A22-B7FCD9BDA76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095634A-C50F-46BF-B642-326E8AB3DA9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a:xfrm>
            <a:off x="9857015" y="571495"/>
            <a:ext cx="2334985" cy="179614"/>
          </a:xfrm>
          <a:prstGeom prst="rect">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9" name="直接连接符 8"/>
          <p:cNvCxnSpPr/>
          <p:nvPr userDrawn="1"/>
        </p:nvCxnSpPr>
        <p:spPr>
          <a:xfrm>
            <a:off x="0" y="751109"/>
            <a:ext cx="12192000" cy="0"/>
          </a:xfrm>
          <a:prstGeom prst="line">
            <a:avLst/>
          </a:prstGeom>
          <a:ln>
            <a:solidFill>
              <a:srgbClr val="24569D"/>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4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095634A-C50F-46BF-B642-326E8AB3DA9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095634A-C50F-46BF-B642-326E8AB3DA9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095634A-C50F-46BF-B642-326E8AB3DA9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095634A-C50F-46BF-B642-326E8AB3DA9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7D35F1-C8A2-4A57-8FB7-EAFE3FD7B39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095634A-C50F-46BF-B642-326E8AB3DA9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7D35F1-C8A2-4A57-8FB7-EAFE3FD7B39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095634A-C50F-46BF-B642-326E8AB3DA9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7D35F1-C8A2-4A57-8FB7-EAFE3FD7B39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095634A-C50F-46BF-B642-326E8AB3DA9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7D35F1-C8A2-4A57-8FB7-EAFE3FD7B39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1"/>
        </a:solidFill>
        <a:effectLst/>
      </p:bgPr>
    </p:bg>
    <p:spTree>
      <p:nvGrpSpPr>
        <p:cNvPr id="1" name=""/>
        <p:cNvGrpSpPr/>
        <p:nvPr/>
      </p:nvGrpSpPr>
      <p:grpSpPr>
        <a:xfrm>
          <a:off x="0" y="0"/>
          <a:ext cx="0" cy="0"/>
          <a:chOff x="0" y="0"/>
          <a:chExt cx="0" cy="0"/>
        </a:xfrm>
      </p:grpSpPr>
      <p:sp>
        <p:nvSpPr>
          <p:cNvPr id="9" name="文本框 8"/>
          <p:cNvSpPr txBox="1"/>
          <p:nvPr/>
        </p:nvSpPr>
        <p:spPr>
          <a:xfrm>
            <a:off x="10662785" y="6134374"/>
            <a:ext cx="862159" cy="461665"/>
          </a:xfrm>
          <a:prstGeom prst="rect">
            <a:avLst/>
          </a:prstGeom>
          <a:noFill/>
        </p:spPr>
        <p:txBody>
          <a:bodyPr wrap="none" rtlCol="0">
            <a:spAutoFit/>
          </a:bodyPr>
          <a:lstStyle/>
          <a:p>
            <a:r>
              <a:rPr lang="en-US" altLang="zh-CN" sz="2400" dirty="0">
                <a:latin typeface="Segoe UI Light" panose="020B0502040204020203" pitchFamily="34" charset="0"/>
                <a:ea typeface="方正兰亭超细黑简体" panose="02000000000000000000" pitchFamily="2" charset="-122"/>
                <a:cs typeface="Segoe UI Light" panose="020B0502040204020203" pitchFamily="34" charset="0"/>
              </a:rPr>
              <a:t>PAGE</a:t>
            </a:r>
            <a:endParaRPr lang="zh-CN" altLang="en-US" sz="2400" dirty="0">
              <a:latin typeface="Segoe UI Light" panose="020B0502040204020203" pitchFamily="34" charset="0"/>
              <a:ea typeface="方正兰亭超细黑简体" panose="02000000000000000000" pitchFamily="2" charset="-122"/>
              <a:cs typeface="Segoe UI Light" panose="020B0502040204020203" pitchFamily="34" charset="0"/>
            </a:endParaRPr>
          </a:p>
        </p:txBody>
      </p:sp>
      <p:sp>
        <p:nvSpPr>
          <p:cNvPr id="11" name="椭圆 10"/>
          <p:cNvSpPr/>
          <p:nvPr/>
        </p:nvSpPr>
        <p:spPr>
          <a:xfrm>
            <a:off x="11488722" y="6214056"/>
            <a:ext cx="302301" cy="302301"/>
          </a:xfrm>
          <a:prstGeom prst="ellipse">
            <a:avLst/>
          </a:prstGeom>
          <a:solidFill>
            <a:srgbClr val="F2F2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700" dirty="0">
              <a:solidFill>
                <a:schemeClr val="tx1"/>
              </a:solidFill>
              <a:latin typeface="微软雅黑" panose="020B0503020204020204" pitchFamily="34" charset="-122"/>
              <a:ea typeface="微软雅黑" panose="020B0503020204020204" pitchFamily="34" charset="-122"/>
            </a:endParaRPr>
          </a:p>
        </p:txBody>
      </p:sp>
      <p:sp>
        <p:nvSpPr>
          <p:cNvPr id="16" name="文本占位符 15"/>
          <p:cNvSpPr>
            <a:spLocks noGrp="1"/>
          </p:cNvSpPr>
          <p:nvPr>
            <p:ph type="body" sz="quarter" idx="10" hasCustomPrompt="1"/>
          </p:nvPr>
        </p:nvSpPr>
        <p:spPr>
          <a:xfrm>
            <a:off x="11457064" y="6266935"/>
            <a:ext cx="365616" cy="196543"/>
          </a:xfrm>
        </p:spPr>
        <p:txBody>
          <a:bodyPr>
            <a:noAutofit/>
          </a:bodyPr>
          <a:lstStyle>
            <a:lvl1pPr marL="0" indent="0" algn="ctr">
              <a:buFontTx/>
              <a:buNone/>
              <a:defRPr sz="1000">
                <a:latin typeface="+mj-ea"/>
                <a:ea typeface="+mj-ea"/>
              </a:defRPr>
            </a:lvl1pPr>
          </a:lstStyle>
          <a:p>
            <a:pPr lvl="0"/>
            <a:r>
              <a:rPr lang="en-US" altLang="zh-CN" dirty="0"/>
              <a:t>01</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5634A-C50F-46BF-B642-326E8AB3DA9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7D35F1-C8A2-4A57-8FB7-EAFE3FD7B39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jpeg"/><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0" Type="http://schemas.openxmlformats.org/officeDocument/2006/relationships/slideLayout" Target="../slideLayouts/slideLayout7.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1"/>
            </p:custDataLst>
          </p:nvPr>
        </p:nvSpPr>
        <p:spPr bwMode="auto">
          <a:xfrm>
            <a:off x="2351882" y="3513138"/>
            <a:ext cx="7488237" cy="1147763"/>
          </a:xfrm>
          <a:prstGeom prst="rect">
            <a:avLst/>
          </a:prstGeom>
          <a:noFill/>
          <a:ln w="57150">
            <a:solidFill>
              <a:srgbClr val="24569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4" name="PA_遮罩2"/>
          <p:cNvSpPr/>
          <p:nvPr>
            <p:custDataLst>
              <p:tags r:id="rId2"/>
            </p:custDataLst>
          </p:nvPr>
        </p:nvSpPr>
        <p:spPr bwMode="auto">
          <a:xfrm>
            <a:off x="3183972" y="3086101"/>
            <a:ext cx="5825646" cy="1003300"/>
          </a:xfrm>
          <a:prstGeom prst="rect">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PA_遮罩1"/>
          <p:cNvSpPr/>
          <p:nvPr>
            <p:custDataLst>
              <p:tags r:id="rId3"/>
            </p:custDataLst>
          </p:nvPr>
        </p:nvSpPr>
        <p:spPr bwMode="auto">
          <a:xfrm>
            <a:off x="3455194" y="4160838"/>
            <a:ext cx="5281613" cy="1003300"/>
          </a:xfrm>
          <a:prstGeom prst="rect">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nvGrpSpPr>
          <p:cNvPr id="13" name="PA_组合 12"/>
          <p:cNvGrpSpPr/>
          <p:nvPr>
            <p:custDataLst>
              <p:tags r:id="rId4"/>
            </p:custDataLst>
          </p:nvPr>
        </p:nvGrpSpPr>
        <p:grpSpPr>
          <a:xfrm>
            <a:off x="3791744" y="4321176"/>
            <a:ext cx="4608513" cy="679450"/>
            <a:chOff x="3791744" y="4321176"/>
            <a:chExt cx="4608513" cy="679450"/>
          </a:xfrm>
        </p:grpSpPr>
        <p:sp>
          <p:nvSpPr>
            <p:cNvPr id="7" name="PA_圆角矩形 6"/>
            <p:cNvSpPr/>
            <p:nvPr>
              <p:custDataLst>
                <p:tags r:id="rId5"/>
              </p:custDataLst>
            </p:nvPr>
          </p:nvSpPr>
          <p:spPr bwMode="auto">
            <a:xfrm>
              <a:off x="3791744" y="4321176"/>
              <a:ext cx="4608513" cy="679450"/>
            </a:xfrm>
            <a:prstGeom prst="roundRect">
              <a:avLst>
                <a:gd name="adj" fmla="val 19458"/>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9" name="PA_文本框 8"/>
            <p:cNvSpPr txBox="1">
              <a:spLocks noChangeArrowheads="1"/>
            </p:cNvSpPr>
            <p:nvPr>
              <p:custDataLst>
                <p:tags r:id="rId6"/>
              </p:custDataLst>
            </p:nvPr>
          </p:nvSpPr>
          <p:spPr bwMode="auto">
            <a:xfrm>
              <a:off x="4625780" y="4476235"/>
              <a:ext cx="27238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9F9F9"/>
                </a:buClr>
                <a:buSzPct val="65000"/>
                <a:buFont typeface="Wingdings 2" panose="05020102010507070707" pitchFamily="18" charset="2"/>
                <a:buChar char=""/>
                <a:defRPr sz="2800">
                  <a:solidFill>
                    <a:schemeClr val="tx1"/>
                  </a:solidFill>
                  <a:latin typeface="Book Antiqua" panose="02040602050305030304" pitchFamily="18" charset="0"/>
                  <a:ea typeface="宋体" panose="02010600030101010101" pitchFamily="2" charset="-122"/>
                </a:defRPr>
              </a:lvl1pPr>
              <a:lvl2pPr marL="742950" indent="-285750" eaLnBrk="0" hangingPunct="0">
                <a:spcBef>
                  <a:spcPct val="20000"/>
                </a:spcBef>
                <a:buClr>
                  <a:schemeClr val="tx1"/>
                </a:buClr>
                <a:buSzPct val="80000"/>
                <a:buFont typeface="Wingdings 2" panose="05020102010507070707" pitchFamily="18" charset="2"/>
                <a:buChar char=""/>
                <a:defRPr sz="2400">
                  <a:solidFill>
                    <a:schemeClr val="tx1"/>
                  </a:solidFill>
                  <a:latin typeface="Book Antiqua" panose="02040602050305030304" pitchFamily="18" charset="0"/>
                  <a:ea typeface="宋体" panose="02010600030101010101" pitchFamily="2" charset="-122"/>
                </a:defRPr>
              </a:lvl2pPr>
              <a:lvl3pPr marL="1143000" indent="-228600" eaLnBrk="0" hangingPunct="0">
                <a:spcBef>
                  <a:spcPct val="20000"/>
                </a:spcBef>
                <a:buClr>
                  <a:schemeClr val="tx1"/>
                </a:buClr>
                <a:buSzPct val="95000"/>
                <a:buFont typeface="Wingdings" panose="05000000000000000000" pitchFamily="2" charset="2"/>
                <a:buChar char=""/>
                <a:defRPr sz="2200">
                  <a:solidFill>
                    <a:schemeClr val="tx1"/>
                  </a:solidFill>
                  <a:latin typeface="Book Antiqua" panose="02040602050305030304" pitchFamily="18" charset="0"/>
                  <a:ea typeface="宋体" panose="02010600030101010101" pitchFamily="2" charset="-122"/>
                </a:defRPr>
              </a:lvl3pPr>
              <a:lvl4pPr marL="1600200" indent="-228600" eaLnBrk="0" hangingPunct="0">
                <a:spcBef>
                  <a:spcPct val="20000"/>
                </a:spcBef>
                <a:buClr>
                  <a:schemeClr val="tx1"/>
                </a:buClr>
                <a:buSzPct val="100000"/>
                <a:buFont typeface="Wingdings 3" panose="05040102010807070707" pitchFamily="18" charset="2"/>
                <a:buChar char=""/>
                <a:defRPr sz="2000">
                  <a:solidFill>
                    <a:schemeClr val="tx1"/>
                  </a:solidFill>
                  <a:latin typeface="Book Antiqua" panose="02040602050305030304" pitchFamily="18" charset="0"/>
                  <a:ea typeface="宋体" panose="02010600030101010101" pitchFamily="2" charset="-122"/>
                </a:defRPr>
              </a:lvl4pPr>
              <a:lvl5pPr marL="2057400" indent="-228600" eaLnBrk="0" hangingPunct="0">
                <a:spcBef>
                  <a:spcPct val="20000"/>
                </a:spcBef>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dirty="0">
                  <a:solidFill>
                    <a:srgbClr val="F2F2F2"/>
                  </a:solidFill>
                  <a:latin typeface="微软雅黑" panose="020B0503020204020204" pitchFamily="34" charset="-122"/>
                  <a:ea typeface="微软雅黑" panose="020B0503020204020204" pitchFamily="34" charset="-122"/>
                </a:rPr>
                <a:t>同济大学</a:t>
              </a:r>
              <a:r>
                <a:rPr lang="en-US" altLang="zh-CN" sz="1800" dirty="0">
                  <a:solidFill>
                    <a:srgbClr val="F2F2F2"/>
                  </a:solidFill>
                  <a:latin typeface="微软雅黑" panose="020B0503020204020204" pitchFamily="34" charset="-122"/>
                  <a:ea typeface="微软雅黑" panose="020B0503020204020204" pitchFamily="34" charset="-122"/>
                </a:rPr>
                <a:t>	</a:t>
              </a:r>
              <a:r>
                <a:rPr lang="zh-CN" altLang="en-US" sz="1800" dirty="0">
                  <a:solidFill>
                    <a:srgbClr val="F2F2F2"/>
                  </a:solidFill>
                  <a:latin typeface="微软雅黑" panose="020B0503020204020204" pitchFamily="34" charset="-122"/>
                  <a:ea typeface="微软雅黑" panose="020B0503020204020204" pitchFamily="34" charset="-122"/>
                </a:rPr>
                <a:t>李世冲</a:t>
              </a:r>
              <a:endParaRPr lang="zh-CN" altLang="en-US" sz="1800" dirty="0">
                <a:solidFill>
                  <a:srgbClr val="F2F2F2"/>
                </a:solidFill>
                <a:latin typeface="微软雅黑" panose="020B0503020204020204" pitchFamily="34" charset="-122"/>
                <a:ea typeface="微软雅黑" panose="020B0503020204020204" pitchFamily="34" charset="-122"/>
              </a:endParaRPr>
            </a:p>
          </p:txBody>
        </p:sp>
      </p:grpSp>
      <p:grpSp>
        <p:nvGrpSpPr>
          <p:cNvPr id="10" name="PA_组合 14"/>
          <p:cNvGrpSpPr/>
          <p:nvPr>
            <p:custDataLst>
              <p:tags r:id="rId7"/>
            </p:custDataLst>
          </p:nvPr>
        </p:nvGrpSpPr>
        <p:grpSpPr bwMode="auto">
          <a:xfrm>
            <a:off x="5535218" y="1693863"/>
            <a:ext cx="1122545" cy="1122522"/>
            <a:chOff x="3953411" y="1428894"/>
            <a:chExt cx="1237177" cy="1237177"/>
          </a:xfrm>
        </p:grpSpPr>
        <p:sp>
          <p:nvSpPr>
            <p:cNvPr id="11" name="computer-monitor_69826"/>
            <p:cNvSpPr>
              <a:spLocks noChangeAspect="1" noChangeArrowheads="1"/>
            </p:cNvSpPr>
            <p:nvPr/>
          </p:nvSpPr>
          <p:spPr bwMode="auto">
            <a:xfrm>
              <a:off x="4211959" y="1711108"/>
              <a:ext cx="720080" cy="672750"/>
            </a:xfrm>
            <a:custGeom>
              <a:avLst/>
              <a:gdLst>
                <a:gd name="T0" fmla="*/ 1540087 w 338138"/>
                <a:gd name="T1" fmla="*/ 2560282 h 315913"/>
                <a:gd name="T2" fmla="*/ 1502451 w 338138"/>
                <a:gd name="T3" fmla="*/ 2599704 h 315913"/>
                <a:gd name="T4" fmla="*/ 1502451 w 338138"/>
                <a:gd name="T5" fmla="*/ 2796821 h 315913"/>
                <a:gd name="T6" fmla="*/ 1527537 w 338138"/>
                <a:gd name="T7" fmla="*/ 2836243 h 315913"/>
                <a:gd name="T8" fmla="*/ 1753329 w 338138"/>
                <a:gd name="T9" fmla="*/ 2836243 h 315913"/>
                <a:gd name="T10" fmla="*/ 1778413 w 338138"/>
                <a:gd name="T11" fmla="*/ 2809963 h 315913"/>
                <a:gd name="T12" fmla="*/ 1778413 w 338138"/>
                <a:gd name="T13" fmla="*/ 2599704 h 315913"/>
                <a:gd name="T14" fmla="*/ 1753329 w 338138"/>
                <a:gd name="T15" fmla="*/ 2560282 h 315913"/>
                <a:gd name="T16" fmla="*/ 1540087 w 338138"/>
                <a:gd name="T17" fmla="*/ 2560282 h 315913"/>
                <a:gd name="T18" fmla="*/ 1632767 w 338138"/>
                <a:gd name="T19" fmla="*/ 2146350 h 315913"/>
                <a:gd name="T20" fmla="*/ 1502451 w 338138"/>
                <a:gd name="T21" fmla="*/ 2276668 h 315913"/>
                <a:gd name="T22" fmla="*/ 1632767 w 338138"/>
                <a:gd name="T23" fmla="*/ 2406983 h 315913"/>
                <a:gd name="T24" fmla="*/ 1763084 w 338138"/>
                <a:gd name="T25" fmla="*/ 2276668 h 315913"/>
                <a:gd name="T26" fmla="*/ 1632767 w 338138"/>
                <a:gd name="T27" fmla="*/ 2146350 h 315913"/>
                <a:gd name="T28" fmla="*/ 1408549 w 338138"/>
                <a:gd name="T29" fmla="*/ 531474 h 315913"/>
                <a:gd name="T30" fmla="*/ 1523012 w 338138"/>
                <a:gd name="T31" fmla="*/ 544249 h 315913"/>
                <a:gd name="T32" fmla="*/ 1510301 w 338138"/>
                <a:gd name="T33" fmla="*/ 659232 h 315913"/>
                <a:gd name="T34" fmla="*/ 556448 w 338138"/>
                <a:gd name="T35" fmla="*/ 1323578 h 315913"/>
                <a:gd name="T36" fmla="*/ 518306 w 338138"/>
                <a:gd name="T37" fmla="*/ 1349133 h 315913"/>
                <a:gd name="T38" fmla="*/ 454707 w 338138"/>
                <a:gd name="T39" fmla="*/ 1310803 h 315913"/>
                <a:gd name="T40" fmla="*/ 467427 w 338138"/>
                <a:gd name="T41" fmla="*/ 1195825 h 315913"/>
                <a:gd name="T42" fmla="*/ 1408549 w 338138"/>
                <a:gd name="T43" fmla="*/ 531474 h 315913"/>
                <a:gd name="T44" fmla="*/ 855425 w 338138"/>
                <a:gd name="T45" fmla="*/ 454429 h 315913"/>
                <a:gd name="T46" fmla="*/ 970876 w 338138"/>
                <a:gd name="T47" fmla="*/ 467009 h 315913"/>
                <a:gd name="T48" fmla="*/ 958042 w 338138"/>
                <a:gd name="T49" fmla="*/ 580224 h 315913"/>
                <a:gd name="T50" fmla="*/ 509063 w 338138"/>
                <a:gd name="T51" fmla="*/ 894704 h 315913"/>
                <a:gd name="T52" fmla="*/ 457750 w 338138"/>
                <a:gd name="T53" fmla="*/ 919864 h 315913"/>
                <a:gd name="T54" fmla="*/ 393608 w 338138"/>
                <a:gd name="T55" fmla="*/ 882124 h 315913"/>
                <a:gd name="T56" fmla="*/ 419267 w 338138"/>
                <a:gd name="T57" fmla="*/ 768909 h 315913"/>
                <a:gd name="T58" fmla="*/ 855425 w 338138"/>
                <a:gd name="T59" fmla="*/ 454429 h 315913"/>
                <a:gd name="T60" fmla="*/ 338838 w 338138"/>
                <a:gd name="T61" fmla="*/ 214634 h 315913"/>
                <a:gd name="T62" fmla="*/ 199298 w 338138"/>
                <a:gd name="T63" fmla="*/ 341332 h 315913"/>
                <a:gd name="T64" fmla="*/ 199298 w 338138"/>
                <a:gd name="T65" fmla="*/ 1899673 h 315913"/>
                <a:gd name="T66" fmla="*/ 338838 w 338138"/>
                <a:gd name="T67" fmla="*/ 2039036 h 315913"/>
                <a:gd name="T68" fmla="*/ 2926687 w 338138"/>
                <a:gd name="T69" fmla="*/ 2039036 h 315913"/>
                <a:gd name="T70" fmla="*/ 3066223 w 338138"/>
                <a:gd name="T71" fmla="*/ 1899673 h 315913"/>
                <a:gd name="T72" fmla="*/ 3066223 w 338138"/>
                <a:gd name="T73" fmla="*/ 341332 h 315913"/>
                <a:gd name="T74" fmla="*/ 2926687 w 338138"/>
                <a:gd name="T75" fmla="*/ 214634 h 315913"/>
                <a:gd name="T76" fmla="*/ 338838 w 338138"/>
                <a:gd name="T77" fmla="*/ 214634 h 315913"/>
                <a:gd name="T78" fmla="*/ 140311 w 338138"/>
                <a:gd name="T79" fmla="*/ 0 h 315913"/>
                <a:gd name="T80" fmla="*/ 3125222 w 338138"/>
                <a:gd name="T81" fmla="*/ 0 h 315913"/>
                <a:gd name="T82" fmla="*/ 3265535 w 338138"/>
                <a:gd name="T83" fmla="*/ 127119 h 315913"/>
                <a:gd name="T84" fmla="*/ 3265535 w 338138"/>
                <a:gd name="T85" fmla="*/ 2427997 h 315913"/>
                <a:gd name="T86" fmla="*/ 3125222 w 338138"/>
                <a:gd name="T87" fmla="*/ 2567825 h 315913"/>
                <a:gd name="T88" fmla="*/ 2028206 w 338138"/>
                <a:gd name="T89" fmla="*/ 2567825 h 315913"/>
                <a:gd name="T90" fmla="*/ 2002694 w 338138"/>
                <a:gd name="T91" fmla="*/ 2593252 h 315913"/>
                <a:gd name="T92" fmla="*/ 2002694 w 338138"/>
                <a:gd name="T93" fmla="*/ 2809356 h 315913"/>
                <a:gd name="T94" fmla="*/ 2015450 w 338138"/>
                <a:gd name="T95" fmla="*/ 2834782 h 315913"/>
                <a:gd name="T96" fmla="*/ 2308835 w 338138"/>
                <a:gd name="T97" fmla="*/ 2834782 h 315913"/>
                <a:gd name="T98" fmla="*/ 2423641 w 338138"/>
                <a:gd name="T99" fmla="*/ 2949196 h 315913"/>
                <a:gd name="T100" fmla="*/ 2308835 w 338138"/>
                <a:gd name="T101" fmla="*/ 3050886 h 315913"/>
                <a:gd name="T102" fmla="*/ 956700 w 338138"/>
                <a:gd name="T103" fmla="*/ 3050886 h 315913"/>
                <a:gd name="T104" fmla="*/ 841892 w 338138"/>
                <a:gd name="T105" fmla="*/ 2949196 h 315913"/>
                <a:gd name="T106" fmla="*/ 956700 w 338138"/>
                <a:gd name="T107" fmla="*/ 2834782 h 315913"/>
                <a:gd name="T108" fmla="*/ 1250094 w 338138"/>
                <a:gd name="T109" fmla="*/ 2834782 h 315913"/>
                <a:gd name="T110" fmla="*/ 1262850 w 338138"/>
                <a:gd name="T111" fmla="*/ 2796649 h 315913"/>
                <a:gd name="T112" fmla="*/ 1262850 w 338138"/>
                <a:gd name="T113" fmla="*/ 2593252 h 315913"/>
                <a:gd name="T114" fmla="*/ 1224580 w 338138"/>
                <a:gd name="T115" fmla="*/ 2567825 h 315913"/>
                <a:gd name="T116" fmla="*/ 140311 w 338138"/>
                <a:gd name="T117" fmla="*/ 2567825 h 315913"/>
                <a:gd name="T118" fmla="*/ 0 w 338138"/>
                <a:gd name="T119" fmla="*/ 2427997 h 315913"/>
                <a:gd name="T120" fmla="*/ 0 w 338138"/>
                <a:gd name="T121" fmla="*/ 127119 h 315913"/>
                <a:gd name="T122" fmla="*/ 140311 w 338138"/>
                <a:gd name="T123" fmla="*/ 0 h 3159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rgbClr val="24569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椭圆 11"/>
            <p:cNvSpPr/>
            <p:nvPr/>
          </p:nvSpPr>
          <p:spPr>
            <a:xfrm>
              <a:off x="3952971" y="1428894"/>
              <a:ext cx="1236976" cy="1237002"/>
            </a:xfrm>
            <a:prstGeom prst="ellipse">
              <a:avLst/>
            </a:prstGeom>
            <a:noFill/>
            <a:ln w="19050" cap="flat" cmpd="sng" algn="ctr">
              <a:solidFill>
                <a:srgbClr val="24569D"/>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sp>
        <p:nvSpPr>
          <p:cNvPr id="2" name="PA_文本框 1"/>
          <p:cNvSpPr txBox="1"/>
          <p:nvPr>
            <p:custDataLst>
              <p:tags r:id="rId8"/>
            </p:custDataLst>
          </p:nvPr>
        </p:nvSpPr>
        <p:spPr>
          <a:xfrm>
            <a:off x="3583829" y="3257293"/>
            <a:ext cx="5281613" cy="1138773"/>
          </a:xfrm>
          <a:prstGeom prst="rect">
            <a:avLst/>
          </a:prstGeom>
          <a:noFill/>
        </p:spPr>
        <p:txBody>
          <a:bodyPr wrap="square" rtlCol="0">
            <a:spAutoFit/>
          </a:bodyPr>
          <a:lstStyle/>
          <a:p>
            <a:r>
              <a:rPr lang="zh-CN" altLang="en-US" sz="2800" dirty="0"/>
              <a:t>一种自适应环境温度调节外套</a:t>
            </a:r>
            <a:endParaRPr lang="zh-CN" altLang="en-US" sz="2800" dirty="0"/>
          </a:p>
          <a:p>
            <a:endParaRPr lang="zh-CN" altLang="en-US" sz="4000" b="1" dirty="0"/>
          </a:p>
        </p:txBody>
      </p:sp>
      <p:pic>
        <p:nvPicPr>
          <p:cNvPr id="51" name="Picture 4" descr="同济大学logo矢量图(第1页) - 一起扣扣网"/>
          <p:cNvPicPr>
            <a:picLocks noChangeAspect="1" noChangeArrowheads="1"/>
          </p:cNvPicPr>
          <p:nvPr/>
        </p:nvPicPr>
        <p:blipFill>
          <a:blip r:embed="rId9">
            <a:clrChange>
              <a:clrFrom>
                <a:srgbClr val="FFFFFF"/>
              </a:clrFrom>
              <a:clrTo>
                <a:srgbClr val="FFFFFF">
                  <a:alpha val="0"/>
                </a:srgbClr>
              </a:clrTo>
            </a:clrChange>
            <a:duotone>
              <a:prstClr val="black"/>
              <a:schemeClr val="accent5">
                <a:lumMod val="60000"/>
                <a:lumOff val="40000"/>
                <a:tint val="45000"/>
                <a:satMod val="400000"/>
              </a:schemeClr>
            </a:duotone>
            <a:extLst>
              <a:ext uri="{28A0092B-C50C-407E-A947-70E740481C1C}">
                <a14:useLocalDpi xmlns:a14="http://schemas.microsoft.com/office/drawing/2010/main" val="0"/>
              </a:ext>
            </a:extLst>
          </a:blip>
          <a:srcRect/>
          <a:stretch>
            <a:fillRect/>
          </a:stretch>
        </p:blipFill>
        <p:spPr bwMode="auto">
          <a:xfrm>
            <a:off x="246857" y="312924"/>
            <a:ext cx="3088014" cy="8034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6" presetClass="entr" presetSubtype="37"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barn(outVertical)">
                                      <p:cBhvr>
                                        <p:cTn id="10" dur="1000"/>
                                        <p:tgtEl>
                                          <p:spTgt spid="3"/>
                                        </p:tgtEl>
                                      </p:cBhvr>
                                    </p:animEffect>
                                  </p:childTnLst>
                                </p:cTn>
                              </p:par>
                              <p:par>
                                <p:cTn id="11" presetID="23" presetClass="entr" presetSubtype="288" fill="hold" grpId="0" nodeType="withEffect">
                                  <p:stCondLst>
                                    <p:cond delay="150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strVal val="4/3*#ppt_w"/>
                                          </p:val>
                                        </p:tav>
                                        <p:tav tm="100000">
                                          <p:val>
                                            <p:strVal val="#ppt_w"/>
                                          </p:val>
                                        </p:tav>
                                      </p:tavLst>
                                    </p:anim>
                                    <p:anim calcmode="lin" valueType="num">
                                      <p:cBhvr>
                                        <p:cTn id="14" dur="500" fill="hold"/>
                                        <p:tgtEl>
                                          <p:spTgt spid="2"/>
                                        </p:tgtEl>
                                        <p:attrNameLst>
                                          <p:attrName>ppt_h</p:attrName>
                                        </p:attrNameLst>
                                      </p:cBhvr>
                                      <p:tavLst>
                                        <p:tav tm="0">
                                          <p:val>
                                            <p:strVal val="4/3*#ppt_h"/>
                                          </p:val>
                                        </p:tav>
                                        <p:tav tm="100000">
                                          <p:val>
                                            <p:strVal val="#ppt_h"/>
                                          </p:val>
                                        </p:tav>
                                      </p:tavLst>
                                    </p:anim>
                                  </p:childTnLst>
                                </p:cTn>
                              </p:par>
                              <p:par>
                                <p:cTn id="15" presetID="0" presetClass="entr" presetSubtype="0" fill="hold" nodeType="withEffect">
                                  <p:stCondLst>
                                    <p:cond delay="1500"/>
                                  </p:stCondLst>
                                  <p:childTnLst>
                                    <p:set>
                                      <p:cBhvr>
                                        <p:cTn id="16" dur="1" fill="hold">
                                          <p:stCondLst>
                                            <p:cond delay="0"/>
                                          </p:stCondLst>
                                        </p:cTn>
                                        <p:tgtEl>
                                          <p:spTgt spid="10"/>
                                        </p:tgtEl>
                                        <p:attrNameLst>
                                          <p:attrName>style.visibility</p:attrName>
                                        </p:attrNameLst>
                                      </p:cBhvr>
                                      <p:to>
                                        <p:strVal val="visible"/>
                                      </p:to>
                                    </p:set>
                                    <p:animScale>
                                      <p:cBhvr>
                                        <p:cTn id="17" dur="333" fill="hold">
                                          <p:stCondLst>
                                            <p:cond delay="0"/>
                                          </p:stCondLst>
                                        </p:cTn>
                                        <p:tgtEl>
                                          <p:spTgt spid="10"/>
                                        </p:tgtEl>
                                      </p:cBhvr>
                                      <p:from x="0" y="0"/>
                                      <p:to x="120000" y="120000"/>
                                    </p:animScale>
                                    <p:animScale>
                                      <p:cBhvr>
                                        <p:cTn id="18" dur="167" fill="hold">
                                          <p:stCondLst>
                                            <p:cond delay="333"/>
                                          </p:stCondLst>
                                        </p:cTn>
                                        <p:tgtEl>
                                          <p:spTgt spid="10"/>
                                        </p:tgtEl>
                                      </p:cBhvr>
                                      <p:from x="120000" y="12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093" y="3005475"/>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5" name="矩形 4"/>
          <p:cNvSpPr/>
          <p:nvPr/>
        </p:nvSpPr>
        <p:spPr>
          <a:xfrm>
            <a:off x="11927011" y="3005475"/>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7" name="文本框 6"/>
          <p:cNvSpPr txBox="1"/>
          <p:nvPr/>
        </p:nvSpPr>
        <p:spPr>
          <a:xfrm>
            <a:off x="4666860" y="1485021"/>
            <a:ext cx="4079630" cy="369332"/>
          </a:xfrm>
          <a:prstGeom prst="rect">
            <a:avLst/>
          </a:prstGeom>
          <a:noFill/>
        </p:spPr>
        <p:txBody>
          <a:bodyPr wrap="square" rtlCol="0">
            <a:spAutoFit/>
          </a:bodyPr>
          <a:lstStyle/>
          <a:p>
            <a:r>
              <a:rPr kumimoji="1" lang="zh-CN" altLang="en-US" dirty="0"/>
              <a:t>保暖外套结构</a:t>
            </a:r>
            <a:endParaRPr kumimoji="1" lang="zh-CN" altLang="en-US" dirty="0"/>
          </a:p>
        </p:txBody>
      </p:sp>
      <p:pic>
        <p:nvPicPr>
          <p:cNvPr id="9" name="图片 8" descr="整体结构+caiyang"/>
          <p:cNvPicPr>
            <a:picLocks noChangeAspect="1"/>
          </p:cNvPicPr>
          <p:nvPr/>
        </p:nvPicPr>
        <p:blipFill>
          <a:blip r:embed="rId1"/>
          <a:stretch>
            <a:fillRect/>
          </a:stretch>
        </p:blipFill>
        <p:spPr>
          <a:xfrm>
            <a:off x="3281680" y="1965325"/>
            <a:ext cx="4876800" cy="4629150"/>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7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17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3"/>
          <p:cNvSpPr/>
          <p:nvPr>
            <p:custDataLst>
              <p:tags r:id="rId1"/>
            </p:custDataLst>
          </p:nvPr>
        </p:nvSpPr>
        <p:spPr>
          <a:xfrm>
            <a:off x="0" y="0"/>
            <a:ext cx="3798277" cy="6858000"/>
          </a:xfrm>
          <a:prstGeom prst="rect">
            <a:avLst/>
          </a:prstGeom>
          <a:solidFill>
            <a:srgbClr val="24569D"/>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2" name="PA_组合 1"/>
          <p:cNvGrpSpPr/>
          <p:nvPr>
            <p:custDataLst>
              <p:tags r:id="rId2"/>
            </p:custDataLst>
          </p:nvPr>
        </p:nvGrpSpPr>
        <p:grpSpPr>
          <a:xfrm>
            <a:off x="975946" y="2505808"/>
            <a:ext cx="1846385" cy="1846385"/>
            <a:chOff x="975946" y="2505808"/>
            <a:chExt cx="1846385" cy="1846385"/>
          </a:xfrm>
        </p:grpSpPr>
        <p:sp>
          <p:nvSpPr>
            <p:cNvPr id="5" name="椭圆 4"/>
            <p:cNvSpPr/>
            <p:nvPr/>
          </p:nvSpPr>
          <p:spPr>
            <a:xfrm>
              <a:off x="975946" y="2505808"/>
              <a:ext cx="1846385" cy="1846385"/>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文本框 8"/>
            <p:cNvSpPr txBox="1"/>
            <p:nvPr/>
          </p:nvSpPr>
          <p:spPr>
            <a:xfrm>
              <a:off x="1447733" y="3044280"/>
              <a:ext cx="902811" cy="769441"/>
            </a:xfrm>
            <a:prstGeom prst="rect">
              <a:avLst/>
            </a:prstGeom>
            <a:noFill/>
          </p:spPr>
          <p:txBody>
            <a:bodyPr wrap="none" rtlCol="0">
              <a:spAutoFit/>
            </a:bodyPr>
            <a:lstStyle/>
            <a:p>
              <a:r>
                <a:rPr lang="en-US" altLang="zh-CN" sz="4400" dirty="0"/>
                <a:t>04</a:t>
              </a:r>
              <a:endParaRPr lang="zh-CN" altLang="en-US" sz="4400" dirty="0"/>
            </a:p>
          </p:txBody>
        </p:sp>
      </p:grpSp>
      <p:sp>
        <p:nvSpPr>
          <p:cNvPr id="7" name="PA_文本框 26"/>
          <p:cNvSpPr txBox="1"/>
          <p:nvPr>
            <p:custDataLst>
              <p:tags r:id="rId3"/>
            </p:custDataLst>
          </p:nvPr>
        </p:nvSpPr>
        <p:spPr>
          <a:xfrm>
            <a:off x="7001543" y="3138119"/>
            <a:ext cx="5935522" cy="581762"/>
          </a:xfrm>
          <a:prstGeom prst="rect">
            <a:avLst/>
          </a:prstGeom>
          <a:noFill/>
        </p:spPr>
        <p:txBody>
          <a:bodyPr wrap="square" rtlCol="0">
            <a:spAutoFit/>
          </a:bodyPr>
          <a:lstStyle/>
          <a:p>
            <a:pPr>
              <a:lnSpc>
                <a:spcPct val="125000"/>
              </a:lnSpc>
            </a:pPr>
            <a:r>
              <a:rPr lang="zh-CN" altLang="en-US" sz="2800" dirty="0">
                <a:latin typeface="微软雅黑" panose="020B0503020204020204" pitchFamily="34" charset="-122"/>
              </a:rPr>
              <a:t>展望</a:t>
            </a:r>
            <a:endParaRPr lang="en-US" altLang="zh-CN" sz="2800" dirty="0">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333" fill="hold">
                                          <p:stCondLst>
                                            <p:cond delay="0"/>
                                          </p:stCondLst>
                                        </p:cTn>
                                        <p:tgtEl>
                                          <p:spTgt spid="2"/>
                                        </p:tgtEl>
                                      </p:cBhvr>
                                      <p:from x="0" y="0"/>
                                      <p:to x="120000" y="120000"/>
                                    </p:animScale>
                                    <p:animScale>
                                      <p:cBhvr>
                                        <p:cTn id="8" dur="167" fill="hold">
                                          <p:stCondLst>
                                            <p:cond delay="333"/>
                                          </p:stCondLst>
                                        </p:cTn>
                                        <p:tgtEl>
                                          <p:spTgt spid="2"/>
                                        </p:tgtEl>
                                      </p:cBhvr>
                                      <p:from x="120000" y="120000"/>
                                      <p:to x="100000" y="100000"/>
                                    </p:animScale>
                                  </p:childTnLst>
                                </p:cTn>
                              </p:par>
                              <p:par>
                                <p:cTn id="9" presetID="10" presetClass="entr" presetSubtype="0" fill="hold" grpId="0" nodeType="withEffect">
                                  <p:stCondLst>
                                    <p:cond delay="2050"/>
                                  </p:stCondLst>
                                  <p:iterate type="lt">
                                    <p:tmPct val="10000"/>
                                  </p:iterate>
                                  <p:childTnLst>
                                    <p:set>
                                      <p:cBhvr>
                                        <p:cTn id="10" dur="1" fill="hold">
                                          <p:stCondLst>
                                            <p:cond delay="0"/>
                                          </p:stCondLst>
                                        </p:cTn>
                                        <p:tgtEl>
                                          <p:spTgt spid="7"/>
                                        </p:tgtEl>
                                        <p:attrNameLst>
                                          <p:attrName>style.visibility</p:attrName>
                                        </p:attrNameLst>
                                      </p:cBhvr>
                                      <p:to>
                                        <p:strVal val="visible"/>
                                      </p:to>
                                    </p:set>
                                    <p:animEffect transition="in" filter="fade">
                                      <p:cBhvr>
                                        <p:cTn id="11" dur="3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093" y="3005475"/>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5" name="矩形 4"/>
          <p:cNvSpPr/>
          <p:nvPr/>
        </p:nvSpPr>
        <p:spPr>
          <a:xfrm>
            <a:off x="11927011" y="3005475"/>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6" name="矩形 5"/>
          <p:cNvSpPr/>
          <p:nvPr/>
        </p:nvSpPr>
        <p:spPr>
          <a:xfrm>
            <a:off x="2857688" y="2786663"/>
            <a:ext cx="6485604" cy="1707390"/>
          </a:xfrm>
          <a:prstGeom prst="rect">
            <a:avLst/>
          </a:prstGeom>
        </p:spPr>
        <p:txBody>
          <a:bodyPr wrap="square">
            <a:spAutoFit/>
          </a:bodyPr>
          <a:lstStyle/>
          <a:p>
            <a:pPr algn="just">
              <a:lnSpc>
                <a:spcPct val="150000"/>
              </a:lnSpc>
            </a:pPr>
            <a:r>
              <a:rPr lang="zh-CN" altLang="en-US" kern="100" dirty="0">
                <a:latin typeface="宋体" panose="02010600030101010101" pitchFamily="2" charset="-122"/>
                <a:ea typeface="宋体" panose="02010600030101010101" pitchFamily="2" charset="-122"/>
                <a:cs typeface="Times New Roman" panose="02020603050405020304" pitchFamily="18" charset="0"/>
              </a:rPr>
              <a:t>本发明在理论上和结构设计上可行，但是在材料获取上有一定的难度，其中分别需要随温度升高电压升高的太阳能电池、随温度升高电压降低的太阳能电池、以及敏感层材料需要在受正向电流驱动时收缩，在受反向电流</a:t>
            </a:r>
            <a:r>
              <a:rPr lang="zh-CN" altLang="en-US" kern="100">
                <a:latin typeface="宋体" panose="02010600030101010101" pitchFamily="2" charset="-122"/>
                <a:ea typeface="宋体" panose="02010600030101010101" pitchFamily="2" charset="-122"/>
                <a:cs typeface="Times New Roman" panose="02020603050405020304" pitchFamily="18" charset="0"/>
              </a:rPr>
              <a:t>驱动时舒张。</a:t>
            </a:r>
            <a:endPar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7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17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rot="2378351">
            <a:off x="1906190" y="-1691873"/>
            <a:ext cx="9735986" cy="9248444"/>
            <a:chOff x="2975829" y="739198"/>
            <a:chExt cx="6590868" cy="6260822"/>
          </a:xfrm>
        </p:grpSpPr>
        <p:sp>
          <p:nvSpPr>
            <p:cNvPr id="7" name="等腰三角形 6"/>
            <p:cNvSpPr/>
            <p:nvPr/>
          </p:nvSpPr>
          <p:spPr>
            <a:xfrm>
              <a:off x="2975829" y="739198"/>
              <a:ext cx="6240341" cy="5379604"/>
            </a:xfrm>
            <a:prstGeom prst="triangle">
              <a:avLst/>
            </a:prstGeom>
            <a:noFill/>
            <a:ln w="25400">
              <a:solidFill>
                <a:schemeClr val="tx1">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3600000">
              <a:off x="3756724" y="1190048"/>
              <a:ext cx="6240341" cy="5379604"/>
            </a:xfrm>
            <a:prstGeom prst="triangle">
              <a:avLst/>
            </a:prstGeom>
            <a:noFill/>
            <a:ln w="25400">
              <a:solidFill>
                <a:schemeClr val="tx1">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3256697" y="2206522"/>
            <a:ext cx="5678606" cy="2215991"/>
          </a:xfrm>
          <a:prstGeom prst="rect">
            <a:avLst/>
          </a:prstGeom>
          <a:noFill/>
        </p:spPr>
        <p:txBody>
          <a:bodyPr wrap="none" rtlCol="0">
            <a:spAutoFit/>
          </a:bodyPr>
          <a:lstStyle/>
          <a:p>
            <a:r>
              <a:rPr lang="en-US" altLang="zh-CN" sz="13800" dirty="0">
                <a:solidFill>
                  <a:srgbClr val="24569D"/>
                </a:solidFill>
                <a:latin typeface="Impact" panose="020B0806030902050204" pitchFamily="34" charset="0"/>
              </a:rPr>
              <a:t>THANKS</a:t>
            </a:r>
            <a:endParaRPr lang="zh-CN" altLang="en-US" sz="13800" dirty="0">
              <a:solidFill>
                <a:srgbClr val="24569D"/>
              </a:solidFill>
              <a:latin typeface="Impact" panose="020B0806030902050204" pitchFamily="34" charset="0"/>
            </a:endParaRPr>
          </a:p>
        </p:txBody>
      </p:sp>
      <p:sp>
        <p:nvSpPr>
          <p:cNvPr id="10" name="文本框 9"/>
          <p:cNvSpPr txBox="1"/>
          <p:nvPr/>
        </p:nvSpPr>
        <p:spPr>
          <a:xfrm>
            <a:off x="4019150" y="4189812"/>
            <a:ext cx="3877985" cy="461665"/>
          </a:xfrm>
          <a:prstGeom prst="rect">
            <a:avLst/>
          </a:prstGeom>
          <a:noFill/>
        </p:spPr>
        <p:txBody>
          <a:bodyPr wrap="none" rtlCol="0">
            <a:spAutoFit/>
          </a:bodyPr>
          <a:lstStyle/>
          <a:p>
            <a:r>
              <a:rPr lang="zh-CN" altLang="en-US" sz="2400" dirty="0">
                <a:latin typeface="微软雅黑" panose="020B0503020204020204" pitchFamily="34" charset="-122"/>
              </a:rPr>
              <a:t>点击此处更换文本添加文字</a:t>
            </a:r>
            <a:endParaRPr lang="en-US" altLang="zh-CN" sz="2400" dirty="0">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500"/>
                                  </p:stCondLst>
                                  <p:iterate type="lt">
                                    <p:tmPct val="10000"/>
                                  </p:iterate>
                                  <p:childTnLst>
                                    <p:set>
                                      <p:cBhvr>
                                        <p:cTn id="6" dur="1" fill="hold">
                                          <p:stCondLst>
                                            <p:cond delay="0"/>
                                          </p:stCondLst>
                                        </p:cTn>
                                        <p:tgtEl>
                                          <p:spTgt spid="3"/>
                                        </p:tgtEl>
                                        <p:attrNameLst>
                                          <p:attrName>style.visibility</p:attrName>
                                        </p:attrNameLst>
                                      </p:cBhvr>
                                      <p:to>
                                        <p:strVal val="visible"/>
                                      </p:to>
                                    </p:set>
                                    <p:animScale>
                                      <p:cBhvr>
                                        <p:cTn id="7" dur="375" fill="hold">
                                          <p:stCondLst>
                                            <p:cond delay="0"/>
                                          </p:stCondLst>
                                        </p:cTn>
                                        <p:tgtEl>
                                          <p:spTgt spid="3"/>
                                        </p:tgtEl>
                                      </p:cBhvr>
                                      <p:from x="150000" y="150000"/>
                                      <p:to x="90000" y="90000"/>
                                    </p:animScale>
                                    <p:animScale>
                                      <p:cBhvr>
                                        <p:cTn id="8" dur="375" fill="hold">
                                          <p:stCondLst>
                                            <p:cond delay="375"/>
                                          </p:stCondLst>
                                        </p:cTn>
                                        <p:tgtEl>
                                          <p:spTgt spid="3"/>
                                        </p:tgtEl>
                                      </p:cBhvr>
                                      <p:from x="90000" y="90000"/>
                                      <p:to x="100000" y="100000"/>
                                    </p:animScale>
                                  </p:childTnLst>
                                </p:cTn>
                              </p:par>
                              <p:par>
                                <p:cTn id="9" presetID="10" presetClass="entr" presetSubtype="0" fill="hold" grpId="0" nodeType="withEffect">
                                  <p:stCondLst>
                                    <p:cond delay="500"/>
                                  </p:stCondLst>
                                  <p:iterate type="lt">
                                    <p:tmPct val="10000"/>
                                  </p:iterate>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 presetClass="entr" presetSubtype="0" fill="hold" nodeType="withEffect">
                                  <p:stCondLst>
                                    <p:cond delay="500"/>
                                  </p:stCondLst>
                                  <p:childTnLst>
                                    <p:set>
                                      <p:cBhvr>
                                        <p:cTn id="13" dur="1" fill="hold">
                                          <p:stCondLst>
                                            <p:cond delay="0"/>
                                          </p:stCondLst>
                                        </p:cTn>
                                        <p:tgtEl>
                                          <p:spTgt spid="6"/>
                                        </p:tgtEl>
                                        <p:attrNameLst>
                                          <p:attrName>style.visibility</p:attrName>
                                        </p:attrNameLst>
                                      </p:cBhvr>
                                      <p:to>
                                        <p:strVal val="visible"/>
                                      </p:to>
                                    </p:set>
                                  </p:childTnLst>
                                </p:cTn>
                              </p:par>
                              <p:par>
                                <p:cTn id="14" presetID="8" presetClass="emph" presetSubtype="0" fill="hold" nodeType="withEffect">
                                  <p:stCondLst>
                                    <p:cond delay="500"/>
                                  </p:stCondLst>
                                  <p:childTnLst>
                                    <p:animRot by="5400000">
                                      <p:cBhvr>
                                        <p:cTn id="15" dur="10" fill="hold"/>
                                        <p:tgtEl>
                                          <p:spTgt spid="6"/>
                                        </p:tgtEl>
                                        <p:attrNameLst>
                                          <p:attrName>r</p:attrName>
                                        </p:attrNameLst>
                                      </p:cBhvr>
                                    </p:animRot>
                                  </p:childTnLst>
                                </p:cTn>
                              </p:par>
                              <p:par>
                                <p:cTn id="16" presetID="8" presetClass="emph" presetSubtype="0" decel="100000" fill="hold" nodeType="withEffect">
                                  <p:stCondLst>
                                    <p:cond delay="500"/>
                                  </p:stCondLst>
                                  <p:childTnLst>
                                    <p:animRot by="-5400000">
                                      <p:cBhvr>
                                        <p:cTn id="17" dur="15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2"/>
          <p:cNvSpPr txBox="1">
            <a:spLocks noChangeArrowheads="1"/>
          </p:cNvSpPr>
          <p:nvPr/>
        </p:nvSpPr>
        <p:spPr bwMode="auto">
          <a:xfrm>
            <a:off x="5473874" y="390101"/>
            <a:ext cx="124425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9F9F9"/>
              </a:buClr>
              <a:buSzPct val="65000"/>
              <a:buFont typeface="Wingdings 2" panose="05020102010507070707" pitchFamily="18" charset="2"/>
              <a:buChar char=""/>
              <a:defRPr sz="2800">
                <a:solidFill>
                  <a:schemeClr val="tx1"/>
                </a:solidFill>
                <a:latin typeface="Book Antiqua" panose="02040602050305030304" pitchFamily="18" charset="0"/>
                <a:ea typeface="宋体" panose="02010600030101010101" pitchFamily="2" charset="-122"/>
              </a:defRPr>
            </a:lvl1pPr>
            <a:lvl2pPr marL="742950" indent="-285750" eaLnBrk="0" hangingPunct="0">
              <a:spcBef>
                <a:spcPct val="20000"/>
              </a:spcBef>
              <a:buClr>
                <a:schemeClr val="tx1"/>
              </a:buClr>
              <a:buSzPct val="80000"/>
              <a:buFont typeface="Wingdings 2" panose="05020102010507070707" pitchFamily="18" charset="2"/>
              <a:buChar char=""/>
              <a:defRPr sz="2400">
                <a:solidFill>
                  <a:schemeClr val="tx1"/>
                </a:solidFill>
                <a:latin typeface="Book Antiqua" panose="02040602050305030304" pitchFamily="18" charset="0"/>
                <a:ea typeface="宋体" panose="02010600030101010101" pitchFamily="2" charset="-122"/>
              </a:defRPr>
            </a:lvl2pPr>
            <a:lvl3pPr marL="1143000" indent="-228600" eaLnBrk="0" hangingPunct="0">
              <a:spcBef>
                <a:spcPct val="20000"/>
              </a:spcBef>
              <a:buClr>
                <a:schemeClr val="tx1"/>
              </a:buClr>
              <a:buSzPct val="95000"/>
              <a:buFont typeface="Wingdings" panose="05000000000000000000" pitchFamily="2" charset="2"/>
              <a:buChar char=""/>
              <a:defRPr sz="2200">
                <a:solidFill>
                  <a:schemeClr val="tx1"/>
                </a:solidFill>
                <a:latin typeface="Book Antiqua" panose="02040602050305030304" pitchFamily="18" charset="0"/>
                <a:ea typeface="宋体" panose="02010600030101010101" pitchFamily="2" charset="-122"/>
              </a:defRPr>
            </a:lvl3pPr>
            <a:lvl4pPr marL="1600200" indent="-228600" eaLnBrk="0" hangingPunct="0">
              <a:spcBef>
                <a:spcPct val="20000"/>
              </a:spcBef>
              <a:buClr>
                <a:schemeClr val="tx1"/>
              </a:buClr>
              <a:buSzPct val="100000"/>
              <a:buFont typeface="Wingdings 3" panose="05040102010807070707" pitchFamily="18" charset="2"/>
              <a:buChar char=""/>
              <a:defRPr sz="2000">
                <a:solidFill>
                  <a:schemeClr val="tx1"/>
                </a:solidFill>
                <a:latin typeface="Book Antiqua" panose="02040602050305030304" pitchFamily="18" charset="0"/>
                <a:ea typeface="宋体" panose="02010600030101010101" pitchFamily="2" charset="-122"/>
              </a:defRPr>
            </a:lvl4pPr>
            <a:lvl5pPr marL="2057400" indent="-228600" eaLnBrk="0" hangingPunct="0">
              <a:spcBef>
                <a:spcPct val="20000"/>
              </a:spcBef>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3600" dirty="0">
                <a:solidFill>
                  <a:srgbClr val="545454"/>
                </a:solidFill>
                <a:latin typeface="汉仪中黑简" panose="02010609000101010101" pitchFamily="49" charset="-122"/>
                <a:ea typeface="汉仪中黑简" panose="02010609000101010101" pitchFamily="49" charset="-122"/>
              </a:rPr>
              <a:t>目 录</a:t>
            </a:r>
            <a:endParaRPr lang="zh-CN" altLang="en-US" sz="3600" dirty="0">
              <a:solidFill>
                <a:srgbClr val="545454"/>
              </a:solidFill>
              <a:latin typeface="汉仪中黑简" panose="02010609000101010101" pitchFamily="49" charset="-122"/>
              <a:ea typeface="汉仪中黑简" panose="02010609000101010101" pitchFamily="49" charset="-122"/>
            </a:endParaRPr>
          </a:p>
        </p:txBody>
      </p:sp>
      <p:cxnSp>
        <p:nvCxnSpPr>
          <p:cNvPr id="6" name="直接连接符 5"/>
          <p:cNvCxnSpPr/>
          <p:nvPr/>
        </p:nvCxnSpPr>
        <p:spPr>
          <a:xfrm>
            <a:off x="4196555" y="1113264"/>
            <a:ext cx="3798891" cy="0"/>
          </a:xfrm>
          <a:prstGeom prst="line">
            <a:avLst/>
          </a:prstGeom>
          <a:ln w="44450">
            <a:solidFill>
              <a:srgbClr val="24569D"/>
            </a:solidFill>
          </a:ln>
        </p:spPr>
        <p:style>
          <a:lnRef idx="1">
            <a:schemeClr val="accent1"/>
          </a:lnRef>
          <a:fillRef idx="0">
            <a:schemeClr val="accent1"/>
          </a:fillRef>
          <a:effectRef idx="0">
            <a:schemeClr val="accent1"/>
          </a:effectRef>
          <a:fontRef idx="minor">
            <a:schemeClr val="tx1"/>
          </a:fontRef>
        </p:style>
      </p:cxnSp>
      <p:sp>
        <p:nvSpPr>
          <p:cNvPr id="15" name="PA_椭圆 15"/>
          <p:cNvSpPr/>
          <p:nvPr>
            <p:custDataLst>
              <p:tags r:id="rId1"/>
            </p:custDataLst>
          </p:nvPr>
        </p:nvSpPr>
        <p:spPr>
          <a:xfrm>
            <a:off x="3313530" y="1806379"/>
            <a:ext cx="739871" cy="739871"/>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PA_椭圆 16"/>
          <p:cNvSpPr/>
          <p:nvPr>
            <p:custDataLst>
              <p:tags r:id="rId2"/>
            </p:custDataLst>
          </p:nvPr>
        </p:nvSpPr>
        <p:spPr>
          <a:xfrm>
            <a:off x="3313530" y="2854300"/>
            <a:ext cx="739871" cy="739871"/>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PA_椭圆 17"/>
          <p:cNvSpPr/>
          <p:nvPr>
            <p:custDataLst>
              <p:tags r:id="rId3"/>
            </p:custDataLst>
          </p:nvPr>
        </p:nvSpPr>
        <p:spPr>
          <a:xfrm>
            <a:off x="3333973" y="3902221"/>
            <a:ext cx="739871" cy="739871"/>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PA_椭圆 18"/>
          <p:cNvSpPr/>
          <p:nvPr>
            <p:custDataLst>
              <p:tags r:id="rId4"/>
            </p:custDataLst>
          </p:nvPr>
        </p:nvSpPr>
        <p:spPr>
          <a:xfrm>
            <a:off x="3333973" y="4950141"/>
            <a:ext cx="739871" cy="739871"/>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PA_文本框 20"/>
          <p:cNvSpPr txBox="1"/>
          <p:nvPr>
            <p:custDataLst>
              <p:tags r:id="rId5"/>
            </p:custDataLst>
          </p:nvPr>
        </p:nvSpPr>
        <p:spPr>
          <a:xfrm>
            <a:off x="4479361" y="1901811"/>
            <a:ext cx="5935522" cy="511807"/>
          </a:xfrm>
          <a:prstGeom prst="rect">
            <a:avLst/>
          </a:prstGeom>
          <a:noFill/>
        </p:spPr>
        <p:txBody>
          <a:bodyPr wrap="square" rtlCol="0">
            <a:spAutoFit/>
          </a:bodyPr>
          <a:lstStyle/>
          <a:p>
            <a:pPr>
              <a:lnSpc>
                <a:spcPct val="125000"/>
              </a:lnSpc>
            </a:pPr>
            <a:r>
              <a:rPr lang="zh-CN" altLang="en-US" sz="2400" dirty="0">
                <a:latin typeface="微软雅黑" panose="020B0503020204020204" pitchFamily="34" charset="-122"/>
              </a:rPr>
              <a:t>介绍</a:t>
            </a:r>
            <a:endParaRPr lang="en-US" altLang="zh-CN" sz="2400" dirty="0">
              <a:latin typeface="微软雅黑" panose="020B0503020204020204" pitchFamily="34" charset="-122"/>
            </a:endParaRPr>
          </a:p>
        </p:txBody>
      </p:sp>
      <p:sp>
        <p:nvSpPr>
          <p:cNvPr id="31" name="PA_文本框 24"/>
          <p:cNvSpPr txBox="1"/>
          <p:nvPr>
            <p:custDataLst>
              <p:tags r:id="rId6"/>
            </p:custDataLst>
          </p:nvPr>
        </p:nvSpPr>
        <p:spPr>
          <a:xfrm>
            <a:off x="4479361" y="2948900"/>
            <a:ext cx="5935522" cy="511807"/>
          </a:xfrm>
          <a:prstGeom prst="rect">
            <a:avLst/>
          </a:prstGeom>
          <a:noFill/>
        </p:spPr>
        <p:txBody>
          <a:bodyPr wrap="square" rtlCol="0">
            <a:spAutoFit/>
          </a:bodyPr>
          <a:lstStyle/>
          <a:p>
            <a:pPr>
              <a:lnSpc>
                <a:spcPct val="125000"/>
              </a:lnSpc>
            </a:pPr>
            <a:r>
              <a:rPr lang="zh-CN" altLang="en-US" sz="2400" dirty="0">
                <a:latin typeface="微软雅黑" panose="020B0503020204020204" pitchFamily="34" charset="-122"/>
              </a:rPr>
              <a:t>原理</a:t>
            </a:r>
            <a:endParaRPr lang="en-US" altLang="zh-CN" sz="2400" dirty="0">
              <a:latin typeface="微软雅黑" panose="020B0503020204020204" pitchFamily="34" charset="-122"/>
            </a:endParaRPr>
          </a:p>
        </p:txBody>
      </p:sp>
      <p:sp>
        <p:nvSpPr>
          <p:cNvPr id="32" name="PA_文本框 25"/>
          <p:cNvSpPr txBox="1"/>
          <p:nvPr>
            <p:custDataLst>
              <p:tags r:id="rId7"/>
            </p:custDataLst>
          </p:nvPr>
        </p:nvSpPr>
        <p:spPr>
          <a:xfrm>
            <a:off x="4479361" y="3995989"/>
            <a:ext cx="5935522" cy="511807"/>
          </a:xfrm>
          <a:prstGeom prst="rect">
            <a:avLst/>
          </a:prstGeom>
          <a:noFill/>
        </p:spPr>
        <p:txBody>
          <a:bodyPr wrap="square" rtlCol="0">
            <a:spAutoFit/>
          </a:bodyPr>
          <a:lstStyle/>
          <a:p>
            <a:pPr>
              <a:lnSpc>
                <a:spcPct val="125000"/>
              </a:lnSpc>
            </a:pPr>
            <a:r>
              <a:rPr lang="zh-CN" altLang="en-US" sz="2400" dirty="0">
                <a:latin typeface="微软雅黑" panose="020B0503020204020204" pitchFamily="34" charset="-122"/>
              </a:rPr>
              <a:t>结构</a:t>
            </a:r>
            <a:endParaRPr lang="en-US" altLang="zh-CN" sz="2400" dirty="0">
              <a:latin typeface="微软雅黑" panose="020B0503020204020204" pitchFamily="34" charset="-122"/>
            </a:endParaRPr>
          </a:p>
        </p:txBody>
      </p:sp>
      <p:sp>
        <p:nvSpPr>
          <p:cNvPr id="33" name="PA_文本框 26"/>
          <p:cNvSpPr txBox="1"/>
          <p:nvPr>
            <p:custDataLst>
              <p:tags r:id="rId8"/>
            </p:custDataLst>
          </p:nvPr>
        </p:nvSpPr>
        <p:spPr>
          <a:xfrm>
            <a:off x="4479361" y="5043077"/>
            <a:ext cx="5935522" cy="511807"/>
          </a:xfrm>
          <a:prstGeom prst="rect">
            <a:avLst/>
          </a:prstGeom>
          <a:noFill/>
        </p:spPr>
        <p:txBody>
          <a:bodyPr wrap="square" rtlCol="0">
            <a:spAutoFit/>
          </a:bodyPr>
          <a:lstStyle/>
          <a:p>
            <a:pPr>
              <a:lnSpc>
                <a:spcPct val="125000"/>
              </a:lnSpc>
            </a:pPr>
            <a:r>
              <a:rPr lang="zh-CN" altLang="en-US" sz="2400" dirty="0">
                <a:latin typeface="微软雅黑" panose="020B0503020204020204" pitchFamily="34" charset="-122"/>
              </a:rPr>
              <a:t>展望</a:t>
            </a:r>
            <a:endParaRPr lang="en-US" altLang="zh-CN" sz="2400" dirty="0">
              <a:latin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par>
                                <p:cTn id="8" presetID="42"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anim calcmode="lin" valueType="num">
                                      <p:cBhvr>
                                        <p:cTn id="11" dur="500" fill="hold"/>
                                        <p:tgtEl>
                                          <p:spTgt spid="5"/>
                                        </p:tgtEl>
                                        <p:attrNameLst>
                                          <p:attrName>ppt_x</p:attrName>
                                        </p:attrNameLst>
                                      </p:cBhvr>
                                      <p:tavLst>
                                        <p:tav tm="0">
                                          <p:val>
                                            <p:strVal val="#ppt_x"/>
                                          </p:val>
                                        </p:tav>
                                        <p:tav tm="100000">
                                          <p:val>
                                            <p:strVal val="#ppt_x"/>
                                          </p:val>
                                        </p:tav>
                                      </p:tavLst>
                                    </p:anim>
                                    <p:anim calcmode="lin" valueType="num">
                                      <p:cBhvr>
                                        <p:cTn id="12" dur="500" fill="hold"/>
                                        <p:tgtEl>
                                          <p:spTgt spid="5"/>
                                        </p:tgtEl>
                                        <p:attrNameLst>
                                          <p:attrName>ppt_y</p:attrName>
                                        </p:attrNameLst>
                                      </p:cBhvr>
                                      <p:tavLst>
                                        <p:tav tm="0">
                                          <p:val>
                                            <p:strVal val="#ppt_y+.1"/>
                                          </p:val>
                                        </p:tav>
                                        <p:tav tm="100000">
                                          <p:val>
                                            <p:strVal val="#ppt_y"/>
                                          </p:val>
                                        </p:tav>
                                      </p:tavLst>
                                    </p:anim>
                                  </p:childTnLst>
                                </p:cTn>
                              </p:par>
                              <p:par>
                                <p:cTn id="13" presetID="10" presetClass="entr" presetSubtype="0" fill="hold" grpId="0" nodeType="withEffect">
                                  <p:stCondLst>
                                    <p:cond delay="150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16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170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180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grpId="0" nodeType="withEffect">
                                  <p:stCondLst>
                                    <p:cond delay="1750"/>
                                  </p:stCondLst>
                                  <p:iterate type="lt">
                                    <p:tmPct val="10000"/>
                                  </p:iterate>
                                  <p:childTnLst>
                                    <p:set>
                                      <p:cBhvr>
                                        <p:cTn id="26" dur="1" fill="hold">
                                          <p:stCondLst>
                                            <p:cond delay="0"/>
                                          </p:stCondLst>
                                        </p:cTn>
                                        <p:tgtEl>
                                          <p:spTgt spid="27"/>
                                        </p:tgtEl>
                                        <p:attrNameLst>
                                          <p:attrName>style.visibility</p:attrName>
                                        </p:attrNameLst>
                                      </p:cBhvr>
                                      <p:to>
                                        <p:strVal val="visible"/>
                                      </p:to>
                                    </p:set>
                                    <p:animEffect transition="in" filter="fade">
                                      <p:cBhvr>
                                        <p:cTn id="27" dur="350"/>
                                        <p:tgtEl>
                                          <p:spTgt spid="27"/>
                                        </p:tgtEl>
                                      </p:cBhvr>
                                    </p:animEffect>
                                  </p:childTnLst>
                                </p:cTn>
                              </p:par>
                              <p:par>
                                <p:cTn id="28" presetID="10" presetClass="entr" presetSubtype="0" fill="hold" grpId="0" nodeType="withEffect">
                                  <p:stCondLst>
                                    <p:cond delay="1850"/>
                                  </p:stCondLst>
                                  <p:iterate type="lt">
                                    <p:tmPct val="10000"/>
                                  </p:iterate>
                                  <p:childTnLst>
                                    <p:set>
                                      <p:cBhvr>
                                        <p:cTn id="29" dur="1" fill="hold">
                                          <p:stCondLst>
                                            <p:cond delay="0"/>
                                          </p:stCondLst>
                                        </p:cTn>
                                        <p:tgtEl>
                                          <p:spTgt spid="31"/>
                                        </p:tgtEl>
                                        <p:attrNameLst>
                                          <p:attrName>style.visibility</p:attrName>
                                        </p:attrNameLst>
                                      </p:cBhvr>
                                      <p:to>
                                        <p:strVal val="visible"/>
                                      </p:to>
                                    </p:set>
                                    <p:animEffect transition="in" filter="fade">
                                      <p:cBhvr>
                                        <p:cTn id="30" dur="350"/>
                                        <p:tgtEl>
                                          <p:spTgt spid="31"/>
                                        </p:tgtEl>
                                      </p:cBhvr>
                                    </p:animEffect>
                                  </p:childTnLst>
                                </p:cTn>
                              </p:par>
                              <p:par>
                                <p:cTn id="31" presetID="10" presetClass="entr" presetSubtype="0" fill="hold" grpId="0" nodeType="withEffect">
                                  <p:stCondLst>
                                    <p:cond delay="1950"/>
                                  </p:stCondLst>
                                  <p:iterate type="lt">
                                    <p:tmPct val="10000"/>
                                  </p:iterate>
                                  <p:childTnLst>
                                    <p:set>
                                      <p:cBhvr>
                                        <p:cTn id="32" dur="1" fill="hold">
                                          <p:stCondLst>
                                            <p:cond delay="0"/>
                                          </p:stCondLst>
                                        </p:cTn>
                                        <p:tgtEl>
                                          <p:spTgt spid="32"/>
                                        </p:tgtEl>
                                        <p:attrNameLst>
                                          <p:attrName>style.visibility</p:attrName>
                                        </p:attrNameLst>
                                      </p:cBhvr>
                                      <p:to>
                                        <p:strVal val="visible"/>
                                      </p:to>
                                    </p:set>
                                    <p:animEffect transition="in" filter="fade">
                                      <p:cBhvr>
                                        <p:cTn id="33" dur="350"/>
                                        <p:tgtEl>
                                          <p:spTgt spid="32"/>
                                        </p:tgtEl>
                                      </p:cBhvr>
                                    </p:animEffect>
                                  </p:childTnLst>
                                </p:cTn>
                              </p:par>
                              <p:par>
                                <p:cTn id="34" presetID="10" presetClass="entr" presetSubtype="0" fill="hold" grpId="0" nodeType="withEffect">
                                  <p:stCondLst>
                                    <p:cond delay="2050"/>
                                  </p:stCondLst>
                                  <p:iterate type="lt">
                                    <p:tmPct val="10000"/>
                                  </p:iterate>
                                  <p:childTnLst>
                                    <p:set>
                                      <p:cBhvr>
                                        <p:cTn id="35" dur="1" fill="hold">
                                          <p:stCondLst>
                                            <p:cond delay="0"/>
                                          </p:stCondLst>
                                        </p:cTn>
                                        <p:tgtEl>
                                          <p:spTgt spid="33"/>
                                        </p:tgtEl>
                                        <p:attrNameLst>
                                          <p:attrName>style.visibility</p:attrName>
                                        </p:attrNameLst>
                                      </p:cBhvr>
                                      <p:to>
                                        <p:strVal val="visible"/>
                                      </p:to>
                                    </p:set>
                                    <p:animEffect transition="in" filter="fade">
                                      <p:cBhvr>
                                        <p:cTn id="36" dur="35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animBg="1"/>
      <p:bldP spid="23" grpId="0" animBg="1"/>
      <p:bldP spid="25" grpId="0" animBg="1"/>
      <p:bldP spid="26" grpId="0" animBg="1"/>
      <p:bldP spid="27" grpId="0"/>
      <p:bldP spid="31" grpId="0"/>
      <p:bldP spid="32" grpId="0"/>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3"/>
          <p:cNvSpPr/>
          <p:nvPr>
            <p:custDataLst>
              <p:tags r:id="rId1"/>
            </p:custDataLst>
          </p:nvPr>
        </p:nvSpPr>
        <p:spPr>
          <a:xfrm>
            <a:off x="0" y="0"/>
            <a:ext cx="3798277" cy="6858000"/>
          </a:xfrm>
          <a:prstGeom prst="rect">
            <a:avLst/>
          </a:prstGeom>
          <a:solidFill>
            <a:srgbClr val="24569D"/>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2" name="PA_组合 1"/>
          <p:cNvGrpSpPr/>
          <p:nvPr>
            <p:custDataLst>
              <p:tags r:id="rId2"/>
            </p:custDataLst>
          </p:nvPr>
        </p:nvGrpSpPr>
        <p:grpSpPr>
          <a:xfrm>
            <a:off x="975946" y="2505808"/>
            <a:ext cx="1846385" cy="1846385"/>
            <a:chOff x="975946" y="2505808"/>
            <a:chExt cx="1846385" cy="1846385"/>
          </a:xfrm>
        </p:grpSpPr>
        <p:sp>
          <p:nvSpPr>
            <p:cNvPr id="5" name="椭圆 4"/>
            <p:cNvSpPr/>
            <p:nvPr/>
          </p:nvSpPr>
          <p:spPr>
            <a:xfrm>
              <a:off x="975946" y="2505808"/>
              <a:ext cx="1846385" cy="1846385"/>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文本框 8"/>
            <p:cNvSpPr txBox="1"/>
            <p:nvPr/>
          </p:nvSpPr>
          <p:spPr>
            <a:xfrm>
              <a:off x="1447733" y="3044280"/>
              <a:ext cx="902811" cy="769441"/>
            </a:xfrm>
            <a:prstGeom prst="rect">
              <a:avLst/>
            </a:prstGeom>
            <a:noFill/>
          </p:spPr>
          <p:txBody>
            <a:bodyPr wrap="none" rtlCol="0">
              <a:spAutoFit/>
            </a:bodyPr>
            <a:lstStyle/>
            <a:p>
              <a:r>
                <a:rPr lang="en-US" altLang="zh-CN" sz="4400" dirty="0"/>
                <a:t>01</a:t>
              </a:r>
              <a:endParaRPr lang="zh-CN" altLang="en-US" sz="4400" dirty="0"/>
            </a:p>
          </p:txBody>
        </p:sp>
      </p:grpSp>
      <p:sp>
        <p:nvSpPr>
          <p:cNvPr id="7" name="PA_文本框 26"/>
          <p:cNvSpPr txBox="1"/>
          <p:nvPr>
            <p:custDataLst>
              <p:tags r:id="rId3"/>
            </p:custDataLst>
          </p:nvPr>
        </p:nvSpPr>
        <p:spPr>
          <a:xfrm>
            <a:off x="7001543" y="3138119"/>
            <a:ext cx="5935522" cy="581762"/>
          </a:xfrm>
          <a:prstGeom prst="rect">
            <a:avLst/>
          </a:prstGeom>
          <a:noFill/>
        </p:spPr>
        <p:txBody>
          <a:bodyPr wrap="square" rtlCol="0">
            <a:spAutoFit/>
          </a:bodyPr>
          <a:lstStyle/>
          <a:p>
            <a:pPr>
              <a:lnSpc>
                <a:spcPct val="125000"/>
              </a:lnSpc>
            </a:pPr>
            <a:r>
              <a:rPr lang="zh-CN" altLang="en-US" sz="2800" dirty="0">
                <a:latin typeface="微软雅黑" panose="020B0503020204020204" pitchFamily="34" charset="-122"/>
              </a:rPr>
              <a:t>介绍</a:t>
            </a:r>
            <a:endParaRPr lang="en-US" altLang="zh-CN" sz="2800" dirty="0">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333" fill="hold">
                                          <p:stCondLst>
                                            <p:cond delay="0"/>
                                          </p:stCondLst>
                                        </p:cTn>
                                        <p:tgtEl>
                                          <p:spTgt spid="2"/>
                                        </p:tgtEl>
                                      </p:cBhvr>
                                      <p:from x="0" y="0"/>
                                      <p:to x="120000" y="120000"/>
                                    </p:animScale>
                                    <p:animScale>
                                      <p:cBhvr>
                                        <p:cTn id="8" dur="167" fill="hold">
                                          <p:stCondLst>
                                            <p:cond delay="333"/>
                                          </p:stCondLst>
                                        </p:cTn>
                                        <p:tgtEl>
                                          <p:spTgt spid="2"/>
                                        </p:tgtEl>
                                      </p:cBhvr>
                                      <p:from x="120000" y="120000"/>
                                      <p:to x="100000" y="100000"/>
                                    </p:animScale>
                                  </p:childTnLst>
                                </p:cTn>
                              </p:par>
                              <p:par>
                                <p:cTn id="9" presetID="10" presetClass="entr" presetSubtype="0" fill="hold" grpId="0" nodeType="withEffect">
                                  <p:stCondLst>
                                    <p:cond delay="2050"/>
                                  </p:stCondLst>
                                  <p:iterate type="lt">
                                    <p:tmPct val="10000"/>
                                  </p:iterate>
                                  <p:childTnLst>
                                    <p:set>
                                      <p:cBhvr>
                                        <p:cTn id="10" dur="1" fill="hold">
                                          <p:stCondLst>
                                            <p:cond delay="0"/>
                                          </p:stCondLst>
                                        </p:cTn>
                                        <p:tgtEl>
                                          <p:spTgt spid="7"/>
                                        </p:tgtEl>
                                        <p:attrNameLst>
                                          <p:attrName>style.visibility</p:attrName>
                                        </p:attrNameLst>
                                      </p:cBhvr>
                                      <p:to>
                                        <p:strVal val="visible"/>
                                      </p:to>
                                    </p:set>
                                    <p:animEffect transition="in" filter="fade">
                                      <p:cBhvr>
                                        <p:cTn id="11" dur="3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093" y="3005475"/>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5" name="矩形 4"/>
          <p:cNvSpPr/>
          <p:nvPr/>
        </p:nvSpPr>
        <p:spPr>
          <a:xfrm>
            <a:off x="11927011" y="3005475"/>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3" name="矩形 2"/>
          <p:cNvSpPr/>
          <p:nvPr/>
        </p:nvSpPr>
        <p:spPr>
          <a:xfrm>
            <a:off x="605832" y="1987931"/>
            <a:ext cx="6096000" cy="3369384"/>
          </a:xfrm>
          <a:prstGeom prst="rect">
            <a:avLst/>
          </a:prstGeom>
        </p:spPr>
        <p:txBody>
          <a:bodyPr>
            <a:spAutoFit/>
          </a:bodyPr>
          <a:lstStyle/>
          <a:p>
            <a:pPr algn="just">
              <a:lnSpc>
                <a:spcPct val="150000"/>
              </a:lnSpc>
            </a:pPr>
            <a:r>
              <a:rPr lang="zh-CN" altLang="en-US" kern="100" dirty="0">
                <a:latin typeface="宋体" panose="02010600030101010101" pitchFamily="2" charset="-122"/>
                <a:ea typeface="宋体" panose="02010600030101010101" pitchFamily="2" charset="-122"/>
                <a:cs typeface="Times New Roman" panose="02020603050405020304" pitchFamily="18" charset="0"/>
              </a:rPr>
              <a:t>本发明提供了一种用于适应环境温度调节的外套，涉及到传热学，和智能敏感材料技术，该方法将人们平常穿的外套分为三层结构，其中最外层作为温度感知层，感知外界温度；最内层作为感知体表温度层，感受体表温度；中间层作为敏感材料层，感知体表温度和外界温度从而引起内部纤维收缩或扩张产生热量或散发热量。使用本发明的方法，一方面可以解决不同季节的穿衣问题；另一方面，为人们日常生活和出行带来了极大的方便。</a:t>
            </a:r>
            <a:endPar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2" name="图片 1" descr="外套完整版"/>
          <p:cNvPicPr>
            <a:picLocks noChangeAspect="1"/>
          </p:cNvPicPr>
          <p:nvPr/>
        </p:nvPicPr>
        <p:blipFill>
          <a:blip r:embed="rId1"/>
          <a:stretch>
            <a:fillRect/>
          </a:stretch>
        </p:blipFill>
        <p:spPr>
          <a:xfrm>
            <a:off x="7232015" y="2317115"/>
            <a:ext cx="3800475" cy="2542540"/>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7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17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3"/>
          <p:cNvSpPr/>
          <p:nvPr>
            <p:custDataLst>
              <p:tags r:id="rId1"/>
            </p:custDataLst>
          </p:nvPr>
        </p:nvSpPr>
        <p:spPr>
          <a:xfrm>
            <a:off x="0" y="0"/>
            <a:ext cx="3798277" cy="6858000"/>
          </a:xfrm>
          <a:prstGeom prst="rect">
            <a:avLst/>
          </a:prstGeom>
          <a:solidFill>
            <a:srgbClr val="24569D"/>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2" name="PA_组合 1"/>
          <p:cNvGrpSpPr/>
          <p:nvPr>
            <p:custDataLst>
              <p:tags r:id="rId2"/>
            </p:custDataLst>
          </p:nvPr>
        </p:nvGrpSpPr>
        <p:grpSpPr>
          <a:xfrm>
            <a:off x="975946" y="2505808"/>
            <a:ext cx="1846385" cy="1846385"/>
            <a:chOff x="975946" y="2505808"/>
            <a:chExt cx="1846385" cy="1846385"/>
          </a:xfrm>
        </p:grpSpPr>
        <p:sp>
          <p:nvSpPr>
            <p:cNvPr id="5" name="椭圆 4"/>
            <p:cNvSpPr/>
            <p:nvPr/>
          </p:nvSpPr>
          <p:spPr>
            <a:xfrm>
              <a:off x="975946" y="2505808"/>
              <a:ext cx="1846385" cy="1846385"/>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文本框 8"/>
            <p:cNvSpPr txBox="1"/>
            <p:nvPr/>
          </p:nvSpPr>
          <p:spPr>
            <a:xfrm>
              <a:off x="1447733" y="3044280"/>
              <a:ext cx="902811" cy="769441"/>
            </a:xfrm>
            <a:prstGeom prst="rect">
              <a:avLst/>
            </a:prstGeom>
            <a:noFill/>
          </p:spPr>
          <p:txBody>
            <a:bodyPr wrap="none" rtlCol="0">
              <a:spAutoFit/>
            </a:bodyPr>
            <a:lstStyle/>
            <a:p>
              <a:r>
                <a:rPr lang="en-US" altLang="zh-CN" sz="4400" dirty="0"/>
                <a:t>02</a:t>
              </a:r>
              <a:endParaRPr lang="zh-CN" altLang="en-US" sz="4400" dirty="0"/>
            </a:p>
          </p:txBody>
        </p:sp>
      </p:grpSp>
      <p:sp>
        <p:nvSpPr>
          <p:cNvPr id="27" name="PA_文本框 26"/>
          <p:cNvSpPr txBox="1"/>
          <p:nvPr>
            <p:custDataLst>
              <p:tags r:id="rId3"/>
            </p:custDataLst>
          </p:nvPr>
        </p:nvSpPr>
        <p:spPr>
          <a:xfrm>
            <a:off x="7001543" y="3138119"/>
            <a:ext cx="5935522" cy="581762"/>
          </a:xfrm>
          <a:prstGeom prst="rect">
            <a:avLst/>
          </a:prstGeom>
          <a:noFill/>
        </p:spPr>
        <p:txBody>
          <a:bodyPr wrap="square" rtlCol="0">
            <a:spAutoFit/>
          </a:bodyPr>
          <a:lstStyle/>
          <a:p>
            <a:pPr>
              <a:lnSpc>
                <a:spcPct val="125000"/>
              </a:lnSpc>
            </a:pPr>
            <a:r>
              <a:rPr lang="zh-CN" altLang="en-US" sz="2800" dirty="0">
                <a:latin typeface="微软雅黑" panose="020B0503020204020204" pitchFamily="34" charset="-122"/>
              </a:rPr>
              <a:t>原理</a:t>
            </a:r>
            <a:endParaRPr lang="en-US" altLang="zh-CN" sz="2800" dirty="0">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333" fill="hold">
                                          <p:stCondLst>
                                            <p:cond delay="0"/>
                                          </p:stCondLst>
                                        </p:cTn>
                                        <p:tgtEl>
                                          <p:spTgt spid="2"/>
                                        </p:tgtEl>
                                      </p:cBhvr>
                                      <p:from x="0" y="0"/>
                                      <p:to x="120000" y="120000"/>
                                    </p:animScale>
                                    <p:animScale>
                                      <p:cBhvr>
                                        <p:cTn id="8" dur="167" fill="hold">
                                          <p:stCondLst>
                                            <p:cond delay="333"/>
                                          </p:stCondLst>
                                        </p:cTn>
                                        <p:tgtEl>
                                          <p:spTgt spid="2"/>
                                        </p:tgtEl>
                                      </p:cBhvr>
                                      <p:from x="120000" y="120000"/>
                                      <p:to x="100000" y="100000"/>
                                    </p:animScale>
                                  </p:childTnLst>
                                </p:cTn>
                              </p:par>
                              <p:par>
                                <p:cTn id="9" presetID="10" presetClass="entr" presetSubtype="0" fill="hold" grpId="0" nodeType="withEffect">
                                  <p:stCondLst>
                                    <p:cond delay="2050"/>
                                  </p:stCondLst>
                                  <p:iterate type="lt">
                                    <p:tmPct val="10000"/>
                                  </p:iterate>
                                  <p:childTnLst>
                                    <p:set>
                                      <p:cBhvr>
                                        <p:cTn id="10" dur="1" fill="hold">
                                          <p:stCondLst>
                                            <p:cond delay="0"/>
                                          </p:stCondLst>
                                        </p:cTn>
                                        <p:tgtEl>
                                          <p:spTgt spid="27"/>
                                        </p:tgtEl>
                                        <p:attrNameLst>
                                          <p:attrName>style.visibility</p:attrName>
                                        </p:attrNameLst>
                                      </p:cBhvr>
                                      <p:to>
                                        <p:strVal val="visible"/>
                                      </p:to>
                                    </p:set>
                                    <p:animEffect transition="in" filter="fade">
                                      <p:cBhvr>
                                        <p:cTn id="11" dur="3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093" y="3005475"/>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5" name="矩形 4"/>
          <p:cNvSpPr/>
          <p:nvPr/>
        </p:nvSpPr>
        <p:spPr>
          <a:xfrm>
            <a:off x="11927011" y="3005475"/>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2" name="矩形 1"/>
          <p:cNvSpPr/>
          <p:nvPr/>
        </p:nvSpPr>
        <p:spPr>
          <a:xfrm>
            <a:off x="4578353" y="918717"/>
            <a:ext cx="1800493" cy="460895"/>
          </a:xfrm>
          <a:prstGeom prst="rect">
            <a:avLst/>
          </a:prstGeom>
        </p:spPr>
        <p:txBody>
          <a:bodyPr wrap="none">
            <a:spAutoFit/>
          </a:bodyPr>
          <a:lstStyle/>
          <a:p>
            <a:pPr marR="0" lvl="0" algn="just">
              <a:lnSpc>
                <a:spcPct val="150000"/>
              </a:lnSpc>
              <a:spcBef>
                <a:spcPts val="0"/>
              </a:spcBef>
              <a:spcAft>
                <a:spcPts val="0"/>
              </a:spcAft>
            </a:pPr>
            <a:r>
              <a:rPr lang="en-US" altLang="zh-CN" kern="100" dirty="0">
                <a:latin typeface="宋体" panose="02010600030101010101" pitchFamily="2" charset="-122"/>
                <a:ea typeface="宋体" panose="02010600030101010101" pitchFamily="2" charset="-122"/>
                <a:cs typeface="Times New Roman" panose="02020603050405020304" pitchFamily="18" charset="0"/>
              </a:rPr>
              <a:t>1.</a:t>
            </a:r>
            <a:r>
              <a:rPr lang="zh-CN" altLang="en-US" kern="100" dirty="0">
                <a:latin typeface="宋体" panose="02010600030101010101" pitchFamily="2" charset="-122"/>
                <a:ea typeface="宋体" panose="02010600030101010101" pitchFamily="2" charset="-122"/>
                <a:cs typeface="Times New Roman" panose="02020603050405020304" pitchFamily="18" charset="0"/>
              </a:rPr>
              <a:t>外界温度感知</a:t>
            </a:r>
            <a:endPar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 name="矩形 2"/>
          <p:cNvSpPr/>
          <p:nvPr/>
        </p:nvSpPr>
        <p:spPr>
          <a:xfrm>
            <a:off x="4578352" y="2069979"/>
            <a:ext cx="1800493" cy="369332"/>
          </a:xfrm>
          <a:prstGeom prst="rect">
            <a:avLst/>
          </a:prstGeom>
        </p:spPr>
        <p:txBody>
          <a:bodyPr wrap="none">
            <a:spAutoFit/>
          </a:bodyPr>
          <a:lstStyle/>
          <a:p>
            <a:pPr algn="just"/>
            <a:r>
              <a:rPr lang="en-US" altLang="zh-CN" kern="100" dirty="0">
                <a:latin typeface="宋体" panose="02010600030101010101" pitchFamily="2" charset="-122"/>
                <a:ea typeface="宋体" panose="02010600030101010101" pitchFamily="2" charset="-122"/>
              </a:rPr>
              <a:t>2.</a:t>
            </a:r>
            <a:r>
              <a:rPr lang="zh-CN" altLang="en-US" kern="100" dirty="0">
                <a:latin typeface="宋体" panose="02010600030101010101" pitchFamily="2" charset="-122"/>
                <a:ea typeface="宋体" panose="02010600030101010101" pitchFamily="2" charset="-122"/>
              </a:rPr>
              <a:t>生成原始信息</a:t>
            </a:r>
            <a:endParaRPr lang="zh-CN" altLang="en-US" sz="1400" kern="100" dirty="0">
              <a:effectLst/>
              <a:latin typeface="等线" panose="02010600030101010101" pitchFamily="2" charset="-122"/>
              <a:ea typeface="等线" panose="02010600030101010101" pitchFamily="2" charset="-122"/>
            </a:endParaRPr>
          </a:p>
        </p:txBody>
      </p:sp>
      <p:sp>
        <p:nvSpPr>
          <p:cNvPr id="10" name="矩形 9"/>
          <p:cNvSpPr/>
          <p:nvPr/>
        </p:nvSpPr>
        <p:spPr>
          <a:xfrm>
            <a:off x="4578352" y="3022136"/>
            <a:ext cx="2954655" cy="369332"/>
          </a:xfrm>
          <a:prstGeom prst="rect">
            <a:avLst/>
          </a:prstGeom>
        </p:spPr>
        <p:txBody>
          <a:bodyPr wrap="none">
            <a:spAutoFit/>
          </a:bodyPr>
          <a:lstStyle/>
          <a:p>
            <a:pPr algn="just"/>
            <a:r>
              <a:rPr lang="en-US" altLang="zh-CN" kern="100" dirty="0">
                <a:latin typeface="宋体" panose="02010600030101010101" pitchFamily="2" charset="-122"/>
                <a:ea typeface="宋体" panose="02010600030101010101" pitchFamily="2" charset="-122"/>
              </a:rPr>
              <a:t>3.</a:t>
            </a:r>
            <a:r>
              <a:rPr lang="zh-CN" altLang="en-US" kern="100" dirty="0">
                <a:latin typeface="宋体" panose="02010600030101010101" pitchFamily="2" charset="-122"/>
                <a:ea typeface="宋体" panose="02010600030101010101" pitchFamily="2" charset="-122"/>
              </a:rPr>
              <a:t>温度特征值传输至比较器</a:t>
            </a:r>
            <a:endParaRPr lang="zh-CN" altLang="en-US" sz="1400" kern="100" dirty="0">
              <a:effectLst/>
              <a:latin typeface="等线" panose="02010600030101010101" pitchFamily="2" charset="-122"/>
              <a:ea typeface="等线" panose="02010600030101010101" pitchFamily="2" charset="-122"/>
            </a:endParaRPr>
          </a:p>
        </p:txBody>
      </p:sp>
      <p:sp>
        <p:nvSpPr>
          <p:cNvPr id="12" name="矩形 11"/>
          <p:cNvSpPr/>
          <p:nvPr/>
        </p:nvSpPr>
        <p:spPr>
          <a:xfrm>
            <a:off x="4351693" y="3957795"/>
            <a:ext cx="2492990" cy="460895"/>
          </a:xfrm>
          <a:prstGeom prst="rect">
            <a:avLst/>
          </a:prstGeom>
        </p:spPr>
        <p:txBody>
          <a:bodyPr wrap="none">
            <a:spAutoFit/>
          </a:bodyPr>
          <a:lstStyle/>
          <a:p>
            <a:pPr marL="228600" marR="0" algn="just">
              <a:lnSpc>
                <a:spcPct val="150000"/>
              </a:lnSpc>
              <a:spcBef>
                <a:spcPts val="0"/>
              </a:spcBef>
              <a:spcAft>
                <a:spcPts val="0"/>
              </a:spcAft>
            </a:pPr>
            <a:r>
              <a:rPr lang="en-US" altLang="zh-CN" kern="100" dirty="0">
                <a:latin typeface="宋体" panose="02010600030101010101" pitchFamily="2" charset="-122"/>
                <a:ea typeface="宋体" panose="02010600030101010101" pitchFamily="2" charset="-122"/>
                <a:cs typeface="Times New Roman" panose="02020603050405020304" pitchFamily="18" charset="0"/>
              </a:rPr>
              <a:t>4.</a:t>
            </a:r>
            <a:r>
              <a:rPr lang="zh-CN" altLang="en-US" kern="100" dirty="0">
                <a:latin typeface="宋体" panose="02010600030101010101" pitchFamily="2" charset="-122"/>
                <a:ea typeface="宋体" panose="02010600030101010101" pitchFamily="2" charset="-122"/>
                <a:cs typeface="Times New Roman" panose="02020603050405020304" pitchFamily="18" charset="0"/>
              </a:rPr>
              <a:t>比较器驱动导热管</a:t>
            </a:r>
            <a:endPar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4" name="矩形 13"/>
          <p:cNvSpPr/>
          <p:nvPr/>
        </p:nvSpPr>
        <p:spPr>
          <a:xfrm>
            <a:off x="4578352" y="4909952"/>
            <a:ext cx="3416320" cy="460895"/>
          </a:xfrm>
          <a:prstGeom prst="rect">
            <a:avLst/>
          </a:prstGeom>
        </p:spPr>
        <p:txBody>
          <a:bodyPr wrap="none">
            <a:spAutoFit/>
          </a:bodyPr>
          <a:lstStyle/>
          <a:p>
            <a:pPr marR="0" lvl="0" algn="just">
              <a:lnSpc>
                <a:spcPct val="150000"/>
              </a:lnSpc>
              <a:spcBef>
                <a:spcPts val="0"/>
              </a:spcBef>
              <a:spcAft>
                <a:spcPts val="0"/>
              </a:spcAft>
            </a:pPr>
            <a:r>
              <a:rPr lang="en-US" altLang="zh-CN" kern="100" dirty="0">
                <a:latin typeface="宋体" panose="02010600030101010101" pitchFamily="2" charset="-122"/>
                <a:ea typeface="宋体" panose="02010600030101010101" pitchFamily="2" charset="-122"/>
                <a:cs typeface="Times New Roman" panose="02020603050405020304" pitchFamily="18" charset="0"/>
              </a:rPr>
              <a:t>5.</a:t>
            </a:r>
            <a:r>
              <a:rPr lang="zh-CN" altLang="en-US" kern="100" dirty="0">
                <a:latin typeface="宋体" panose="02010600030101010101" pitchFamily="2" charset="-122"/>
                <a:ea typeface="宋体" panose="02010600030101010101" pitchFamily="2" charset="-122"/>
                <a:cs typeface="Times New Roman" panose="02020603050405020304" pitchFamily="18" charset="0"/>
              </a:rPr>
              <a:t>中间敏感材料纤维扩张或收缩</a:t>
            </a:r>
            <a:endPar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17" name="直线箭头连接符 16"/>
          <p:cNvCxnSpPr>
            <a:stCxn id="2" idx="2"/>
            <a:endCxn id="3" idx="0"/>
          </p:cNvCxnSpPr>
          <p:nvPr/>
        </p:nvCxnSpPr>
        <p:spPr>
          <a:xfrm flipH="1">
            <a:off x="5478599" y="1379612"/>
            <a:ext cx="1" cy="690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a:stCxn id="3" idx="2"/>
          </p:cNvCxnSpPr>
          <p:nvPr/>
        </p:nvCxnSpPr>
        <p:spPr>
          <a:xfrm flipH="1">
            <a:off x="5478598" y="2439311"/>
            <a:ext cx="1" cy="566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p:nvPr/>
        </p:nvCxnSpPr>
        <p:spPr>
          <a:xfrm>
            <a:off x="5478598" y="3391468"/>
            <a:ext cx="0" cy="566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p:nvPr/>
        </p:nvCxnSpPr>
        <p:spPr>
          <a:xfrm>
            <a:off x="5478598" y="4418690"/>
            <a:ext cx="0" cy="491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7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17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3"/>
          <p:cNvSpPr/>
          <p:nvPr>
            <p:custDataLst>
              <p:tags r:id="rId1"/>
            </p:custDataLst>
          </p:nvPr>
        </p:nvSpPr>
        <p:spPr>
          <a:xfrm>
            <a:off x="0" y="0"/>
            <a:ext cx="3798277" cy="6858000"/>
          </a:xfrm>
          <a:prstGeom prst="rect">
            <a:avLst/>
          </a:prstGeom>
          <a:solidFill>
            <a:srgbClr val="24569D"/>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2" name="PA_组合 1"/>
          <p:cNvGrpSpPr/>
          <p:nvPr>
            <p:custDataLst>
              <p:tags r:id="rId2"/>
            </p:custDataLst>
          </p:nvPr>
        </p:nvGrpSpPr>
        <p:grpSpPr>
          <a:xfrm>
            <a:off x="975946" y="2505808"/>
            <a:ext cx="1846385" cy="1846385"/>
            <a:chOff x="975946" y="2505808"/>
            <a:chExt cx="1846385" cy="1846385"/>
          </a:xfrm>
        </p:grpSpPr>
        <p:sp>
          <p:nvSpPr>
            <p:cNvPr id="5" name="椭圆 4"/>
            <p:cNvSpPr/>
            <p:nvPr/>
          </p:nvSpPr>
          <p:spPr>
            <a:xfrm>
              <a:off x="975946" y="2505808"/>
              <a:ext cx="1846385" cy="1846385"/>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文本框 8"/>
            <p:cNvSpPr txBox="1"/>
            <p:nvPr/>
          </p:nvSpPr>
          <p:spPr>
            <a:xfrm>
              <a:off x="1447733" y="3044280"/>
              <a:ext cx="902811" cy="769441"/>
            </a:xfrm>
            <a:prstGeom prst="rect">
              <a:avLst/>
            </a:prstGeom>
            <a:noFill/>
          </p:spPr>
          <p:txBody>
            <a:bodyPr wrap="none" rtlCol="0">
              <a:spAutoFit/>
            </a:bodyPr>
            <a:lstStyle/>
            <a:p>
              <a:r>
                <a:rPr lang="en-US" altLang="zh-CN" sz="4400" dirty="0"/>
                <a:t>03</a:t>
              </a:r>
              <a:endParaRPr lang="zh-CN" altLang="en-US" sz="4400" dirty="0"/>
            </a:p>
          </p:txBody>
        </p:sp>
      </p:grpSp>
      <p:sp>
        <p:nvSpPr>
          <p:cNvPr id="7" name="PA_文本框 26"/>
          <p:cNvSpPr txBox="1"/>
          <p:nvPr>
            <p:custDataLst>
              <p:tags r:id="rId3"/>
            </p:custDataLst>
          </p:nvPr>
        </p:nvSpPr>
        <p:spPr>
          <a:xfrm>
            <a:off x="7001543" y="3138119"/>
            <a:ext cx="5935522" cy="581762"/>
          </a:xfrm>
          <a:prstGeom prst="rect">
            <a:avLst/>
          </a:prstGeom>
          <a:noFill/>
        </p:spPr>
        <p:txBody>
          <a:bodyPr wrap="square" rtlCol="0">
            <a:spAutoFit/>
          </a:bodyPr>
          <a:lstStyle/>
          <a:p>
            <a:pPr>
              <a:lnSpc>
                <a:spcPct val="125000"/>
              </a:lnSpc>
            </a:pPr>
            <a:r>
              <a:rPr lang="zh-CN" altLang="en-US" sz="2800" dirty="0">
                <a:latin typeface="微软雅黑" panose="020B0503020204020204" pitchFamily="34" charset="-122"/>
              </a:rPr>
              <a:t>结构</a:t>
            </a:r>
            <a:endParaRPr lang="en-US" altLang="zh-CN" sz="2800" dirty="0">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333" fill="hold">
                                          <p:stCondLst>
                                            <p:cond delay="0"/>
                                          </p:stCondLst>
                                        </p:cTn>
                                        <p:tgtEl>
                                          <p:spTgt spid="2"/>
                                        </p:tgtEl>
                                      </p:cBhvr>
                                      <p:from x="0" y="0"/>
                                      <p:to x="120000" y="120000"/>
                                    </p:animScale>
                                    <p:animScale>
                                      <p:cBhvr>
                                        <p:cTn id="8" dur="167" fill="hold">
                                          <p:stCondLst>
                                            <p:cond delay="333"/>
                                          </p:stCondLst>
                                        </p:cTn>
                                        <p:tgtEl>
                                          <p:spTgt spid="2"/>
                                        </p:tgtEl>
                                      </p:cBhvr>
                                      <p:from x="120000" y="120000"/>
                                      <p:to x="100000" y="100000"/>
                                    </p:animScale>
                                  </p:childTnLst>
                                </p:cTn>
                              </p:par>
                              <p:par>
                                <p:cTn id="9" presetID="10" presetClass="entr" presetSubtype="0" fill="hold" grpId="0" nodeType="withEffect">
                                  <p:stCondLst>
                                    <p:cond delay="2050"/>
                                  </p:stCondLst>
                                  <p:iterate type="lt">
                                    <p:tmPct val="10000"/>
                                  </p:iterate>
                                  <p:childTnLst>
                                    <p:set>
                                      <p:cBhvr>
                                        <p:cTn id="10" dur="1" fill="hold">
                                          <p:stCondLst>
                                            <p:cond delay="0"/>
                                          </p:stCondLst>
                                        </p:cTn>
                                        <p:tgtEl>
                                          <p:spTgt spid="7"/>
                                        </p:tgtEl>
                                        <p:attrNameLst>
                                          <p:attrName>style.visibility</p:attrName>
                                        </p:attrNameLst>
                                      </p:cBhvr>
                                      <p:to>
                                        <p:strVal val="visible"/>
                                      </p:to>
                                    </p:set>
                                    <p:animEffect transition="in" filter="fade">
                                      <p:cBhvr>
                                        <p:cTn id="11" dur="3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093" y="3005475"/>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5" name="矩形 4"/>
          <p:cNvSpPr/>
          <p:nvPr/>
        </p:nvSpPr>
        <p:spPr>
          <a:xfrm>
            <a:off x="11927011" y="3005475"/>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pic>
        <p:nvPicPr>
          <p:cNvPr id="8" name="图片 7" descr="三层电路+采样"/>
          <p:cNvPicPr>
            <a:picLocks noChangeAspect="1"/>
          </p:cNvPicPr>
          <p:nvPr/>
        </p:nvPicPr>
        <p:blipFill>
          <a:blip r:embed="rId1"/>
          <a:stretch>
            <a:fillRect/>
          </a:stretch>
        </p:blipFill>
        <p:spPr>
          <a:xfrm>
            <a:off x="3155315" y="2458085"/>
            <a:ext cx="5591175" cy="3000375"/>
          </a:xfrm>
          <a:prstGeom prst="rect">
            <a:avLst/>
          </a:prstGeom>
        </p:spPr>
      </p:pic>
      <p:sp>
        <p:nvSpPr>
          <p:cNvPr id="9" name="文本框 8"/>
          <p:cNvSpPr txBox="1"/>
          <p:nvPr/>
        </p:nvSpPr>
        <p:spPr>
          <a:xfrm>
            <a:off x="4666860" y="1485021"/>
            <a:ext cx="4079630" cy="368300"/>
          </a:xfrm>
          <a:prstGeom prst="rect">
            <a:avLst/>
          </a:prstGeom>
          <a:noFill/>
        </p:spPr>
        <p:txBody>
          <a:bodyPr wrap="square" rtlCol="0">
            <a:spAutoFit/>
          </a:bodyPr>
          <a:p>
            <a:r>
              <a:rPr kumimoji="1" lang="zh-CN" altLang="en-US" dirty="0"/>
              <a:t>比较器电路</a:t>
            </a:r>
            <a:endParaRPr kumimoji="1" lang="zh-CN" altLang="en-US" dirty="0"/>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7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17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093" y="3005475"/>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5" name="矩形 4"/>
          <p:cNvSpPr/>
          <p:nvPr/>
        </p:nvSpPr>
        <p:spPr>
          <a:xfrm>
            <a:off x="11927011" y="3005475"/>
            <a:ext cx="264989" cy="1620772"/>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9" name="文本框 8"/>
          <p:cNvSpPr txBox="1"/>
          <p:nvPr/>
        </p:nvSpPr>
        <p:spPr>
          <a:xfrm>
            <a:off x="4666860" y="1485021"/>
            <a:ext cx="4079630" cy="368300"/>
          </a:xfrm>
          <a:prstGeom prst="rect">
            <a:avLst/>
          </a:prstGeom>
          <a:noFill/>
        </p:spPr>
        <p:txBody>
          <a:bodyPr wrap="square" rtlCol="0">
            <a:spAutoFit/>
          </a:bodyPr>
          <a:p>
            <a:r>
              <a:rPr kumimoji="1" lang="zh-CN" altLang="en-US" dirty="0"/>
              <a:t>采样</a:t>
            </a:r>
            <a:r>
              <a:rPr kumimoji="1" lang="zh-CN" altLang="en-US" dirty="0"/>
              <a:t>电路</a:t>
            </a:r>
            <a:endParaRPr kumimoji="1" lang="zh-CN" altLang="en-US" dirty="0"/>
          </a:p>
        </p:txBody>
      </p:sp>
      <p:pic>
        <p:nvPicPr>
          <p:cNvPr id="8" name="图片 7" descr="采样"/>
          <p:cNvPicPr>
            <a:picLocks noChangeAspect="1"/>
          </p:cNvPicPr>
          <p:nvPr/>
        </p:nvPicPr>
        <p:blipFill>
          <a:blip r:embed="rId1"/>
          <a:stretch>
            <a:fillRect/>
          </a:stretch>
        </p:blipFill>
        <p:spPr>
          <a:xfrm>
            <a:off x="3008630" y="2413000"/>
            <a:ext cx="3708400" cy="3255010"/>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7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17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tags/tag1.xml><?xml version="1.0" encoding="utf-8"?>
<p:tagLst xmlns:p="http://schemas.openxmlformats.org/presentationml/2006/main">
  <p:tag name="PA" val="v4.0.0"/>
</p:tagLst>
</file>

<file path=ppt/tags/tag10.xml><?xml version="1.0" encoding="utf-8"?>
<p:tagLst xmlns:p="http://schemas.openxmlformats.org/presentationml/2006/main">
  <p:tag name="PA" val="v4.0.0"/>
</p:tagLst>
</file>

<file path=ppt/tags/tag11.xml><?xml version="1.0" encoding="utf-8"?>
<p:tagLst xmlns:p="http://schemas.openxmlformats.org/presentationml/2006/main">
  <p:tag name="PA" val="v4.0.0"/>
</p:tagLst>
</file>

<file path=ppt/tags/tag12.xml><?xml version="1.0" encoding="utf-8"?>
<p:tagLst xmlns:p="http://schemas.openxmlformats.org/presentationml/2006/main">
  <p:tag name="PA" val="v4.0.0"/>
</p:tagLst>
</file>

<file path=ppt/tags/tag13.xml><?xml version="1.0" encoding="utf-8"?>
<p:tagLst xmlns:p="http://schemas.openxmlformats.org/presentationml/2006/main">
  <p:tag name="PA" val="v4.0.0"/>
</p:tagLst>
</file>

<file path=ppt/tags/tag14.xml><?xml version="1.0" encoding="utf-8"?>
<p:tagLst xmlns:p="http://schemas.openxmlformats.org/presentationml/2006/main">
  <p:tag name="PA" val="v4.0.0"/>
</p:tagLst>
</file>

<file path=ppt/tags/tag15.xml><?xml version="1.0" encoding="utf-8"?>
<p:tagLst xmlns:p="http://schemas.openxmlformats.org/presentationml/2006/main">
  <p:tag name="PA" val="v4.0.0"/>
</p:tagLst>
</file>

<file path=ppt/tags/tag16.xml><?xml version="1.0" encoding="utf-8"?>
<p:tagLst xmlns:p="http://schemas.openxmlformats.org/presentationml/2006/main">
  <p:tag name="PA" val="v4.0.0"/>
</p:tagLst>
</file>

<file path=ppt/tags/tag17.xml><?xml version="1.0" encoding="utf-8"?>
<p:tagLst xmlns:p="http://schemas.openxmlformats.org/presentationml/2006/main">
  <p:tag name="PA" val="v4.0.0"/>
</p:tagLst>
</file>

<file path=ppt/tags/tag18.xml><?xml version="1.0" encoding="utf-8"?>
<p:tagLst xmlns:p="http://schemas.openxmlformats.org/presentationml/2006/main">
  <p:tag name="PA" val="v4.0.0"/>
</p:tagLst>
</file>

<file path=ppt/tags/tag19.xml><?xml version="1.0" encoding="utf-8"?>
<p:tagLst xmlns:p="http://schemas.openxmlformats.org/presentationml/2006/main">
  <p:tag name="PA" val="v4.0.0"/>
</p:tagLst>
</file>

<file path=ppt/tags/tag2.xml><?xml version="1.0" encoding="utf-8"?>
<p:tagLst xmlns:p="http://schemas.openxmlformats.org/presentationml/2006/main">
  <p:tag name="PA" val="v4.0.0"/>
</p:tagLst>
</file>

<file path=ppt/tags/tag20.xml><?xml version="1.0" encoding="utf-8"?>
<p:tagLst xmlns:p="http://schemas.openxmlformats.org/presentationml/2006/main">
  <p:tag name="PA" val="v4.0.0"/>
</p:tagLst>
</file>

<file path=ppt/tags/tag21.xml><?xml version="1.0" encoding="utf-8"?>
<p:tagLst xmlns:p="http://schemas.openxmlformats.org/presentationml/2006/main">
  <p:tag name="PA" val="v4.0.0"/>
</p:tagLst>
</file>

<file path=ppt/tags/tag22.xml><?xml version="1.0" encoding="utf-8"?>
<p:tagLst xmlns:p="http://schemas.openxmlformats.org/presentationml/2006/main">
  <p:tag name="PA" val="v4.0.0"/>
</p:tagLst>
</file>

<file path=ppt/tags/tag23.xml><?xml version="1.0" encoding="utf-8"?>
<p:tagLst xmlns:p="http://schemas.openxmlformats.org/presentationml/2006/main">
  <p:tag name="PA" val="v4.0.0"/>
</p:tagLst>
</file>

<file path=ppt/tags/tag24.xml><?xml version="1.0" encoding="utf-8"?>
<p:tagLst xmlns:p="http://schemas.openxmlformats.org/presentationml/2006/main">
  <p:tag name="PA" val="v4.0.0"/>
</p:tagLst>
</file>

<file path=ppt/tags/tag25.xml><?xml version="1.0" encoding="utf-8"?>
<p:tagLst xmlns:p="http://schemas.openxmlformats.org/presentationml/2006/main">
  <p:tag name="PA" val="v4.0.0"/>
</p:tagLst>
</file>

<file path=ppt/tags/tag26.xml><?xml version="1.0" encoding="utf-8"?>
<p:tagLst xmlns:p="http://schemas.openxmlformats.org/presentationml/2006/main">
  <p:tag name="PA" val="v4.0.0"/>
</p:tagLst>
</file>

<file path=ppt/tags/tag27.xml><?xml version="1.0" encoding="utf-8"?>
<p:tagLst xmlns:p="http://schemas.openxmlformats.org/presentationml/2006/main">
  <p:tag name="PA" val="v4.0.0"/>
</p:tagLst>
</file>

<file path=ppt/tags/tag28.xml><?xml version="1.0" encoding="utf-8"?>
<p:tagLst xmlns:p="http://schemas.openxmlformats.org/presentationml/2006/main">
  <p:tag name="PA" val="v4.0.0"/>
</p:tagLst>
</file>

<file path=ppt/tags/tag3.xml><?xml version="1.0" encoding="utf-8"?>
<p:tagLst xmlns:p="http://schemas.openxmlformats.org/presentationml/2006/main">
  <p:tag name="PA" val="v4.0.0"/>
</p:tagLst>
</file>

<file path=ppt/tags/tag4.xml><?xml version="1.0" encoding="utf-8"?>
<p:tagLst xmlns:p="http://schemas.openxmlformats.org/presentationml/2006/main">
  <p:tag name="PA" val="v4.0.0"/>
</p:tagLst>
</file>

<file path=ppt/tags/tag5.xml><?xml version="1.0" encoding="utf-8"?>
<p:tagLst xmlns:p="http://schemas.openxmlformats.org/presentationml/2006/main">
  <p:tag name="PA" val="v4.0.0"/>
</p:tagLst>
</file>

<file path=ppt/tags/tag6.xml><?xml version="1.0" encoding="utf-8"?>
<p:tagLst xmlns:p="http://schemas.openxmlformats.org/presentationml/2006/main">
  <p:tag name="PA" val="v4.0.0"/>
</p:tagLst>
</file>

<file path=ppt/tags/tag7.xml><?xml version="1.0" encoding="utf-8"?>
<p:tagLst xmlns:p="http://schemas.openxmlformats.org/presentationml/2006/main">
  <p:tag name="PA" val="v4.0.0"/>
</p:tagLst>
</file>

<file path=ppt/tags/tag8.xml><?xml version="1.0" encoding="utf-8"?>
<p:tagLst xmlns:p="http://schemas.openxmlformats.org/presentationml/2006/main">
  <p:tag name="PA" val="v4.0.0"/>
</p:tagLst>
</file>

<file path=ppt/tags/tag9.xml><?xml version="1.0" encoding="utf-8"?>
<p:tagLst xmlns:p="http://schemas.openxmlformats.org/presentationml/2006/main">
  <p:tag name="PA" val="v4.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4569D"/>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430</Words>
  <Application>WPS 演示</Application>
  <PresentationFormat>宽屏</PresentationFormat>
  <Paragraphs>55</Paragraphs>
  <Slides>13</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13</vt:i4>
      </vt:variant>
    </vt:vector>
  </HeadingPairs>
  <TitlesOfParts>
    <vt:vector size="31" baseType="lpstr">
      <vt:lpstr>Arial</vt:lpstr>
      <vt:lpstr>宋体</vt:lpstr>
      <vt:lpstr>Wingdings</vt:lpstr>
      <vt:lpstr>Segoe UI Light</vt:lpstr>
      <vt:lpstr>方正兰亭超细黑简体</vt:lpstr>
      <vt:lpstr>黑体</vt:lpstr>
      <vt:lpstr>微软雅黑</vt:lpstr>
      <vt:lpstr>Wingdings 2</vt:lpstr>
      <vt:lpstr>Book Antiqua</vt:lpstr>
      <vt:lpstr>Wingdings 3</vt:lpstr>
      <vt:lpstr>汉仪中黑简</vt:lpstr>
      <vt:lpstr>Calibri</vt:lpstr>
      <vt:lpstr>Times New Roman</vt:lpstr>
      <vt:lpstr>等线</vt:lpstr>
      <vt:lpstr>Impact</vt:lpstr>
      <vt:lpstr>Verdana</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李世冲</cp:lastModifiedBy>
  <cp:revision>81</cp:revision>
  <dcterms:created xsi:type="dcterms:W3CDTF">2017-05-25T10:36:00Z</dcterms:created>
  <dcterms:modified xsi:type="dcterms:W3CDTF">2021-03-28T02:21:45Z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DD33492585A94E76856F465D4CD3EC4E</vt:lpwstr>
  </property>
  <property fmtid="{D5CDD505-2E9C-101B-9397-08002B2CF9AE}" pid="3" name="KSOProductBuildVer">
    <vt:lpwstr>2052-11.1.0.10356</vt:lpwstr>
  </property>
</Properties>
</file>