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 Jiang" initials="bj" lastIdx="1" clrIdx="0">
    <p:extLst>
      <p:ext uri="{19B8F6BF-5375-455C-9EA6-DF929625EA0E}">
        <p15:presenceInfo xmlns:p15="http://schemas.microsoft.com/office/powerpoint/2012/main" userId="Bruce Ji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62" autoAdjust="0"/>
  </p:normalViewPr>
  <p:slideViewPr>
    <p:cSldViewPr snapToGrid="0">
      <p:cViewPr varScale="1">
        <p:scale>
          <a:sx n="82" d="100"/>
          <a:sy n="82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20FEE-384A-48F1-BECF-A46233425AC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0A6F8-4D80-4155-B200-D7EA98F7F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06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主要介绍并发编程的基础知识，包括常见的并发编程模型以及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关于并发编程的实现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A6F8-4D80-4155-B200-D7EA98F7F2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66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在这种设计之下，虽然效率提高了，但是我们发现：这只</a:t>
            </a:r>
            <a:r>
              <a:rPr lang="en-US" altLang="zh-CN" dirty="0" smtClean="0"/>
              <a:t>gopher</a:t>
            </a:r>
            <a:r>
              <a:rPr lang="zh-CN" altLang="en-US" dirty="0" smtClean="0"/>
              <a:t>负责的东西太多。既要向车上装载书籍，又要负责运送，还要负责焚烧。于是，我们自然而然的想到，是不是减轻一下它的职责，让分工更加明确。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A6F8-4D80-4155-B200-D7EA98F7F2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00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于是换一种设计方式：增加两只</a:t>
            </a:r>
            <a:r>
              <a:rPr lang="en-US" altLang="zh-CN" dirty="0" smtClean="0"/>
              <a:t>gopher</a:t>
            </a:r>
            <a:r>
              <a:rPr lang="zh-CN" altLang="en-US" dirty="0" smtClean="0"/>
              <a:t>。一只专门负责装载，一只专门负责运送，一只专门负责焚烧。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A6F8-4D80-4155-B200-D7EA98F7F21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53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在这种设计之下，我们就可以专门装对某个部分缩小粒度提供性能，例如，在图中，我们发现一只</a:t>
            </a:r>
            <a:r>
              <a:rPr lang="en-US" altLang="zh-CN" dirty="0" smtClean="0"/>
              <a:t>gopher</a:t>
            </a:r>
            <a:r>
              <a:rPr lang="zh-CN" altLang="en-US" dirty="0" smtClean="0"/>
              <a:t>运送的效率太慢，于是我们增加一只</a:t>
            </a:r>
            <a:r>
              <a:rPr lang="en-US" altLang="zh-CN" dirty="0" smtClean="0"/>
              <a:t>gopher</a:t>
            </a:r>
            <a:r>
              <a:rPr lang="zh-CN" altLang="en-US" dirty="0" smtClean="0"/>
              <a:t>业务负责运送。而负责运送的两只</a:t>
            </a:r>
            <a:r>
              <a:rPr lang="en-US" altLang="zh-CN" dirty="0" smtClean="0"/>
              <a:t>gopher</a:t>
            </a:r>
            <a:r>
              <a:rPr lang="zh-CN" altLang="en-US" dirty="0" smtClean="0"/>
              <a:t>也可能会有不同的分工。</a:t>
            </a:r>
            <a:endParaRPr lang="en-US" altLang="zh-CN" dirty="0" smtClean="0"/>
          </a:p>
          <a:p>
            <a:r>
              <a:rPr lang="zh-CN" altLang="en-US" dirty="0" smtClean="0"/>
              <a:t>例如，一种情况下，两只</a:t>
            </a:r>
            <a:r>
              <a:rPr lang="en-US" altLang="zh-CN" dirty="0" smtClean="0"/>
              <a:t>gopher</a:t>
            </a:r>
            <a:r>
              <a:rPr lang="zh-CN" altLang="en-US" dirty="0" smtClean="0"/>
              <a:t>一只负责送书，一只负责送空车；另一种情况下，两只</a:t>
            </a:r>
            <a:r>
              <a:rPr lang="en-US" altLang="zh-CN" dirty="0" smtClean="0"/>
              <a:t>gopher</a:t>
            </a:r>
            <a:r>
              <a:rPr lang="zh-CN" altLang="en-US" dirty="0" smtClean="0"/>
              <a:t>完成相同的工作，负责送书和送空车的整个过程。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A6F8-4D80-4155-B200-D7EA98F7F21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2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主程序</a:t>
            </a:r>
            <a:r>
              <a:rPr lang="en-US" altLang="zh-CN" dirty="0" err="1" smtClean="0"/>
              <a:t>log_process</a:t>
            </a:r>
            <a:r>
              <a:rPr lang="zh-CN" altLang="en-US" dirty="0" smtClean="0"/>
              <a:t>实时读取日志文件，对日志文件进行解析，并将其写入持久化存储</a:t>
            </a:r>
            <a:r>
              <a:rPr lang="en-US" altLang="zh-CN" dirty="0" err="1" smtClean="0"/>
              <a:t>influxdb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用 </a:t>
            </a:r>
            <a:r>
              <a:rPr lang="en-US" altLang="zh-CN" baseline="0" dirty="0" err="1" smtClean="0"/>
              <a:t>grafana</a:t>
            </a:r>
            <a:r>
              <a:rPr lang="zh-CN" altLang="en-US" baseline="0" dirty="0" smtClean="0"/>
              <a:t>进行结果展示，这是一个线性的流程。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那么，如何按照前面的思想设计一个并发的执行模型</a:t>
            </a:r>
            <a:r>
              <a:rPr lang="en-US" altLang="zh-CN" baseline="0" dirty="0" smtClean="0"/>
              <a:t>? 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我们可以将整个流程进行拆分，并且可以将某些功能模块进一步拆分，用</a:t>
            </a:r>
            <a:r>
              <a:rPr lang="en-US" altLang="zh-CN" baseline="0" dirty="0" err="1" smtClean="0"/>
              <a:t>goroutine</a:t>
            </a:r>
            <a:r>
              <a:rPr lang="zh-CN" altLang="en-US" baseline="0" dirty="0" smtClean="0"/>
              <a:t>执行。例如，我们可以将</a:t>
            </a:r>
            <a:r>
              <a:rPr lang="en-US" altLang="zh-CN" baseline="0" dirty="0" err="1" smtClean="0"/>
              <a:t>log_process</a:t>
            </a:r>
            <a:r>
              <a:rPr lang="zh-CN" altLang="en-US" baseline="0" dirty="0" smtClean="0"/>
              <a:t>模块的实时读取，解析和写入步骤分别进一步拆分成更小的模块。然后将每个模块放到一个单独的</a:t>
            </a:r>
            <a:r>
              <a:rPr lang="en-US" altLang="zh-CN" baseline="0" dirty="0" err="1" smtClean="0"/>
              <a:t>goroutine</a:t>
            </a:r>
            <a:r>
              <a:rPr lang="zh-CN" altLang="en-US" baseline="0" dirty="0" smtClean="0"/>
              <a:t>中执行。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通过</a:t>
            </a:r>
            <a:r>
              <a:rPr lang="en-US" altLang="zh-CN" baseline="0" dirty="0" smtClean="0"/>
              <a:t>channel</a:t>
            </a:r>
            <a:r>
              <a:rPr lang="zh-CN" altLang="en-US" baseline="0" dirty="0" smtClean="0"/>
              <a:t>做数据同步，那么我们应该可以得到更高的执行效率。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这里的一个问题是：这么多的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执行，到底是并发执行还是并行执行？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屏蔽到细节。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0A6F8-4D80-4155-B200-D7EA98F7F2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742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的简单哲学。并没有提供传统面向对象语言中的类的概念。但是，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类型和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的组合能够提供面向对象中几乎所有的特性，例如封装、继承和多态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A6F8-4D80-4155-B200-D7EA98F7F21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71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主程序</a:t>
            </a:r>
            <a:r>
              <a:rPr lang="en-US" altLang="zh-CN" dirty="0" err="1" smtClean="0"/>
              <a:t>log_process</a:t>
            </a:r>
            <a:r>
              <a:rPr lang="zh-CN" altLang="en-US" dirty="0" smtClean="0"/>
              <a:t>实时读取日志文件，对日志文件进行解析，并将其写入持久化存储</a:t>
            </a:r>
            <a:r>
              <a:rPr lang="en-US" altLang="zh-CN" dirty="0" err="1" smtClean="0"/>
              <a:t>influxdb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用 </a:t>
            </a:r>
            <a:r>
              <a:rPr lang="en-US" altLang="zh-CN" baseline="0" dirty="0" err="1" smtClean="0"/>
              <a:t>grafana</a:t>
            </a:r>
            <a:r>
              <a:rPr lang="zh-CN" altLang="en-US" baseline="0" dirty="0" smtClean="0"/>
              <a:t>进行结果展示，这是一个线性的流程。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那么，如何按照前面的思想设计一个并发的执行模型</a:t>
            </a:r>
            <a:r>
              <a:rPr lang="en-US" altLang="zh-CN" baseline="0" dirty="0" smtClean="0"/>
              <a:t>? 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我们可以将整个流程进行拆分，并且可以将某些功能模块进一步拆分，用</a:t>
            </a:r>
            <a:r>
              <a:rPr lang="en-US" altLang="zh-CN" baseline="0" dirty="0" err="1" smtClean="0"/>
              <a:t>goroutine</a:t>
            </a:r>
            <a:r>
              <a:rPr lang="zh-CN" altLang="en-US" baseline="0" dirty="0" smtClean="0"/>
              <a:t>执行。例如，我们可以将</a:t>
            </a:r>
            <a:r>
              <a:rPr lang="en-US" altLang="zh-CN" baseline="0" dirty="0" err="1" smtClean="0"/>
              <a:t>log_process</a:t>
            </a:r>
            <a:r>
              <a:rPr lang="zh-CN" altLang="en-US" baseline="0" dirty="0" smtClean="0"/>
              <a:t>模块的实时读取，解析和写入步骤分别进一步拆分成更小的模块。然后将每个模块放到一个单独的</a:t>
            </a:r>
            <a:r>
              <a:rPr lang="en-US" altLang="zh-CN" baseline="0" dirty="0" err="1" smtClean="0"/>
              <a:t>goroutine</a:t>
            </a:r>
            <a:r>
              <a:rPr lang="zh-CN" altLang="en-US" baseline="0" dirty="0" smtClean="0"/>
              <a:t>中执行。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通过</a:t>
            </a:r>
            <a:r>
              <a:rPr lang="en-US" altLang="zh-CN" baseline="0" dirty="0" smtClean="0"/>
              <a:t>channel</a:t>
            </a:r>
            <a:r>
              <a:rPr lang="zh-CN" altLang="en-US" baseline="0" dirty="0" smtClean="0"/>
              <a:t>做数据同步，那么我们应该可以得到更高的执行效率。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这里的一个问题是：这么多的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执行，到底是并发执行还是并行执行？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屏蔽到细节。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0A6F8-4D80-4155-B200-D7EA98F7F2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082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有两个关键字</a:t>
            </a:r>
            <a:endParaRPr lang="en-US" altLang="zh-CN" dirty="0" smtClean="0"/>
          </a:p>
          <a:p>
            <a:r>
              <a:rPr lang="zh-CN" altLang="en-US" dirty="0" smtClean="0"/>
              <a:t>末尾： 如果文件很大，我们没有必要全部读取读取数据，只需要读取最新的就好（因为本身实时监控）</a:t>
            </a:r>
            <a:endParaRPr lang="en-US" altLang="zh-CN" dirty="0" smtClean="0"/>
          </a:p>
          <a:p>
            <a:r>
              <a:rPr lang="zh-CN" altLang="en-US" dirty="0" smtClean="0"/>
              <a:t>逐行： 写入也是都行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A6F8-4D80-4155-B200-D7EA98F7F21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15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功能提取日志中有价值的监控数据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A6F8-4D80-4155-B200-D7EA98F7F21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9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主程序</a:t>
            </a:r>
            <a:r>
              <a:rPr lang="en-US" altLang="zh-CN" dirty="0" err="1" smtClean="0"/>
              <a:t>log_process</a:t>
            </a:r>
            <a:r>
              <a:rPr lang="zh-CN" altLang="en-US" dirty="0" smtClean="0"/>
              <a:t>实时读取日志文件，对日志文件进行解析，并将其写入持久化存储</a:t>
            </a:r>
            <a:r>
              <a:rPr lang="en-US" altLang="zh-CN" dirty="0" err="1" smtClean="0"/>
              <a:t>influxdb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用 </a:t>
            </a:r>
            <a:r>
              <a:rPr lang="en-US" altLang="zh-CN" baseline="0" dirty="0" err="1" smtClean="0"/>
              <a:t>grafana</a:t>
            </a:r>
            <a:r>
              <a:rPr lang="zh-CN" altLang="en-US" baseline="0" dirty="0" smtClean="0"/>
              <a:t>进行结果展示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A6F8-4D80-4155-B200-D7EA98F7F21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43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最初的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服务器都是基于线程和进程模型的，例如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。新到来一个请求就分配一个进程或线程，但是每一个线程只服务一个用户。早期的互联网不够普及，用户也不够多，这种模型是可以稳定工作的。但是，进程是十分昂贵的，一台服务器无法创建很多的进程。网站的复杂度增高，一个页面可能有上百个请求，所以就诞生了</a:t>
            </a:r>
            <a:r>
              <a:rPr lang="en-US" altLang="zh-CN" dirty="0" smtClean="0"/>
              <a:t>C10K</a:t>
            </a:r>
            <a:r>
              <a:rPr lang="zh-CN" altLang="en-US" dirty="0" smtClean="0"/>
              <a:t>的问题。所谓</a:t>
            </a:r>
            <a:r>
              <a:rPr lang="en-US" altLang="zh-CN" dirty="0" smtClean="0"/>
              <a:t>C10K</a:t>
            </a:r>
            <a:r>
              <a:rPr lang="zh-CN" altLang="en-US" dirty="0" smtClean="0"/>
              <a:t>问题是指服务器要支持</a:t>
            </a:r>
            <a:r>
              <a:rPr lang="en-US" altLang="zh-CN" dirty="0" smtClean="0"/>
              <a:t>10K</a:t>
            </a:r>
            <a:r>
              <a:rPr lang="zh-CN" altLang="en-US" dirty="0" smtClean="0"/>
              <a:t>量级的并发连接，也就是需要创建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个进程。随着网站的复杂度进一步增高，这个问题就变得更加严重。进程和线程模型就变得力不从心。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为了解决问题，我们开始使用异步非阻塞模型（</a:t>
            </a:r>
            <a:r>
              <a:rPr lang="en-US" altLang="zh-CN" dirty="0" smtClean="0"/>
              <a:t>Nginx,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Libevent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NodeJS</a:t>
            </a:r>
            <a:r>
              <a:rPr lang="zh-CN" altLang="en-US" dirty="0" smtClean="0"/>
              <a:t>），其中一个很典型的模型就是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系统中的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模型。在这种技术模型下，一台服务器就可以服务大量的用户，并且资源消耗也很低。例如，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Libevent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都是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时代的产物。但是这种技术也不是很完美，为了追求性能，异步非阻塞模型强行将线性执行的程序执行顺序打乱，开发和维护都很复杂，调试也很麻烦。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的层层回调。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协程的出现。这种编程模型能够让我们像写线性程序一样写全异步程序。协程的底层就是线程，但是其比线程更加轻量。几十个协程可能等于几个线程。</a:t>
            </a:r>
            <a:r>
              <a:rPr lang="en-US" altLang="zh-CN" dirty="0" err="1" smtClean="0"/>
              <a:t>Golang,Erland,Lua</a:t>
            </a:r>
            <a:r>
              <a:rPr lang="zh-CN" altLang="en-US" dirty="0" smtClean="0"/>
              <a:t>通过协程实现并发模型。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A6F8-4D80-4155-B200-D7EA98F7F21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中协程的实现是</a:t>
            </a:r>
            <a:r>
              <a:rPr lang="en-US" altLang="zh-CN" dirty="0" err="1" smtClean="0"/>
              <a:t>goroutine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goroutine</a:t>
            </a:r>
            <a:r>
              <a:rPr lang="zh-CN" altLang="en-US" baseline="0" dirty="0" smtClean="0"/>
              <a:t>主要负责保证程序的并发执行。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channel</a:t>
            </a:r>
            <a:r>
              <a:rPr lang="zh-CN" altLang="en-US" baseline="0" dirty="0" smtClean="0"/>
              <a:t>负责多个</a:t>
            </a:r>
            <a:r>
              <a:rPr lang="en-US" altLang="zh-CN" baseline="0" dirty="0" err="1" smtClean="0"/>
              <a:t>goroutine</a:t>
            </a:r>
            <a:r>
              <a:rPr lang="zh-CN" altLang="en-US" baseline="0" dirty="0" smtClean="0"/>
              <a:t>间的数据同步和通信。</a:t>
            </a:r>
            <a:endParaRPr lang="en-US" altLang="zh-CN" baseline="0" dirty="0" smtClean="0"/>
          </a:p>
          <a:p>
            <a:r>
              <a:rPr lang="en-US" altLang="zh-CN" dirty="0" smtClean="0"/>
              <a:t>Select</a:t>
            </a:r>
            <a:r>
              <a:rPr lang="zh-CN" altLang="en-US" dirty="0" smtClean="0"/>
              <a:t>在多个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中选择数据</a:t>
            </a:r>
            <a:r>
              <a:rPr lang="zh-CN" altLang="en-US" smtClean="0"/>
              <a:t>的读取或输入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A6F8-4D80-4155-B200-D7EA98F7F21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8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分别看一下：</a:t>
            </a:r>
            <a:endParaRPr lang="en-US" altLang="zh-CN" dirty="0" smtClean="0"/>
          </a:p>
          <a:p>
            <a:r>
              <a:rPr lang="zh-CN" altLang="en-US" dirty="0" smtClean="0"/>
              <a:t>先看</a:t>
            </a:r>
            <a:r>
              <a:rPr lang="en-US" altLang="zh-CN" dirty="0" err="1" smtClean="0"/>
              <a:t>goroutine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在函数前添加关键字</a:t>
            </a:r>
            <a:r>
              <a:rPr lang="en-US" altLang="zh-CN" dirty="0" smtClean="0"/>
              <a:t>go</a:t>
            </a:r>
            <a:r>
              <a:rPr lang="zh-CN" altLang="en-US" dirty="0" smtClean="0"/>
              <a:t>。就会在新的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中执行</a:t>
            </a:r>
            <a:r>
              <a:rPr lang="en-US" altLang="zh-CN" dirty="0" smtClean="0"/>
              <a:t>foo</a:t>
            </a:r>
            <a:r>
              <a:rPr lang="zh-CN" altLang="en-US" dirty="0" smtClean="0"/>
              <a:t>函数，并且原有的</a:t>
            </a:r>
            <a:r>
              <a:rPr lang="en-US" altLang="zh-CN" dirty="0" err="1" smtClean="0"/>
              <a:t>gotoutine</a:t>
            </a:r>
            <a:r>
              <a:rPr lang="zh-CN" altLang="en-US" dirty="0" smtClean="0"/>
              <a:t>并不会被阻塞。因此，就完成了两个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的并发执行。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那么，两个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之间是如何传递数据的？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A6F8-4D80-4155-B200-D7EA98F7F21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77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从多个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中读取数据或向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中写入数据。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c1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c2</a:t>
            </a:r>
            <a:r>
              <a:rPr lang="zh-CN" altLang="en-US" dirty="0" smtClean="0"/>
              <a:t>中有只有一个有数据时，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会从有数据的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中消费数据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c1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c2</a:t>
            </a:r>
            <a:r>
              <a:rPr lang="zh-CN" altLang="en-US" dirty="0" smtClean="0"/>
              <a:t>中都有数据时，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会从二者中任意选择一个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消费其中的数据。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A6F8-4D80-4155-B200-D7EA98F7F21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横轴表示时间，纵轴表示多个任务。黑色部分表示任务正在执行</a:t>
            </a:r>
            <a:endParaRPr lang="en-US" altLang="zh-CN" dirty="0" smtClean="0"/>
          </a:p>
          <a:p>
            <a:r>
              <a:rPr lang="zh-CN" altLang="en-US" dirty="0" smtClean="0"/>
              <a:t>第一张图表示单核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的多任务在不同时间点的执行情况。我们可以看到单核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情况下，同一时刻只有一个任务在执行。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通过时间片轮转，将资源依次交给</a:t>
            </a:r>
            <a:r>
              <a:rPr lang="en-US" altLang="zh-CN" dirty="0" smtClean="0"/>
              <a:t>A,B,C</a:t>
            </a:r>
            <a:r>
              <a:rPr lang="zh-CN" altLang="en-US" dirty="0" smtClean="0"/>
              <a:t>三个任务实现任务的交替执行。由于时间片较短，同时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执行速度较快，因此，我们感觉不到几个任务之间的切换，在观感上感觉几个任务在并发执行。因此，单核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上的并发指的是逻辑上同时执行。并发的好处在于不会造成大规模资源浪费。例如，当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任务出现资源等待或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的状况，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就会将控制权交给等待执行的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</a:t>
            </a:r>
            <a:r>
              <a:rPr lang="zh-CN" altLang="en-US" dirty="0" smtClean="0"/>
              <a:t>任务。这样就可以充分的利用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第二张图是将多个任务分别分配到多个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上执行，实现真正意义上的并行。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A6F8-4D80-4155-B200-D7EA98F7F21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5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案例来自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的创始人之一</a:t>
            </a:r>
            <a:r>
              <a:rPr lang="en-US" altLang="zh-CN" dirty="0" smtClean="0"/>
              <a:t>Rob Pike</a:t>
            </a:r>
            <a:r>
              <a:rPr lang="zh-CN" altLang="en-US" dirty="0" smtClean="0"/>
              <a:t>的一次演讲。问题是我们要将一堆书运到焚烧炉里面烧掉。</a:t>
            </a:r>
            <a:r>
              <a:rPr lang="en-US" altLang="zh-CN" dirty="0" smtClean="0"/>
              <a:t>Gopher</a:t>
            </a:r>
            <a:r>
              <a:rPr lang="zh-CN" altLang="en-US" dirty="0" smtClean="0"/>
              <a:t>（图中的小动物，也是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的吉祥物）负责运送。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A6F8-4D80-4155-B200-D7EA98F7F21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9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如果想要提高焚烧效率，我们首先想到的是增加更多的</a:t>
            </a:r>
            <a:r>
              <a:rPr lang="en-US" altLang="zh-CN" dirty="0" smtClean="0"/>
              <a:t>gopher</a:t>
            </a:r>
            <a:r>
              <a:rPr lang="zh-CN" altLang="en-US" dirty="0" smtClean="0"/>
              <a:t>和小推车。但是，此时，焚烧炉的效率就会成为瓶颈。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因此，我们自然而然会想到将</a:t>
            </a:r>
            <a:r>
              <a:rPr lang="en-US" altLang="zh-CN" dirty="0" smtClean="0"/>
              <a:t>gopher</a:t>
            </a:r>
            <a:r>
              <a:rPr lang="zh-CN" altLang="en-US" dirty="0" smtClean="0"/>
              <a:t>、小推车和焚烧炉的数量同时增加，也就是提高运送和焚烧的效率，同时将书分堆处理。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0A6F8-4D80-4155-B200-D7EA98F7F21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34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F3-55F7-48CD-B442-27A80128F033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1A5C-DCA1-44DD-A07F-B427114E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F3-55F7-48CD-B442-27A80128F033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1A5C-DCA1-44DD-A07F-B427114E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9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F3-55F7-48CD-B442-27A80128F033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1A5C-DCA1-44DD-A07F-B427114E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26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F3-55F7-48CD-B442-27A80128F033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1A5C-DCA1-44DD-A07F-B427114E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F3-55F7-48CD-B442-27A80128F033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1A5C-DCA1-44DD-A07F-B427114E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0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F3-55F7-48CD-B442-27A80128F033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1A5C-DCA1-44DD-A07F-B427114E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F3-55F7-48CD-B442-27A80128F033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1A5C-DCA1-44DD-A07F-B427114E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0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F3-55F7-48CD-B442-27A80128F033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1A5C-DCA1-44DD-A07F-B427114E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0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F3-55F7-48CD-B442-27A80128F033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1A5C-DCA1-44DD-A07F-B427114E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81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F3-55F7-48CD-B442-27A80128F033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1A5C-DCA1-44DD-A07F-B427114E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F3-55F7-48CD-B442-27A80128F033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1A5C-DCA1-44DD-A07F-B427114E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DDF3-55F7-48CD-B442-27A80128F033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1A5C-DCA1-44DD-A07F-B427114E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6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N_DpYBzKs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并发编程案例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姜亚南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38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并发与并行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5539154" cy="730006"/>
          </a:xfrm>
        </p:spPr>
        <p:txBody>
          <a:bodyPr/>
          <a:lstStyle/>
          <a:p>
            <a:r>
              <a:rPr lang="zh-CN" altLang="en-US" dirty="0" smtClean="0"/>
              <a:t>计算机系统中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139" y="2321424"/>
            <a:ext cx="3371429" cy="3990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97724" y="2907323"/>
            <a:ext cx="407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，逻辑上的同时执行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并发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91508" y="4642339"/>
            <a:ext cx="407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，物理上的同时执行</a:t>
            </a:r>
            <a:r>
              <a:rPr lang="en-US" altLang="zh-CN" dirty="0" smtClean="0"/>
              <a:t>——</a:t>
            </a:r>
            <a:r>
              <a:rPr lang="zh-CN" altLang="en-US" dirty="0"/>
              <a:t>并行</a:t>
            </a:r>
          </a:p>
        </p:txBody>
      </p:sp>
    </p:spTree>
    <p:extLst>
      <p:ext uri="{BB962C8B-B14F-4D97-AF65-F5344CB8AC3E}">
        <p14:creationId xmlns:p14="http://schemas.microsoft.com/office/powerpoint/2010/main" val="311190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并发和并行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542437"/>
          </a:xfrm>
        </p:spPr>
        <p:txBody>
          <a:bodyPr/>
          <a:lstStyle/>
          <a:p>
            <a:r>
              <a:rPr lang="zh-CN" altLang="en-US" dirty="0" smtClean="0"/>
              <a:t>问题：把一堆旧书送到焚烧炉里烧掉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39508" y="5685693"/>
            <a:ext cx="573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Bob Pike- Concurrency Is Not Parallelism</a:t>
            </a:r>
          </a:p>
          <a:p>
            <a:r>
              <a:rPr lang="en-US" altLang="zh-CN" dirty="0">
                <a:hlinkClick r:id="rId3"/>
              </a:rPr>
              <a:t>https://www.youtube.com/watch?v=cN_DpYBzKso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02" y="2954857"/>
            <a:ext cx="7742857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9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并发与并行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更多的</a:t>
            </a:r>
            <a:r>
              <a:rPr lang="en-US" altLang="zh-CN" dirty="0" smtClean="0"/>
              <a:t>gopher</a:t>
            </a:r>
            <a:r>
              <a:rPr lang="zh-CN" altLang="en-US" dirty="0" smtClean="0"/>
              <a:t>和更多的小推车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21" y="2620341"/>
            <a:ext cx="9047619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3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并发与并行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都加倍！</a:t>
            </a:r>
            <a:endParaRPr lang="zh-CN" altLang="en-US" dirty="0"/>
          </a:p>
        </p:txBody>
      </p:sp>
      <p:pic>
        <p:nvPicPr>
          <p:cNvPr id="1026" name="Picture 2" descr="C:\Users\BRUCEJ~1\AppData\Local\Temp\SNAGHTML98cb6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43" y="2613574"/>
            <a:ext cx="97821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2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并发与并行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换一个设计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548" y="2844151"/>
            <a:ext cx="8933333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3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并发与并行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针对各个部分缩小粒度，提高性能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691" y="2875624"/>
            <a:ext cx="8819048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71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并发和并行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继续加倍，提高效率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61" y="2359159"/>
            <a:ext cx="8609524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9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并发和并行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再次升级，增加一个中转站</a:t>
            </a:r>
            <a:endParaRPr lang="zh-CN" altLang="en-US" dirty="0"/>
          </a:p>
        </p:txBody>
      </p:sp>
      <p:pic>
        <p:nvPicPr>
          <p:cNvPr id="2052" name="Picture 4" descr="C:\Users\BRUCEJ~1\AppData\Local\Temp\SNAGHTMLa49b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2719387"/>
            <a:ext cx="10582275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2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并发与并行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gopher</a:t>
            </a:r>
            <a:r>
              <a:rPr lang="zh-CN" altLang="en-US" dirty="0" smtClean="0"/>
              <a:t>一起工作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33" y="2325097"/>
            <a:ext cx="10266667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0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并发与并行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83324" y="2016369"/>
            <a:ext cx="2121877" cy="79716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日志文件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6471137" y="2016369"/>
            <a:ext cx="1887416" cy="691661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log_process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71137" y="4079627"/>
            <a:ext cx="2121877" cy="79716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influxdb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1500554" y="4079627"/>
            <a:ext cx="1887416" cy="691661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grafana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727939" y="2287281"/>
            <a:ext cx="2227385" cy="2800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右箭头 8"/>
          <p:cNvSpPr/>
          <p:nvPr/>
        </p:nvSpPr>
        <p:spPr>
          <a:xfrm rot="5400000">
            <a:off x="7010078" y="3165870"/>
            <a:ext cx="1043994" cy="33933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右箭头 9"/>
          <p:cNvSpPr/>
          <p:nvPr/>
        </p:nvSpPr>
        <p:spPr>
          <a:xfrm rot="10800000">
            <a:off x="3815861" y="4338174"/>
            <a:ext cx="2227385" cy="2800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8254" y="2016369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Nginx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…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数据源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04537" y="2016369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实时读取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解析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写入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04031" y="43381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存储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4" y="4240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展示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65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并发编程基础知识的介绍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日志监控系统实现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23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并发和并行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将复杂任务拆分，通过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去并发执行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做数据通信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449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中的面向对象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smtClean="0"/>
              <a:t> interface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二者的组合具有传统面向对象的所有性质：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封装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继承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多态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9820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中的面向对象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632" y="1991770"/>
            <a:ext cx="4580952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6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中的面向对象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005" y="1825625"/>
            <a:ext cx="5047619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22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中的面向对象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339" y="1991770"/>
            <a:ext cx="2961905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2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并发与并行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83324" y="2016369"/>
            <a:ext cx="2121877" cy="79716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日志文件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6471137" y="2016369"/>
            <a:ext cx="1887416" cy="691661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log_process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71137" y="4079627"/>
            <a:ext cx="2121877" cy="79716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influxdb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1500554" y="4079627"/>
            <a:ext cx="1887416" cy="691661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grafana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727939" y="2287281"/>
            <a:ext cx="2227385" cy="2800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右箭头 8"/>
          <p:cNvSpPr/>
          <p:nvPr/>
        </p:nvSpPr>
        <p:spPr>
          <a:xfrm rot="5400000">
            <a:off x="7010078" y="3165870"/>
            <a:ext cx="1043994" cy="33933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右箭头 9"/>
          <p:cNvSpPr/>
          <p:nvPr/>
        </p:nvSpPr>
        <p:spPr>
          <a:xfrm rot="10800000">
            <a:off x="3815861" y="4338174"/>
            <a:ext cx="2227385" cy="2800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8254" y="2016369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Nginx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…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数据源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04537" y="2016369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实时读取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解析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写入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04031" y="43381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存储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4" y="4240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展示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798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日志监控系统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读取模块的实现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打开文件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从文件</a:t>
            </a:r>
            <a:r>
              <a:rPr lang="zh-CN" altLang="en-US" dirty="0" smtClean="0">
                <a:solidFill>
                  <a:srgbClr val="FF0000"/>
                </a:solidFill>
              </a:rPr>
              <a:t>末尾</a:t>
            </a:r>
            <a:r>
              <a:rPr lang="zh-CN" altLang="en-US" dirty="0" smtClean="0"/>
              <a:t>逐行开始</a:t>
            </a:r>
            <a:r>
              <a:rPr lang="zh-CN" altLang="en-US" dirty="0">
                <a:solidFill>
                  <a:srgbClr val="FF0000"/>
                </a:solidFill>
              </a:rPr>
              <a:t>逐</a:t>
            </a:r>
            <a:r>
              <a:rPr lang="zh-CN" altLang="en-US" dirty="0" smtClean="0">
                <a:solidFill>
                  <a:srgbClr val="FF0000"/>
                </a:solidFill>
              </a:rPr>
              <a:t>行</a:t>
            </a:r>
            <a:r>
              <a:rPr lang="zh-CN" altLang="en-US" dirty="0" smtClean="0"/>
              <a:t>读取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写入 </a:t>
            </a:r>
            <a:r>
              <a:rPr lang="en-US" altLang="zh-CN" dirty="0" smtClean="0"/>
              <a:t>Write Channel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973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日志监控系统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解析模块的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Read Channel</a:t>
            </a:r>
            <a:r>
              <a:rPr lang="zh-CN" altLang="en-US" dirty="0" smtClean="0"/>
              <a:t>中读取每行日志数据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正</a:t>
            </a:r>
            <a:r>
              <a:rPr lang="zh-CN" altLang="en-US" dirty="0" smtClean="0"/>
              <a:t>则提取所需的监控数据（</a:t>
            </a:r>
            <a:r>
              <a:rPr lang="en-US" altLang="zh-CN" dirty="0" smtClean="0"/>
              <a:t>path, status, method 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Write Channel</a:t>
            </a:r>
          </a:p>
        </p:txBody>
      </p:sp>
    </p:spTree>
    <p:extLst>
      <p:ext uri="{BB962C8B-B14F-4D97-AF65-F5344CB8AC3E}">
        <p14:creationId xmlns:p14="http://schemas.microsoft.com/office/powerpoint/2010/main" val="4058064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日志监控系统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写入模块实现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初始化</a:t>
            </a:r>
            <a:r>
              <a:rPr lang="en-US" altLang="zh-CN" dirty="0" err="1" smtClean="0"/>
              <a:t>influxdb</a:t>
            </a:r>
            <a:r>
              <a:rPr lang="en-US" altLang="zh-CN" dirty="0" smtClean="0"/>
              <a:t> client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Write Channel </a:t>
            </a:r>
            <a:r>
              <a:rPr lang="zh-CN" altLang="en-US" dirty="0" smtClean="0"/>
              <a:t>中读取监控数据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构造数据写入</a:t>
            </a:r>
            <a:r>
              <a:rPr lang="en-US" altLang="zh-CN" dirty="0" err="1" smtClean="0"/>
              <a:t>influxdb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4343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日志监控系统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分析监控需求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在某个协议下的某个请求在某个请求方法的</a:t>
            </a:r>
            <a:r>
              <a:rPr lang="en-US" altLang="zh-CN" dirty="0" smtClean="0"/>
              <a:t>QPS&amp;</a:t>
            </a:r>
            <a:r>
              <a:rPr lang="zh-CN" altLang="en-US" dirty="0" smtClean="0"/>
              <a:t>响应时间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流量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Tags : Path, Method, Scheme, Status</a:t>
            </a:r>
          </a:p>
          <a:p>
            <a:pPr lvl="1"/>
            <a:r>
              <a:rPr lang="en-US" altLang="zh-CN" dirty="0" smtClean="0"/>
              <a:t>Fields: </a:t>
            </a:r>
            <a:r>
              <a:rPr lang="en-US" altLang="zh-CN" dirty="0" err="1" smtClean="0"/>
              <a:t>UpstreamTime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RequestTime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BytesSent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Time: </a:t>
            </a:r>
            <a:r>
              <a:rPr lang="en-US" altLang="zh-CN" smtClean="0"/>
              <a:t>TimeLocal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0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日志监控系统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83324" y="2016369"/>
            <a:ext cx="2121877" cy="79716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日志文件</a:t>
            </a:r>
            <a:endParaRPr lang="zh-CN" altLang="en-US" dirty="0"/>
          </a:p>
        </p:txBody>
      </p:sp>
      <p:sp>
        <p:nvSpPr>
          <p:cNvPr id="5" name="剪去对角的矩形 4"/>
          <p:cNvSpPr/>
          <p:nvPr/>
        </p:nvSpPr>
        <p:spPr>
          <a:xfrm>
            <a:off x="6471137" y="2016369"/>
            <a:ext cx="1887416" cy="691661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log_process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71137" y="4079627"/>
            <a:ext cx="2121877" cy="79716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influxdb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1500554" y="4079627"/>
            <a:ext cx="1887416" cy="691661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grafana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727939" y="2287281"/>
            <a:ext cx="2227385" cy="2800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右箭头 8"/>
          <p:cNvSpPr/>
          <p:nvPr/>
        </p:nvSpPr>
        <p:spPr>
          <a:xfrm rot="5400000">
            <a:off x="7010078" y="3165870"/>
            <a:ext cx="1043994" cy="33933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右箭头 9"/>
          <p:cNvSpPr/>
          <p:nvPr/>
        </p:nvSpPr>
        <p:spPr>
          <a:xfrm rot="10800000">
            <a:off x="3815861" y="4338174"/>
            <a:ext cx="2227385" cy="2800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8254" y="2016369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Nginx</a:t>
            </a:r>
          </a:p>
          <a:p>
            <a:r>
              <a:rPr lang="en-US" altLang="zh-CN" b="1" dirty="0" smtClean="0"/>
              <a:t>… </a:t>
            </a:r>
            <a:endParaRPr lang="en-US" altLang="zh-CN" b="1" dirty="0"/>
          </a:p>
          <a:p>
            <a:r>
              <a:rPr lang="zh-CN" altLang="en-US" b="1" dirty="0" smtClean="0"/>
              <a:t>数据源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8704537" y="2016369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实时读取</a:t>
            </a:r>
            <a:endParaRPr lang="en-US" altLang="zh-CN" b="1" dirty="0" smtClean="0"/>
          </a:p>
          <a:p>
            <a:r>
              <a:rPr lang="zh-CN" altLang="en-US" b="1" dirty="0" smtClean="0"/>
              <a:t>解析</a:t>
            </a:r>
            <a:endParaRPr lang="en-US" altLang="zh-CN" b="1" dirty="0" smtClean="0"/>
          </a:p>
          <a:p>
            <a:r>
              <a:rPr lang="zh-CN" altLang="en-US" b="1" dirty="0"/>
              <a:t>写入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04031" y="43381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存储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515034" y="4240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展示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21178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日志监控系统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总处理日志行数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系统吞吐量</a:t>
            </a:r>
            <a:endParaRPr lang="en-US" altLang="zh-CN" dirty="0" smtClean="0"/>
          </a:p>
          <a:p>
            <a:r>
              <a:rPr lang="en-US" altLang="zh-CN" dirty="0" smtClean="0"/>
              <a:t>3. read channel 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r>
              <a:rPr lang="en-US" altLang="zh-CN" dirty="0" smtClean="0"/>
              <a:t>4. write channel 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总运行时间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错误行数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856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日志监控系统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打点工作</a:t>
            </a:r>
            <a:endParaRPr lang="en-US" altLang="zh-CN" dirty="0" smtClean="0"/>
          </a:p>
          <a:p>
            <a:r>
              <a:rPr lang="en-US" altLang="zh-CN" dirty="0" smtClean="0"/>
              <a:t>2. HTTP</a:t>
            </a:r>
            <a:r>
              <a:rPr lang="zh-CN" altLang="en-US" dirty="0" smtClean="0"/>
              <a:t>接口将系统监控信息暴露出去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182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大小和线程数量都以参数的形式注入， 动态调用</a:t>
            </a:r>
            <a:endParaRPr lang="en-US" altLang="zh-CN" dirty="0" smtClean="0"/>
          </a:p>
          <a:p>
            <a:r>
              <a:rPr lang="zh-CN" altLang="en-US" dirty="0" smtClean="0"/>
              <a:t>读取模块中需要兼容情况，日志可能是按照某个时间段分割的，因此我们将协程暂停</a:t>
            </a:r>
            <a:r>
              <a:rPr lang="en-US" altLang="zh-CN" dirty="0" smtClean="0"/>
              <a:t>500ms</a:t>
            </a:r>
            <a:r>
              <a:rPr lang="zh-CN" altLang="en-US" dirty="0" smtClean="0"/>
              <a:t>可能不合适，这里需要处理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由于文件过大，可能发生切割，也就是说文件名可能不变，而文件</a:t>
            </a:r>
            <a:r>
              <a:rPr lang="en-US" altLang="zh-CN" dirty="0" smtClean="0"/>
              <a:t>INODE</a:t>
            </a:r>
            <a:r>
              <a:rPr lang="zh-CN" altLang="en-US" smtClean="0"/>
              <a:t>发生变化，这里可以重新打开文件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1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常见并发编程模型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进程（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）   </a:t>
            </a:r>
            <a:r>
              <a:rPr lang="en-US" altLang="zh-CN" dirty="0" smtClean="0"/>
              <a:t>— C10K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异步非阻塞模型（</a:t>
            </a:r>
            <a:r>
              <a:rPr lang="en-US" altLang="zh-CN" dirty="0" smtClean="0"/>
              <a:t>Nginx, </a:t>
            </a:r>
            <a:r>
              <a:rPr lang="en-US" altLang="zh-CN" dirty="0" err="1" smtClean="0"/>
              <a:t>Libevent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开发维护复杂度高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协程（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Erlang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并发实现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程序并发执行（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间的数据同步和通信（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选择数据读取或者写入（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41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并发实现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Goroutine</a:t>
            </a:r>
            <a:r>
              <a:rPr lang="en-US" altLang="zh-CN" dirty="0" smtClean="0"/>
              <a:t>(</a:t>
            </a:r>
            <a:r>
              <a:rPr lang="zh-CN" altLang="en-US" dirty="0" smtClean="0"/>
              <a:t>程序并发执行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54" y="2825103"/>
            <a:ext cx="6790476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1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并发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Channel</a:t>
            </a:r>
            <a:r>
              <a:rPr lang="zh-CN" altLang="en-US" dirty="0"/>
              <a:t>（多个</a:t>
            </a:r>
            <a:r>
              <a:rPr lang="en-US" altLang="zh-CN" dirty="0" err="1"/>
              <a:t>goroutine</a:t>
            </a:r>
            <a:r>
              <a:rPr lang="zh-CN" altLang="en-US" dirty="0"/>
              <a:t>间的数据通信与同步）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666" y="2644151"/>
            <a:ext cx="7666667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6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并发实现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（</a:t>
            </a:r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中读取数据或写入数据）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127" y="2538255"/>
            <a:ext cx="6866667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4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并发与并行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并发</a:t>
            </a:r>
            <a:r>
              <a:rPr lang="zh-CN" altLang="en-US" dirty="0" smtClean="0"/>
              <a:t>：</a:t>
            </a:r>
            <a:r>
              <a:rPr lang="zh-CN" altLang="en-US" dirty="0"/>
              <a:t>同一</a:t>
            </a:r>
            <a:r>
              <a:rPr lang="zh-CN" altLang="en-US" dirty="0" smtClean="0"/>
              <a:t>时刻，系统通过调度，来回切换交替运行的多个任务，任务“看起来”是同时运行的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并行</a:t>
            </a:r>
            <a:r>
              <a:rPr lang="zh-CN" altLang="en-US" dirty="0" smtClean="0"/>
              <a:t>：指同一时刻，两个任务“真正的”同时进行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45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2049</Words>
  <Application>Microsoft Office PowerPoint</Application>
  <PresentationFormat>宽屏</PresentationFormat>
  <Paragraphs>205</Paragraphs>
  <Slides>32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等线</vt:lpstr>
      <vt:lpstr>等线 Light</vt:lpstr>
      <vt:lpstr>Arial</vt:lpstr>
      <vt:lpstr>Office 主题​​</vt:lpstr>
      <vt:lpstr>Golang并发编程案例</vt:lpstr>
      <vt:lpstr>主要内容 </vt:lpstr>
      <vt:lpstr>日志监控系统</vt:lpstr>
      <vt:lpstr>常见并发编程模型</vt:lpstr>
      <vt:lpstr>Golang 并发实现</vt:lpstr>
      <vt:lpstr>Golang并发实现 </vt:lpstr>
      <vt:lpstr>Golang并发实现</vt:lpstr>
      <vt:lpstr>Golang并发实现</vt:lpstr>
      <vt:lpstr>并发与并行</vt:lpstr>
      <vt:lpstr>并发与并行</vt:lpstr>
      <vt:lpstr>并发和并行</vt:lpstr>
      <vt:lpstr>并发与并行</vt:lpstr>
      <vt:lpstr>并发与并行</vt:lpstr>
      <vt:lpstr>并发与并行</vt:lpstr>
      <vt:lpstr>并发与并行</vt:lpstr>
      <vt:lpstr>并发和并行</vt:lpstr>
      <vt:lpstr>并发和并行</vt:lpstr>
      <vt:lpstr>并发与并行</vt:lpstr>
      <vt:lpstr>并发与并行</vt:lpstr>
      <vt:lpstr>并发和并行</vt:lpstr>
      <vt:lpstr>Golang中的面向对象</vt:lpstr>
      <vt:lpstr>Golang中的面向对象</vt:lpstr>
      <vt:lpstr>Golang中的面向对象</vt:lpstr>
      <vt:lpstr>Golang中的面向对象</vt:lpstr>
      <vt:lpstr>并发与并行</vt:lpstr>
      <vt:lpstr>日志监控系统</vt:lpstr>
      <vt:lpstr>日志监控系统</vt:lpstr>
      <vt:lpstr>日志监控系统</vt:lpstr>
      <vt:lpstr>日志监控系统 </vt:lpstr>
      <vt:lpstr>日志监控系统</vt:lpstr>
      <vt:lpstr>日志监控系统</vt:lpstr>
      <vt:lpstr>改进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Golang并发编程案例</dc:title>
  <dc:creator>Bruce Jiang</dc:creator>
  <cp:lastModifiedBy>Bruce Jiang</cp:lastModifiedBy>
  <cp:revision>154</cp:revision>
  <dcterms:created xsi:type="dcterms:W3CDTF">2018-05-04T01:57:44Z</dcterms:created>
  <dcterms:modified xsi:type="dcterms:W3CDTF">2018-05-12T08:43:01Z</dcterms:modified>
</cp:coreProperties>
</file>