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6" r:id="rId6"/>
    <p:sldId id="259" r:id="rId7"/>
    <p:sldId id="263" r:id="rId8"/>
    <p:sldId id="267" r:id="rId9"/>
    <p:sldId id="270" r:id="rId10"/>
    <p:sldId id="271" r:id="rId11"/>
    <p:sldId id="272" r:id="rId12"/>
    <p:sldId id="273" r:id="rId13"/>
    <p:sldId id="275" r:id="rId14"/>
    <p:sldId id="274" r:id="rId15"/>
    <p:sldId id="276" r:id="rId16"/>
    <p:sldId id="260" r:id="rId17"/>
    <p:sldId id="264" r:id="rId18"/>
    <p:sldId id="278" r:id="rId19"/>
    <p:sldId id="277" r:id="rId20"/>
    <p:sldId id="268" r:id="rId21"/>
    <p:sldId id="261" r:id="rId22"/>
    <p:sldId id="265"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B2103F1F-3E4F-456A-B5FA-A7F12F13A2B0}">
          <p14:sldIdLst>
            <p14:sldId id="256"/>
            <p14:sldId id="257"/>
          </p14:sldIdLst>
        </p14:section>
        <p14:section name="Background and Problem statement" id="{D0951E82-6A82-45EC-9D14-AA61698E4AB9}">
          <p14:sldIdLst>
            <p14:sldId id="258"/>
            <p14:sldId id="262"/>
            <p14:sldId id="266"/>
          </p14:sldIdLst>
        </p14:section>
        <p14:section name="Fundamentals of Dynamic Programming" id="{E59B5210-2419-4D98-97DF-452D4CEAA385}">
          <p14:sldIdLst>
            <p14:sldId id="259"/>
            <p14:sldId id="263"/>
            <p14:sldId id="267"/>
            <p14:sldId id="270"/>
            <p14:sldId id="271"/>
            <p14:sldId id="272"/>
            <p14:sldId id="273"/>
            <p14:sldId id="275"/>
            <p14:sldId id="274"/>
            <p14:sldId id="276"/>
          </p14:sldIdLst>
        </p14:section>
        <p14:section name="Solving the Dynamic Programming equations" id="{AFFD90D2-02A0-4E01-8FC3-CC8BA7992E85}">
          <p14:sldIdLst>
            <p14:sldId id="260"/>
            <p14:sldId id="264"/>
            <p14:sldId id="278"/>
            <p14:sldId id="277"/>
            <p14:sldId id="268"/>
          </p14:sldIdLst>
        </p14:section>
        <p14:section name="Related work and use cases in robot motion planning" id="{C4B78733-8230-4A62-8E5A-D11F37909F4D}">
          <p14:sldIdLst>
            <p14:sldId id="261"/>
            <p14:sldId id="265"/>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80" d="100"/>
          <a:sy n="80" d="100"/>
        </p:scale>
        <p:origin x="3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796027F-7875-4030-9381-8BD8C4F21935}"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4509A250-FF31-4206-8172-F9D3106AACB1}" type="datetimeFigureOut">
              <a:rPr lang="en-US" dirty="0"/>
              <a:t>1/12/2018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CC4700-18EA-4C01-96D2-BC55EE13ECC1}"/>
              </a:ext>
            </a:extLst>
          </p:cNvPr>
          <p:cNvSpPr>
            <a:spLocks noGrp="1"/>
          </p:cNvSpPr>
          <p:nvPr>
            <p:ph type="ctrTitle"/>
          </p:nvPr>
        </p:nvSpPr>
        <p:spPr>
          <a:xfrm>
            <a:off x="1154955" y="1447800"/>
            <a:ext cx="8825658" cy="3329581"/>
          </a:xfrm>
        </p:spPr>
        <p:txBody>
          <a:bodyPr/>
          <a:lstStyle/>
          <a:p>
            <a:r>
              <a:rPr lang="de-DE" sz="4800" dirty="0" err="1"/>
              <a:t>Get</a:t>
            </a:r>
            <a:r>
              <a:rPr lang="de-DE" sz="4800" dirty="0"/>
              <a:t> </a:t>
            </a:r>
            <a:r>
              <a:rPr lang="de-DE" sz="4800" dirty="0" err="1"/>
              <a:t>me</a:t>
            </a:r>
            <a:r>
              <a:rPr lang="de-DE" sz="4800" dirty="0"/>
              <a:t> out </a:t>
            </a:r>
            <a:r>
              <a:rPr lang="de-DE" sz="4800" dirty="0" err="1"/>
              <a:t>of</a:t>
            </a:r>
            <a:r>
              <a:rPr lang="de-DE" sz="4800" dirty="0"/>
              <a:t> </a:t>
            </a:r>
            <a:r>
              <a:rPr lang="de-DE" sz="4800" dirty="0" err="1"/>
              <a:t>here</a:t>
            </a:r>
            <a:r>
              <a:rPr lang="de-DE" sz="4800" dirty="0"/>
              <a:t>:</a:t>
            </a:r>
            <a:br>
              <a:rPr lang="de-DE" sz="4800" dirty="0"/>
            </a:br>
            <a:r>
              <a:rPr lang="de-DE" sz="4800" dirty="0" err="1"/>
              <a:t>Determining</a:t>
            </a:r>
            <a:r>
              <a:rPr lang="de-DE" sz="4800" dirty="0"/>
              <a:t> optimal </a:t>
            </a:r>
            <a:r>
              <a:rPr lang="de-DE" sz="4800" dirty="0" err="1"/>
              <a:t>policies</a:t>
            </a:r>
            <a:endParaRPr lang="de-DE" sz="4800" dirty="0"/>
          </a:p>
        </p:txBody>
      </p:sp>
      <p:sp>
        <p:nvSpPr>
          <p:cNvPr id="3" name="Untertitel 2">
            <a:extLst>
              <a:ext uri="{FF2B5EF4-FFF2-40B4-BE49-F238E27FC236}">
                <a16:creationId xmlns:a16="http://schemas.microsoft.com/office/drawing/2014/main" id="{5D8FC3D5-E534-4665-A8C3-6106E258C9A1}"/>
              </a:ext>
            </a:extLst>
          </p:cNvPr>
          <p:cNvSpPr>
            <a:spLocks noGrp="1"/>
          </p:cNvSpPr>
          <p:nvPr>
            <p:ph type="subTitle" idx="1"/>
          </p:nvPr>
        </p:nvSpPr>
        <p:spPr/>
        <p:txBody>
          <a:bodyPr/>
          <a:lstStyle/>
          <a:p>
            <a:r>
              <a:rPr lang="de-DE" dirty="0"/>
              <a:t>Seminar:	</a:t>
            </a:r>
            <a:r>
              <a:rPr lang="de-DE" dirty="0" err="1"/>
              <a:t>Cyber</a:t>
            </a:r>
            <a:r>
              <a:rPr lang="de-DE" dirty="0"/>
              <a:t> </a:t>
            </a:r>
            <a:r>
              <a:rPr lang="de-DE" dirty="0" err="1"/>
              <a:t>Physical</a:t>
            </a:r>
            <a:r>
              <a:rPr lang="de-DE" dirty="0"/>
              <a:t> </a:t>
            </a:r>
            <a:r>
              <a:rPr lang="de-DE" dirty="0" err="1"/>
              <a:t>systems</a:t>
            </a:r>
            <a:endParaRPr lang="de-DE" dirty="0"/>
          </a:p>
          <a:p>
            <a:r>
              <a:rPr lang="de-DE" dirty="0" err="1"/>
              <a:t>Advisor</a:t>
            </a:r>
            <a:r>
              <a:rPr lang="de-DE" dirty="0"/>
              <a:t>:	Christian </a:t>
            </a:r>
            <a:r>
              <a:rPr lang="de-DE" dirty="0" err="1"/>
              <a:t>Pek</a:t>
            </a:r>
            <a:endParaRPr lang="de-DE" dirty="0"/>
          </a:p>
        </p:txBody>
      </p:sp>
    </p:spTree>
    <p:extLst>
      <p:ext uri="{BB962C8B-B14F-4D97-AF65-F5344CB8AC3E}">
        <p14:creationId xmlns:p14="http://schemas.microsoft.com/office/powerpoint/2010/main" val="3736488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55E9C30-B105-4832-9A26-5A10B0C13B0C}"/>
              </a:ext>
            </a:extLst>
          </p:cNvPr>
          <p:cNvSpPr>
            <a:spLocks noGrp="1"/>
          </p:cNvSpPr>
          <p:nvPr>
            <p:ph type="title"/>
          </p:nvPr>
        </p:nvSpPr>
        <p:spPr/>
        <p:txBody>
          <a:bodyPr/>
          <a:lstStyle/>
          <a:p>
            <a:r>
              <a:rPr lang="de-DE" dirty="0" err="1"/>
              <a:t>Characteristics</a:t>
            </a:r>
            <a:r>
              <a:rPr lang="de-DE" dirty="0"/>
              <a:t> </a:t>
            </a:r>
            <a:r>
              <a:rPr lang="de-DE" dirty="0" err="1"/>
              <a:t>of</a:t>
            </a:r>
            <a:r>
              <a:rPr lang="de-DE" dirty="0"/>
              <a:t> </a:t>
            </a:r>
            <a:r>
              <a:rPr lang="de-DE" dirty="0" err="1"/>
              <a:t>problems</a:t>
            </a:r>
            <a:r>
              <a:rPr lang="de-DE" dirty="0"/>
              <a:t> solvable </a:t>
            </a:r>
            <a:r>
              <a:rPr lang="de-DE" dirty="0" err="1"/>
              <a:t>by</a:t>
            </a:r>
            <a:r>
              <a:rPr lang="de-DE" dirty="0"/>
              <a:t> Dynamic </a:t>
            </a:r>
            <a:r>
              <a:rPr lang="de-DE" dirty="0" err="1"/>
              <a:t>Programming</a:t>
            </a:r>
            <a:endParaRPr lang="de-DE" dirty="0"/>
          </a:p>
        </p:txBody>
      </p:sp>
      <p:sp>
        <p:nvSpPr>
          <p:cNvPr id="5" name="Textplatzhalter 4">
            <a:extLst>
              <a:ext uri="{FF2B5EF4-FFF2-40B4-BE49-F238E27FC236}">
                <a16:creationId xmlns:a16="http://schemas.microsoft.com/office/drawing/2014/main" id="{34C6FEDE-5D8D-4277-882C-2E110047780F}"/>
              </a:ext>
            </a:extLst>
          </p:cNvPr>
          <p:cNvSpPr>
            <a:spLocks noGrp="1"/>
          </p:cNvSpPr>
          <p:nvPr>
            <p:ph type="body" idx="1"/>
          </p:nvPr>
        </p:nvSpPr>
        <p:spPr/>
        <p:txBody>
          <a:bodyPr/>
          <a:lstStyle/>
          <a:p>
            <a:r>
              <a:rPr lang="de-DE" dirty="0" err="1"/>
              <a:t>Fundamentals</a:t>
            </a:r>
            <a:r>
              <a:rPr lang="de-DE" dirty="0"/>
              <a:t> </a:t>
            </a:r>
            <a:r>
              <a:rPr lang="de-DE" dirty="0" err="1"/>
              <a:t>of</a:t>
            </a:r>
            <a:r>
              <a:rPr lang="de-DE" dirty="0"/>
              <a:t> </a:t>
            </a:r>
            <a:r>
              <a:rPr lang="de-DE" dirty="0" err="1"/>
              <a:t>dynamic</a:t>
            </a:r>
            <a:r>
              <a:rPr lang="de-DE" dirty="0"/>
              <a:t> </a:t>
            </a:r>
            <a:r>
              <a:rPr lang="de-DE" dirty="0" err="1"/>
              <a:t>programming</a:t>
            </a:r>
            <a:endParaRPr lang="de-DE" dirty="0"/>
          </a:p>
        </p:txBody>
      </p:sp>
    </p:spTree>
    <p:extLst>
      <p:ext uri="{BB962C8B-B14F-4D97-AF65-F5344CB8AC3E}">
        <p14:creationId xmlns:p14="http://schemas.microsoft.com/office/powerpoint/2010/main" val="109234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E79D26C-9DE0-4BF1-89C4-C3C85CD80792}"/>
              </a:ext>
            </a:extLst>
          </p:cNvPr>
          <p:cNvSpPr>
            <a:spLocks noGrp="1"/>
          </p:cNvSpPr>
          <p:nvPr>
            <p:ph type="title"/>
          </p:nvPr>
        </p:nvSpPr>
        <p:spPr/>
        <p:txBody>
          <a:bodyPr/>
          <a:lstStyle/>
          <a:p>
            <a:r>
              <a:rPr lang="de-DE" sz="4400" dirty="0" err="1"/>
              <a:t>Overlapping</a:t>
            </a:r>
            <a:r>
              <a:rPr lang="de-DE" sz="4400" dirty="0"/>
              <a:t> Subproblems</a:t>
            </a:r>
          </a:p>
        </p:txBody>
      </p:sp>
      <p:pic>
        <p:nvPicPr>
          <p:cNvPr id="7" name="Inhaltsplatzhalter 6">
            <a:extLst>
              <a:ext uri="{FF2B5EF4-FFF2-40B4-BE49-F238E27FC236}">
                <a16:creationId xmlns:a16="http://schemas.microsoft.com/office/drawing/2014/main" id="{9FACCE3E-04AD-4D09-B9AE-0BBB2D143841}"/>
              </a:ext>
            </a:extLst>
          </p:cNvPr>
          <p:cNvPicPr>
            <a:picLocks noGrp="1" noChangeAspect="1"/>
          </p:cNvPicPr>
          <p:nvPr>
            <p:ph idx="1"/>
          </p:nvPr>
        </p:nvPicPr>
        <p:blipFill>
          <a:blip r:embed="rId2"/>
          <a:stretch>
            <a:fillRect/>
          </a:stretch>
        </p:blipFill>
        <p:spPr>
          <a:xfrm>
            <a:off x="4616071" y="2684360"/>
            <a:ext cx="2959858" cy="2959858"/>
          </a:xfrm>
        </p:spPr>
      </p:pic>
      <p:pic>
        <p:nvPicPr>
          <p:cNvPr id="9" name="Grafik 8">
            <a:extLst>
              <a:ext uri="{FF2B5EF4-FFF2-40B4-BE49-F238E27FC236}">
                <a16:creationId xmlns:a16="http://schemas.microsoft.com/office/drawing/2014/main" id="{2DA38F75-3329-4C6B-98D9-CDF9DBB91DF8}"/>
              </a:ext>
            </a:extLst>
          </p:cNvPr>
          <p:cNvPicPr>
            <a:picLocks noChangeAspect="1"/>
          </p:cNvPicPr>
          <p:nvPr/>
        </p:nvPicPr>
        <p:blipFill>
          <a:blip r:embed="rId3"/>
          <a:stretch>
            <a:fillRect/>
          </a:stretch>
        </p:blipFill>
        <p:spPr>
          <a:xfrm>
            <a:off x="8013018" y="2684360"/>
            <a:ext cx="2959858" cy="2959858"/>
          </a:xfrm>
          <a:prstGeom prst="rect">
            <a:avLst/>
          </a:prstGeom>
        </p:spPr>
      </p:pic>
      <p:pic>
        <p:nvPicPr>
          <p:cNvPr id="11" name="Grafik 10">
            <a:extLst>
              <a:ext uri="{FF2B5EF4-FFF2-40B4-BE49-F238E27FC236}">
                <a16:creationId xmlns:a16="http://schemas.microsoft.com/office/drawing/2014/main" id="{9588749A-7383-44F1-9D26-D877E0184D7C}"/>
              </a:ext>
            </a:extLst>
          </p:cNvPr>
          <p:cNvPicPr>
            <a:picLocks noChangeAspect="1"/>
          </p:cNvPicPr>
          <p:nvPr/>
        </p:nvPicPr>
        <p:blipFill>
          <a:blip r:embed="rId4"/>
          <a:stretch>
            <a:fillRect/>
          </a:stretch>
        </p:blipFill>
        <p:spPr>
          <a:xfrm>
            <a:off x="1219124" y="2684360"/>
            <a:ext cx="2959858" cy="2959858"/>
          </a:xfrm>
          <a:prstGeom prst="rect">
            <a:avLst/>
          </a:prstGeom>
        </p:spPr>
      </p:pic>
    </p:spTree>
    <p:extLst>
      <p:ext uri="{BB962C8B-B14F-4D97-AF65-F5344CB8AC3E}">
        <p14:creationId xmlns:p14="http://schemas.microsoft.com/office/powerpoint/2010/main" val="391231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E79D26C-9DE0-4BF1-89C4-C3C85CD80792}"/>
              </a:ext>
            </a:extLst>
          </p:cNvPr>
          <p:cNvSpPr>
            <a:spLocks noGrp="1"/>
          </p:cNvSpPr>
          <p:nvPr>
            <p:ph type="title"/>
          </p:nvPr>
        </p:nvSpPr>
        <p:spPr/>
        <p:txBody>
          <a:bodyPr/>
          <a:lstStyle/>
          <a:p>
            <a:r>
              <a:rPr lang="de-DE" sz="4400" dirty="0"/>
              <a:t>Optimal </a:t>
            </a:r>
            <a:r>
              <a:rPr lang="de-DE" sz="4400" dirty="0" err="1"/>
              <a:t>Substructure</a:t>
            </a:r>
            <a:endParaRPr lang="de-DE" sz="4400" dirty="0"/>
          </a:p>
        </p:txBody>
      </p:sp>
      <p:pic>
        <p:nvPicPr>
          <p:cNvPr id="7" name="Inhaltsplatzhalter 6">
            <a:extLst>
              <a:ext uri="{FF2B5EF4-FFF2-40B4-BE49-F238E27FC236}">
                <a16:creationId xmlns:a16="http://schemas.microsoft.com/office/drawing/2014/main" id="{9FACCE3E-04AD-4D09-B9AE-0BBB2D143841}"/>
              </a:ext>
            </a:extLst>
          </p:cNvPr>
          <p:cNvPicPr>
            <a:picLocks noGrp="1" noChangeAspect="1"/>
          </p:cNvPicPr>
          <p:nvPr>
            <p:ph idx="1"/>
          </p:nvPr>
        </p:nvPicPr>
        <p:blipFill>
          <a:blip r:embed="rId2"/>
          <a:stretch>
            <a:fillRect/>
          </a:stretch>
        </p:blipFill>
        <p:spPr>
          <a:xfrm>
            <a:off x="4616071" y="2684360"/>
            <a:ext cx="2959858" cy="2959858"/>
          </a:xfrm>
        </p:spPr>
      </p:pic>
      <p:pic>
        <p:nvPicPr>
          <p:cNvPr id="9" name="Grafik 8">
            <a:extLst>
              <a:ext uri="{FF2B5EF4-FFF2-40B4-BE49-F238E27FC236}">
                <a16:creationId xmlns:a16="http://schemas.microsoft.com/office/drawing/2014/main" id="{2DA38F75-3329-4C6B-98D9-CDF9DBB91DF8}"/>
              </a:ext>
            </a:extLst>
          </p:cNvPr>
          <p:cNvPicPr>
            <a:picLocks noChangeAspect="1"/>
          </p:cNvPicPr>
          <p:nvPr/>
        </p:nvPicPr>
        <p:blipFill>
          <a:blip r:embed="rId3"/>
          <a:stretch>
            <a:fillRect/>
          </a:stretch>
        </p:blipFill>
        <p:spPr>
          <a:xfrm>
            <a:off x="8013018" y="2684360"/>
            <a:ext cx="2959858" cy="2959858"/>
          </a:xfrm>
          <a:prstGeom prst="rect">
            <a:avLst/>
          </a:prstGeom>
        </p:spPr>
      </p:pic>
      <p:pic>
        <p:nvPicPr>
          <p:cNvPr id="11" name="Grafik 10">
            <a:extLst>
              <a:ext uri="{FF2B5EF4-FFF2-40B4-BE49-F238E27FC236}">
                <a16:creationId xmlns:a16="http://schemas.microsoft.com/office/drawing/2014/main" id="{9588749A-7383-44F1-9D26-D877E0184D7C}"/>
              </a:ext>
            </a:extLst>
          </p:cNvPr>
          <p:cNvPicPr>
            <a:picLocks noChangeAspect="1"/>
          </p:cNvPicPr>
          <p:nvPr/>
        </p:nvPicPr>
        <p:blipFill>
          <a:blip r:embed="rId4"/>
          <a:stretch>
            <a:fillRect/>
          </a:stretch>
        </p:blipFill>
        <p:spPr>
          <a:xfrm>
            <a:off x="1219124" y="2684360"/>
            <a:ext cx="2959858" cy="2959858"/>
          </a:xfrm>
          <a:prstGeom prst="rect">
            <a:avLst/>
          </a:prstGeom>
        </p:spPr>
      </p:pic>
    </p:spTree>
    <p:extLst>
      <p:ext uri="{BB962C8B-B14F-4D97-AF65-F5344CB8AC3E}">
        <p14:creationId xmlns:p14="http://schemas.microsoft.com/office/powerpoint/2010/main" val="250524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55E9C30-B105-4832-9A26-5A10B0C13B0C}"/>
              </a:ext>
            </a:extLst>
          </p:cNvPr>
          <p:cNvSpPr>
            <a:spLocks noGrp="1"/>
          </p:cNvSpPr>
          <p:nvPr>
            <p:ph type="title"/>
          </p:nvPr>
        </p:nvSpPr>
        <p:spPr/>
        <p:txBody>
          <a:bodyPr/>
          <a:lstStyle/>
          <a:p>
            <a:r>
              <a:rPr lang="de-DE" sz="4400" dirty="0" err="1"/>
              <a:t>How</a:t>
            </a:r>
            <a:r>
              <a:rPr lang="de-DE" sz="4400" dirty="0"/>
              <a:t> to </a:t>
            </a:r>
            <a:r>
              <a:rPr lang="de-DE" sz="4400" dirty="0" err="1"/>
              <a:t>apply</a:t>
            </a:r>
            <a:r>
              <a:rPr lang="de-DE" sz="4400" dirty="0"/>
              <a:t> </a:t>
            </a:r>
            <a:br>
              <a:rPr lang="de-DE" sz="4400" dirty="0"/>
            </a:br>
            <a:r>
              <a:rPr lang="de-DE" sz="4400" dirty="0"/>
              <a:t>Dynamic </a:t>
            </a:r>
            <a:r>
              <a:rPr lang="de-DE" sz="4400" dirty="0" err="1"/>
              <a:t>Programming</a:t>
            </a:r>
            <a:r>
              <a:rPr lang="de-DE" sz="4400" dirty="0"/>
              <a:t> in Computer Science</a:t>
            </a:r>
          </a:p>
        </p:txBody>
      </p:sp>
      <p:sp>
        <p:nvSpPr>
          <p:cNvPr id="5" name="Textplatzhalter 4">
            <a:extLst>
              <a:ext uri="{FF2B5EF4-FFF2-40B4-BE49-F238E27FC236}">
                <a16:creationId xmlns:a16="http://schemas.microsoft.com/office/drawing/2014/main" id="{34C6FEDE-5D8D-4277-882C-2E110047780F}"/>
              </a:ext>
            </a:extLst>
          </p:cNvPr>
          <p:cNvSpPr>
            <a:spLocks noGrp="1"/>
          </p:cNvSpPr>
          <p:nvPr>
            <p:ph type="body" idx="1"/>
          </p:nvPr>
        </p:nvSpPr>
        <p:spPr/>
        <p:txBody>
          <a:bodyPr/>
          <a:lstStyle/>
          <a:p>
            <a:r>
              <a:rPr lang="de-DE" dirty="0" err="1"/>
              <a:t>Fundamentals</a:t>
            </a:r>
            <a:r>
              <a:rPr lang="de-DE" dirty="0"/>
              <a:t> </a:t>
            </a:r>
            <a:r>
              <a:rPr lang="de-DE" dirty="0" err="1"/>
              <a:t>of</a:t>
            </a:r>
            <a:r>
              <a:rPr lang="de-DE" dirty="0"/>
              <a:t> </a:t>
            </a:r>
            <a:r>
              <a:rPr lang="de-DE" dirty="0" err="1"/>
              <a:t>dynamic</a:t>
            </a:r>
            <a:r>
              <a:rPr lang="de-DE" dirty="0"/>
              <a:t> </a:t>
            </a:r>
            <a:r>
              <a:rPr lang="de-DE" dirty="0" err="1"/>
              <a:t>programming</a:t>
            </a:r>
            <a:endParaRPr lang="de-DE" dirty="0"/>
          </a:p>
        </p:txBody>
      </p:sp>
    </p:spTree>
    <p:extLst>
      <p:ext uri="{BB962C8B-B14F-4D97-AF65-F5344CB8AC3E}">
        <p14:creationId xmlns:p14="http://schemas.microsoft.com/office/powerpoint/2010/main" val="2577130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E79D26C-9DE0-4BF1-89C4-C3C85CD80792}"/>
              </a:ext>
            </a:extLst>
          </p:cNvPr>
          <p:cNvSpPr>
            <a:spLocks noGrp="1"/>
          </p:cNvSpPr>
          <p:nvPr>
            <p:ph type="title"/>
          </p:nvPr>
        </p:nvSpPr>
        <p:spPr/>
        <p:txBody>
          <a:bodyPr/>
          <a:lstStyle/>
          <a:p>
            <a:r>
              <a:rPr lang="de-DE" sz="4400" dirty="0" err="1"/>
              <a:t>Memoization</a:t>
            </a:r>
            <a:endParaRPr lang="de-DE" sz="4400"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4F5291D9-F6AA-4FFD-9674-BFFC54676EAC}"/>
                  </a:ext>
                </a:extLst>
              </p:cNvPr>
              <p:cNvSpPr>
                <a:spLocks noGrp="1"/>
              </p:cNvSpPr>
              <p:nvPr>
                <p:ph idx="1"/>
              </p:nvPr>
            </p:nvSpPr>
            <p:spPr/>
            <p:txBody>
              <a:bodyPr>
                <a:normAutofit/>
              </a:bodyPr>
              <a:lstStyle/>
              <a:p>
                <a:r>
                  <a:rPr lang="de-DE" sz="2800" dirty="0"/>
                  <a:t>Result </a:t>
                </a:r>
                <a:r>
                  <a:rPr lang="de-DE" sz="2800" dirty="0" err="1"/>
                  <a:t>of</a:t>
                </a:r>
                <a:r>
                  <a:rPr lang="de-DE" sz="2800" dirty="0"/>
                  <a:t> </a:t>
                </a:r>
                <a:r>
                  <a:rPr lang="de-DE" sz="2800" dirty="0" err="1"/>
                  <a:t>overlapping</a:t>
                </a:r>
                <a:r>
                  <a:rPr lang="de-DE" sz="2800" dirty="0"/>
                  <a:t> </a:t>
                </a:r>
                <a:r>
                  <a:rPr lang="de-DE" sz="2800" dirty="0" err="1"/>
                  <a:t>subproblems</a:t>
                </a:r>
                <a:endParaRPr lang="de-DE" sz="2800" dirty="0"/>
              </a:p>
              <a:p>
                <a:r>
                  <a:rPr lang="de-DE" sz="2800" dirty="0"/>
                  <a:t>Break down </a:t>
                </a:r>
                <a:r>
                  <a:rPr lang="de-DE" sz="2800" dirty="0" err="1"/>
                  <a:t>into</a:t>
                </a:r>
                <a:r>
                  <a:rPr lang="de-DE" sz="2800" dirty="0"/>
                  <a:t> </a:t>
                </a:r>
                <a:r>
                  <a:rPr lang="de-DE" sz="2800" dirty="0" err="1"/>
                  <a:t>small</a:t>
                </a:r>
                <a:r>
                  <a:rPr lang="de-DE" sz="2800" dirty="0"/>
                  <a:t> </a:t>
                </a:r>
                <a:r>
                  <a:rPr lang="de-DE" sz="2800" dirty="0" err="1"/>
                  <a:t>set</a:t>
                </a:r>
                <a:r>
                  <a:rPr lang="de-DE" sz="2800" dirty="0"/>
                  <a:t> </a:t>
                </a:r>
                <a:r>
                  <a:rPr lang="de-DE" sz="2800" dirty="0" err="1"/>
                  <a:t>of</a:t>
                </a:r>
                <a:r>
                  <a:rPr lang="de-DE" sz="2800" dirty="0"/>
                  <a:t> </a:t>
                </a:r>
                <a:r>
                  <a:rPr lang="de-DE" sz="2800" dirty="0" err="1"/>
                  <a:t>subproblems</a:t>
                </a:r>
                <a:endParaRPr lang="de-DE" sz="2800" dirty="0"/>
              </a:p>
              <a:p>
                <a:r>
                  <a:rPr lang="de-DE" sz="2800" dirty="0"/>
                  <a:t>Store </a:t>
                </a:r>
                <a:r>
                  <a:rPr lang="de-DE" sz="2800" dirty="0" err="1"/>
                  <a:t>results</a:t>
                </a:r>
                <a:r>
                  <a:rPr lang="de-DE" sz="2800" dirty="0"/>
                  <a:t> in a </a:t>
                </a:r>
                <a:r>
                  <a:rPr lang="de-DE" sz="2800" dirty="0" err="1"/>
                  <a:t>table</a:t>
                </a:r>
                <a:endParaRPr lang="de-DE" sz="2800" dirty="0"/>
              </a:p>
              <a:p>
                <a:r>
                  <a:rPr lang="de-DE" sz="2800" dirty="0"/>
                  <a:t>Use </a:t>
                </a:r>
                <a:r>
                  <a:rPr lang="de-DE" sz="2800" dirty="0" err="1"/>
                  <a:t>cached</a:t>
                </a:r>
                <a:r>
                  <a:rPr lang="de-DE" sz="2800" dirty="0"/>
                  <a:t> </a:t>
                </a:r>
                <a:r>
                  <a:rPr lang="de-DE" sz="2800" dirty="0" err="1"/>
                  <a:t>results</a:t>
                </a:r>
                <a:r>
                  <a:rPr lang="de-DE" sz="2800" dirty="0"/>
                  <a:t> </a:t>
                </a:r>
                <a:r>
                  <a:rPr lang="de-DE" sz="2800" dirty="0" err="1"/>
                  <a:t>if</a:t>
                </a:r>
                <a:r>
                  <a:rPr lang="de-DE" sz="2800" dirty="0"/>
                  <a:t> </a:t>
                </a:r>
                <a:r>
                  <a:rPr lang="de-DE" sz="2800" dirty="0" err="1"/>
                  <a:t>problem</a:t>
                </a:r>
                <a:r>
                  <a:rPr lang="de-DE" sz="2800" dirty="0"/>
                  <a:t> </a:t>
                </a:r>
                <a:r>
                  <a:rPr lang="de-DE" sz="2800" dirty="0" err="1"/>
                  <a:t>reoccuring</a:t>
                </a:r>
                <a:endParaRPr lang="de-DE" sz="2800" dirty="0"/>
              </a:p>
              <a:p>
                <a:r>
                  <a:rPr lang="de-DE" sz="2800" dirty="0" err="1"/>
                  <a:t>Computation</a:t>
                </a:r>
                <a:r>
                  <a:rPr lang="de-DE" sz="2800" dirty="0"/>
                  <a:t> time </a:t>
                </a:r>
                <a14:m>
                  <m:oMath xmlns:m="http://schemas.openxmlformats.org/officeDocument/2006/math">
                    <m:r>
                      <a:rPr lang="de-DE" sz="2800" i="1" smtClean="0">
                        <a:latin typeface="Cambria Math" panose="02040503050406030204" pitchFamily="18" charset="0"/>
                        <a:ea typeface="Cambria Math" panose="02040503050406030204" pitchFamily="18" charset="0"/>
                      </a:rPr>
                      <m:t>⟷</m:t>
                    </m:r>
                  </m:oMath>
                </a14:m>
                <a:r>
                  <a:rPr lang="de-DE" sz="2800" dirty="0"/>
                  <a:t> Memory </a:t>
                </a:r>
                <a:r>
                  <a:rPr lang="de-DE" sz="2800" dirty="0" err="1"/>
                  <a:t>usage</a:t>
                </a:r>
                <a:endParaRPr lang="de-DE" sz="2800" dirty="0"/>
              </a:p>
            </p:txBody>
          </p:sp>
        </mc:Choice>
        <mc:Fallback>
          <p:sp>
            <p:nvSpPr>
              <p:cNvPr id="3" name="Inhaltsplatzhalter 2">
                <a:extLst>
                  <a:ext uri="{FF2B5EF4-FFF2-40B4-BE49-F238E27FC236}">
                    <a16:creationId xmlns:a16="http://schemas.microsoft.com/office/drawing/2014/main" id="{4F5291D9-F6AA-4FFD-9674-BFFC54676EAC}"/>
                  </a:ext>
                </a:extLst>
              </p:cNvPr>
              <p:cNvSpPr>
                <a:spLocks noGrp="1" noRot="1" noChangeAspect="1" noMove="1" noResize="1" noEditPoints="1" noAdjustHandles="1" noChangeArrowheads="1" noChangeShapeType="1" noTextEdit="1"/>
              </p:cNvSpPr>
              <p:nvPr>
                <p:ph idx="1"/>
              </p:nvPr>
            </p:nvSpPr>
            <p:spPr>
              <a:blipFill>
                <a:blip r:embed="rId2"/>
                <a:stretch>
                  <a:fillRect l="-886" t="-1599"/>
                </a:stretch>
              </a:blipFill>
            </p:spPr>
            <p:txBody>
              <a:bodyPr/>
              <a:lstStyle/>
              <a:p>
                <a:r>
                  <a:rPr lang="de-DE">
                    <a:noFill/>
                  </a:rPr>
                  <a:t> </a:t>
                </a:r>
              </a:p>
            </p:txBody>
          </p:sp>
        </mc:Fallback>
      </mc:AlternateContent>
    </p:spTree>
    <p:extLst>
      <p:ext uri="{BB962C8B-B14F-4D97-AF65-F5344CB8AC3E}">
        <p14:creationId xmlns:p14="http://schemas.microsoft.com/office/powerpoint/2010/main" val="21895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E79D26C-9DE0-4BF1-89C4-C3C85CD80792}"/>
              </a:ext>
            </a:extLst>
          </p:cNvPr>
          <p:cNvSpPr>
            <a:spLocks noGrp="1"/>
          </p:cNvSpPr>
          <p:nvPr>
            <p:ph type="title"/>
          </p:nvPr>
        </p:nvSpPr>
        <p:spPr/>
        <p:txBody>
          <a:bodyPr/>
          <a:lstStyle/>
          <a:p>
            <a:r>
              <a:rPr lang="de-DE" sz="4400" dirty="0" err="1"/>
              <a:t>Bellman</a:t>
            </a:r>
            <a:r>
              <a:rPr lang="de-DE" sz="4400" dirty="0"/>
              <a:t> </a:t>
            </a:r>
            <a:r>
              <a:rPr lang="de-DE" sz="4400" dirty="0" err="1"/>
              <a:t>equation</a:t>
            </a:r>
            <a:endParaRPr lang="de-DE" sz="4400"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4F5291D9-F6AA-4FFD-9674-BFFC54676EAC}"/>
                  </a:ext>
                </a:extLst>
              </p:cNvPr>
              <p:cNvSpPr>
                <a:spLocks noGrp="1"/>
              </p:cNvSpPr>
              <p:nvPr>
                <p:ph idx="1"/>
              </p:nvPr>
            </p:nvSpPr>
            <p:spPr/>
            <p:txBody>
              <a:bodyPr>
                <a:normAutofit/>
              </a:bodyPr>
              <a:lstStyle/>
              <a:p>
                <a:r>
                  <a:rPr lang="de-DE" dirty="0"/>
                  <a:t>Objective </a:t>
                </a:r>
                <a:r>
                  <a:rPr lang="de-DE" dirty="0" err="1"/>
                  <a:t>function</a:t>
                </a:r>
                <a:r>
                  <a:rPr lang="de-DE" dirty="0"/>
                  <a:t> </a:t>
                </a:r>
                <a:r>
                  <a:rPr lang="de-DE" dirty="0" err="1"/>
                  <a:t>defining</a:t>
                </a:r>
                <a:r>
                  <a:rPr lang="de-DE" dirty="0"/>
                  <a:t> </a:t>
                </a:r>
                <a:r>
                  <a:rPr lang="de-DE" dirty="0" err="1"/>
                  <a:t>desired</a:t>
                </a:r>
                <a:r>
                  <a:rPr lang="de-DE" dirty="0"/>
                  <a:t> </a:t>
                </a:r>
                <a:r>
                  <a:rPr lang="de-DE" dirty="0" err="1"/>
                  <a:t>outcome</a:t>
                </a:r>
                <a:endParaRPr lang="de-DE" dirty="0"/>
              </a:p>
              <a:p>
                <a:r>
                  <a:rPr lang="de-DE" dirty="0"/>
                  <a:t>State </a:t>
                </a:r>
                <a:r>
                  <a:rPr lang="de-DE" dirty="0" err="1"/>
                  <a:t>of</a:t>
                </a:r>
                <a:r>
                  <a:rPr lang="de-DE" dirty="0"/>
                  <a:t> </a:t>
                </a:r>
                <a:r>
                  <a:rPr lang="de-DE" dirty="0" err="1"/>
                  <a:t>system</a:t>
                </a:r>
                <a:r>
                  <a:rPr lang="de-DE" dirty="0"/>
                  <a:t> </a:t>
                </a:r>
                <a:r>
                  <a:rPr lang="de-DE" dirty="0" err="1"/>
                  <a:t>is</a:t>
                </a:r>
                <a:r>
                  <a:rPr lang="de-DE" dirty="0"/>
                  <a:t> </a:t>
                </a:r>
                <a:r>
                  <a:rPr lang="de-DE" dirty="0" err="1"/>
                  <a:t>tracked</a:t>
                </a:r>
                <a:endParaRPr lang="de-DE" dirty="0"/>
              </a:p>
              <a:p>
                <a:r>
                  <a:rPr lang="de-DE" dirty="0"/>
                  <a:t>Controls </a:t>
                </a:r>
                <a:r>
                  <a:rPr lang="de-DE" dirty="0" err="1"/>
                  <a:t>affect</a:t>
                </a:r>
                <a:r>
                  <a:rPr lang="de-DE" dirty="0"/>
                  <a:t> </a:t>
                </a:r>
                <a:r>
                  <a:rPr lang="de-DE" dirty="0" err="1"/>
                  <a:t>current</a:t>
                </a:r>
                <a:r>
                  <a:rPr lang="de-DE" dirty="0"/>
                  <a:t> </a:t>
                </a:r>
                <a:r>
                  <a:rPr lang="de-DE" dirty="0" err="1"/>
                  <a:t>state</a:t>
                </a:r>
                <a:r>
                  <a:rPr lang="de-DE" dirty="0"/>
                  <a:t> </a:t>
                </a:r>
                <a:r>
                  <a:rPr lang="de-DE" dirty="0">
                    <a:sym typeface="Wingdings" panose="05000000000000000000" pitchFamily="2" charset="2"/>
                  </a:rPr>
                  <a:t> </a:t>
                </a:r>
                <a:r>
                  <a:rPr lang="de-DE" dirty="0" err="1">
                    <a:sym typeface="Wingdings" panose="05000000000000000000" pitchFamily="2" charset="2"/>
                  </a:rPr>
                  <a:t>Transformations</a:t>
                </a:r>
                <a:endParaRPr lang="de-DE" dirty="0">
                  <a:sym typeface="Wingdings" panose="05000000000000000000" pitchFamily="2" charset="2"/>
                </a:endParaRPr>
              </a:p>
              <a:p>
                <a:r>
                  <a:rPr lang="de-DE" dirty="0">
                    <a:sym typeface="Wingdings" panose="05000000000000000000" pitchFamily="2" charset="2"/>
                  </a:rPr>
                  <a:t>Value </a:t>
                </a:r>
                <a:r>
                  <a:rPr lang="de-DE" dirty="0" err="1">
                    <a:sym typeface="Wingdings" panose="05000000000000000000" pitchFamily="2" charset="2"/>
                  </a:rPr>
                  <a:t>function</a:t>
                </a:r>
                <a:r>
                  <a:rPr lang="de-DE" dirty="0">
                    <a:sym typeface="Wingdings" panose="05000000000000000000" pitchFamily="2" charset="2"/>
                  </a:rPr>
                  <a:t> </a:t>
                </a:r>
                <a:r>
                  <a:rPr lang="de-DE" dirty="0" err="1">
                    <a:sym typeface="Wingdings" panose="05000000000000000000" pitchFamily="2" charset="2"/>
                  </a:rPr>
                  <a:t>giving</a:t>
                </a:r>
                <a:r>
                  <a:rPr lang="de-DE" dirty="0">
                    <a:sym typeface="Wingdings" panose="05000000000000000000" pitchFamily="2" charset="2"/>
                  </a:rPr>
                  <a:t> </a:t>
                </a:r>
                <a:r>
                  <a:rPr lang="de-DE" dirty="0" err="1">
                    <a:sym typeface="Wingdings" panose="05000000000000000000" pitchFamily="2" charset="2"/>
                  </a:rPr>
                  <a:t>best</a:t>
                </a:r>
                <a:r>
                  <a:rPr lang="de-DE" dirty="0">
                    <a:sym typeface="Wingdings" panose="05000000000000000000" pitchFamily="2" charset="2"/>
                  </a:rPr>
                  <a:t> possible </a:t>
                </a:r>
                <a:r>
                  <a:rPr lang="de-DE" dirty="0" err="1">
                    <a:sym typeface="Wingdings" panose="05000000000000000000" pitchFamily="2" charset="2"/>
                  </a:rPr>
                  <a:t>value</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objective</a:t>
                </a:r>
                <a:r>
                  <a:rPr lang="de-DE" dirty="0">
                    <a:sym typeface="Wingdings" panose="05000000000000000000" pitchFamily="2" charset="2"/>
                  </a:rPr>
                  <a:t> </a:t>
                </a:r>
                <a:r>
                  <a:rPr lang="de-DE" dirty="0" err="1">
                    <a:sym typeface="Wingdings" panose="05000000000000000000" pitchFamily="2" charset="2"/>
                  </a:rPr>
                  <a:t>function</a:t>
                </a:r>
                <a:endParaRPr lang="de-DE" dirty="0">
                  <a:sym typeface="Wingdings" panose="05000000000000000000" pitchFamily="2" charset="2"/>
                </a:endParaRPr>
              </a:p>
              <a:p>
                <a:r>
                  <a:rPr lang="de-DE" dirty="0" err="1">
                    <a:sym typeface="Wingdings" panose="05000000000000000000" pitchFamily="2" charset="2"/>
                  </a:rPr>
                  <a:t>Backwards</a:t>
                </a:r>
                <a:r>
                  <a:rPr lang="de-DE" dirty="0">
                    <a:sym typeface="Wingdings" panose="05000000000000000000" pitchFamily="2" charset="2"/>
                  </a:rPr>
                  <a:t> </a:t>
                </a:r>
                <a:r>
                  <a:rPr lang="de-DE" dirty="0" err="1">
                    <a:sym typeface="Wingdings" panose="05000000000000000000" pitchFamily="2" charset="2"/>
                  </a:rPr>
                  <a:t>induction</a:t>
                </a:r>
                <a:r>
                  <a:rPr lang="de-DE" dirty="0">
                    <a:sym typeface="Wingdings" panose="05000000000000000000" pitchFamily="2" charset="2"/>
                  </a:rPr>
                  <a:t> </a:t>
                </a:r>
                <a:r>
                  <a:rPr lang="de-DE" dirty="0" err="1">
                    <a:sym typeface="Wingdings" panose="05000000000000000000" pitchFamily="2" charset="2"/>
                  </a:rPr>
                  <a:t>as</a:t>
                </a:r>
                <a:r>
                  <a:rPr lang="de-DE" dirty="0">
                    <a:sym typeface="Wingdings" panose="05000000000000000000" pitchFamily="2" charset="2"/>
                  </a:rPr>
                  <a:t> </a:t>
                </a:r>
                <a:r>
                  <a:rPr lang="de-DE" dirty="0" err="1">
                    <a:sym typeface="Wingdings" panose="05000000000000000000" pitchFamily="2" charset="2"/>
                  </a:rPr>
                  <a:t>direct</a:t>
                </a:r>
                <a:r>
                  <a:rPr lang="de-DE" dirty="0">
                    <a:sym typeface="Wingdings" panose="05000000000000000000" pitchFamily="2" charset="2"/>
                  </a:rPr>
                  <a:t> </a:t>
                </a:r>
                <a:r>
                  <a:rPr lang="de-DE" dirty="0" err="1">
                    <a:sym typeface="Wingdings" panose="05000000000000000000" pitchFamily="2" charset="2"/>
                  </a:rPr>
                  <a:t>outcome</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Bellman</a:t>
                </a:r>
                <a:r>
                  <a:rPr lang="de-DE" dirty="0">
                    <a:sym typeface="Wingdings" panose="05000000000000000000" pitchFamily="2" charset="2"/>
                  </a:rPr>
                  <a:t> </a:t>
                </a:r>
                <a:r>
                  <a:rPr lang="de-DE" dirty="0" err="1">
                    <a:sym typeface="Wingdings" panose="05000000000000000000" pitchFamily="2" charset="2"/>
                  </a:rPr>
                  <a:t>equation</a:t>
                </a:r>
                <a:endParaRPr lang="de-DE" dirty="0">
                  <a:sym typeface="Wingdings" panose="05000000000000000000" pitchFamily="2" charset="2"/>
                </a:endParaRPr>
              </a:p>
              <a:p>
                <a14:m>
                  <m:oMath xmlns:m="http://schemas.openxmlformats.org/officeDocument/2006/math">
                    <m:r>
                      <a:rPr lang="de-DE" i="1">
                        <a:latin typeface="Cambria Math" panose="02040503050406030204" pitchFamily="18" charset="0"/>
                      </a:rPr>
                      <m:t>𝑉</m:t>
                    </m:r>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0</m:t>
                            </m:r>
                          </m:sub>
                        </m:sSub>
                      </m:e>
                    </m:d>
                    <m:r>
                      <a:rPr lang="de-DE" i="1">
                        <a:latin typeface="Cambria Math" panose="02040503050406030204" pitchFamily="18" charset="0"/>
                      </a:rPr>
                      <m:t>=</m:t>
                    </m:r>
                    <m:func>
                      <m:funcPr>
                        <m:ctrlPr>
                          <a:rPr lang="de-DE" i="1">
                            <a:latin typeface="Cambria Math" panose="02040503050406030204" pitchFamily="18" charset="0"/>
                          </a:rPr>
                        </m:ctrlPr>
                      </m:funcPr>
                      <m:fName>
                        <m:limLow>
                          <m:limLowPr>
                            <m:ctrlPr>
                              <a:rPr lang="de-DE" i="1">
                                <a:latin typeface="Cambria Math" panose="02040503050406030204" pitchFamily="18" charset="0"/>
                              </a:rPr>
                            </m:ctrlPr>
                          </m:limLowPr>
                          <m:e>
                            <m:r>
                              <m:rPr>
                                <m:sty m:val="p"/>
                              </m:rPr>
                              <a:rPr lang="de-DE">
                                <a:latin typeface="Cambria Math" panose="02040503050406030204" pitchFamily="18" charset="0"/>
                              </a:rPr>
                              <m:t>max</m:t>
                            </m:r>
                          </m:e>
                          <m:lim>
                            <m:sSub>
                              <m:sSubPr>
                                <m:ctrlPr>
                                  <a:rPr lang="de-DE" i="1">
                                    <a:latin typeface="Cambria Math" panose="02040503050406030204" pitchFamily="18" charset="0"/>
                                  </a:rPr>
                                </m:ctrlPr>
                              </m:sSubPr>
                              <m:e>
                                <m:r>
                                  <a:rPr lang="de-DE" i="1">
                                    <a:latin typeface="Cambria Math" panose="02040503050406030204" pitchFamily="18" charset="0"/>
                                  </a:rPr>
                                  <m:t>𝑎</m:t>
                                </m:r>
                              </m:e>
                              <m:sub>
                                <m:r>
                                  <a:rPr lang="de-DE" i="1">
                                    <a:latin typeface="Cambria Math" panose="02040503050406030204" pitchFamily="18" charset="0"/>
                                  </a:rPr>
                                  <m:t>0</m:t>
                                </m:r>
                              </m:sub>
                            </m:sSub>
                          </m:lim>
                        </m:limLow>
                      </m:fName>
                      <m:e>
                        <m:r>
                          <a:rPr lang="de-DE" b="0" i="1" smtClean="0">
                            <a:latin typeface="Cambria Math" panose="02040503050406030204" pitchFamily="18" charset="0"/>
                          </a:rPr>
                          <m:t> </m:t>
                        </m:r>
                        <m:r>
                          <a:rPr lang="de-DE" i="1">
                            <a:latin typeface="Cambria Math" panose="02040503050406030204" pitchFamily="18" charset="0"/>
                          </a:rPr>
                          <m:t>{</m:t>
                        </m:r>
                        <m:r>
                          <a:rPr lang="de-DE" i="1">
                            <a:latin typeface="Cambria Math" panose="02040503050406030204" pitchFamily="18" charset="0"/>
                          </a:rPr>
                          <m:t>𝐹</m:t>
                        </m:r>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0</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𝑎</m:t>
                                </m:r>
                              </m:e>
                              <m:sub>
                                <m:r>
                                  <a:rPr lang="de-DE" i="1">
                                    <a:latin typeface="Cambria Math" panose="02040503050406030204" pitchFamily="18" charset="0"/>
                                  </a:rPr>
                                  <m:t>0</m:t>
                                </m:r>
                              </m:sub>
                            </m:sSub>
                          </m:e>
                        </m:d>
                        <m:r>
                          <a:rPr lang="de-DE" i="1">
                            <a:latin typeface="Cambria Math" panose="02040503050406030204" pitchFamily="18" charset="0"/>
                          </a:rPr>
                          <m:t>+</m:t>
                        </m:r>
                        <m:r>
                          <a:rPr lang="de-DE" i="1">
                            <a:latin typeface="Cambria Math" panose="02040503050406030204" pitchFamily="18" charset="0"/>
                          </a:rPr>
                          <m:t>𝑉</m:t>
                        </m:r>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1</m:t>
                                </m:r>
                              </m:sub>
                            </m:sSub>
                          </m:e>
                        </m:d>
                        <m:r>
                          <a:rPr lang="de-DE" i="1">
                            <a:latin typeface="Cambria Math" panose="02040503050406030204" pitchFamily="18" charset="0"/>
                          </a:rPr>
                          <m:t>}</m:t>
                        </m:r>
                      </m:e>
                    </m:func>
                  </m:oMath>
                </a14:m>
                <a:endParaRPr lang="de-DE" dirty="0"/>
              </a:p>
              <a:p>
                <a14:m>
                  <m:oMath xmlns:m="http://schemas.openxmlformats.org/officeDocument/2006/math">
                    <m:r>
                      <a:rPr lang="de-DE" i="1">
                        <a:latin typeface="Cambria Math" panose="02040503050406030204" pitchFamily="18" charset="0"/>
                      </a:rPr>
                      <m:t>𝑉</m:t>
                    </m:r>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0</m:t>
                            </m:r>
                          </m:sub>
                        </m:sSub>
                      </m:e>
                    </m:d>
                    <m:r>
                      <a:rPr lang="de-DE" i="1">
                        <a:latin typeface="Cambria Math" panose="02040503050406030204" pitchFamily="18" charset="0"/>
                      </a:rPr>
                      <m:t>=</m:t>
                    </m:r>
                    <m:func>
                      <m:funcPr>
                        <m:ctrlPr>
                          <a:rPr lang="de-DE" i="1">
                            <a:latin typeface="Cambria Math" panose="02040503050406030204" pitchFamily="18" charset="0"/>
                          </a:rPr>
                        </m:ctrlPr>
                      </m:funcPr>
                      <m:fName>
                        <m:limLow>
                          <m:limLowPr>
                            <m:ctrlPr>
                              <a:rPr lang="de-DE" i="1" smtClean="0">
                                <a:latin typeface="Cambria Math" panose="02040503050406030204" pitchFamily="18" charset="0"/>
                              </a:rPr>
                            </m:ctrlPr>
                          </m:limLowPr>
                          <m:e>
                            <m:r>
                              <m:rPr>
                                <m:sty m:val="p"/>
                              </m:rPr>
                              <a:rPr lang="de-DE">
                                <a:latin typeface="Cambria Math" panose="02040503050406030204" pitchFamily="18" charset="0"/>
                              </a:rPr>
                              <m:t>max</m:t>
                            </m:r>
                          </m:e>
                          <m:lim>
                            <m:r>
                              <a:rPr lang="de-DE" b="0" i="1" smtClean="0">
                                <a:latin typeface="Cambria Math" panose="02040503050406030204" pitchFamily="18" charset="0"/>
                              </a:rPr>
                              <m:t>𝑎</m:t>
                            </m:r>
                            <m:r>
                              <a:rPr lang="de-DE"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Γ</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𝑥</m:t>
                            </m:r>
                            <m:r>
                              <a:rPr lang="de-DE" b="0" i="1" smtClean="0">
                                <a:latin typeface="Cambria Math" panose="02040503050406030204" pitchFamily="18" charset="0"/>
                                <a:ea typeface="Cambria Math" panose="02040503050406030204" pitchFamily="18" charset="0"/>
                              </a:rPr>
                              <m:t>)</m:t>
                            </m:r>
                          </m:lim>
                        </m:limLow>
                      </m:fName>
                      <m:e>
                        <m:r>
                          <a:rPr lang="de-DE" b="0" i="1" smtClean="0">
                            <a:latin typeface="Cambria Math" panose="02040503050406030204" pitchFamily="18" charset="0"/>
                          </a:rPr>
                          <m:t> </m:t>
                        </m:r>
                        <m:r>
                          <a:rPr lang="de-DE" i="1">
                            <a:latin typeface="Cambria Math" panose="02040503050406030204" pitchFamily="18" charset="0"/>
                          </a:rPr>
                          <m:t>{</m:t>
                        </m:r>
                        <m:r>
                          <a:rPr lang="de-DE" i="1">
                            <a:latin typeface="Cambria Math" panose="02040503050406030204" pitchFamily="18" charset="0"/>
                          </a:rPr>
                          <m:t>𝐹</m:t>
                        </m:r>
                        <m:d>
                          <m:dPr>
                            <m:ctrlPr>
                              <a:rPr lang="de-DE" i="1">
                                <a:latin typeface="Cambria Math" panose="02040503050406030204" pitchFamily="18" charset="0"/>
                              </a:rPr>
                            </m:ctrlPr>
                          </m:dPr>
                          <m:e>
                            <m:r>
                              <a:rPr lang="de-DE" b="0" i="1" smtClean="0">
                                <a:latin typeface="Cambria Math" panose="02040503050406030204" pitchFamily="18" charset="0"/>
                              </a:rPr>
                              <m:t>𝑥</m:t>
                            </m:r>
                            <m:r>
                              <a:rPr lang="de-DE" i="1">
                                <a:latin typeface="Cambria Math" panose="02040503050406030204" pitchFamily="18" charset="0"/>
                              </a:rPr>
                              <m:t>,</m:t>
                            </m:r>
                            <m:r>
                              <a:rPr lang="de-DE" b="0" i="1" smtClean="0">
                                <a:latin typeface="Cambria Math" panose="02040503050406030204" pitchFamily="18" charset="0"/>
                              </a:rPr>
                              <m:t>𝑎</m:t>
                            </m:r>
                          </m:e>
                        </m:d>
                        <m:r>
                          <a:rPr lang="de-DE" i="1">
                            <a:latin typeface="Cambria Math" panose="02040503050406030204" pitchFamily="18" charset="0"/>
                          </a:rPr>
                          <m:t>+</m:t>
                        </m:r>
                        <m:r>
                          <a:rPr lang="de-DE" i="1">
                            <a:latin typeface="Cambria Math" panose="02040503050406030204" pitchFamily="18" charset="0"/>
                          </a:rPr>
                          <m:t>𝑉</m:t>
                        </m:r>
                        <m:r>
                          <a:rPr lang="de-DE" b="0" i="1" smtClean="0">
                            <a:latin typeface="Cambria Math" panose="02040503050406030204" pitchFamily="18" charset="0"/>
                          </a:rPr>
                          <m:t>(</m:t>
                        </m:r>
                        <m:r>
                          <a:rPr lang="de-DE" b="0" i="1" smtClean="0">
                            <a:latin typeface="Cambria Math" panose="02040503050406030204" pitchFamily="18" charset="0"/>
                          </a:rPr>
                          <m:t>𝑇</m:t>
                        </m:r>
                        <m:r>
                          <a:rPr lang="de-DE" b="0" i="1" smtClean="0">
                            <a:latin typeface="Cambria Math" panose="02040503050406030204" pitchFamily="18" charset="0"/>
                          </a:rPr>
                          <m:t>(</m:t>
                        </m:r>
                        <m:r>
                          <a:rPr lang="de-DE" b="0" i="1" smtClean="0">
                            <a:latin typeface="Cambria Math" panose="02040503050406030204" pitchFamily="18" charset="0"/>
                          </a:rPr>
                          <m:t>𝑥</m:t>
                        </m:r>
                        <m:r>
                          <a:rPr lang="de-DE" b="0" i="1" smtClean="0">
                            <a:latin typeface="Cambria Math" panose="02040503050406030204" pitchFamily="18" charset="0"/>
                          </a:rPr>
                          <m:t>,</m:t>
                        </m:r>
                        <m:r>
                          <a:rPr lang="de-DE" b="0" i="1" smtClean="0">
                            <a:latin typeface="Cambria Math" panose="02040503050406030204" pitchFamily="18" charset="0"/>
                          </a:rPr>
                          <m:t>𝑎</m:t>
                        </m:r>
                        <m:r>
                          <a:rPr lang="de-DE" b="0" i="1" smtClean="0">
                            <a:latin typeface="Cambria Math" panose="02040503050406030204" pitchFamily="18" charset="0"/>
                          </a:rPr>
                          <m:t>))}</m:t>
                        </m:r>
                      </m:e>
                    </m:func>
                  </m:oMath>
                </a14:m>
                <a:endParaRPr lang="de-DE" dirty="0"/>
              </a:p>
            </p:txBody>
          </p:sp>
        </mc:Choice>
        <mc:Fallback>
          <p:sp>
            <p:nvSpPr>
              <p:cNvPr id="3" name="Inhaltsplatzhalter 2">
                <a:extLst>
                  <a:ext uri="{FF2B5EF4-FFF2-40B4-BE49-F238E27FC236}">
                    <a16:creationId xmlns:a16="http://schemas.microsoft.com/office/drawing/2014/main" id="{4F5291D9-F6AA-4FFD-9674-BFFC54676EAC}"/>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de-DE">
                    <a:noFill/>
                  </a:rPr>
                  <a:t> </a:t>
                </a:r>
              </a:p>
            </p:txBody>
          </p:sp>
        </mc:Fallback>
      </mc:AlternateContent>
    </p:spTree>
    <p:extLst>
      <p:ext uri="{BB962C8B-B14F-4D97-AF65-F5344CB8AC3E}">
        <p14:creationId xmlns:p14="http://schemas.microsoft.com/office/powerpoint/2010/main" val="28931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46" name="Picture 32">
            <a:extLst>
              <a:ext uri="{FF2B5EF4-FFF2-40B4-BE49-F238E27FC236}">
                <a16:creationId xmlns:a16="http://schemas.microsoft.com/office/drawing/2014/main" id="{91B28F63-CF00-448F-B141-FE33C33B18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8" name="Picture 34">
            <a:extLst>
              <a:ext uri="{FF2B5EF4-FFF2-40B4-BE49-F238E27FC236}">
                <a16:creationId xmlns:a16="http://schemas.microsoft.com/office/drawing/2014/main" id="{2AE609E2-8522-44E4-9077-980E5BCF3E1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0" name="Oval 36">
            <a:extLst>
              <a:ext uri="{FF2B5EF4-FFF2-40B4-BE49-F238E27FC236}">
                <a16:creationId xmlns:a16="http://schemas.microsoft.com/office/drawing/2014/main" id="{4FA533C5-33E3-4611-AF9F-72811D8B26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2" name="Picture 38">
            <a:extLst>
              <a:ext uri="{FF2B5EF4-FFF2-40B4-BE49-F238E27FC236}">
                <a16:creationId xmlns:a16="http://schemas.microsoft.com/office/drawing/2014/main" id="{8949AD42-25FD-4C3D-9EEE-B7FEC580998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40">
            <a:extLst>
              <a:ext uri="{FF2B5EF4-FFF2-40B4-BE49-F238E27FC236}">
                <a16:creationId xmlns:a16="http://schemas.microsoft.com/office/drawing/2014/main" id="{6AC7D913-60B7-4603-881B-831DA5D3A94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4" name="Rectangle 42">
            <a:extLst>
              <a:ext uri="{FF2B5EF4-FFF2-40B4-BE49-F238E27FC236}">
                <a16:creationId xmlns:a16="http://schemas.microsoft.com/office/drawing/2014/main" id="{87F0FDC4-AD8C-47D9-9131-623C98ADB0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DE27238C-8EAF-4098-86E6-7723B7DAE6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Freeform 36">
            <a:extLst>
              <a:ext uri="{FF2B5EF4-FFF2-40B4-BE49-F238E27FC236}">
                <a16:creationId xmlns:a16="http://schemas.microsoft.com/office/drawing/2014/main" id="{992F97B1-1891-4FCC-9E5F-BA97EDB48F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49" name="Freeform: Shape 48">
            <a:extLst>
              <a:ext uri="{FF2B5EF4-FFF2-40B4-BE49-F238E27FC236}">
                <a16:creationId xmlns:a16="http://schemas.microsoft.com/office/drawing/2014/main" id="{78C6C821-FEE1-4EB6-9590-C021440C77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1" name="Rectangle 50">
            <a:extLst>
              <a:ext uri="{FF2B5EF4-FFF2-40B4-BE49-F238E27FC236}">
                <a16:creationId xmlns:a16="http://schemas.microsoft.com/office/drawing/2014/main" id="{B61A74B3-E247-44D4-8C48-FAE8E20564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el 3">
            <a:extLst>
              <a:ext uri="{FF2B5EF4-FFF2-40B4-BE49-F238E27FC236}">
                <a16:creationId xmlns:a16="http://schemas.microsoft.com/office/drawing/2014/main" id="{6C0EBA03-B421-41F5-BF70-10932BD30DDC}"/>
              </a:ext>
            </a:extLst>
          </p:cNvPr>
          <p:cNvSpPr>
            <a:spLocks noGrp="1"/>
          </p:cNvSpPr>
          <p:nvPr>
            <p:ph type="title"/>
          </p:nvPr>
        </p:nvSpPr>
        <p:spPr>
          <a:xfrm>
            <a:off x="1154955" y="1447800"/>
            <a:ext cx="8351354" cy="3329581"/>
          </a:xfrm>
        </p:spPr>
        <p:txBody>
          <a:bodyPr vert="horz" lIns="91440" tIns="45720" rIns="91440" bIns="45720" rtlCol="0" anchor="b">
            <a:normAutofit/>
          </a:bodyPr>
          <a:lstStyle/>
          <a:p>
            <a:pPr>
              <a:lnSpc>
                <a:spcPct val="90000"/>
              </a:lnSpc>
            </a:pPr>
            <a:r>
              <a:rPr lang="en-US" sz="5400" b="0" i="0" kern="1200" dirty="0">
                <a:solidFill>
                  <a:schemeClr val="tx2"/>
                </a:solidFill>
                <a:latin typeface="+mj-lt"/>
                <a:ea typeface="+mj-ea"/>
                <a:cs typeface="+mj-cs"/>
              </a:rPr>
              <a:t>Solving the </a:t>
            </a:r>
            <a:br>
              <a:rPr lang="en-US" sz="5400" b="0" i="0" kern="1200" dirty="0">
                <a:solidFill>
                  <a:schemeClr val="tx2"/>
                </a:solidFill>
                <a:latin typeface="+mj-lt"/>
                <a:ea typeface="+mj-ea"/>
                <a:cs typeface="+mj-cs"/>
              </a:rPr>
            </a:br>
            <a:r>
              <a:rPr lang="en-US" sz="5400" b="0" i="0" kern="1200" dirty="0">
                <a:solidFill>
                  <a:schemeClr val="tx2"/>
                </a:solidFill>
                <a:latin typeface="+mj-lt"/>
                <a:ea typeface="+mj-ea"/>
                <a:cs typeface="+mj-cs"/>
              </a:rPr>
              <a:t>Dynamic Programming equations</a:t>
            </a:r>
          </a:p>
        </p:txBody>
      </p:sp>
      <p:sp>
        <p:nvSpPr>
          <p:cNvPr id="5" name="Textplatzhalter 4">
            <a:extLst>
              <a:ext uri="{FF2B5EF4-FFF2-40B4-BE49-F238E27FC236}">
                <a16:creationId xmlns:a16="http://schemas.microsoft.com/office/drawing/2014/main" id="{4043CF9F-EC02-4BC4-B636-BAA614D8FE32}"/>
              </a:ext>
            </a:extLst>
          </p:cNvPr>
          <p:cNvSpPr>
            <a:spLocks noGrp="1"/>
          </p:cNvSpPr>
          <p:nvPr>
            <p:ph type="body" idx="1"/>
          </p:nvPr>
        </p:nvSpPr>
        <p:spPr>
          <a:xfrm>
            <a:off x="1154955" y="4777380"/>
            <a:ext cx="6458419" cy="861420"/>
          </a:xfrm>
        </p:spPr>
        <p:txBody>
          <a:bodyPr vert="horz" lIns="91440" tIns="45720" rIns="91440" bIns="45720" rtlCol="0" anchor="t">
            <a:normAutofit/>
          </a:bodyPr>
          <a:lstStyle/>
          <a:p>
            <a:endParaRPr lang="en-US" sz="2000" b="0" i="0" kern="1200" cap="all">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239301571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D5DE79C-557C-4AD2-83D8-F9D4C0745B20}"/>
              </a:ext>
            </a:extLst>
          </p:cNvPr>
          <p:cNvSpPr>
            <a:spLocks noGrp="1"/>
          </p:cNvSpPr>
          <p:nvPr>
            <p:ph type="title"/>
          </p:nvPr>
        </p:nvSpPr>
        <p:spPr/>
        <p:txBody>
          <a:bodyPr/>
          <a:lstStyle/>
          <a:p>
            <a:r>
              <a:rPr lang="en-US" sz="4400" dirty="0"/>
              <a:t>Finding the value function</a:t>
            </a:r>
            <a:endParaRPr lang="de-DE" dirty="0"/>
          </a:p>
        </p:txBody>
      </p:sp>
      <mc:AlternateContent xmlns:mc="http://schemas.openxmlformats.org/markup-compatibility/2006">
        <mc:Choice xmlns:a14="http://schemas.microsoft.com/office/drawing/2010/main" Requires="a14">
          <p:sp>
            <p:nvSpPr>
              <p:cNvPr id="5" name="Inhaltsplatzhalter 4">
                <a:extLst>
                  <a:ext uri="{FF2B5EF4-FFF2-40B4-BE49-F238E27FC236}">
                    <a16:creationId xmlns:a16="http://schemas.microsoft.com/office/drawing/2014/main" id="{ACB4DAC7-20C3-4474-85BD-A6CC9D497592}"/>
                  </a:ext>
                </a:extLst>
              </p:cNvPr>
              <p:cNvSpPr>
                <a:spLocks noGrp="1"/>
              </p:cNvSpPr>
              <p:nvPr>
                <p:ph idx="1"/>
              </p:nvPr>
            </p:nvSpPr>
            <p:spPr/>
            <p:txBody>
              <a:bodyPr/>
              <a:lstStyle/>
              <a:p>
                <a:r>
                  <a:rPr lang="de-DE" dirty="0"/>
                  <a:t>Gridmap </a:t>
                </a:r>
                <a14:m>
                  <m:oMath xmlns:m="http://schemas.openxmlformats.org/officeDocument/2006/math">
                    <m:r>
                      <a:rPr lang="de-DE" i="1">
                        <a:latin typeface="Cambria Math" panose="02040503050406030204" pitchFamily="18" charset="0"/>
                      </a:rPr>
                      <m:t>𝑀</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ℕ</m:t>
                        </m:r>
                      </m:e>
                      <m:sup>
                        <m:r>
                          <a:rPr lang="de-DE" i="1">
                            <a:latin typeface="Cambria Math" panose="02040503050406030204" pitchFamily="18" charset="0"/>
                          </a:rPr>
                          <m:t>𝑛</m:t>
                        </m:r>
                        <m:r>
                          <a:rPr lang="de-DE" i="1">
                            <a:latin typeface="Cambria Math" panose="02040503050406030204" pitchFamily="18" charset="0"/>
                          </a:rPr>
                          <m:t> × </m:t>
                        </m:r>
                        <m:r>
                          <a:rPr lang="de-DE" i="1">
                            <a:latin typeface="Cambria Math" panose="02040503050406030204" pitchFamily="18" charset="0"/>
                          </a:rPr>
                          <m:t>𝑚</m:t>
                        </m:r>
                        <m:r>
                          <a:rPr lang="de-DE" i="1">
                            <a:latin typeface="Cambria Math" panose="02040503050406030204" pitchFamily="18" charset="0"/>
                          </a:rPr>
                          <m:t> </m:t>
                        </m:r>
                      </m:sup>
                    </m:sSup>
                  </m:oMath>
                </a14:m>
                <a:endParaRPr lang="de-DE" dirty="0"/>
              </a:p>
              <a:p>
                <a:r>
                  <a:rPr lang="de-DE" dirty="0"/>
                  <a:t>Walls </a:t>
                </a:r>
                <a14:m>
                  <m:oMath xmlns:m="http://schemas.openxmlformats.org/officeDocument/2006/math">
                    <m:r>
                      <a:rPr lang="de-DE" i="1">
                        <a:latin typeface="Cambria Math" panose="02040503050406030204" pitchFamily="18" charset="0"/>
                      </a:rPr>
                      <m:t>𝑀</m:t>
                    </m:r>
                    <m:d>
                      <m:dPr>
                        <m:ctrlPr>
                          <a:rPr lang="de-DE" b="0" i="1" smtClean="0">
                            <a:latin typeface="Cambria Math" panose="02040503050406030204" pitchFamily="18" charset="0"/>
                          </a:rPr>
                        </m:ctrlPr>
                      </m:dPr>
                      <m:e>
                        <m:r>
                          <a:rPr lang="de-DE" b="0" i="1" smtClean="0">
                            <a:latin typeface="Cambria Math" panose="02040503050406030204" pitchFamily="18" charset="0"/>
                          </a:rPr>
                          <m:t>𝑖</m:t>
                        </m:r>
                        <m:r>
                          <a:rPr lang="de-DE" b="0" i="1" smtClean="0">
                            <a:latin typeface="Cambria Math" panose="02040503050406030204" pitchFamily="18" charset="0"/>
                          </a:rPr>
                          <m:t>,</m:t>
                        </m:r>
                        <m:r>
                          <a:rPr lang="de-DE" b="0" i="1" smtClean="0">
                            <a:latin typeface="Cambria Math" panose="02040503050406030204" pitchFamily="18" charset="0"/>
                          </a:rPr>
                          <m:t>𝑗</m:t>
                        </m:r>
                      </m:e>
                    </m:d>
                    <m:r>
                      <a:rPr lang="de-DE" b="0" i="1" smtClean="0">
                        <a:latin typeface="Cambria Math" panose="02040503050406030204" pitchFamily="18" charset="0"/>
                      </a:rPr>
                      <m:t>=∞</m:t>
                    </m:r>
                  </m:oMath>
                </a14:m>
                <a:endParaRPr lang="de-DE" dirty="0"/>
              </a:p>
              <a:p>
                <a:r>
                  <a:rPr lang="de-DE" b="0" dirty="0"/>
                  <a:t>Optimal </a:t>
                </a:r>
                <a:r>
                  <a:rPr lang="de-DE" b="0" dirty="0" err="1"/>
                  <a:t>policies</a:t>
                </a:r>
                <a:r>
                  <a:rPr lang="de-DE" b="0" dirty="0"/>
                  <a:t> </a:t>
                </a:r>
                <a14:m>
                  <m:oMath xmlns:m="http://schemas.openxmlformats.org/officeDocument/2006/math">
                    <m:r>
                      <a:rPr lang="de-DE" b="0" i="1" smtClean="0">
                        <a:latin typeface="Cambria Math" panose="02040503050406030204" pitchFamily="18" charset="0"/>
                      </a:rPr>
                      <m:t>𝑃</m:t>
                    </m:r>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ℕ</m:t>
                        </m:r>
                      </m:e>
                      <m:sup>
                        <m:r>
                          <a:rPr lang="de-DE" b="0" i="1" smtClean="0">
                            <a:latin typeface="Cambria Math" panose="02040503050406030204" pitchFamily="18" charset="0"/>
                          </a:rPr>
                          <m:t>𝑛</m:t>
                        </m:r>
                        <m:r>
                          <a:rPr lang="de-DE" b="0" i="1" smtClean="0">
                            <a:latin typeface="Cambria Math" panose="02040503050406030204" pitchFamily="18" charset="0"/>
                          </a:rPr>
                          <m:t> × </m:t>
                        </m:r>
                        <m:r>
                          <a:rPr lang="de-DE" b="0" i="1" smtClean="0">
                            <a:latin typeface="Cambria Math" panose="02040503050406030204" pitchFamily="18" charset="0"/>
                          </a:rPr>
                          <m:t>𝑚</m:t>
                        </m:r>
                      </m:sup>
                    </m:sSup>
                    <m:r>
                      <a:rPr lang="de-DE" b="0" i="1" smtClean="0">
                        <a:latin typeface="Cambria Math" panose="02040503050406030204" pitchFamily="18" charset="0"/>
                      </a:rPr>
                      <m:t>→</m:t>
                    </m:r>
                    <m:r>
                      <a:rPr lang="de-DE" b="0" i="1" smtClean="0">
                        <a:latin typeface="Cambria Math" panose="02040503050406030204" pitchFamily="18" charset="0"/>
                      </a:rPr>
                      <m:t>𝐴</m:t>
                    </m:r>
                  </m:oMath>
                </a14:m>
                <a:endParaRPr lang="de-DE" dirty="0"/>
              </a:p>
              <a:p>
                <a:r>
                  <a:rPr lang="de-DE" dirty="0"/>
                  <a:t>Goal </a:t>
                </a:r>
                <a:r>
                  <a:rPr lang="de-DE" dirty="0" err="1"/>
                  <a:t>is</a:t>
                </a:r>
                <a:r>
                  <a:rPr lang="de-DE" dirty="0"/>
                  <a:t> to find </a:t>
                </a:r>
                <a:r>
                  <a:rPr lang="de-DE" dirty="0" err="1"/>
                  <a:t>value</a:t>
                </a:r>
                <a:r>
                  <a:rPr lang="de-DE" dirty="0"/>
                  <a:t> </a:t>
                </a:r>
                <a:r>
                  <a:rPr lang="de-DE" dirty="0" err="1"/>
                  <a:t>function</a:t>
                </a:r>
                <a:r>
                  <a:rPr lang="de-DE" dirty="0"/>
                  <a:t> </a:t>
                </a:r>
                <a14:m>
                  <m:oMath xmlns:m="http://schemas.openxmlformats.org/officeDocument/2006/math">
                    <m:r>
                      <a:rPr lang="de-DE" b="0" i="1" smtClean="0">
                        <a:latin typeface="Cambria Math" panose="02040503050406030204" pitchFamily="18" charset="0"/>
                      </a:rPr>
                      <m:t>𝑣</m:t>
                    </m:r>
                    <m:d>
                      <m:dPr>
                        <m:ctrlPr>
                          <a:rPr lang="de-DE" b="0" i="1" smtClean="0">
                            <a:latin typeface="Cambria Math" panose="02040503050406030204" pitchFamily="18" charset="0"/>
                          </a:rPr>
                        </m:ctrlPr>
                      </m:dPr>
                      <m:e>
                        <m:r>
                          <a:rPr lang="de-DE" b="0" i="1" smtClean="0">
                            <a:latin typeface="Cambria Math" panose="02040503050406030204" pitchFamily="18" charset="0"/>
                          </a:rPr>
                          <m:t>𝑖</m:t>
                        </m:r>
                        <m:r>
                          <a:rPr lang="de-DE" b="0" i="1" smtClean="0">
                            <a:latin typeface="Cambria Math" panose="02040503050406030204" pitchFamily="18" charset="0"/>
                          </a:rPr>
                          <m:t>,</m:t>
                        </m:r>
                        <m:r>
                          <a:rPr lang="de-DE" b="0" i="1" smtClean="0">
                            <a:latin typeface="Cambria Math" panose="02040503050406030204" pitchFamily="18" charset="0"/>
                          </a:rPr>
                          <m:t>𝑗</m:t>
                        </m:r>
                      </m:e>
                    </m:d>
                    <m:r>
                      <a:rPr lang="de-DE" b="0" i="1" smtClean="0">
                        <a:latin typeface="Cambria Math" panose="02040503050406030204" pitchFamily="18" charset="0"/>
                      </a:rPr>
                      <m:t>∈</m:t>
                    </m:r>
                    <m:r>
                      <a:rPr lang="de-DE" b="0" i="1" smtClean="0">
                        <a:latin typeface="Cambria Math" panose="02040503050406030204" pitchFamily="18" charset="0"/>
                      </a:rPr>
                      <m:t>ℕ</m:t>
                    </m:r>
                  </m:oMath>
                </a14:m>
                <a:endParaRPr lang="de-DE" dirty="0"/>
              </a:p>
              <a:p>
                <a:r>
                  <a:rPr lang="de-DE" dirty="0" err="1"/>
                  <a:t>Cost</a:t>
                </a:r>
                <a:r>
                  <a:rPr lang="de-DE" dirty="0"/>
                  <a:t> </a:t>
                </a:r>
                <a:r>
                  <a:rPr lang="de-DE" dirty="0" err="1"/>
                  <a:t>function</a:t>
                </a:r>
                <a:r>
                  <a:rPr lang="de-DE" dirty="0"/>
                  <a:t> </a:t>
                </a:r>
                <a14:m>
                  <m:oMath xmlns:m="http://schemas.openxmlformats.org/officeDocument/2006/math">
                    <m:r>
                      <a:rPr lang="de-DE" b="0" i="1" smtClean="0">
                        <a:latin typeface="Cambria Math" panose="02040503050406030204" pitchFamily="18" charset="0"/>
                      </a:rPr>
                      <m:t>𝑐</m:t>
                    </m:r>
                    <m:d>
                      <m:dPr>
                        <m:ctrlPr>
                          <a:rPr lang="de-DE" b="0" i="1" smtClean="0">
                            <a:latin typeface="Cambria Math" panose="02040503050406030204" pitchFamily="18" charset="0"/>
                          </a:rPr>
                        </m:ctrlPr>
                      </m:dPr>
                      <m:e>
                        <m:r>
                          <a:rPr lang="de-DE" b="0" i="1" smtClean="0">
                            <a:latin typeface="Cambria Math" panose="02040503050406030204" pitchFamily="18" charset="0"/>
                          </a:rPr>
                          <m:t>𝑖</m:t>
                        </m:r>
                        <m:r>
                          <a:rPr lang="de-DE" b="0" i="1" smtClean="0">
                            <a:latin typeface="Cambria Math" panose="02040503050406030204" pitchFamily="18" charset="0"/>
                          </a:rPr>
                          <m:t>,</m:t>
                        </m:r>
                        <m:r>
                          <a:rPr lang="de-DE" b="0" i="1" smtClean="0">
                            <a:latin typeface="Cambria Math" panose="02040503050406030204" pitchFamily="18" charset="0"/>
                          </a:rPr>
                          <m:t>𝑗</m:t>
                        </m:r>
                      </m:e>
                    </m:d>
                    <m:r>
                      <a:rPr lang="de-DE" b="0" i="1" smtClean="0">
                        <a:latin typeface="Cambria Math" panose="02040503050406030204" pitchFamily="18" charset="0"/>
                      </a:rPr>
                      <m:t>=</m:t>
                    </m:r>
                    <m:r>
                      <a:rPr lang="de-DE" b="0" i="1" smtClean="0">
                        <a:latin typeface="Cambria Math" panose="02040503050406030204" pitchFamily="18" charset="0"/>
                      </a:rPr>
                      <m:t>𝑀</m:t>
                    </m:r>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r>
                      <a:rPr lang="de-DE" b="0" i="1" smtClean="0">
                        <a:latin typeface="Cambria Math" panose="02040503050406030204" pitchFamily="18" charset="0"/>
                      </a:rPr>
                      <m:t>𝑗</m:t>
                    </m:r>
                    <m:r>
                      <a:rPr lang="de-DE" b="0" i="1" smtClean="0">
                        <a:latin typeface="Cambria Math" panose="02040503050406030204" pitchFamily="18" charset="0"/>
                      </a:rPr>
                      <m:t>)</m:t>
                    </m:r>
                  </m:oMath>
                </a14:m>
                <a:endParaRPr lang="de-DE" dirty="0"/>
              </a:p>
              <a:p>
                <a:r>
                  <a:rPr lang="de-DE" dirty="0"/>
                  <a:t>Trivial </a:t>
                </a:r>
                <a:r>
                  <a:rPr lang="de-DE" dirty="0" err="1"/>
                  <a:t>cases</a:t>
                </a:r>
                <a:r>
                  <a:rPr lang="de-DE" dirty="0"/>
                  <a:t> </a:t>
                </a:r>
                <a14:m>
                  <m:oMath xmlns:m="http://schemas.openxmlformats.org/officeDocument/2006/math">
                    <m:r>
                      <a:rPr lang="de-DE" b="0" i="1" smtClean="0">
                        <a:latin typeface="Cambria Math" panose="02040503050406030204" pitchFamily="18" charset="0"/>
                      </a:rPr>
                      <m:t>𝑣</m:t>
                    </m:r>
                    <m:d>
                      <m:dPr>
                        <m:ctrlPr>
                          <a:rPr lang="de-DE" b="0" i="1" smtClean="0">
                            <a:latin typeface="Cambria Math" panose="02040503050406030204" pitchFamily="18" charset="0"/>
                          </a:rPr>
                        </m:ctrlPr>
                      </m:dPr>
                      <m:e>
                        <m:r>
                          <a:rPr lang="de-DE" b="0" i="1" smtClean="0">
                            <a:latin typeface="Cambria Math" panose="02040503050406030204" pitchFamily="18" charset="0"/>
                          </a:rPr>
                          <m:t>𝑖</m:t>
                        </m:r>
                        <m:r>
                          <a:rPr lang="de-DE" b="0" i="1" smtClean="0">
                            <a:latin typeface="Cambria Math" panose="02040503050406030204" pitchFamily="18" charset="0"/>
                          </a:rPr>
                          <m:t>,</m:t>
                        </m:r>
                        <m:r>
                          <a:rPr lang="de-DE" b="0" i="1" smtClean="0">
                            <a:latin typeface="Cambria Math" panose="02040503050406030204" pitchFamily="18" charset="0"/>
                          </a:rPr>
                          <m:t>𝑗</m:t>
                        </m:r>
                      </m:e>
                    </m:d>
                    <m:r>
                      <a:rPr lang="de-DE" b="0" i="1" smtClean="0">
                        <a:latin typeface="Cambria Math" panose="02040503050406030204" pitchFamily="18" charset="0"/>
                      </a:rPr>
                      <m:t>=</m:t>
                    </m:r>
                    <m:d>
                      <m:dPr>
                        <m:begChr m:val="{"/>
                        <m:endChr m:val=""/>
                        <m:ctrlPr>
                          <a:rPr lang="de-DE" b="0" i="1" smtClean="0">
                            <a:latin typeface="Cambria Math" panose="02040503050406030204" pitchFamily="18" charset="0"/>
                          </a:rPr>
                        </m:ctrlPr>
                      </m:dPr>
                      <m:e>
                        <m:eqArr>
                          <m:eqArrPr>
                            <m:ctrlPr>
                              <a:rPr lang="de-DE" b="0" i="1" smtClean="0">
                                <a:latin typeface="Cambria Math" panose="02040503050406030204" pitchFamily="18" charset="0"/>
                              </a:rPr>
                            </m:ctrlPr>
                          </m:eqArrPr>
                          <m:e>
                            <m:r>
                              <a:rPr lang="de-DE" b="0" i="1" smtClean="0">
                                <a:latin typeface="Cambria Math" panose="02040503050406030204" pitchFamily="18" charset="0"/>
                              </a:rPr>
                              <m:t>∞,  </m:t>
                            </m:r>
                            <m:r>
                              <a:rPr lang="de-DE" b="0" i="1" smtClean="0">
                                <a:latin typeface="Cambria Math" panose="02040503050406030204" pitchFamily="18" charset="0"/>
                              </a:rPr>
                              <m:t>𝑖𝑓</m:t>
                            </m:r>
                            <m:r>
                              <a:rPr lang="de-DE" b="0" i="1" smtClean="0">
                                <a:latin typeface="Cambria Math" panose="02040503050406030204" pitchFamily="18" charset="0"/>
                              </a:rPr>
                              <m:t> </m:t>
                            </m:r>
                            <m:r>
                              <a:rPr lang="de-DE" b="0" i="1" smtClean="0">
                                <a:latin typeface="Cambria Math" panose="02040503050406030204" pitchFamily="18" charset="0"/>
                              </a:rPr>
                              <m:t>𝑖</m:t>
                            </m:r>
                            <m:r>
                              <a:rPr lang="de-DE" b="0" i="1" smtClean="0">
                                <a:latin typeface="Cambria Math" panose="02040503050406030204" pitchFamily="18" charset="0"/>
                              </a:rPr>
                              <m:t>&lt;1 </m:t>
                            </m:r>
                            <m:r>
                              <a:rPr lang="de-DE" b="0" i="1" smtClean="0">
                                <a:latin typeface="Cambria Math" panose="02040503050406030204" pitchFamily="18" charset="0"/>
                              </a:rPr>
                              <m:t>𝑜𝑟</m:t>
                            </m:r>
                            <m:r>
                              <a:rPr lang="de-DE" b="0" i="1" smtClean="0">
                                <a:latin typeface="Cambria Math" panose="02040503050406030204" pitchFamily="18" charset="0"/>
                              </a:rPr>
                              <m:t> </m:t>
                            </m:r>
                            <m:r>
                              <a:rPr lang="de-DE" b="0" i="1" smtClean="0">
                                <a:latin typeface="Cambria Math" panose="02040503050406030204" pitchFamily="18" charset="0"/>
                              </a:rPr>
                              <m:t>𝑖</m:t>
                            </m:r>
                            <m:r>
                              <a:rPr lang="de-DE" b="0" i="1" smtClean="0">
                                <a:latin typeface="Cambria Math" panose="02040503050406030204" pitchFamily="18" charset="0"/>
                              </a:rPr>
                              <m:t>&gt;</m:t>
                            </m:r>
                            <m:r>
                              <a:rPr lang="de-DE" b="0" i="1" smtClean="0">
                                <a:latin typeface="Cambria Math" panose="02040503050406030204" pitchFamily="18" charset="0"/>
                              </a:rPr>
                              <m:t>𝑛</m:t>
                            </m:r>
                            <m:r>
                              <a:rPr lang="de-DE" b="0" i="1" smtClean="0">
                                <a:latin typeface="Cambria Math" panose="02040503050406030204" pitchFamily="18" charset="0"/>
                              </a:rPr>
                              <m:t> </m:t>
                            </m:r>
                            <m:r>
                              <a:rPr lang="de-DE" b="0" i="1" smtClean="0">
                                <a:latin typeface="Cambria Math" panose="02040503050406030204" pitchFamily="18" charset="0"/>
                              </a:rPr>
                              <m:t>𝑜𝑟</m:t>
                            </m:r>
                            <m:r>
                              <a:rPr lang="de-DE" b="0" i="1" smtClean="0">
                                <a:latin typeface="Cambria Math" panose="02040503050406030204" pitchFamily="18" charset="0"/>
                              </a:rPr>
                              <m:t> </m:t>
                            </m:r>
                            <m:r>
                              <a:rPr lang="de-DE" b="0" i="1" smtClean="0">
                                <a:latin typeface="Cambria Math" panose="02040503050406030204" pitchFamily="18" charset="0"/>
                              </a:rPr>
                              <m:t>𝑗</m:t>
                            </m:r>
                            <m:r>
                              <a:rPr lang="de-DE" b="0" i="1" smtClean="0">
                                <a:latin typeface="Cambria Math" panose="02040503050406030204" pitchFamily="18" charset="0"/>
                              </a:rPr>
                              <m:t>&lt;1 </m:t>
                            </m:r>
                            <m:r>
                              <a:rPr lang="de-DE" b="0" i="1" smtClean="0">
                                <a:latin typeface="Cambria Math" panose="02040503050406030204" pitchFamily="18" charset="0"/>
                              </a:rPr>
                              <m:t>𝑜𝑟</m:t>
                            </m:r>
                            <m:r>
                              <a:rPr lang="de-DE" b="0" i="1" smtClean="0">
                                <a:latin typeface="Cambria Math" panose="02040503050406030204" pitchFamily="18" charset="0"/>
                              </a:rPr>
                              <m:t> </m:t>
                            </m:r>
                            <m:r>
                              <a:rPr lang="de-DE" b="0" i="1" smtClean="0">
                                <a:latin typeface="Cambria Math" panose="02040503050406030204" pitchFamily="18" charset="0"/>
                              </a:rPr>
                              <m:t>𝑗</m:t>
                            </m:r>
                            <m:r>
                              <a:rPr lang="de-DE" b="0" i="1" smtClean="0">
                                <a:latin typeface="Cambria Math" panose="02040503050406030204" pitchFamily="18" charset="0"/>
                              </a:rPr>
                              <m:t>&gt;</m:t>
                            </m:r>
                            <m:r>
                              <a:rPr lang="de-DE" b="0" i="1" smtClean="0">
                                <a:latin typeface="Cambria Math" panose="02040503050406030204" pitchFamily="18" charset="0"/>
                              </a:rPr>
                              <m:t>𝑚</m:t>
                            </m:r>
                          </m:e>
                          <m:e>
                            <m:r>
                              <a:rPr lang="de-DE" b="0" i="1" smtClean="0">
                                <a:latin typeface="Cambria Math" panose="02040503050406030204" pitchFamily="18" charset="0"/>
                              </a:rPr>
                              <m:t>0,                                       </m:t>
                            </m:r>
                            <m:r>
                              <a:rPr lang="de-DE" b="0" i="1" smtClean="0">
                                <a:latin typeface="Cambria Math" panose="02040503050406030204" pitchFamily="18" charset="0"/>
                              </a:rPr>
                              <m:t>𝑖𝑓</m:t>
                            </m:r>
                            <m:r>
                              <a:rPr lang="de-DE" b="0" i="1" smtClean="0">
                                <a:latin typeface="Cambria Math" panose="02040503050406030204" pitchFamily="18" charset="0"/>
                              </a:rPr>
                              <m:t> </m:t>
                            </m:r>
                            <m:d>
                              <m:dPr>
                                <m:ctrlPr>
                                  <a:rPr lang="de-DE" b="0" i="1" smtClean="0">
                                    <a:latin typeface="Cambria Math" panose="02040503050406030204" pitchFamily="18" charset="0"/>
                                  </a:rPr>
                                </m:ctrlPr>
                              </m:dPr>
                              <m:e>
                                <m:r>
                                  <a:rPr lang="de-DE" b="0" i="1" smtClean="0">
                                    <a:latin typeface="Cambria Math" panose="02040503050406030204" pitchFamily="18" charset="0"/>
                                  </a:rPr>
                                  <m:t>𝑖</m:t>
                                </m:r>
                                <m:r>
                                  <a:rPr lang="de-DE" b="0" i="1" smtClean="0">
                                    <a:latin typeface="Cambria Math" panose="02040503050406030204" pitchFamily="18" charset="0"/>
                                  </a:rPr>
                                  <m:t>,</m:t>
                                </m:r>
                                <m:r>
                                  <a:rPr lang="de-DE" b="0" i="1" smtClean="0">
                                    <a:latin typeface="Cambria Math" panose="02040503050406030204" pitchFamily="18" charset="0"/>
                                  </a:rPr>
                                  <m:t>𝑗</m:t>
                                </m:r>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𝑋</m:t>
                                </m:r>
                              </m:e>
                              <m:sub>
                                <m:r>
                                  <a:rPr lang="de-DE" b="0" i="1" smtClean="0">
                                    <a:latin typeface="Cambria Math" panose="02040503050406030204" pitchFamily="18" charset="0"/>
                                  </a:rPr>
                                  <m:t>𝑔𝑜𝑎𝑙</m:t>
                                </m:r>
                              </m:sub>
                            </m:sSub>
                          </m:e>
                        </m:eqArr>
                      </m:e>
                    </m:d>
                  </m:oMath>
                </a14:m>
                <a:endParaRPr lang="de-DE" dirty="0"/>
              </a:p>
              <a:p>
                <a:pPr marL="0" indent="0">
                  <a:buNone/>
                </a:pPr>
                <a:endParaRPr lang="de-DE" dirty="0"/>
              </a:p>
            </p:txBody>
          </p:sp>
        </mc:Choice>
        <mc:Fallback>
          <p:sp>
            <p:nvSpPr>
              <p:cNvPr id="5" name="Inhaltsplatzhalter 4">
                <a:extLst>
                  <a:ext uri="{FF2B5EF4-FFF2-40B4-BE49-F238E27FC236}">
                    <a16:creationId xmlns:a16="http://schemas.microsoft.com/office/drawing/2014/main" id="{ACB4DAC7-20C3-4474-85BD-A6CC9D497592}"/>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de-DE">
                    <a:noFill/>
                  </a:rPr>
                  <a:t> </a:t>
                </a:r>
              </a:p>
            </p:txBody>
          </p:sp>
        </mc:Fallback>
      </mc:AlternateContent>
    </p:spTree>
    <p:extLst>
      <p:ext uri="{BB962C8B-B14F-4D97-AF65-F5344CB8AC3E}">
        <p14:creationId xmlns:p14="http://schemas.microsoft.com/office/powerpoint/2010/main" val="2880645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D5DE79C-557C-4AD2-83D8-F9D4C0745B20}"/>
              </a:ext>
            </a:extLst>
          </p:cNvPr>
          <p:cNvSpPr>
            <a:spLocks noGrp="1"/>
          </p:cNvSpPr>
          <p:nvPr>
            <p:ph type="title"/>
          </p:nvPr>
        </p:nvSpPr>
        <p:spPr/>
        <p:txBody>
          <a:bodyPr/>
          <a:lstStyle/>
          <a:p>
            <a:r>
              <a:rPr lang="en-US" sz="4400" dirty="0"/>
              <a:t>Finding the value function</a:t>
            </a:r>
            <a:endParaRPr lang="de-DE" dirty="0"/>
          </a:p>
        </p:txBody>
      </p:sp>
      <mc:AlternateContent xmlns:mc="http://schemas.openxmlformats.org/markup-compatibility/2006">
        <mc:Choice xmlns:a14="http://schemas.microsoft.com/office/drawing/2010/main" Requires="a14">
          <p:sp>
            <p:nvSpPr>
              <p:cNvPr id="5" name="Inhaltsplatzhalter 4">
                <a:extLst>
                  <a:ext uri="{FF2B5EF4-FFF2-40B4-BE49-F238E27FC236}">
                    <a16:creationId xmlns:a16="http://schemas.microsoft.com/office/drawing/2014/main" id="{ACB4DAC7-20C3-4474-85BD-A6CC9D497592}"/>
                  </a:ext>
                </a:extLst>
              </p:cNvPr>
              <p:cNvSpPr>
                <a:spLocks noGrp="1"/>
              </p:cNvSpPr>
              <p:nvPr>
                <p:ph idx="1"/>
              </p:nvPr>
            </p:nvSpPr>
            <p:spPr/>
            <p:txBody>
              <a:bodyPr/>
              <a:lstStyle/>
              <a:p>
                <a:r>
                  <a:rPr lang="de-DE" dirty="0"/>
                  <a:t>Backwards </a:t>
                </a:r>
                <a:r>
                  <a:rPr lang="de-DE" dirty="0" err="1"/>
                  <a:t>iteration</a:t>
                </a:r>
                <a:r>
                  <a:rPr lang="de-DE" dirty="0"/>
                  <a:t>: </a:t>
                </a:r>
                <a14:m>
                  <m:oMath xmlns:m="http://schemas.openxmlformats.org/officeDocument/2006/math">
                    <m:r>
                      <a:rPr lang="de-DE" b="0" i="1" smtClean="0">
                        <a:latin typeface="Cambria Math" panose="02040503050406030204" pitchFamily="18" charset="0"/>
                      </a:rPr>
                      <m:t>(</m:t>
                    </m:r>
                    <m:r>
                      <a:rPr lang="de-DE" b="0" i="1" smtClean="0">
                        <a:latin typeface="Cambria Math" panose="02040503050406030204" pitchFamily="18" charset="0"/>
                      </a:rPr>
                      <m:t>𝑁</m:t>
                    </m:r>
                    <m:r>
                      <a:rPr lang="de-DE" b="0" i="1" smtClean="0">
                        <a:latin typeface="Cambria Math" panose="02040503050406030204" pitchFamily="18" charset="0"/>
                      </a:rPr>
                      <m:t>, </m:t>
                    </m:r>
                    <m:r>
                      <a:rPr lang="de-DE" b="0" i="1" smtClean="0">
                        <a:latin typeface="Cambria Math" panose="02040503050406030204" pitchFamily="18" charset="0"/>
                      </a:rPr>
                      <m:t>𝑁</m:t>
                    </m:r>
                    <m:r>
                      <a:rPr lang="de-DE" b="0" i="1" smtClean="0">
                        <a:latin typeface="Cambria Math" panose="02040503050406030204" pitchFamily="18" charset="0"/>
                      </a:rPr>
                      <m:t>−1,…,0)</m:t>
                    </m:r>
                  </m:oMath>
                </a14:m>
                <a:endParaRPr lang="de-DE" dirty="0"/>
              </a:p>
              <a:p>
                <a:r>
                  <a:rPr lang="de-DE" dirty="0"/>
                  <a:t>Store </a:t>
                </a:r>
                <a:r>
                  <a:rPr lang="de-DE" dirty="0" err="1"/>
                  <a:t>results</a:t>
                </a:r>
                <a:r>
                  <a:rPr lang="de-DE" dirty="0"/>
                  <a:t> in </a:t>
                </a:r>
                <a:r>
                  <a:rPr lang="de-DE" dirty="0" err="1"/>
                  <a:t>memoization</a:t>
                </a:r>
                <a:r>
                  <a:rPr lang="de-DE" dirty="0"/>
                  <a:t> </a:t>
                </a:r>
                <a:r>
                  <a:rPr lang="de-DE" dirty="0" err="1"/>
                  <a:t>table</a:t>
                </a:r>
                <a:r>
                  <a:rPr lang="de-DE" dirty="0"/>
                  <a:t> </a:t>
                </a:r>
                <a14:m>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𝑉</m:t>
                        </m:r>
                      </m:e>
                      <m:sup>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𝑚</m:t>
                        </m:r>
                      </m:sup>
                    </m:sSup>
                  </m:oMath>
                </a14:m>
                <a:endParaRPr lang="de-DE" dirty="0"/>
              </a:p>
              <a:p>
                <a14:m>
                  <m:oMath xmlns:m="http://schemas.openxmlformats.org/officeDocument/2006/math">
                    <m:r>
                      <a:rPr lang="de-DE" i="1" smtClean="0">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−1,</m:t>
                        </m:r>
                        <m:r>
                          <a:rPr lang="de-DE" i="1">
                            <a:latin typeface="Cambria Math" panose="02040503050406030204" pitchFamily="18" charset="0"/>
                          </a:rPr>
                          <m:t>𝑗</m:t>
                        </m:r>
                      </m:e>
                    </m:d>
                    <m:r>
                      <a:rPr lang="de-DE" i="1">
                        <a:latin typeface="Cambria Math" panose="02040503050406030204" pitchFamily="18" charset="0"/>
                      </a:rPr>
                      <m:t>=</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e>
                    </m:d>
                    <m:r>
                      <a:rPr lang="de-DE" i="1">
                        <a:latin typeface="Cambria Math" panose="02040503050406030204" pitchFamily="18" charset="0"/>
                      </a:rPr>
                      <m:t>+</m:t>
                    </m:r>
                    <m:r>
                      <a:rPr lang="de-DE" i="1">
                        <a:latin typeface="Cambria Math" panose="02040503050406030204" pitchFamily="18" charset="0"/>
                      </a:rPr>
                      <m:t>𝑐</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e>
                    </m:d>
                    <m:r>
                      <a:rPr lang="de-DE" i="1">
                        <a:latin typeface="Cambria Math" panose="02040503050406030204" pitchFamily="18" charset="0"/>
                      </a:rPr>
                      <m:t>   </m:t>
                    </m:r>
                    <m:r>
                      <a:rPr lang="de-DE" i="1">
                        <a:latin typeface="Cambria Math" panose="02040503050406030204" pitchFamily="18" charset="0"/>
                      </a:rPr>
                      <m:t>𝑖𝑓</m:t>
                    </m:r>
                    <m:r>
                      <a:rPr lang="de-DE" i="1">
                        <a:latin typeface="Cambria Math" panose="02040503050406030204" pitchFamily="18" charset="0"/>
                      </a:rPr>
                      <m:t> </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−1,</m:t>
                        </m:r>
                        <m:r>
                          <a:rPr lang="de-DE" i="1">
                            <a:latin typeface="Cambria Math" panose="02040503050406030204" pitchFamily="18" charset="0"/>
                          </a:rPr>
                          <m:t>𝑗</m:t>
                        </m:r>
                      </m:e>
                    </m:d>
                    <m:r>
                      <a:rPr lang="de-DE" i="1">
                        <a:latin typeface="Cambria Math" panose="02040503050406030204" pitchFamily="18" charset="0"/>
                      </a:rPr>
                      <m:t>&lt;</m:t>
                    </m:r>
                    <m:r>
                      <a:rPr lang="de-DE" i="1">
                        <a:latin typeface="Cambria Math" panose="02040503050406030204" pitchFamily="18" charset="0"/>
                      </a:rPr>
                      <m:t>𝑉</m:t>
                    </m:r>
                    <m:r>
                      <a:rPr lang="de-DE" i="1">
                        <a:latin typeface="Cambria Math" panose="02040503050406030204" pitchFamily="18" charset="0"/>
                      </a:rPr>
                      <m:t>(</m:t>
                    </m:r>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r>
                      <a:rPr lang="de-DE" i="1">
                        <a:latin typeface="Cambria Math" panose="02040503050406030204" pitchFamily="18" charset="0"/>
                      </a:rPr>
                      <m:t>)</m:t>
                    </m:r>
                  </m:oMath>
                </a14:m>
                <a:endParaRPr lang="de-DE" dirty="0"/>
              </a:p>
              <a:p>
                <a14:m>
                  <m:oMath xmlns:m="http://schemas.openxmlformats.org/officeDocument/2006/math">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𝑖</m:t>
                        </m:r>
                        <m:r>
                          <a:rPr lang="de-DE" b="0" i="1" smtClean="0">
                            <a:latin typeface="Cambria Math" panose="02040503050406030204" pitchFamily="18" charset="0"/>
                          </a:rPr>
                          <m:t>+</m:t>
                        </m:r>
                        <m:r>
                          <a:rPr lang="de-DE" i="1">
                            <a:latin typeface="Cambria Math" panose="02040503050406030204" pitchFamily="18" charset="0"/>
                          </a:rPr>
                          <m:t>1,</m:t>
                        </m:r>
                        <m:r>
                          <a:rPr lang="de-DE" i="1">
                            <a:latin typeface="Cambria Math" panose="02040503050406030204" pitchFamily="18" charset="0"/>
                          </a:rPr>
                          <m:t>𝑗</m:t>
                        </m:r>
                      </m:e>
                    </m:d>
                    <m:r>
                      <a:rPr lang="de-DE" i="1">
                        <a:latin typeface="Cambria Math" panose="02040503050406030204" pitchFamily="18" charset="0"/>
                      </a:rPr>
                      <m:t>=</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e>
                    </m:d>
                    <m:r>
                      <a:rPr lang="de-DE" i="1">
                        <a:latin typeface="Cambria Math" panose="02040503050406030204" pitchFamily="18" charset="0"/>
                      </a:rPr>
                      <m:t>+</m:t>
                    </m:r>
                    <m:r>
                      <a:rPr lang="de-DE" i="1">
                        <a:latin typeface="Cambria Math" panose="02040503050406030204" pitchFamily="18" charset="0"/>
                      </a:rPr>
                      <m:t>𝑐</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e>
                    </m:d>
                    <m:r>
                      <a:rPr lang="de-DE" i="1">
                        <a:latin typeface="Cambria Math" panose="02040503050406030204" pitchFamily="18" charset="0"/>
                      </a:rPr>
                      <m:t>   </m:t>
                    </m:r>
                    <m:r>
                      <a:rPr lang="de-DE" i="1">
                        <a:latin typeface="Cambria Math" panose="02040503050406030204" pitchFamily="18" charset="0"/>
                      </a:rPr>
                      <m:t>𝑖𝑓</m:t>
                    </m:r>
                    <m:r>
                      <a:rPr lang="de-DE" i="1">
                        <a:latin typeface="Cambria Math" panose="02040503050406030204" pitchFamily="18" charset="0"/>
                      </a:rPr>
                      <m:t> </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−1,</m:t>
                        </m:r>
                        <m:r>
                          <a:rPr lang="de-DE" i="1">
                            <a:latin typeface="Cambria Math" panose="02040503050406030204" pitchFamily="18" charset="0"/>
                          </a:rPr>
                          <m:t>𝑗</m:t>
                        </m:r>
                      </m:e>
                    </m:d>
                    <m:r>
                      <a:rPr lang="de-DE" i="1">
                        <a:latin typeface="Cambria Math" panose="02040503050406030204" pitchFamily="18" charset="0"/>
                      </a:rPr>
                      <m:t>&lt;</m:t>
                    </m:r>
                    <m:r>
                      <a:rPr lang="de-DE" i="1">
                        <a:latin typeface="Cambria Math" panose="02040503050406030204" pitchFamily="18" charset="0"/>
                      </a:rPr>
                      <m:t>𝑉</m:t>
                    </m:r>
                    <m:r>
                      <a:rPr lang="de-DE" i="1">
                        <a:latin typeface="Cambria Math" panose="02040503050406030204" pitchFamily="18" charset="0"/>
                      </a:rPr>
                      <m:t>(</m:t>
                    </m:r>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r>
                      <a:rPr lang="de-DE" i="1">
                        <a:latin typeface="Cambria Math" panose="02040503050406030204" pitchFamily="18" charset="0"/>
                      </a:rPr>
                      <m:t>)</m:t>
                    </m:r>
                  </m:oMath>
                </a14:m>
                <a:endParaRPr lang="de-DE" dirty="0"/>
              </a:p>
              <a:p>
                <a14:m>
                  <m:oMath xmlns:m="http://schemas.openxmlformats.org/officeDocument/2006/math">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r>
                          <a:rPr lang="de-DE" b="0" i="1" smtClean="0">
                            <a:latin typeface="Cambria Math" panose="02040503050406030204" pitchFamily="18" charset="0"/>
                          </a:rPr>
                          <m:t>−1</m:t>
                        </m:r>
                      </m:e>
                    </m:d>
                    <m:r>
                      <a:rPr lang="de-DE" i="1">
                        <a:latin typeface="Cambria Math" panose="02040503050406030204" pitchFamily="18" charset="0"/>
                      </a:rPr>
                      <m:t>=</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e>
                    </m:d>
                    <m:r>
                      <a:rPr lang="de-DE" i="1">
                        <a:latin typeface="Cambria Math" panose="02040503050406030204" pitchFamily="18" charset="0"/>
                      </a:rPr>
                      <m:t>+</m:t>
                    </m:r>
                    <m:r>
                      <a:rPr lang="de-DE" i="1">
                        <a:latin typeface="Cambria Math" panose="02040503050406030204" pitchFamily="18" charset="0"/>
                      </a:rPr>
                      <m:t>𝑐</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e>
                    </m:d>
                    <m:r>
                      <a:rPr lang="de-DE" i="1">
                        <a:latin typeface="Cambria Math" panose="02040503050406030204" pitchFamily="18" charset="0"/>
                      </a:rPr>
                      <m:t>   </m:t>
                    </m:r>
                    <m:r>
                      <a:rPr lang="de-DE" i="1">
                        <a:latin typeface="Cambria Math" panose="02040503050406030204" pitchFamily="18" charset="0"/>
                      </a:rPr>
                      <m:t>𝑖𝑓</m:t>
                    </m:r>
                    <m:r>
                      <a:rPr lang="de-DE" i="1">
                        <a:latin typeface="Cambria Math" panose="02040503050406030204" pitchFamily="18" charset="0"/>
                      </a:rPr>
                      <m:t> </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−1,</m:t>
                        </m:r>
                        <m:r>
                          <a:rPr lang="de-DE" i="1">
                            <a:latin typeface="Cambria Math" panose="02040503050406030204" pitchFamily="18" charset="0"/>
                          </a:rPr>
                          <m:t>𝑗</m:t>
                        </m:r>
                      </m:e>
                    </m:d>
                    <m:r>
                      <a:rPr lang="de-DE" i="1">
                        <a:latin typeface="Cambria Math" panose="02040503050406030204" pitchFamily="18" charset="0"/>
                      </a:rPr>
                      <m:t>&lt;</m:t>
                    </m:r>
                    <m:r>
                      <a:rPr lang="de-DE" i="1">
                        <a:latin typeface="Cambria Math" panose="02040503050406030204" pitchFamily="18" charset="0"/>
                      </a:rPr>
                      <m:t>𝑉</m:t>
                    </m:r>
                    <m:r>
                      <a:rPr lang="de-DE" i="1">
                        <a:latin typeface="Cambria Math" panose="02040503050406030204" pitchFamily="18" charset="0"/>
                      </a:rPr>
                      <m:t>(</m:t>
                    </m:r>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r>
                      <a:rPr lang="de-DE" i="1">
                        <a:latin typeface="Cambria Math" panose="02040503050406030204" pitchFamily="18" charset="0"/>
                      </a:rPr>
                      <m:t>)</m:t>
                    </m:r>
                  </m:oMath>
                </a14:m>
                <a:endParaRPr lang="de-DE" dirty="0"/>
              </a:p>
              <a:p>
                <a14:m>
                  <m:oMath xmlns:m="http://schemas.openxmlformats.org/officeDocument/2006/math">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r>
                          <a:rPr lang="de-DE" b="0" i="1" smtClean="0">
                            <a:latin typeface="Cambria Math" panose="02040503050406030204" pitchFamily="18" charset="0"/>
                          </a:rPr>
                          <m:t>+1</m:t>
                        </m:r>
                      </m:e>
                    </m:d>
                    <m:r>
                      <a:rPr lang="de-DE" i="1">
                        <a:latin typeface="Cambria Math" panose="02040503050406030204" pitchFamily="18" charset="0"/>
                      </a:rPr>
                      <m:t>=</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e>
                    </m:d>
                    <m:r>
                      <a:rPr lang="de-DE" i="1">
                        <a:latin typeface="Cambria Math" panose="02040503050406030204" pitchFamily="18" charset="0"/>
                      </a:rPr>
                      <m:t>+</m:t>
                    </m:r>
                    <m:r>
                      <a:rPr lang="de-DE" i="1">
                        <a:latin typeface="Cambria Math" panose="02040503050406030204" pitchFamily="18" charset="0"/>
                      </a:rPr>
                      <m:t>𝑐</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e>
                    </m:d>
                    <m:r>
                      <a:rPr lang="de-DE" i="1">
                        <a:latin typeface="Cambria Math" panose="02040503050406030204" pitchFamily="18" charset="0"/>
                      </a:rPr>
                      <m:t>   </m:t>
                    </m:r>
                    <m:r>
                      <a:rPr lang="de-DE" i="1">
                        <a:latin typeface="Cambria Math" panose="02040503050406030204" pitchFamily="18" charset="0"/>
                      </a:rPr>
                      <m:t>𝑖𝑓</m:t>
                    </m:r>
                    <m:r>
                      <a:rPr lang="de-DE" i="1">
                        <a:latin typeface="Cambria Math" panose="02040503050406030204" pitchFamily="18" charset="0"/>
                      </a:rPr>
                      <m:t> </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rPr>
                          <m:t>−1,</m:t>
                        </m:r>
                        <m:r>
                          <a:rPr lang="de-DE" i="1">
                            <a:latin typeface="Cambria Math" panose="02040503050406030204" pitchFamily="18" charset="0"/>
                          </a:rPr>
                          <m:t>𝑗</m:t>
                        </m:r>
                      </m:e>
                    </m:d>
                    <m:r>
                      <a:rPr lang="de-DE" i="1">
                        <a:latin typeface="Cambria Math" panose="02040503050406030204" pitchFamily="18" charset="0"/>
                      </a:rPr>
                      <m:t>&lt;</m:t>
                    </m:r>
                    <m:r>
                      <a:rPr lang="de-DE" i="1">
                        <a:latin typeface="Cambria Math" panose="02040503050406030204" pitchFamily="18" charset="0"/>
                      </a:rPr>
                      <m:t>𝑉</m:t>
                    </m:r>
                    <m:r>
                      <a:rPr lang="de-DE" i="1">
                        <a:latin typeface="Cambria Math" panose="02040503050406030204" pitchFamily="18" charset="0"/>
                      </a:rPr>
                      <m:t>(</m:t>
                    </m:r>
                    <m:r>
                      <a:rPr lang="de-DE" i="1">
                        <a:latin typeface="Cambria Math" panose="02040503050406030204" pitchFamily="18" charset="0"/>
                      </a:rPr>
                      <m:t>𝑖</m:t>
                    </m:r>
                    <m:r>
                      <a:rPr lang="de-DE" i="1">
                        <a:latin typeface="Cambria Math" panose="02040503050406030204" pitchFamily="18" charset="0"/>
                      </a:rPr>
                      <m:t>,</m:t>
                    </m:r>
                    <m:r>
                      <a:rPr lang="de-DE" i="1">
                        <a:latin typeface="Cambria Math" panose="02040503050406030204" pitchFamily="18" charset="0"/>
                      </a:rPr>
                      <m:t>𝑗</m:t>
                    </m:r>
                    <m:r>
                      <a:rPr lang="de-DE" i="1">
                        <a:latin typeface="Cambria Math" panose="02040503050406030204" pitchFamily="18" charset="0"/>
                      </a:rPr>
                      <m:t>)</m:t>
                    </m:r>
                  </m:oMath>
                </a14:m>
                <a:endParaRPr lang="de-DE" dirty="0"/>
              </a:p>
            </p:txBody>
          </p:sp>
        </mc:Choice>
        <mc:Fallback>
          <p:sp>
            <p:nvSpPr>
              <p:cNvPr id="5" name="Inhaltsplatzhalter 4">
                <a:extLst>
                  <a:ext uri="{FF2B5EF4-FFF2-40B4-BE49-F238E27FC236}">
                    <a16:creationId xmlns:a16="http://schemas.microsoft.com/office/drawing/2014/main" id="{ACB4DAC7-20C3-4474-85BD-A6CC9D497592}"/>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de-DE">
                    <a:noFill/>
                  </a:rPr>
                  <a:t> </a:t>
                </a:r>
              </a:p>
            </p:txBody>
          </p:sp>
        </mc:Fallback>
      </mc:AlternateContent>
    </p:spTree>
    <p:extLst>
      <p:ext uri="{BB962C8B-B14F-4D97-AF65-F5344CB8AC3E}">
        <p14:creationId xmlns:p14="http://schemas.microsoft.com/office/powerpoint/2010/main" val="2086602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D5DE79C-557C-4AD2-83D8-F9D4C0745B20}"/>
              </a:ext>
            </a:extLst>
          </p:cNvPr>
          <p:cNvSpPr>
            <a:spLocks noGrp="1"/>
          </p:cNvSpPr>
          <p:nvPr>
            <p:ph type="title"/>
          </p:nvPr>
        </p:nvSpPr>
        <p:spPr/>
        <p:txBody>
          <a:bodyPr/>
          <a:lstStyle/>
          <a:p>
            <a:r>
              <a:rPr lang="en-US" sz="4400" dirty="0"/>
              <a:t>Finding the value function</a:t>
            </a:r>
            <a:endParaRPr lang="de-DE" dirty="0"/>
          </a:p>
        </p:txBody>
      </p:sp>
      <mc:AlternateContent xmlns:mc="http://schemas.openxmlformats.org/markup-compatibility/2006">
        <mc:Choice xmlns:a14="http://schemas.microsoft.com/office/drawing/2010/main" Requires="a14">
          <p:sp>
            <p:nvSpPr>
              <p:cNvPr id="5" name="Inhaltsplatzhalter 4">
                <a:extLst>
                  <a:ext uri="{FF2B5EF4-FFF2-40B4-BE49-F238E27FC236}">
                    <a16:creationId xmlns:a16="http://schemas.microsoft.com/office/drawing/2014/main" id="{ACB4DAC7-20C3-4474-85BD-A6CC9D497592}"/>
                  </a:ext>
                </a:extLst>
              </p:cNvPr>
              <p:cNvSpPr>
                <a:spLocks noGrp="1"/>
              </p:cNvSpPr>
              <p:nvPr>
                <p:ph idx="1"/>
              </p:nvPr>
            </p:nvSpPr>
            <p:spPr>
              <a:xfrm>
                <a:off x="1255713" y="3328354"/>
                <a:ext cx="4762594" cy="2175976"/>
              </a:xfrm>
            </p:spPr>
            <p:txBody>
              <a:bodyPr>
                <a:normAutofit/>
              </a:bodyPr>
              <a:lstStyle/>
              <a:p>
                <a:r>
                  <a:rPr lang="de-DE" dirty="0"/>
                  <a:t>Stage </a:t>
                </a:r>
                <a14:m>
                  <m:oMath xmlns:m="http://schemas.openxmlformats.org/officeDocument/2006/math">
                    <m:r>
                      <a:rPr lang="de-DE" b="0" i="1" smtClean="0">
                        <a:latin typeface="Cambria Math" panose="02040503050406030204" pitchFamily="18" charset="0"/>
                      </a:rPr>
                      <m:t>𝑁</m:t>
                    </m:r>
                    <m:r>
                      <a:rPr lang="de-DE" b="0" i="1" smtClean="0">
                        <a:latin typeface="Cambria Math" panose="02040503050406030204" pitchFamily="18" charset="0"/>
                      </a:rPr>
                      <m:t>−1</m:t>
                    </m:r>
                  </m:oMath>
                </a14:m>
                <a:endParaRPr lang="de-DE" dirty="0"/>
              </a:p>
              <a:p>
                <a:pPr lvl="1"/>
                <a14:m>
                  <m:oMath xmlns:m="http://schemas.openxmlformats.org/officeDocument/2006/math">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3,3</m:t>
                        </m:r>
                      </m:e>
                    </m:d>
                    <m:r>
                      <a:rPr lang="de-DE" i="1">
                        <a:latin typeface="Cambria Math" panose="02040503050406030204" pitchFamily="18" charset="0"/>
                      </a:rPr>
                      <m:t>=</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3,4</m:t>
                        </m:r>
                      </m:e>
                    </m:d>
                    <m:r>
                      <a:rPr lang="de-DE" i="1">
                        <a:latin typeface="Cambria Math" panose="02040503050406030204" pitchFamily="18" charset="0"/>
                      </a:rPr>
                      <m:t>+</m:t>
                    </m:r>
                    <m:r>
                      <a:rPr lang="de-DE" i="1">
                        <a:latin typeface="Cambria Math" panose="02040503050406030204" pitchFamily="18" charset="0"/>
                      </a:rPr>
                      <m:t>𝑐</m:t>
                    </m:r>
                    <m:d>
                      <m:dPr>
                        <m:ctrlPr>
                          <a:rPr lang="de-DE" i="1">
                            <a:latin typeface="Cambria Math" panose="02040503050406030204" pitchFamily="18" charset="0"/>
                          </a:rPr>
                        </m:ctrlPr>
                      </m:dPr>
                      <m:e>
                        <m:r>
                          <a:rPr lang="de-DE" i="1">
                            <a:latin typeface="Cambria Math" panose="02040503050406030204" pitchFamily="18" charset="0"/>
                          </a:rPr>
                          <m:t>3,4</m:t>
                        </m:r>
                      </m:e>
                    </m:d>
                    <m:r>
                      <a:rPr lang="de-DE" i="1">
                        <a:latin typeface="Cambria Math" panose="02040503050406030204" pitchFamily="18" charset="0"/>
                      </a:rPr>
                      <m:t>=0+1=1</m:t>
                    </m:r>
                  </m:oMath>
                </a14:m>
                <a:endParaRPr lang="de-DE" dirty="0"/>
              </a:p>
              <a:p>
                <a:pPr lvl="1"/>
                <a14:m>
                  <m:oMath xmlns:m="http://schemas.openxmlformats.org/officeDocument/2006/math">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3,3</m:t>
                        </m:r>
                      </m:e>
                    </m:d>
                    <m:r>
                      <a:rPr lang="de-DE" i="1">
                        <a:latin typeface="Cambria Math" panose="02040503050406030204" pitchFamily="18" charset="0"/>
                      </a:rPr>
                      <m:t>=</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3,4</m:t>
                        </m:r>
                      </m:e>
                    </m:d>
                    <m:r>
                      <a:rPr lang="de-DE" i="1">
                        <a:latin typeface="Cambria Math" panose="02040503050406030204" pitchFamily="18" charset="0"/>
                      </a:rPr>
                      <m:t>+</m:t>
                    </m:r>
                    <m:r>
                      <a:rPr lang="de-DE" i="1">
                        <a:latin typeface="Cambria Math" panose="02040503050406030204" pitchFamily="18" charset="0"/>
                      </a:rPr>
                      <m:t>𝑐</m:t>
                    </m:r>
                    <m:d>
                      <m:dPr>
                        <m:ctrlPr>
                          <a:rPr lang="de-DE" i="1">
                            <a:latin typeface="Cambria Math" panose="02040503050406030204" pitchFamily="18" charset="0"/>
                          </a:rPr>
                        </m:ctrlPr>
                      </m:dPr>
                      <m:e>
                        <m:r>
                          <a:rPr lang="de-DE" i="1">
                            <a:latin typeface="Cambria Math" panose="02040503050406030204" pitchFamily="18" charset="0"/>
                          </a:rPr>
                          <m:t>3,4</m:t>
                        </m:r>
                      </m:e>
                    </m:d>
                    <m:r>
                      <a:rPr lang="de-DE" i="1">
                        <a:latin typeface="Cambria Math" panose="02040503050406030204" pitchFamily="18" charset="0"/>
                      </a:rPr>
                      <m:t>=0+1=1</m:t>
                    </m:r>
                  </m:oMath>
                </a14:m>
                <a:r>
                  <a:rPr lang="de-DE" dirty="0"/>
                  <a:t>	</a:t>
                </a:r>
              </a:p>
              <a:p>
                <a:pPr lvl="1"/>
                <a14:m>
                  <m:oMath xmlns:m="http://schemas.openxmlformats.org/officeDocument/2006/math">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3,3</m:t>
                        </m:r>
                      </m:e>
                    </m:d>
                    <m:r>
                      <a:rPr lang="de-DE" i="1">
                        <a:latin typeface="Cambria Math" panose="02040503050406030204" pitchFamily="18" charset="0"/>
                      </a:rPr>
                      <m:t>=</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3,4</m:t>
                        </m:r>
                      </m:e>
                    </m:d>
                    <m:r>
                      <a:rPr lang="de-DE" i="1">
                        <a:latin typeface="Cambria Math" panose="02040503050406030204" pitchFamily="18" charset="0"/>
                      </a:rPr>
                      <m:t>+</m:t>
                    </m:r>
                    <m:r>
                      <a:rPr lang="de-DE" i="1">
                        <a:latin typeface="Cambria Math" panose="02040503050406030204" pitchFamily="18" charset="0"/>
                      </a:rPr>
                      <m:t>𝑐</m:t>
                    </m:r>
                    <m:d>
                      <m:dPr>
                        <m:ctrlPr>
                          <a:rPr lang="de-DE" i="1">
                            <a:latin typeface="Cambria Math" panose="02040503050406030204" pitchFamily="18" charset="0"/>
                          </a:rPr>
                        </m:ctrlPr>
                      </m:dPr>
                      <m:e>
                        <m:r>
                          <a:rPr lang="de-DE" i="1">
                            <a:latin typeface="Cambria Math" panose="02040503050406030204" pitchFamily="18" charset="0"/>
                          </a:rPr>
                          <m:t>3,4</m:t>
                        </m:r>
                      </m:e>
                    </m:d>
                    <m:r>
                      <a:rPr lang="de-DE" i="1">
                        <a:latin typeface="Cambria Math" panose="02040503050406030204" pitchFamily="18" charset="0"/>
                      </a:rPr>
                      <m:t>=0+1=1</m:t>
                    </m:r>
                  </m:oMath>
                </a14:m>
                <a:endParaRPr lang="de-DE" dirty="0"/>
              </a:p>
              <a:p>
                <a:pPr lvl="1"/>
                <a14:m>
                  <m:oMath xmlns:m="http://schemas.openxmlformats.org/officeDocument/2006/math">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3,3</m:t>
                        </m:r>
                      </m:e>
                    </m:d>
                    <m:r>
                      <a:rPr lang="de-DE" i="1">
                        <a:latin typeface="Cambria Math" panose="02040503050406030204" pitchFamily="18" charset="0"/>
                      </a:rPr>
                      <m:t>=</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3,4</m:t>
                        </m:r>
                      </m:e>
                    </m:d>
                    <m:r>
                      <a:rPr lang="de-DE" i="1">
                        <a:latin typeface="Cambria Math" panose="02040503050406030204" pitchFamily="18" charset="0"/>
                      </a:rPr>
                      <m:t>+</m:t>
                    </m:r>
                    <m:r>
                      <a:rPr lang="de-DE" i="1">
                        <a:latin typeface="Cambria Math" panose="02040503050406030204" pitchFamily="18" charset="0"/>
                      </a:rPr>
                      <m:t>𝑐</m:t>
                    </m:r>
                    <m:d>
                      <m:dPr>
                        <m:ctrlPr>
                          <a:rPr lang="de-DE" i="1">
                            <a:latin typeface="Cambria Math" panose="02040503050406030204" pitchFamily="18" charset="0"/>
                          </a:rPr>
                        </m:ctrlPr>
                      </m:dPr>
                      <m:e>
                        <m:r>
                          <a:rPr lang="de-DE" i="1">
                            <a:latin typeface="Cambria Math" panose="02040503050406030204" pitchFamily="18" charset="0"/>
                          </a:rPr>
                          <m:t>3,4</m:t>
                        </m:r>
                      </m:e>
                    </m:d>
                    <m:r>
                      <a:rPr lang="de-DE" i="1">
                        <a:latin typeface="Cambria Math" panose="02040503050406030204" pitchFamily="18" charset="0"/>
                      </a:rPr>
                      <m:t>=0+1=1</m:t>
                    </m:r>
                  </m:oMath>
                </a14:m>
                <a:endParaRPr lang="de-DE" dirty="0"/>
              </a:p>
              <a:p>
                <a:pPr marL="457200" lvl="1" indent="0">
                  <a:buNone/>
                </a:pPr>
                <a:endParaRPr lang="de-DE" dirty="0"/>
              </a:p>
            </p:txBody>
          </p:sp>
        </mc:Choice>
        <mc:Fallback>
          <p:sp>
            <p:nvSpPr>
              <p:cNvPr id="5" name="Inhaltsplatzhalter 4">
                <a:extLst>
                  <a:ext uri="{FF2B5EF4-FFF2-40B4-BE49-F238E27FC236}">
                    <a16:creationId xmlns:a16="http://schemas.microsoft.com/office/drawing/2014/main" id="{ACB4DAC7-20C3-4474-85BD-A6CC9D497592}"/>
                  </a:ext>
                </a:extLst>
              </p:cNvPr>
              <p:cNvSpPr>
                <a:spLocks noGrp="1" noRot="1" noChangeAspect="1" noMove="1" noResize="1" noEditPoints="1" noAdjustHandles="1" noChangeArrowheads="1" noChangeShapeType="1" noTextEdit="1"/>
              </p:cNvSpPr>
              <p:nvPr>
                <p:ph idx="1"/>
              </p:nvPr>
            </p:nvSpPr>
            <p:spPr>
              <a:xfrm>
                <a:off x="1255713" y="3328354"/>
                <a:ext cx="4762594" cy="2175976"/>
              </a:xfrm>
              <a:blipFill>
                <a:blip r:embed="rId2"/>
                <a:stretch>
                  <a:fillRect l="-640" t="-1681"/>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6" name="Inhaltsplatzhalter 4">
                <a:extLst>
                  <a:ext uri="{FF2B5EF4-FFF2-40B4-BE49-F238E27FC236}">
                    <a16:creationId xmlns:a16="http://schemas.microsoft.com/office/drawing/2014/main" id="{38FEA301-2CF1-4DE4-93C9-FA436046CB43}"/>
                  </a:ext>
                </a:extLst>
              </p:cNvPr>
              <p:cNvSpPr txBox="1">
                <a:spLocks/>
              </p:cNvSpPr>
              <p:nvPr/>
            </p:nvSpPr>
            <p:spPr>
              <a:xfrm>
                <a:off x="6173695" y="332835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de-DE" dirty="0"/>
                  <a:t>Stage </a:t>
                </a:r>
                <a14:m>
                  <m:oMath xmlns:m="http://schemas.openxmlformats.org/officeDocument/2006/math">
                    <m:r>
                      <a:rPr lang="de-DE" i="1">
                        <a:latin typeface="Cambria Math" panose="02040503050406030204" pitchFamily="18" charset="0"/>
                      </a:rPr>
                      <m:t>𝑁</m:t>
                    </m:r>
                    <m:r>
                      <a:rPr lang="de-DE" i="1">
                        <a:latin typeface="Cambria Math" panose="02040503050406030204" pitchFamily="18" charset="0"/>
                      </a:rPr>
                      <m:t>−2</m:t>
                    </m:r>
                  </m:oMath>
                </a14:m>
                <a:r>
                  <a:rPr lang="de-DE" dirty="0"/>
                  <a:t> (</a:t>
                </a:r>
                <a:r>
                  <a:rPr lang="de-DE" dirty="0" err="1"/>
                  <a:t>exemplary</a:t>
                </a:r>
                <a:r>
                  <a:rPr lang="de-DE" dirty="0"/>
                  <a:t>)</a:t>
                </a:r>
              </a:p>
              <a:p>
                <a:pPr lvl="1"/>
                <a14:m>
                  <m:oMath xmlns:m="http://schemas.openxmlformats.org/officeDocument/2006/math">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2,3</m:t>
                        </m:r>
                      </m:e>
                    </m:d>
                    <m:r>
                      <a:rPr lang="de-DE" i="1">
                        <a:latin typeface="Cambria Math" panose="02040503050406030204" pitchFamily="18" charset="0"/>
                      </a:rPr>
                      <m:t>=</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2,4</m:t>
                        </m:r>
                      </m:e>
                    </m:d>
                    <m:r>
                      <a:rPr lang="de-DE" i="1">
                        <a:latin typeface="Cambria Math" panose="02040503050406030204" pitchFamily="18" charset="0"/>
                      </a:rPr>
                      <m:t>+</m:t>
                    </m:r>
                    <m:r>
                      <a:rPr lang="de-DE" i="1">
                        <a:latin typeface="Cambria Math" panose="02040503050406030204" pitchFamily="18" charset="0"/>
                      </a:rPr>
                      <m:t>𝑐</m:t>
                    </m:r>
                    <m:d>
                      <m:dPr>
                        <m:ctrlPr>
                          <a:rPr lang="de-DE" i="1">
                            <a:latin typeface="Cambria Math" panose="02040503050406030204" pitchFamily="18" charset="0"/>
                          </a:rPr>
                        </m:ctrlPr>
                      </m:dPr>
                      <m:e>
                        <m:r>
                          <a:rPr lang="de-DE" i="1">
                            <a:latin typeface="Cambria Math" panose="02040503050406030204" pitchFamily="18" charset="0"/>
                          </a:rPr>
                          <m:t>2,4</m:t>
                        </m:r>
                      </m:e>
                    </m:d>
                    <m:r>
                      <a:rPr lang="de-DE" i="1">
                        <a:latin typeface="Cambria Math" panose="02040503050406030204" pitchFamily="18" charset="0"/>
                      </a:rPr>
                      <m:t>=1+1=2</m:t>
                    </m:r>
                  </m:oMath>
                </a14:m>
                <a:endParaRPr lang="de-DE" dirty="0"/>
              </a:p>
              <a:p>
                <a:pPr lvl="1"/>
                <a14:m>
                  <m:oMath xmlns:m="http://schemas.openxmlformats.org/officeDocument/2006/math">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3</m:t>
                        </m:r>
                        <m:r>
                          <a:rPr lang="de-DE" i="1">
                            <a:latin typeface="Cambria Math" panose="02040503050406030204" pitchFamily="18" charset="0"/>
                          </a:rPr>
                          <m:t>,</m:t>
                        </m:r>
                        <m:r>
                          <a:rPr lang="de-DE" i="1">
                            <a:latin typeface="Cambria Math" panose="02040503050406030204" pitchFamily="18" charset="0"/>
                          </a:rPr>
                          <m:t>4</m:t>
                        </m:r>
                      </m:e>
                    </m:d>
                    <m:r>
                      <a:rPr lang="de-DE" i="1">
                        <a:latin typeface="Cambria Math" panose="02040503050406030204" pitchFamily="18" charset="0"/>
                      </a:rPr>
                      <m:t>=</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2,4</m:t>
                        </m:r>
                      </m:e>
                    </m:d>
                    <m:r>
                      <a:rPr lang="de-DE" i="1">
                        <a:latin typeface="Cambria Math" panose="02040503050406030204" pitchFamily="18" charset="0"/>
                      </a:rPr>
                      <m:t>+</m:t>
                    </m:r>
                    <m:r>
                      <a:rPr lang="de-DE" i="1">
                        <a:latin typeface="Cambria Math" panose="02040503050406030204" pitchFamily="18" charset="0"/>
                      </a:rPr>
                      <m:t>𝑐</m:t>
                    </m:r>
                    <m:d>
                      <m:dPr>
                        <m:ctrlPr>
                          <a:rPr lang="de-DE" i="1">
                            <a:latin typeface="Cambria Math" panose="02040503050406030204" pitchFamily="18" charset="0"/>
                          </a:rPr>
                        </m:ctrlPr>
                      </m:dPr>
                      <m:e>
                        <m:r>
                          <a:rPr lang="de-DE" i="1">
                            <a:latin typeface="Cambria Math" panose="02040503050406030204" pitchFamily="18" charset="0"/>
                          </a:rPr>
                          <m:t>2,4</m:t>
                        </m:r>
                      </m:e>
                    </m:d>
                    <m:r>
                      <a:rPr lang="de-DE" i="1">
                        <a:latin typeface="Cambria Math" panose="02040503050406030204" pitchFamily="18" charset="0"/>
                      </a:rPr>
                      <m:t>=1+1=2</m:t>
                    </m:r>
                  </m:oMath>
                </a14:m>
                <a:endParaRPr lang="de-DE" dirty="0"/>
              </a:p>
              <a:p>
                <a:pPr lvl="1"/>
                <a14:m>
                  <m:oMath xmlns:m="http://schemas.openxmlformats.org/officeDocument/2006/math">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2</m:t>
                        </m:r>
                        <m:r>
                          <a:rPr lang="de-DE" i="1">
                            <a:latin typeface="Cambria Math" panose="02040503050406030204" pitchFamily="18" charset="0"/>
                          </a:rPr>
                          <m:t>,5</m:t>
                        </m:r>
                      </m:e>
                    </m:d>
                    <m:r>
                      <a:rPr lang="de-DE" i="1">
                        <a:latin typeface="Cambria Math" panose="02040503050406030204" pitchFamily="18" charset="0"/>
                      </a:rPr>
                      <m:t>=</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2,4</m:t>
                        </m:r>
                      </m:e>
                    </m:d>
                    <m:r>
                      <a:rPr lang="de-DE" i="1">
                        <a:latin typeface="Cambria Math" panose="02040503050406030204" pitchFamily="18" charset="0"/>
                      </a:rPr>
                      <m:t>+</m:t>
                    </m:r>
                    <m:r>
                      <a:rPr lang="de-DE" i="1">
                        <a:latin typeface="Cambria Math" panose="02040503050406030204" pitchFamily="18" charset="0"/>
                      </a:rPr>
                      <m:t>𝑐</m:t>
                    </m:r>
                    <m:d>
                      <m:dPr>
                        <m:ctrlPr>
                          <a:rPr lang="de-DE" i="1">
                            <a:latin typeface="Cambria Math" panose="02040503050406030204" pitchFamily="18" charset="0"/>
                          </a:rPr>
                        </m:ctrlPr>
                      </m:dPr>
                      <m:e>
                        <m:r>
                          <a:rPr lang="de-DE" i="1">
                            <a:latin typeface="Cambria Math" panose="02040503050406030204" pitchFamily="18" charset="0"/>
                          </a:rPr>
                          <m:t>2,4</m:t>
                        </m:r>
                      </m:e>
                    </m:d>
                    <m:r>
                      <a:rPr lang="de-DE" i="1">
                        <a:latin typeface="Cambria Math" panose="02040503050406030204" pitchFamily="18" charset="0"/>
                      </a:rPr>
                      <m:t>=1+1=2</m:t>
                    </m:r>
                  </m:oMath>
                </a14:m>
                <a:endParaRPr lang="de-DE" dirty="0"/>
              </a:p>
              <a:p>
                <a:pPr lvl="1"/>
                <a14:m>
                  <m:oMath xmlns:m="http://schemas.openxmlformats.org/officeDocument/2006/math">
                    <m:r>
                      <a:rPr lang="de-DE" i="1">
                        <a:latin typeface="Cambria Math" panose="02040503050406030204" pitchFamily="18" charset="0"/>
                      </a:rPr>
                      <m:t>𝑣</m:t>
                    </m:r>
                    <m:r>
                      <a:rPr lang="de-DE" i="1">
                        <a:latin typeface="Cambria Math" panose="02040503050406030204" pitchFamily="18" charset="0"/>
                      </a:rPr>
                      <m:t>(1,4)</m:t>
                    </m:r>
                    <m:r>
                      <a:rPr lang="de-DE" i="1">
                        <a:latin typeface="Cambria Math" panose="02040503050406030204" pitchFamily="18" charset="0"/>
                      </a:rPr>
                      <m:t>=</m:t>
                    </m:r>
                    <m:r>
                      <a:rPr lang="de-DE" i="1">
                        <a:latin typeface="Cambria Math" panose="02040503050406030204" pitchFamily="18" charset="0"/>
                      </a:rPr>
                      <m:t>𝑣</m:t>
                    </m:r>
                    <m:d>
                      <m:dPr>
                        <m:ctrlPr>
                          <a:rPr lang="de-DE" i="1">
                            <a:latin typeface="Cambria Math" panose="02040503050406030204" pitchFamily="18" charset="0"/>
                          </a:rPr>
                        </m:ctrlPr>
                      </m:dPr>
                      <m:e>
                        <m:r>
                          <a:rPr lang="de-DE" i="1">
                            <a:latin typeface="Cambria Math" panose="02040503050406030204" pitchFamily="18" charset="0"/>
                          </a:rPr>
                          <m:t>2,4</m:t>
                        </m:r>
                      </m:e>
                    </m:d>
                    <m:r>
                      <a:rPr lang="de-DE" i="1">
                        <a:latin typeface="Cambria Math" panose="02040503050406030204" pitchFamily="18" charset="0"/>
                      </a:rPr>
                      <m:t>+</m:t>
                    </m:r>
                    <m:r>
                      <a:rPr lang="de-DE" i="1">
                        <a:latin typeface="Cambria Math" panose="02040503050406030204" pitchFamily="18" charset="0"/>
                      </a:rPr>
                      <m:t>𝑐</m:t>
                    </m:r>
                    <m:d>
                      <m:dPr>
                        <m:ctrlPr>
                          <a:rPr lang="de-DE" i="1">
                            <a:latin typeface="Cambria Math" panose="02040503050406030204" pitchFamily="18" charset="0"/>
                          </a:rPr>
                        </m:ctrlPr>
                      </m:dPr>
                      <m:e>
                        <m:r>
                          <a:rPr lang="de-DE" i="1">
                            <a:latin typeface="Cambria Math" panose="02040503050406030204" pitchFamily="18" charset="0"/>
                          </a:rPr>
                          <m:t>2,4</m:t>
                        </m:r>
                      </m:e>
                    </m:d>
                    <m:r>
                      <a:rPr lang="de-DE" i="1">
                        <a:latin typeface="Cambria Math" panose="02040503050406030204" pitchFamily="18" charset="0"/>
                      </a:rPr>
                      <m:t>=1+1=2</m:t>
                    </m:r>
                  </m:oMath>
                </a14:m>
                <a:endParaRPr lang="de-DE" dirty="0"/>
              </a:p>
            </p:txBody>
          </p:sp>
        </mc:Choice>
        <mc:Fallback>
          <p:sp>
            <p:nvSpPr>
              <p:cNvPr id="6" name="Inhaltsplatzhalter 4">
                <a:extLst>
                  <a:ext uri="{FF2B5EF4-FFF2-40B4-BE49-F238E27FC236}">
                    <a16:creationId xmlns:a16="http://schemas.microsoft.com/office/drawing/2014/main" id="{38FEA301-2CF1-4DE4-93C9-FA436046CB43}"/>
                  </a:ext>
                </a:extLst>
              </p:cNvPr>
              <p:cNvSpPr txBox="1">
                <a:spLocks noRot="1" noChangeAspect="1" noMove="1" noResize="1" noEditPoints="1" noAdjustHandles="1" noChangeArrowheads="1" noChangeShapeType="1" noTextEdit="1"/>
              </p:cNvSpPr>
              <p:nvPr/>
            </p:nvSpPr>
            <p:spPr>
              <a:xfrm>
                <a:off x="6173695" y="3328353"/>
                <a:ext cx="8946541" cy="4195481"/>
              </a:xfrm>
              <a:prstGeom prst="rect">
                <a:avLst/>
              </a:prstGeom>
              <a:blipFill>
                <a:blip r:embed="rId3"/>
                <a:stretch>
                  <a:fillRect l="-341" t="-872"/>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7" name="Inhaltsplatzhalter 4">
                <a:extLst>
                  <a:ext uri="{FF2B5EF4-FFF2-40B4-BE49-F238E27FC236}">
                    <a16:creationId xmlns:a16="http://schemas.microsoft.com/office/drawing/2014/main" id="{96F940F3-E30F-47F4-8CCE-F61021DF4168}"/>
                  </a:ext>
                </a:extLst>
              </p:cNvPr>
              <p:cNvSpPr txBox="1">
                <a:spLocks/>
              </p:cNvSpPr>
              <p:nvPr/>
            </p:nvSpPr>
            <p:spPr>
              <a:xfrm>
                <a:off x="1255712" y="2205319"/>
                <a:ext cx="5180947" cy="7709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de-DE" dirty="0"/>
                  <a:t>Stage </a:t>
                </a:r>
                <a14:m>
                  <m:oMath xmlns:m="http://schemas.openxmlformats.org/officeDocument/2006/math">
                    <m:r>
                      <a:rPr lang="de-DE" i="1" smtClean="0">
                        <a:latin typeface="Cambria Math" panose="02040503050406030204" pitchFamily="18" charset="0"/>
                      </a:rPr>
                      <m:t>𝑁</m:t>
                    </m:r>
                  </m:oMath>
                </a14:m>
                <a:endParaRPr lang="de-DE" dirty="0"/>
              </a:p>
              <a:p>
                <a:pPr lvl="1"/>
                <a14:m>
                  <m:oMath xmlns:m="http://schemas.openxmlformats.org/officeDocument/2006/math">
                    <m:r>
                      <a:rPr lang="de-DE" i="1" smtClean="0">
                        <a:latin typeface="Cambria Math" panose="02040503050406030204" pitchFamily="18" charset="0"/>
                      </a:rPr>
                      <m:t>𝑣</m:t>
                    </m:r>
                    <m:d>
                      <m:dPr>
                        <m:ctrlPr>
                          <a:rPr lang="de-DE" i="1" smtClean="0">
                            <a:latin typeface="Cambria Math" panose="02040503050406030204" pitchFamily="18" charset="0"/>
                          </a:rPr>
                        </m:ctrlPr>
                      </m:dPr>
                      <m:e>
                        <m:r>
                          <a:rPr lang="de-DE" i="1" smtClean="0">
                            <a:latin typeface="Cambria Math" panose="02040503050406030204" pitchFamily="18" charset="0"/>
                          </a:rPr>
                          <m:t>3,4</m:t>
                        </m:r>
                      </m:e>
                    </m:d>
                    <m:r>
                      <a:rPr lang="de-DE" i="1" smtClean="0">
                        <a:latin typeface="Cambria Math" panose="02040503050406030204" pitchFamily="18" charset="0"/>
                      </a:rPr>
                      <m:t>=0</m:t>
                    </m:r>
                  </m:oMath>
                </a14:m>
                <a:endParaRPr lang="de-DE" dirty="0"/>
              </a:p>
            </p:txBody>
          </p:sp>
        </mc:Choice>
        <mc:Fallback>
          <p:sp>
            <p:nvSpPr>
              <p:cNvPr id="7" name="Inhaltsplatzhalter 4">
                <a:extLst>
                  <a:ext uri="{FF2B5EF4-FFF2-40B4-BE49-F238E27FC236}">
                    <a16:creationId xmlns:a16="http://schemas.microsoft.com/office/drawing/2014/main" id="{96F940F3-E30F-47F4-8CCE-F61021DF4168}"/>
                  </a:ext>
                </a:extLst>
              </p:cNvPr>
              <p:cNvSpPr txBox="1">
                <a:spLocks noRot="1" noChangeAspect="1" noMove="1" noResize="1" noEditPoints="1" noAdjustHandles="1" noChangeArrowheads="1" noChangeShapeType="1" noTextEdit="1"/>
              </p:cNvSpPr>
              <p:nvPr/>
            </p:nvSpPr>
            <p:spPr>
              <a:xfrm>
                <a:off x="1255712" y="2205319"/>
                <a:ext cx="5180947" cy="770963"/>
              </a:xfrm>
              <a:prstGeom prst="rect">
                <a:avLst/>
              </a:prstGeom>
              <a:blipFill>
                <a:blip r:embed="rId4"/>
                <a:stretch>
                  <a:fillRect l="-588" t="-8730" b="-6349"/>
                </a:stretch>
              </a:blipFill>
            </p:spPr>
            <p:txBody>
              <a:bodyPr/>
              <a:lstStyle/>
              <a:p>
                <a:r>
                  <a:rPr lang="de-DE">
                    <a:noFill/>
                  </a:rPr>
                  <a:t> </a:t>
                </a:r>
              </a:p>
            </p:txBody>
          </p:sp>
        </mc:Fallback>
      </mc:AlternateContent>
    </p:spTree>
    <p:extLst>
      <p:ext uri="{BB962C8B-B14F-4D97-AF65-F5344CB8AC3E}">
        <p14:creationId xmlns:p14="http://schemas.microsoft.com/office/powerpoint/2010/main" val="34552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D8EA4A-94DF-4D12-A3A1-1D6DBCED7C5D}"/>
              </a:ext>
            </a:extLst>
          </p:cNvPr>
          <p:cNvSpPr>
            <a:spLocks noGrp="1"/>
          </p:cNvSpPr>
          <p:nvPr>
            <p:ph type="title"/>
          </p:nvPr>
        </p:nvSpPr>
        <p:spPr/>
        <p:txBody>
          <a:bodyPr/>
          <a:lstStyle/>
          <a:p>
            <a:r>
              <a:rPr lang="de-DE" dirty="0"/>
              <a:t>Outline</a:t>
            </a:r>
          </a:p>
        </p:txBody>
      </p:sp>
      <p:sp>
        <p:nvSpPr>
          <p:cNvPr id="3" name="Inhaltsplatzhalter 2">
            <a:extLst>
              <a:ext uri="{FF2B5EF4-FFF2-40B4-BE49-F238E27FC236}">
                <a16:creationId xmlns:a16="http://schemas.microsoft.com/office/drawing/2014/main" id="{4A4BE93A-3C42-4C1C-A9A2-218C4649719A}"/>
              </a:ext>
            </a:extLst>
          </p:cNvPr>
          <p:cNvSpPr>
            <a:spLocks noGrp="1"/>
          </p:cNvSpPr>
          <p:nvPr>
            <p:ph idx="1"/>
          </p:nvPr>
        </p:nvSpPr>
        <p:spPr/>
        <p:txBody>
          <a:bodyPr>
            <a:normAutofit/>
          </a:bodyPr>
          <a:lstStyle/>
          <a:p>
            <a:r>
              <a:rPr lang="de-DE" sz="2400" dirty="0"/>
              <a:t>Background and Problem Statement</a:t>
            </a:r>
          </a:p>
          <a:p>
            <a:r>
              <a:rPr lang="de-DE" sz="2400" dirty="0" err="1"/>
              <a:t>Fundamentals</a:t>
            </a:r>
            <a:r>
              <a:rPr lang="de-DE" sz="2400" dirty="0"/>
              <a:t> </a:t>
            </a:r>
            <a:r>
              <a:rPr lang="de-DE" sz="2400" dirty="0" err="1"/>
              <a:t>of</a:t>
            </a:r>
            <a:r>
              <a:rPr lang="de-DE" sz="2400" dirty="0"/>
              <a:t> Dynamic </a:t>
            </a:r>
            <a:r>
              <a:rPr lang="de-DE" sz="2400" dirty="0" err="1"/>
              <a:t>Programming</a:t>
            </a:r>
            <a:endParaRPr lang="de-DE" sz="2400" dirty="0"/>
          </a:p>
          <a:p>
            <a:r>
              <a:rPr lang="de-DE" sz="2400" dirty="0" err="1"/>
              <a:t>Solving</a:t>
            </a:r>
            <a:r>
              <a:rPr lang="de-DE" sz="2400" dirty="0"/>
              <a:t> </a:t>
            </a:r>
            <a:r>
              <a:rPr lang="de-DE" sz="2400" dirty="0" err="1"/>
              <a:t>the</a:t>
            </a:r>
            <a:r>
              <a:rPr lang="de-DE" sz="2400" dirty="0"/>
              <a:t> Dynamic </a:t>
            </a:r>
            <a:r>
              <a:rPr lang="de-DE" sz="2400" dirty="0" err="1"/>
              <a:t>Programming</a:t>
            </a:r>
            <a:r>
              <a:rPr lang="de-DE" sz="2400" dirty="0"/>
              <a:t> </a:t>
            </a:r>
            <a:r>
              <a:rPr lang="de-DE" sz="2400" dirty="0" err="1"/>
              <a:t>equations</a:t>
            </a:r>
            <a:endParaRPr lang="de-DE" sz="2400" dirty="0"/>
          </a:p>
          <a:p>
            <a:r>
              <a:rPr lang="de-DE" sz="2400" dirty="0" err="1"/>
              <a:t>Related</a:t>
            </a:r>
            <a:r>
              <a:rPr lang="de-DE" sz="2400" dirty="0"/>
              <a:t> </a:t>
            </a:r>
            <a:r>
              <a:rPr lang="de-DE" sz="2400" dirty="0" err="1"/>
              <a:t>work</a:t>
            </a:r>
            <a:r>
              <a:rPr lang="de-DE" sz="2400" dirty="0"/>
              <a:t> and </a:t>
            </a:r>
            <a:r>
              <a:rPr lang="de-DE" sz="2400" dirty="0" err="1"/>
              <a:t>use</a:t>
            </a:r>
            <a:r>
              <a:rPr lang="de-DE" sz="2400" dirty="0"/>
              <a:t> </a:t>
            </a:r>
            <a:r>
              <a:rPr lang="de-DE" sz="2400" dirty="0" err="1"/>
              <a:t>cases</a:t>
            </a:r>
            <a:r>
              <a:rPr lang="de-DE" sz="2400" dirty="0"/>
              <a:t> in </a:t>
            </a:r>
            <a:r>
              <a:rPr lang="de-DE" sz="2400" dirty="0" err="1"/>
              <a:t>robot</a:t>
            </a:r>
            <a:r>
              <a:rPr lang="de-DE" sz="2400" dirty="0"/>
              <a:t> </a:t>
            </a:r>
            <a:r>
              <a:rPr lang="de-DE" sz="2400" dirty="0" err="1"/>
              <a:t>motion</a:t>
            </a:r>
            <a:r>
              <a:rPr lang="de-DE" sz="2400" dirty="0"/>
              <a:t> </a:t>
            </a:r>
            <a:r>
              <a:rPr lang="de-DE" sz="2400" dirty="0" err="1"/>
              <a:t>planning</a:t>
            </a:r>
            <a:endParaRPr lang="de-DE" sz="2400" dirty="0"/>
          </a:p>
        </p:txBody>
      </p:sp>
    </p:spTree>
    <p:extLst>
      <p:ext uri="{BB962C8B-B14F-4D97-AF65-F5344CB8AC3E}">
        <p14:creationId xmlns:p14="http://schemas.microsoft.com/office/powerpoint/2010/main" val="81883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D5DE79C-557C-4AD2-83D8-F9D4C0745B20}"/>
              </a:ext>
            </a:extLst>
          </p:cNvPr>
          <p:cNvSpPr>
            <a:spLocks noGrp="1"/>
          </p:cNvSpPr>
          <p:nvPr>
            <p:ph type="title"/>
          </p:nvPr>
        </p:nvSpPr>
        <p:spPr/>
        <p:txBody>
          <a:bodyPr/>
          <a:lstStyle/>
          <a:p>
            <a:r>
              <a:rPr lang="en-US" sz="4400" dirty="0"/>
              <a:t>Solving the </a:t>
            </a:r>
            <a:br>
              <a:rPr lang="en-US" sz="4400" dirty="0"/>
            </a:br>
            <a:r>
              <a:rPr lang="en-US" sz="4400" dirty="0"/>
              <a:t>Dynamic Programming equations</a:t>
            </a:r>
            <a:endParaRPr lang="de-DE" dirty="0"/>
          </a:p>
        </p:txBody>
      </p:sp>
      <p:sp>
        <p:nvSpPr>
          <p:cNvPr id="5" name="Inhaltsplatzhalter 4">
            <a:extLst>
              <a:ext uri="{FF2B5EF4-FFF2-40B4-BE49-F238E27FC236}">
                <a16:creationId xmlns:a16="http://schemas.microsoft.com/office/drawing/2014/main" id="{ACB4DAC7-20C3-4474-85BD-A6CC9D497592}"/>
              </a:ext>
            </a:extLst>
          </p:cNvPr>
          <p:cNvSpPr>
            <a:spLocks noGrp="1"/>
          </p:cNvSpPr>
          <p:nvPr>
            <p:ph idx="1"/>
          </p:nvPr>
        </p:nvSpPr>
        <p:spPr/>
        <p:txBody>
          <a:bodyPr/>
          <a:lstStyle/>
          <a:p>
            <a:r>
              <a:rPr lang="de-DE" dirty="0"/>
              <a:t>Final </a:t>
            </a:r>
            <a:r>
              <a:rPr lang="de-DE" dirty="0" err="1"/>
              <a:t>value</a:t>
            </a:r>
            <a:r>
              <a:rPr lang="de-DE" dirty="0"/>
              <a:t> </a:t>
            </a:r>
            <a:r>
              <a:rPr lang="de-DE" dirty="0" err="1"/>
              <a:t>function</a:t>
            </a:r>
            <a:r>
              <a:rPr lang="de-DE" dirty="0"/>
              <a:t> </a:t>
            </a:r>
            <a:r>
              <a:rPr lang="de-DE" dirty="0" err="1"/>
              <a:t>solving</a:t>
            </a:r>
            <a:r>
              <a:rPr lang="de-DE" dirty="0"/>
              <a:t> </a:t>
            </a:r>
            <a:r>
              <a:rPr lang="de-DE" dirty="0" err="1"/>
              <a:t>the</a:t>
            </a:r>
            <a:r>
              <a:rPr lang="de-DE" dirty="0"/>
              <a:t> </a:t>
            </a:r>
            <a:r>
              <a:rPr lang="de-DE" dirty="0" err="1"/>
              <a:t>Bellman</a:t>
            </a:r>
            <a:r>
              <a:rPr lang="de-DE" dirty="0"/>
              <a:t> </a:t>
            </a:r>
            <a:r>
              <a:rPr lang="de-DE" dirty="0" err="1"/>
              <a:t>equation</a:t>
            </a:r>
            <a:endParaRPr lang="de-DE"/>
          </a:p>
          <a:p>
            <a:endParaRPr lang="de-DE" dirty="0"/>
          </a:p>
        </p:txBody>
      </p:sp>
    </p:spTree>
    <p:extLst>
      <p:ext uri="{BB962C8B-B14F-4D97-AF65-F5344CB8AC3E}">
        <p14:creationId xmlns:p14="http://schemas.microsoft.com/office/powerpoint/2010/main" val="2725443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91B28F63-CF00-448F-B141-FE33C33B18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2AE609E2-8522-44E4-9077-980E5BCF3E1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FA533C5-33E3-4611-AF9F-72811D8B26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8949AD42-25FD-4C3D-9EEE-B7FEC580998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AC7D913-60B7-4603-881B-831DA5D3A94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87F0FDC4-AD8C-47D9-9131-623C98ADB0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DE27238C-8EAF-4098-86E6-7723B7DAE6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Freeform 36">
            <a:extLst>
              <a:ext uri="{FF2B5EF4-FFF2-40B4-BE49-F238E27FC236}">
                <a16:creationId xmlns:a16="http://schemas.microsoft.com/office/drawing/2014/main" id="{992F97B1-1891-4FCC-9E5F-BA97EDB48F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49" name="Freeform: Shape 48">
            <a:extLst>
              <a:ext uri="{FF2B5EF4-FFF2-40B4-BE49-F238E27FC236}">
                <a16:creationId xmlns:a16="http://schemas.microsoft.com/office/drawing/2014/main" id="{78C6C821-FEE1-4EB6-9590-C021440C77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1" name="Rectangle 50">
            <a:extLst>
              <a:ext uri="{FF2B5EF4-FFF2-40B4-BE49-F238E27FC236}">
                <a16:creationId xmlns:a16="http://schemas.microsoft.com/office/drawing/2014/main" id="{B61A74B3-E247-44D4-8C48-FAE8E20564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el 3">
            <a:extLst>
              <a:ext uri="{FF2B5EF4-FFF2-40B4-BE49-F238E27FC236}">
                <a16:creationId xmlns:a16="http://schemas.microsoft.com/office/drawing/2014/main" id="{6C0EBA03-B421-41F5-BF70-10932BD30DDC}"/>
              </a:ext>
            </a:extLst>
          </p:cNvPr>
          <p:cNvSpPr>
            <a:spLocks noGrp="1"/>
          </p:cNvSpPr>
          <p:nvPr>
            <p:ph type="title"/>
          </p:nvPr>
        </p:nvSpPr>
        <p:spPr>
          <a:xfrm>
            <a:off x="1154955" y="1447800"/>
            <a:ext cx="7982857" cy="3329581"/>
          </a:xfrm>
        </p:spPr>
        <p:txBody>
          <a:bodyPr vert="horz" lIns="91440" tIns="45720" rIns="91440" bIns="45720" rtlCol="0" anchor="b">
            <a:normAutofit/>
          </a:bodyPr>
          <a:lstStyle/>
          <a:p>
            <a:pPr>
              <a:lnSpc>
                <a:spcPct val="90000"/>
              </a:lnSpc>
            </a:pPr>
            <a:r>
              <a:rPr lang="en-US" sz="5400" b="0" i="0" kern="1200" dirty="0">
                <a:solidFill>
                  <a:schemeClr val="tx2"/>
                </a:solidFill>
                <a:latin typeface="+mj-lt"/>
                <a:ea typeface="+mj-ea"/>
                <a:cs typeface="+mj-cs"/>
              </a:rPr>
              <a:t>Related work and use cases in robot motion planning</a:t>
            </a:r>
          </a:p>
        </p:txBody>
      </p:sp>
      <p:sp>
        <p:nvSpPr>
          <p:cNvPr id="5" name="Textplatzhalter 4">
            <a:extLst>
              <a:ext uri="{FF2B5EF4-FFF2-40B4-BE49-F238E27FC236}">
                <a16:creationId xmlns:a16="http://schemas.microsoft.com/office/drawing/2014/main" id="{4043CF9F-EC02-4BC4-B636-BAA614D8FE32}"/>
              </a:ext>
            </a:extLst>
          </p:cNvPr>
          <p:cNvSpPr>
            <a:spLocks noGrp="1"/>
          </p:cNvSpPr>
          <p:nvPr>
            <p:ph type="body" idx="1"/>
          </p:nvPr>
        </p:nvSpPr>
        <p:spPr>
          <a:xfrm>
            <a:off x="1154955" y="4777380"/>
            <a:ext cx="6458419" cy="861420"/>
          </a:xfrm>
        </p:spPr>
        <p:txBody>
          <a:bodyPr vert="horz" lIns="91440" tIns="45720" rIns="91440" bIns="45720" rtlCol="0" anchor="t">
            <a:normAutofit/>
          </a:bodyPr>
          <a:lstStyle/>
          <a:p>
            <a:endParaRPr lang="en-US" sz="2000" b="0" i="0" kern="1200" cap="all">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123738290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D5DE79C-557C-4AD2-83D8-F9D4C0745B20}"/>
              </a:ext>
            </a:extLst>
          </p:cNvPr>
          <p:cNvSpPr>
            <a:spLocks noGrp="1"/>
          </p:cNvSpPr>
          <p:nvPr>
            <p:ph type="title"/>
          </p:nvPr>
        </p:nvSpPr>
        <p:spPr/>
        <p:txBody>
          <a:bodyPr/>
          <a:lstStyle/>
          <a:p>
            <a:r>
              <a:rPr lang="en-US" sz="4400" dirty="0"/>
              <a:t>Related work and use cases in robot motion planning</a:t>
            </a:r>
            <a:endParaRPr lang="de-DE" dirty="0"/>
          </a:p>
        </p:txBody>
      </p:sp>
      <p:sp>
        <p:nvSpPr>
          <p:cNvPr id="5" name="Inhaltsplatzhalter 4">
            <a:extLst>
              <a:ext uri="{FF2B5EF4-FFF2-40B4-BE49-F238E27FC236}">
                <a16:creationId xmlns:a16="http://schemas.microsoft.com/office/drawing/2014/main" id="{ACB4DAC7-20C3-4474-85BD-A6CC9D497592}"/>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677641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D5DE79C-557C-4AD2-83D8-F9D4C0745B20}"/>
              </a:ext>
            </a:extLst>
          </p:cNvPr>
          <p:cNvSpPr>
            <a:spLocks noGrp="1"/>
          </p:cNvSpPr>
          <p:nvPr>
            <p:ph type="title"/>
          </p:nvPr>
        </p:nvSpPr>
        <p:spPr/>
        <p:txBody>
          <a:bodyPr/>
          <a:lstStyle/>
          <a:p>
            <a:r>
              <a:rPr lang="en-US" sz="4400" dirty="0"/>
              <a:t>Related work and use cases in robot motion planning</a:t>
            </a:r>
            <a:endParaRPr lang="de-DE" dirty="0"/>
          </a:p>
        </p:txBody>
      </p:sp>
      <p:sp>
        <p:nvSpPr>
          <p:cNvPr id="5" name="Inhaltsplatzhalter 4">
            <a:extLst>
              <a:ext uri="{FF2B5EF4-FFF2-40B4-BE49-F238E27FC236}">
                <a16:creationId xmlns:a16="http://schemas.microsoft.com/office/drawing/2014/main" id="{ACB4DAC7-20C3-4474-85BD-A6CC9D497592}"/>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54513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1B28F63-CF00-448F-B141-FE33C33B18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AE609E2-8522-44E4-9077-980E5BCF3E1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FA533C5-33E3-4611-AF9F-72811D8B26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8949AD42-25FD-4C3D-9EEE-B7FEC580998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AC7D913-60B7-4603-881B-831DA5D3A94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87F0FDC4-AD8C-47D9-9131-623C98ADB0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E27238C-8EAF-4098-86E6-7723B7DAE6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992F97B1-1891-4FCC-9E5F-BA97EDB48F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8C6C821-FEE1-4EB6-9590-C021440C77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8" name="Rectangle 27">
            <a:extLst>
              <a:ext uri="{FF2B5EF4-FFF2-40B4-BE49-F238E27FC236}">
                <a16:creationId xmlns:a16="http://schemas.microsoft.com/office/drawing/2014/main" id="{B61A74B3-E247-44D4-8C48-FAE8E20564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el 3">
            <a:extLst>
              <a:ext uri="{FF2B5EF4-FFF2-40B4-BE49-F238E27FC236}">
                <a16:creationId xmlns:a16="http://schemas.microsoft.com/office/drawing/2014/main" id="{F27CB293-DF9F-46F4-9A28-1A2A0C0A3900}"/>
              </a:ext>
            </a:extLst>
          </p:cNvPr>
          <p:cNvSpPr>
            <a:spLocks noGrp="1"/>
          </p:cNvSpPr>
          <p:nvPr>
            <p:ph type="title"/>
          </p:nvPr>
        </p:nvSpPr>
        <p:spPr>
          <a:xfrm>
            <a:off x="1154955" y="1447800"/>
            <a:ext cx="8444657" cy="3329581"/>
          </a:xfrm>
        </p:spPr>
        <p:txBody>
          <a:bodyPr vert="horz" lIns="91440" tIns="45720" rIns="91440" bIns="45720" rtlCol="0" anchor="b">
            <a:normAutofit/>
          </a:bodyPr>
          <a:lstStyle/>
          <a:p>
            <a:pPr>
              <a:lnSpc>
                <a:spcPct val="90000"/>
              </a:lnSpc>
            </a:pPr>
            <a:r>
              <a:rPr lang="en-US" sz="5400" b="0" i="0" kern="1200" dirty="0">
                <a:solidFill>
                  <a:schemeClr val="tx2"/>
                </a:solidFill>
                <a:latin typeface="+mj-lt"/>
                <a:ea typeface="+mj-ea"/>
                <a:cs typeface="+mj-cs"/>
              </a:rPr>
              <a:t>Background and </a:t>
            </a:r>
            <a:br>
              <a:rPr lang="en-US" sz="5400" b="0" i="0" kern="1200" dirty="0">
                <a:solidFill>
                  <a:schemeClr val="tx2"/>
                </a:solidFill>
                <a:latin typeface="+mj-lt"/>
                <a:ea typeface="+mj-ea"/>
                <a:cs typeface="+mj-cs"/>
              </a:rPr>
            </a:br>
            <a:r>
              <a:rPr lang="en-US" sz="5400" b="0" i="0" kern="1200" dirty="0">
                <a:solidFill>
                  <a:schemeClr val="tx2"/>
                </a:solidFill>
                <a:latin typeface="+mj-lt"/>
                <a:ea typeface="+mj-ea"/>
                <a:cs typeface="+mj-cs"/>
              </a:rPr>
              <a:t>Problem Statement</a:t>
            </a:r>
          </a:p>
        </p:txBody>
      </p:sp>
      <p:sp>
        <p:nvSpPr>
          <p:cNvPr id="5" name="Textplatzhalter 4">
            <a:extLst>
              <a:ext uri="{FF2B5EF4-FFF2-40B4-BE49-F238E27FC236}">
                <a16:creationId xmlns:a16="http://schemas.microsoft.com/office/drawing/2014/main" id="{E4630B18-5399-4545-B36E-557F8D16FF19}"/>
              </a:ext>
            </a:extLst>
          </p:cNvPr>
          <p:cNvSpPr>
            <a:spLocks noGrp="1"/>
          </p:cNvSpPr>
          <p:nvPr>
            <p:ph type="body" idx="1"/>
          </p:nvPr>
        </p:nvSpPr>
        <p:spPr>
          <a:xfrm>
            <a:off x="1154955" y="4777380"/>
            <a:ext cx="6458419" cy="861420"/>
          </a:xfrm>
        </p:spPr>
        <p:txBody>
          <a:bodyPr vert="horz" lIns="91440" tIns="45720" rIns="91440" bIns="45720" rtlCol="0" anchor="t">
            <a:normAutofit/>
          </a:bodyPr>
          <a:lstStyle/>
          <a:p>
            <a:endParaRPr lang="en-US" sz="2000" b="0" i="0" kern="1200" cap="all">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94876316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9" name="Grafik 8" descr="Ein Bild, das Elektronik, Rechner enthält.&#10;&#10;Mit hoher Zuverlässigkeit generierte Beschreibung">
            <a:extLst>
              <a:ext uri="{FF2B5EF4-FFF2-40B4-BE49-F238E27FC236}">
                <a16:creationId xmlns:a16="http://schemas.microsoft.com/office/drawing/2014/main" id="{5B9BC71C-29A6-46E7-BFAF-85CCB71D61B4}"/>
              </a:ext>
            </a:extLst>
          </p:cNvPr>
          <p:cNvPicPr>
            <a:picLocks noChangeAspect="1"/>
          </p:cNvPicPr>
          <p:nvPr/>
        </p:nvPicPr>
        <p:blipFill>
          <a:blip r:embed="rId3"/>
          <a:stretch>
            <a:fillRect/>
          </a:stretch>
        </p:blipFill>
        <p:spPr>
          <a:xfrm>
            <a:off x="6719637" y="2052213"/>
            <a:ext cx="4196185" cy="4196185"/>
          </a:xfrm>
          <a:prstGeom prst="rect">
            <a:avLst/>
          </a:prstGeom>
          <a:effectLst>
            <a:outerShdw blurRad="50800" dist="38100" dir="5400000" algn="t" rotWithShape="0">
              <a:prstClr val="black">
                <a:alpha val="43000"/>
              </a:prstClr>
            </a:outerShdw>
          </a:effectLst>
        </p:spPr>
      </p:pic>
      <mc:AlternateContent xmlns:mc="http://schemas.openxmlformats.org/markup-compatibility/2006">
        <mc:Choice xmlns:a14="http://schemas.microsoft.com/office/drawing/2010/main" Requires="a14">
          <p:sp>
            <p:nvSpPr>
              <p:cNvPr id="5" name="Inhaltsplatzhalter 4">
                <a:extLst>
                  <a:ext uri="{FF2B5EF4-FFF2-40B4-BE49-F238E27FC236}">
                    <a16:creationId xmlns:a16="http://schemas.microsoft.com/office/drawing/2014/main" id="{ACB4DAC7-20C3-4474-85BD-A6CC9D497592}"/>
                  </a:ext>
                </a:extLst>
              </p:cNvPr>
              <p:cNvSpPr>
                <a:spLocks noGrp="1"/>
              </p:cNvSpPr>
              <p:nvPr>
                <p:ph idx="1"/>
              </p:nvPr>
            </p:nvSpPr>
            <p:spPr>
              <a:xfrm>
                <a:off x="1103311" y="2052214"/>
                <a:ext cx="4338409" cy="4196185"/>
              </a:xfrm>
            </p:spPr>
            <p:txBody>
              <a:bodyPr>
                <a:normAutofit/>
              </a:bodyPr>
              <a:lstStyle/>
              <a:p>
                <a:r>
                  <a:rPr lang="de-DE" sz="2800" dirty="0"/>
                  <a:t>The game </a:t>
                </a:r>
                <a:r>
                  <a:rPr lang="de-DE" sz="2800" dirty="0" err="1"/>
                  <a:t>labyrinth</a:t>
                </a:r>
                <a:endParaRPr lang="de-DE" sz="2800" dirty="0"/>
              </a:p>
              <a:p>
                <a:r>
                  <a:rPr lang="de-DE" sz="2800" dirty="0" err="1"/>
                  <a:t>Gridmap</a:t>
                </a:r>
                <a:r>
                  <a:rPr lang="de-DE" sz="2800" dirty="0"/>
                  <a:t> </a:t>
                </a:r>
                <a14:m>
                  <m:oMath xmlns:m="http://schemas.openxmlformats.org/officeDocument/2006/math">
                    <m:r>
                      <a:rPr lang="de-DE" sz="2800" b="0" i="1" smtClean="0">
                        <a:latin typeface="Cambria Math" panose="02040503050406030204" pitchFamily="18" charset="0"/>
                      </a:rPr>
                      <m:t>𝑀</m:t>
                    </m:r>
                    <m:r>
                      <a:rPr lang="de-DE" sz="2800" b="0" i="1" smtClean="0">
                        <a:latin typeface="Cambria Math" panose="02040503050406030204" pitchFamily="18" charset="0"/>
                      </a:rPr>
                      <m:t>=</m:t>
                    </m:r>
                    <m:sSup>
                      <m:sSupPr>
                        <m:ctrlPr>
                          <a:rPr lang="de-DE" sz="2800" b="0" i="1" smtClean="0">
                            <a:latin typeface="Cambria Math" panose="02040503050406030204" pitchFamily="18" charset="0"/>
                          </a:rPr>
                        </m:ctrlPr>
                      </m:sSupPr>
                      <m:e>
                        <m:r>
                          <a:rPr lang="de-DE" sz="2800" b="0" i="1" smtClean="0">
                            <a:latin typeface="Cambria Math" panose="02040503050406030204" pitchFamily="18" charset="0"/>
                          </a:rPr>
                          <m:t>ℕ</m:t>
                        </m:r>
                      </m:e>
                      <m:sup>
                        <m:r>
                          <a:rPr lang="de-DE" sz="2800" b="0" i="1" smtClean="0">
                            <a:latin typeface="Cambria Math" panose="02040503050406030204" pitchFamily="18" charset="0"/>
                          </a:rPr>
                          <m:t>𝑛</m:t>
                        </m:r>
                        <m:r>
                          <a:rPr lang="de-DE" sz="2800" b="0" i="1" smtClean="0">
                            <a:latin typeface="Cambria Math" panose="02040503050406030204" pitchFamily="18" charset="0"/>
                          </a:rPr>
                          <m:t> × </m:t>
                        </m:r>
                        <m:r>
                          <a:rPr lang="de-DE" sz="2800" b="0" i="1" smtClean="0">
                            <a:latin typeface="Cambria Math" panose="02040503050406030204" pitchFamily="18" charset="0"/>
                          </a:rPr>
                          <m:t>𝑚</m:t>
                        </m:r>
                        <m:r>
                          <a:rPr lang="de-DE" sz="2800" b="0" i="1" smtClean="0">
                            <a:latin typeface="Cambria Math" panose="02040503050406030204" pitchFamily="18" charset="0"/>
                          </a:rPr>
                          <m:t> </m:t>
                        </m:r>
                      </m:sup>
                    </m:sSup>
                  </m:oMath>
                </a14:m>
                <a:endParaRPr lang="de-DE" sz="2800" dirty="0"/>
              </a:p>
              <a:p>
                <a:r>
                  <a:rPr lang="de-DE" sz="2800" dirty="0"/>
                  <a:t>Walls </a:t>
                </a:r>
                <a14:m>
                  <m:oMath xmlns:m="http://schemas.openxmlformats.org/officeDocument/2006/math">
                    <m:r>
                      <a:rPr lang="de-DE" sz="2800" b="0" i="1" smtClean="0">
                        <a:latin typeface="Cambria Math" panose="02040503050406030204" pitchFamily="18" charset="0"/>
                      </a:rPr>
                      <m:t>𝑀</m:t>
                    </m:r>
                    <m:d>
                      <m:dPr>
                        <m:ctrlPr>
                          <a:rPr lang="de-DE" sz="2800" b="0" i="1" smtClean="0">
                            <a:latin typeface="Cambria Math" panose="02040503050406030204" pitchFamily="18" charset="0"/>
                          </a:rPr>
                        </m:ctrlPr>
                      </m:dPr>
                      <m:e>
                        <m:r>
                          <a:rPr lang="de-DE" sz="2800" b="0" i="1" smtClean="0">
                            <a:latin typeface="Cambria Math" panose="02040503050406030204" pitchFamily="18" charset="0"/>
                          </a:rPr>
                          <m:t>𝑖</m:t>
                        </m:r>
                        <m:r>
                          <a:rPr lang="de-DE" sz="2800" b="0" i="1" smtClean="0">
                            <a:latin typeface="Cambria Math" panose="02040503050406030204" pitchFamily="18" charset="0"/>
                          </a:rPr>
                          <m:t>,</m:t>
                        </m:r>
                        <m:r>
                          <a:rPr lang="de-DE" sz="2800" b="0" i="1" smtClean="0">
                            <a:latin typeface="Cambria Math" panose="02040503050406030204" pitchFamily="18" charset="0"/>
                          </a:rPr>
                          <m:t>𝑗</m:t>
                        </m:r>
                      </m:e>
                    </m:d>
                    <m:r>
                      <a:rPr lang="de-DE" sz="2800" b="0" i="1" smtClean="0">
                        <a:latin typeface="Cambria Math" panose="02040503050406030204" pitchFamily="18" charset="0"/>
                      </a:rPr>
                      <m:t>=∞</m:t>
                    </m:r>
                  </m:oMath>
                </a14:m>
                <a:endParaRPr lang="de-DE" sz="2800" dirty="0"/>
              </a:p>
              <a:p>
                <a:r>
                  <a:rPr lang="de-DE" sz="2800" dirty="0"/>
                  <a:t>Set </a:t>
                </a:r>
                <a:r>
                  <a:rPr lang="de-DE" sz="2800" dirty="0" err="1"/>
                  <a:t>of</a:t>
                </a:r>
                <a:r>
                  <a:rPr lang="de-DE" sz="2800" dirty="0"/>
                  <a:t> </a:t>
                </a:r>
                <a:r>
                  <a:rPr lang="de-DE" sz="2800" dirty="0" err="1"/>
                  <a:t>exits</a:t>
                </a:r>
                <a:r>
                  <a:rPr lang="de-DE" sz="2800" dirty="0"/>
                  <a:t> </a:t>
                </a:r>
                <a14:m>
                  <m:oMath xmlns:m="http://schemas.openxmlformats.org/officeDocument/2006/math">
                    <m:sSub>
                      <m:sSubPr>
                        <m:ctrlPr>
                          <a:rPr lang="de-DE" sz="2800" b="0" i="1" smtClean="0">
                            <a:latin typeface="Cambria Math" panose="02040503050406030204" pitchFamily="18" charset="0"/>
                          </a:rPr>
                        </m:ctrlPr>
                      </m:sSubPr>
                      <m:e>
                        <m:r>
                          <a:rPr lang="de-DE" sz="2800" b="0" i="1" smtClean="0">
                            <a:latin typeface="Cambria Math" panose="02040503050406030204" pitchFamily="18" charset="0"/>
                          </a:rPr>
                          <m:t>𝑋</m:t>
                        </m:r>
                      </m:e>
                      <m:sub>
                        <m:r>
                          <a:rPr lang="de-DE" sz="2800" b="0" i="1" smtClean="0">
                            <a:latin typeface="Cambria Math" panose="02040503050406030204" pitchFamily="18" charset="0"/>
                          </a:rPr>
                          <m:t>𝑔𝑜𝑎𝑙𝑠</m:t>
                        </m:r>
                      </m:sub>
                    </m:sSub>
                  </m:oMath>
                </a14:m>
                <a:endParaRPr lang="de-DE" sz="2800" dirty="0"/>
              </a:p>
              <a:p>
                <a:endParaRPr lang="de-DE" sz="2800" dirty="0"/>
              </a:p>
            </p:txBody>
          </p:sp>
        </mc:Choice>
        <mc:Fallback>
          <p:sp>
            <p:nvSpPr>
              <p:cNvPr id="5" name="Inhaltsplatzhalter 4">
                <a:extLst>
                  <a:ext uri="{FF2B5EF4-FFF2-40B4-BE49-F238E27FC236}">
                    <a16:creationId xmlns:a16="http://schemas.microsoft.com/office/drawing/2014/main" id="{ACB4DAC7-20C3-4474-85BD-A6CC9D497592}"/>
                  </a:ext>
                </a:extLst>
              </p:cNvPr>
              <p:cNvSpPr>
                <a:spLocks noGrp="1" noRot="1" noChangeAspect="1" noMove="1" noResize="1" noEditPoints="1" noAdjustHandles="1" noChangeArrowheads="1" noChangeShapeType="1" noTextEdit="1"/>
              </p:cNvSpPr>
              <p:nvPr>
                <p:ph idx="1"/>
              </p:nvPr>
            </p:nvSpPr>
            <p:spPr>
              <a:xfrm>
                <a:off x="1103311" y="2052214"/>
                <a:ext cx="4338409" cy="4196185"/>
              </a:xfrm>
              <a:blipFill>
                <a:blip r:embed="rId4"/>
                <a:stretch>
                  <a:fillRect l="-1826" t="-1599"/>
                </a:stretch>
              </a:blipFill>
            </p:spPr>
            <p:txBody>
              <a:bodyPr/>
              <a:lstStyle/>
              <a:p>
                <a:r>
                  <a:rPr lang="de-DE">
                    <a:noFill/>
                  </a:rPr>
                  <a:t> </a:t>
                </a:r>
              </a:p>
            </p:txBody>
          </p:sp>
        </mc:Fallback>
      </mc:AlternateContent>
      <p:sp>
        <p:nvSpPr>
          <p:cNvPr id="11" name="Titel 10">
            <a:extLst>
              <a:ext uri="{FF2B5EF4-FFF2-40B4-BE49-F238E27FC236}">
                <a16:creationId xmlns:a16="http://schemas.microsoft.com/office/drawing/2014/main" id="{0442C2A9-FBA3-4D32-BCAE-F7799A128D39}"/>
              </a:ext>
            </a:extLst>
          </p:cNvPr>
          <p:cNvSpPr>
            <a:spLocks noGrp="1"/>
          </p:cNvSpPr>
          <p:nvPr>
            <p:ph type="title"/>
          </p:nvPr>
        </p:nvSpPr>
        <p:spPr/>
        <p:txBody>
          <a:bodyPr/>
          <a:lstStyle/>
          <a:p>
            <a:r>
              <a:rPr lang="de-DE" sz="4400" dirty="0"/>
              <a:t>Background</a:t>
            </a:r>
            <a:endParaRPr lang="de-DE" dirty="0"/>
          </a:p>
        </p:txBody>
      </p:sp>
    </p:spTree>
    <p:extLst>
      <p:ext uri="{BB962C8B-B14F-4D97-AF65-F5344CB8AC3E}">
        <p14:creationId xmlns:p14="http://schemas.microsoft.com/office/powerpoint/2010/main" val="232748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D5DE79C-557C-4AD2-83D8-F9D4C0745B20}"/>
              </a:ext>
            </a:extLst>
          </p:cNvPr>
          <p:cNvSpPr>
            <a:spLocks noGrp="1"/>
          </p:cNvSpPr>
          <p:nvPr>
            <p:ph type="title"/>
          </p:nvPr>
        </p:nvSpPr>
        <p:spPr>
          <a:xfrm>
            <a:off x="646111" y="452718"/>
            <a:ext cx="9404723" cy="1400530"/>
          </a:xfrm>
        </p:spPr>
        <p:txBody>
          <a:bodyPr/>
          <a:lstStyle/>
          <a:p>
            <a:r>
              <a:rPr lang="en-US" sz="4400" dirty="0"/>
              <a:t>Problem Statement</a:t>
            </a:r>
            <a:endParaRPr lang="de-DE" dirty="0"/>
          </a:p>
        </p:txBody>
      </p:sp>
      <mc:AlternateContent xmlns:mc="http://schemas.openxmlformats.org/markup-compatibility/2006" xmlns:a14="http://schemas.microsoft.com/office/drawing/2010/main">
        <mc:Choice Requires="a14">
          <p:sp>
            <p:nvSpPr>
              <p:cNvPr id="5" name="Inhaltsplatzhalter 4">
                <a:extLst>
                  <a:ext uri="{FF2B5EF4-FFF2-40B4-BE49-F238E27FC236}">
                    <a16:creationId xmlns:a16="http://schemas.microsoft.com/office/drawing/2014/main" id="{ACB4DAC7-20C3-4474-85BD-A6CC9D497592}"/>
                  </a:ext>
                </a:extLst>
              </p:cNvPr>
              <p:cNvSpPr>
                <a:spLocks noGrp="1"/>
              </p:cNvSpPr>
              <p:nvPr>
                <p:ph idx="1"/>
              </p:nvPr>
            </p:nvSpPr>
            <p:spPr>
              <a:xfrm>
                <a:off x="1103312" y="2052918"/>
                <a:ext cx="8946541" cy="4195481"/>
              </a:xfrm>
            </p:spPr>
            <p:txBody>
              <a:bodyPr/>
              <a:lstStyle/>
              <a:p>
                <a:r>
                  <a:rPr lang="de-DE" dirty="0"/>
                  <a:t>Determine optimal </a:t>
                </a:r>
                <a:r>
                  <a:rPr lang="de-DE" dirty="0" err="1"/>
                  <a:t>policies</a:t>
                </a:r>
                <a:endParaRPr lang="de-DE" dirty="0"/>
              </a:p>
              <a:p>
                <a:r>
                  <a:rPr lang="de-DE" dirty="0" err="1"/>
                  <a:t>Function</a:t>
                </a:r>
                <a:r>
                  <a:rPr lang="de-DE" dirty="0"/>
                  <a:t> </a:t>
                </a:r>
                <a:r>
                  <a:rPr lang="de-DE" dirty="0" err="1"/>
                  <a:t>assigning</a:t>
                </a:r>
                <a:r>
                  <a:rPr lang="de-DE" dirty="0"/>
                  <a:t> </a:t>
                </a:r>
                <a:r>
                  <a:rPr lang="de-DE" dirty="0" err="1"/>
                  <a:t>the</a:t>
                </a:r>
                <a:r>
                  <a:rPr lang="de-DE" dirty="0"/>
                  <a:t> </a:t>
                </a:r>
                <a:r>
                  <a:rPr lang="de-DE" dirty="0" err="1"/>
                  <a:t>best</a:t>
                </a:r>
                <a:r>
                  <a:rPr lang="de-DE" dirty="0"/>
                  <a:t> possible </a:t>
                </a:r>
                <a:r>
                  <a:rPr lang="de-DE" dirty="0" err="1"/>
                  <a:t>action</a:t>
                </a:r>
                <a:r>
                  <a:rPr lang="de-DE" dirty="0"/>
                  <a:t> </a:t>
                </a:r>
                <a:r>
                  <a:rPr lang="de-DE" dirty="0" err="1"/>
                  <a:t>to</a:t>
                </a:r>
                <a:r>
                  <a:rPr lang="de-DE" dirty="0"/>
                  <a:t> </a:t>
                </a:r>
                <a:r>
                  <a:rPr lang="de-DE" dirty="0" err="1"/>
                  <a:t>every</a:t>
                </a:r>
                <a:r>
                  <a:rPr lang="de-DE" dirty="0"/>
                  <a:t> </a:t>
                </a:r>
                <a:r>
                  <a:rPr lang="de-DE" dirty="0" err="1"/>
                  <a:t>position</a:t>
                </a:r>
                <a:r>
                  <a:rPr lang="de-DE" dirty="0"/>
                  <a:t> in </a:t>
                </a:r>
                <a:r>
                  <a:rPr lang="de-DE" dirty="0" err="1"/>
                  <a:t>the</a:t>
                </a:r>
                <a:r>
                  <a:rPr lang="de-DE" dirty="0"/>
                  <a:t> </a:t>
                </a:r>
                <a:r>
                  <a:rPr lang="de-DE" dirty="0" err="1"/>
                  <a:t>maze</a:t>
                </a:r>
                <a:endParaRPr lang="de-DE" dirty="0"/>
              </a:p>
              <a:p>
                <a14:m>
                  <m:oMath xmlns:m="http://schemas.openxmlformats.org/officeDocument/2006/math">
                    <m:r>
                      <a:rPr lang="de-DE" b="0" i="1" smtClean="0">
                        <a:latin typeface="Cambria Math" panose="02040503050406030204" pitchFamily="18" charset="0"/>
                      </a:rPr>
                      <m:t>𝑃</m:t>
                    </m:r>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𝑁</m:t>
                        </m:r>
                      </m:e>
                      <m:sup>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𝑚</m:t>
                        </m:r>
                      </m:sup>
                    </m:sSup>
                    <m:r>
                      <a:rPr lang="de-DE" b="0" i="1" smtClean="0">
                        <a:latin typeface="Cambria Math" panose="02040503050406030204" pitchFamily="18" charset="0"/>
                      </a:rPr>
                      <m:t>→</m:t>
                    </m:r>
                    <m:r>
                      <a:rPr lang="de-DE" b="0" i="1" smtClean="0">
                        <a:latin typeface="Cambria Math" panose="02040503050406030204" pitchFamily="18" charset="0"/>
                      </a:rPr>
                      <m:t>𝐴</m:t>
                    </m:r>
                  </m:oMath>
                </a14:m>
                <a:endParaRPr lang="de-DE" dirty="0"/>
              </a:p>
            </p:txBody>
          </p:sp>
        </mc:Choice>
        <mc:Fallback xmlns="">
          <p:sp>
            <p:nvSpPr>
              <p:cNvPr id="5" name="Inhaltsplatzhalter 4">
                <a:extLst>
                  <a:ext uri="{FF2B5EF4-FFF2-40B4-BE49-F238E27FC236}">
                    <a16:creationId xmlns:a16="http://schemas.microsoft.com/office/drawing/2014/main" id="{ACB4DAC7-20C3-4474-85BD-A6CC9D497592}"/>
                  </a:ext>
                </a:extLst>
              </p:cNvPr>
              <p:cNvSpPr>
                <a:spLocks noGrp="1" noRot="1" noChangeAspect="1" noMove="1" noResize="1" noEditPoints="1" noAdjustHandles="1" noChangeArrowheads="1" noChangeShapeType="1" noTextEdit="1"/>
              </p:cNvSpPr>
              <p:nvPr>
                <p:ph idx="1"/>
              </p:nvPr>
            </p:nvSpPr>
            <p:spPr>
              <a:xfrm>
                <a:off x="1103312" y="2052918"/>
                <a:ext cx="8946541" cy="4195481"/>
              </a:xfrm>
              <a:blipFill>
                <a:blip r:embed="rId2"/>
                <a:stretch>
                  <a:fillRect l="-341" t="-872"/>
                </a:stretch>
              </a:blipFill>
            </p:spPr>
            <p:txBody>
              <a:bodyPr/>
              <a:lstStyle/>
              <a:p>
                <a:r>
                  <a:rPr lang="de-DE">
                    <a:noFill/>
                  </a:rPr>
                  <a:t> </a:t>
                </a:r>
              </a:p>
            </p:txBody>
          </p:sp>
        </mc:Fallback>
      </mc:AlternateContent>
      <p:pic>
        <p:nvPicPr>
          <p:cNvPr id="3" name="Grafik 2" descr="Ein Bild, das Elektronik, Rechner enthält.&#10;&#10;Mit hoher Zuverlässigkeit generierte Beschreibung">
            <a:extLst>
              <a:ext uri="{FF2B5EF4-FFF2-40B4-BE49-F238E27FC236}">
                <a16:creationId xmlns:a16="http://schemas.microsoft.com/office/drawing/2014/main" id="{0E1DA2DD-DC64-47D6-8BC6-46FF0807EF69}"/>
              </a:ext>
            </a:extLst>
          </p:cNvPr>
          <p:cNvPicPr>
            <a:picLocks noChangeAspect="1"/>
          </p:cNvPicPr>
          <p:nvPr/>
        </p:nvPicPr>
        <p:blipFill>
          <a:blip r:embed="rId3"/>
          <a:stretch>
            <a:fillRect/>
          </a:stretch>
        </p:blipFill>
        <p:spPr>
          <a:xfrm>
            <a:off x="2535577" y="3733798"/>
            <a:ext cx="2488851" cy="2488851"/>
          </a:xfrm>
          <a:prstGeom prst="rect">
            <a:avLst/>
          </a:prstGeom>
        </p:spPr>
      </p:pic>
      <p:pic>
        <p:nvPicPr>
          <p:cNvPr id="7" name="Grafik 6" descr="Ein Bild, das Elektronik, Rechner enthält.&#10;&#10;Mit sehr hoher Zuverlässigkeit generierte Beschreibung">
            <a:extLst>
              <a:ext uri="{FF2B5EF4-FFF2-40B4-BE49-F238E27FC236}">
                <a16:creationId xmlns:a16="http://schemas.microsoft.com/office/drawing/2014/main" id="{4950AB01-7D73-45FF-B3B2-73C509D465E6}"/>
              </a:ext>
            </a:extLst>
          </p:cNvPr>
          <p:cNvPicPr>
            <a:picLocks noChangeAspect="1"/>
          </p:cNvPicPr>
          <p:nvPr/>
        </p:nvPicPr>
        <p:blipFill>
          <a:blip r:embed="rId4"/>
          <a:stretch>
            <a:fillRect/>
          </a:stretch>
        </p:blipFill>
        <p:spPr>
          <a:xfrm>
            <a:off x="6645378" y="3733798"/>
            <a:ext cx="2488851" cy="2488851"/>
          </a:xfrm>
          <a:prstGeom prst="rect">
            <a:avLst/>
          </a:prstGeom>
        </p:spPr>
      </p:pic>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D26E420E-17BE-47B9-9440-80CB25226DEF}"/>
                  </a:ext>
                </a:extLst>
              </p:cNvPr>
              <p:cNvSpPr txBox="1"/>
              <p:nvPr/>
            </p:nvSpPr>
            <p:spPr>
              <a:xfrm>
                <a:off x="5331614" y="4470401"/>
                <a:ext cx="1006578"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de-DE" sz="4800" b="0" i="1" smtClean="0">
                          <a:latin typeface="Cambria Math" panose="02040503050406030204" pitchFamily="18" charset="0"/>
                        </a:rPr>
                        <m:t>→</m:t>
                      </m:r>
                    </m:oMath>
                  </m:oMathPara>
                </a14:m>
                <a:endParaRPr lang="de-DE" sz="4800" dirty="0"/>
              </a:p>
            </p:txBody>
          </p:sp>
        </mc:Choice>
        <mc:Fallback xmlns="">
          <p:sp>
            <p:nvSpPr>
              <p:cNvPr id="9" name="Textfeld 8">
                <a:extLst>
                  <a:ext uri="{FF2B5EF4-FFF2-40B4-BE49-F238E27FC236}">
                    <a16:creationId xmlns:a16="http://schemas.microsoft.com/office/drawing/2014/main" id="{D26E420E-17BE-47B9-9440-80CB25226DEF}"/>
                  </a:ext>
                </a:extLst>
              </p:cNvPr>
              <p:cNvSpPr txBox="1">
                <a:spLocks noRot="1" noChangeAspect="1" noMove="1" noResize="1" noEditPoints="1" noAdjustHandles="1" noChangeArrowheads="1" noChangeShapeType="1" noTextEdit="1"/>
              </p:cNvSpPr>
              <p:nvPr/>
            </p:nvSpPr>
            <p:spPr>
              <a:xfrm>
                <a:off x="5331614" y="4470401"/>
                <a:ext cx="1006578" cy="738664"/>
              </a:xfrm>
              <a:prstGeom prst="rect">
                <a:avLst/>
              </a:prstGeom>
              <a:blipFill>
                <a:blip r:embed="rId5"/>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292720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91B28F63-CF00-448F-B141-FE33C33B18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2AE609E2-8522-44E4-9077-980E5BCF3E1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FA533C5-33E3-4611-AF9F-72811D8B26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8949AD42-25FD-4C3D-9EEE-B7FEC580998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AC7D913-60B7-4603-881B-831DA5D3A94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87F0FDC4-AD8C-47D9-9131-623C98ADB0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DE27238C-8EAF-4098-86E6-7723B7DAE6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Freeform 36">
            <a:extLst>
              <a:ext uri="{FF2B5EF4-FFF2-40B4-BE49-F238E27FC236}">
                <a16:creationId xmlns:a16="http://schemas.microsoft.com/office/drawing/2014/main" id="{992F97B1-1891-4FCC-9E5F-BA97EDB48F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49" name="Freeform: Shape 48">
            <a:extLst>
              <a:ext uri="{FF2B5EF4-FFF2-40B4-BE49-F238E27FC236}">
                <a16:creationId xmlns:a16="http://schemas.microsoft.com/office/drawing/2014/main" id="{78C6C821-FEE1-4EB6-9590-C021440C77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1" name="Rectangle 50">
            <a:extLst>
              <a:ext uri="{FF2B5EF4-FFF2-40B4-BE49-F238E27FC236}">
                <a16:creationId xmlns:a16="http://schemas.microsoft.com/office/drawing/2014/main" id="{B61A74B3-E247-44D4-8C48-FAE8E20564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el 3">
            <a:extLst>
              <a:ext uri="{FF2B5EF4-FFF2-40B4-BE49-F238E27FC236}">
                <a16:creationId xmlns:a16="http://schemas.microsoft.com/office/drawing/2014/main" id="{6C0EBA03-B421-41F5-BF70-10932BD30DDC}"/>
              </a:ext>
            </a:extLst>
          </p:cNvPr>
          <p:cNvSpPr>
            <a:spLocks noGrp="1"/>
          </p:cNvSpPr>
          <p:nvPr>
            <p:ph type="title"/>
          </p:nvPr>
        </p:nvSpPr>
        <p:spPr>
          <a:xfrm>
            <a:off x="1154955" y="1447800"/>
            <a:ext cx="9127732" cy="3329581"/>
          </a:xfrm>
        </p:spPr>
        <p:txBody>
          <a:bodyPr vert="horz" lIns="91440" tIns="45720" rIns="91440" bIns="45720" rtlCol="0" anchor="b">
            <a:normAutofit/>
          </a:bodyPr>
          <a:lstStyle/>
          <a:p>
            <a:pPr>
              <a:lnSpc>
                <a:spcPct val="90000"/>
              </a:lnSpc>
            </a:pPr>
            <a:r>
              <a:rPr lang="en-US" sz="5400" b="0" i="0" kern="1200" dirty="0">
                <a:solidFill>
                  <a:schemeClr val="tx2"/>
                </a:solidFill>
                <a:latin typeface="+mj-lt"/>
                <a:ea typeface="+mj-ea"/>
                <a:cs typeface="+mj-cs"/>
              </a:rPr>
              <a:t>Fundamentals of </a:t>
            </a:r>
            <a:br>
              <a:rPr lang="en-US" sz="5400" b="0" i="0" kern="1200" dirty="0">
                <a:solidFill>
                  <a:schemeClr val="tx2"/>
                </a:solidFill>
                <a:latin typeface="+mj-lt"/>
                <a:ea typeface="+mj-ea"/>
                <a:cs typeface="+mj-cs"/>
              </a:rPr>
            </a:br>
            <a:r>
              <a:rPr lang="en-US" sz="5400" b="0" i="0" kern="1200" dirty="0">
                <a:solidFill>
                  <a:schemeClr val="tx2"/>
                </a:solidFill>
                <a:latin typeface="+mj-lt"/>
                <a:ea typeface="+mj-ea"/>
                <a:cs typeface="+mj-cs"/>
              </a:rPr>
              <a:t>Dynamic Programming</a:t>
            </a:r>
          </a:p>
        </p:txBody>
      </p:sp>
      <p:sp>
        <p:nvSpPr>
          <p:cNvPr id="5" name="Textplatzhalter 4">
            <a:extLst>
              <a:ext uri="{FF2B5EF4-FFF2-40B4-BE49-F238E27FC236}">
                <a16:creationId xmlns:a16="http://schemas.microsoft.com/office/drawing/2014/main" id="{4043CF9F-EC02-4BC4-B636-BAA614D8FE32}"/>
              </a:ext>
            </a:extLst>
          </p:cNvPr>
          <p:cNvSpPr>
            <a:spLocks noGrp="1"/>
          </p:cNvSpPr>
          <p:nvPr>
            <p:ph type="body" idx="1"/>
          </p:nvPr>
        </p:nvSpPr>
        <p:spPr>
          <a:xfrm>
            <a:off x="1154955" y="4777380"/>
            <a:ext cx="6458419" cy="861420"/>
          </a:xfrm>
        </p:spPr>
        <p:txBody>
          <a:bodyPr vert="horz" lIns="91440" tIns="45720" rIns="91440" bIns="45720" rtlCol="0" anchor="t">
            <a:normAutofit/>
          </a:bodyPr>
          <a:lstStyle/>
          <a:p>
            <a:endParaRPr lang="en-US" sz="2000" b="0" i="0" kern="1200" cap="all">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195392999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D5DE79C-557C-4AD2-83D8-F9D4C0745B20}"/>
              </a:ext>
            </a:extLst>
          </p:cNvPr>
          <p:cNvSpPr>
            <a:spLocks noGrp="1"/>
          </p:cNvSpPr>
          <p:nvPr>
            <p:ph type="title"/>
          </p:nvPr>
        </p:nvSpPr>
        <p:spPr/>
        <p:txBody>
          <a:bodyPr/>
          <a:lstStyle/>
          <a:p>
            <a:r>
              <a:rPr lang="en-US" sz="4400" dirty="0"/>
              <a:t>What is Dynamic Programming</a:t>
            </a:r>
            <a:endParaRPr lang="de-DE" dirty="0"/>
          </a:p>
        </p:txBody>
      </p:sp>
      <mc:AlternateContent xmlns:mc="http://schemas.openxmlformats.org/markup-compatibility/2006">
        <mc:Choice xmlns:a14="http://schemas.microsoft.com/office/drawing/2010/main" Requires="a14">
          <p:sp>
            <p:nvSpPr>
              <p:cNvPr id="5" name="Inhaltsplatzhalter 4">
                <a:extLst>
                  <a:ext uri="{FF2B5EF4-FFF2-40B4-BE49-F238E27FC236}">
                    <a16:creationId xmlns:a16="http://schemas.microsoft.com/office/drawing/2014/main" id="{ACB4DAC7-20C3-4474-85BD-A6CC9D497592}"/>
                  </a:ext>
                </a:extLst>
              </p:cNvPr>
              <p:cNvSpPr>
                <a:spLocks noGrp="1"/>
              </p:cNvSpPr>
              <p:nvPr>
                <p:ph idx="1"/>
              </p:nvPr>
            </p:nvSpPr>
            <p:spPr/>
            <p:txBody>
              <a:bodyPr>
                <a:normAutofit/>
              </a:bodyPr>
              <a:lstStyle/>
              <a:p>
                <a:r>
                  <a:rPr lang="de-DE" sz="1800" dirty="0"/>
                  <a:t>Method </a:t>
                </a:r>
                <a:r>
                  <a:rPr lang="de-DE" sz="1800" dirty="0" err="1"/>
                  <a:t>used</a:t>
                </a:r>
                <a:r>
                  <a:rPr lang="de-DE" sz="1800" dirty="0"/>
                  <a:t> in </a:t>
                </a:r>
                <a:r>
                  <a:rPr lang="de-DE" sz="1800" dirty="0" err="1"/>
                  <a:t>mathematical</a:t>
                </a:r>
                <a:r>
                  <a:rPr lang="de-DE" sz="1800" dirty="0"/>
                  <a:t> </a:t>
                </a:r>
                <a:r>
                  <a:rPr lang="de-DE" sz="1800" dirty="0" err="1"/>
                  <a:t>optimization</a:t>
                </a:r>
                <a:endParaRPr lang="de-DE" sz="1800" dirty="0"/>
              </a:p>
              <a:p>
                <a:r>
                  <a:rPr lang="de-DE" sz="1800" dirty="0"/>
                  <a:t>Transforms </a:t>
                </a:r>
                <a:r>
                  <a:rPr lang="de-DE" sz="1800" dirty="0" err="1"/>
                  <a:t>complex</a:t>
                </a:r>
                <a:r>
                  <a:rPr lang="de-DE" sz="1800" dirty="0"/>
                  <a:t> </a:t>
                </a:r>
                <a:r>
                  <a:rPr lang="de-DE" sz="1800" dirty="0" err="1"/>
                  <a:t>problems</a:t>
                </a:r>
                <a:r>
                  <a:rPr lang="de-DE" sz="1800" dirty="0"/>
                  <a:t> </a:t>
                </a:r>
                <a:r>
                  <a:rPr lang="de-DE" sz="1800" dirty="0" err="1"/>
                  <a:t>into</a:t>
                </a:r>
                <a:r>
                  <a:rPr lang="de-DE" sz="1800" dirty="0"/>
                  <a:t> </a:t>
                </a:r>
                <a:r>
                  <a:rPr lang="de-DE" sz="1800" dirty="0" err="1"/>
                  <a:t>sequences</a:t>
                </a:r>
                <a:r>
                  <a:rPr lang="de-DE" sz="1800" dirty="0"/>
                  <a:t> </a:t>
                </a:r>
                <a:r>
                  <a:rPr lang="de-DE" sz="1800" dirty="0" err="1"/>
                  <a:t>of</a:t>
                </a:r>
                <a:r>
                  <a:rPr lang="de-DE" sz="1800" dirty="0"/>
                  <a:t> simpler </a:t>
                </a:r>
                <a:r>
                  <a:rPr lang="de-DE" sz="1800" dirty="0" err="1"/>
                  <a:t>subproblems</a:t>
                </a:r>
                <a:endParaRPr lang="de-DE" sz="1800" dirty="0"/>
              </a:p>
              <a:p>
                <a:r>
                  <a:rPr lang="de-DE" sz="1800" dirty="0"/>
                  <a:t>General </a:t>
                </a:r>
                <a:r>
                  <a:rPr lang="de-DE" sz="1800" dirty="0" err="1"/>
                  <a:t>framework</a:t>
                </a:r>
                <a:r>
                  <a:rPr lang="de-DE" sz="1800" dirty="0"/>
                  <a:t> </a:t>
                </a:r>
                <a:r>
                  <a:rPr lang="de-DE" sz="1800" dirty="0" err="1"/>
                  <a:t>for</a:t>
                </a:r>
                <a:r>
                  <a:rPr lang="de-DE" sz="1800" dirty="0"/>
                  <a:t> a </a:t>
                </a:r>
                <a:r>
                  <a:rPr lang="de-DE" sz="1800" dirty="0" err="1"/>
                  <a:t>broad</a:t>
                </a:r>
                <a:r>
                  <a:rPr lang="de-DE" sz="1800" dirty="0"/>
                  <a:t> </a:t>
                </a:r>
                <a:r>
                  <a:rPr lang="de-DE" sz="1800" dirty="0" err="1"/>
                  <a:t>variety</a:t>
                </a:r>
                <a:r>
                  <a:rPr lang="de-DE" sz="1800" dirty="0"/>
                  <a:t> </a:t>
                </a:r>
                <a:r>
                  <a:rPr lang="de-DE" sz="1800" dirty="0" err="1"/>
                  <a:t>of</a:t>
                </a:r>
                <a:r>
                  <a:rPr lang="de-DE" sz="1800" dirty="0"/>
                  <a:t> </a:t>
                </a:r>
                <a:r>
                  <a:rPr lang="de-DE" sz="1800" dirty="0" err="1"/>
                  <a:t>problems</a:t>
                </a:r>
                <a:endParaRPr lang="de-DE" sz="1800" dirty="0"/>
              </a:p>
              <a:p>
                <a:r>
                  <a:rPr lang="de-DE" sz="1800" dirty="0"/>
                  <a:t>Base </a:t>
                </a:r>
                <a:r>
                  <a:rPr lang="de-DE" sz="1800" dirty="0" err="1"/>
                  <a:t>concept</a:t>
                </a:r>
                <a:r>
                  <a:rPr lang="de-DE" sz="1800" dirty="0"/>
                  <a:t>: </a:t>
                </a:r>
                <a:r>
                  <a:rPr lang="de-DE" sz="1800" dirty="0" err="1"/>
                  <a:t>Sequential</a:t>
                </a:r>
                <a:r>
                  <a:rPr lang="de-DE" sz="1800" dirty="0"/>
                  <a:t> </a:t>
                </a:r>
                <a:r>
                  <a:rPr lang="de-DE" sz="1800" dirty="0" err="1"/>
                  <a:t>decision</a:t>
                </a:r>
                <a:r>
                  <a:rPr lang="de-DE" sz="1800" dirty="0"/>
                  <a:t> </a:t>
                </a:r>
                <a:r>
                  <a:rPr lang="de-DE" sz="1800" dirty="0" err="1"/>
                  <a:t>making</a:t>
                </a:r>
                <a:r>
                  <a:rPr lang="de-DE" sz="1800" dirty="0"/>
                  <a:t> </a:t>
                </a:r>
                <a:r>
                  <a:rPr lang="de-DE" sz="1800" dirty="0" err="1"/>
                  <a:t>problem</a:t>
                </a:r>
                <a:endParaRPr lang="de-DE" sz="1800" dirty="0"/>
              </a:p>
              <a:p>
                <a:r>
                  <a:rPr lang="de-DE" sz="1800" dirty="0"/>
                  <a:t>Tupel </a:t>
                </a:r>
                <a14:m>
                  <m:oMath xmlns:m="http://schemas.openxmlformats.org/officeDocument/2006/math">
                    <m:d>
                      <m:dPr>
                        <m:begChr m:val="⟨"/>
                        <m:endChr m:val="⟩"/>
                        <m:ctrlPr>
                          <a:rPr lang="de-DE" sz="1800" b="0" i="1" smtClean="0">
                            <a:latin typeface="Cambria Math" panose="02040503050406030204" pitchFamily="18" charset="0"/>
                          </a:rPr>
                        </m:ctrlPr>
                      </m:dPr>
                      <m:e>
                        <m:r>
                          <a:rPr lang="de-DE" sz="1800" i="1">
                            <a:latin typeface="Cambria Math" panose="02040503050406030204" pitchFamily="18" charset="0"/>
                          </a:rPr>
                          <m:t>𝑋</m:t>
                        </m:r>
                        <m:r>
                          <a:rPr lang="de-DE" sz="1800" i="1">
                            <a:latin typeface="Cambria Math" panose="02040503050406030204" pitchFamily="18" charset="0"/>
                          </a:rPr>
                          <m:t>,</m:t>
                        </m:r>
                        <m:r>
                          <a:rPr lang="de-DE" sz="1800" i="1">
                            <a:latin typeface="Cambria Math" panose="02040503050406030204" pitchFamily="18" charset="0"/>
                          </a:rPr>
                          <m:t>𝑈</m:t>
                        </m:r>
                        <m:r>
                          <a:rPr lang="de-DE" sz="1800" i="1">
                            <a:latin typeface="Cambria Math" panose="02040503050406030204" pitchFamily="18" charset="0"/>
                          </a:rPr>
                          <m:t>,</m:t>
                        </m:r>
                        <m:r>
                          <a:rPr lang="de-DE" sz="1800" i="1">
                            <a:latin typeface="Cambria Math" panose="02040503050406030204" pitchFamily="18" charset="0"/>
                          </a:rPr>
                          <m:t>𝑓</m:t>
                        </m:r>
                        <m:r>
                          <a:rPr lang="de-DE" sz="1800" i="1">
                            <a:latin typeface="Cambria Math" panose="02040503050406030204" pitchFamily="18" charset="0"/>
                          </a:rPr>
                          <m:t>,</m:t>
                        </m:r>
                        <m:r>
                          <a:rPr lang="de-DE" sz="1800" i="1">
                            <a:latin typeface="Cambria Math" panose="02040503050406030204" pitchFamily="18" charset="0"/>
                          </a:rPr>
                          <m:t>𝑐</m:t>
                        </m:r>
                        <m:r>
                          <a:rPr lang="de-DE" sz="1800" i="1">
                            <a:latin typeface="Cambria Math" panose="02040503050406030204" pitchFamily="18" charset="0"/>
                          </a:rPr>
                          <m:t>,</m:t>
                        </m:r>
                        <m:r>
                          <a:rPr lang="de-DE" sz="1800" i="1">
                            <a:latin typeface="Cambria Math" panose="02040503050406030204" pitchFamily="18" charset="0"/>
                          </a:rPr>
                          <m:t>𝑣</m:t>
                        </m:r>
                        <m:r>
                          <a:rPr lang="de-DE" sz="1800" i="1">
                            <a:latin typeface="Cambria Math" panose="02040503050406030204" pitchFamily="18" charset="0"/>
                          </a:rPr>
                          <m:t>,</m:t>
                        </m:r>
                        <m:sSub>
                          <m:sSubPr>
                            <m:ctrlPr>
                              <a:rPr lang="de-DE" sz="1800" i="1">
                                <a:latin typeface="Cambria Math" panose="02040503050406030204" pitchFamily="18" charset="0"/>
                              </a:rPr>
                            </m:ctrlPr>
                          </m:sSubPr>
                          <m:e>
                            <m:r>
                              <a:rPr lang="de-DE" sz="1800" i="1">
                                <a:latin typeface="Cambria Math" panose="02040503050406030204" pitchFamily="18" charset="0"/>
                              </a:rPr>
                              <m:t>𝑥</m:t>
                            </m:r>
                          </m:e>
                          <m:sub>
                            <m:r>
                              <a:rPr lang="de-DE" sz="1800" i="1">
                                <a:latin typeface="Cambria Math" panose="02040503050406030204" pitchFamily="18" charset="0"/>
                              </a:rPr>
                              <m:t>𝑖𝑛𝑖𝑡</m:t>
                            </m:r>
                          </m:sub>
                        </m:sSub>
                      </m:e>
                    </m:d>
                  </m:oMath>
                </a14:m>
                <a:endParaRPr lang="de-DE" sz="1800" dirty="0"/>
              </a:p>
              <a:p>
                <a:endParaRPr lang="de-DE" sz="1800" dirty="0"/>
              </a:p>
            </p:txBody>
          </p:sp>
        </mc:Choice>
        <mc:Fallback>
          <p:sp>
            <p:nvSpPr>
              <p:cNvPr id="5" name="Inhaltsplatzhalter 4">
                <a:extLst>
                  <a:ext uri="{FF2B5EF4-FFF2-40B4-BE49-F238E27FC236}">
                    <a16:creationId xmlns:a16="http://schemas.microsoft.com/office/drawing/2014/main" id="{ACB4DAC7-20C3-4474-85BD-A6CC9D497592}"/>
                  </a:ext>
                </a:extLst>
              </p:cNvPr>
              <p:cNvSpPr>
                <a:spLocks noGrp="1" noRot="1" noChangeAspect="1" noMove="1" noResize="1" noEditPoints="1" noAdjustHandles="1" noChangeArrowheads="1" noChangeShapeType="1" noTextEdit="1"/>
              </p:cNvSpPr>
              <p:nvPr>
                <p:ph idx="1"/>
              </p:nvPr>
            </p:nvSpPr>
            <p:spPr>
              <a:blipFill>
                <a:blip r:embed="rId2"/>
                <a:stretch>
                  <a:fillRect l="-204" t="-872"/>
                </a:stretch>
              </a:blipFill>
            </p:spPr>
            <p:txBody>
              <a:bodyPr/>
              <a:lstStyle/>
              <a:p>
                <a:r>
                  <a:rPr lang="de-DE">
                    <a:noFill/>
                  </a:rPr>
                  <a:t> </a:t>
                </a:r>
              </a:p>
            </p:txBody>
          </p:sp>
        </mc:Fallback>
      </mc:AlternateContent>
    </p:spTree>
    <p:extLst>
      <p:ext uri="{BB962C8B-B14F-4D97-AF65-F5344CB8AC3E}">
        <p14:creationId xmlns:p14="http://schemas.microsoft.com/office/powerpoint/2010/main" val="352529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D5DE79C-557C-4AD2-83D8-F9D4C0745B20}"/>
              </a:ext>
            </a:extLst>
          </p:cNvPr>
          <p:cNvSpPr>
            <a:spLocks noGrp="1"/>
          </p:cNvSpPr>
          <p:nvPr>
            <p:ph type="title"/>
          </p:nvPr>
        </p:nvSpPr>
        <p:spPr/>
        <p:txBody>
          <a:bodyPr/>
          <a:lstStyle/>
          <a:p>
            <a:r>
              <a:rPr lang="en-US" sz="4400" dirty="0"/>
              <a:t>The principle of optimality</a:t>
            </a:r>
            <a:endParaRPr lang="de-DE" dirty="0"/>
          </a:p>
        </p:txBody>
      </p:sp>
      <p:sp>
        <p:nvSpPr>
          <p:cNvPr id="5" name="Inhaltsplatzhalter 4">
            <a:extLst>
              <a:ext uri="{FF2B5EF4-FFF2-40B4-BE49-F238E27FC236}">
                <a16:creationId xmlns:a16="http://schemas.microsoft.com/office/drawing/2014/main" id="{ACB4DAC7-20C3-4474-85BD-A6CC9D497592}"/>
              </a:ext>
            </a:extLst>
          </p:cNvPr>
          <p:cNvSpPr>
            <a:spLocks noGrp="1"/>
          </p:cNvSpPr>
          <p:nvPr>
            <p:ph idx="1"/>
          </p:nvPr>
        </p:nvSpPr>
        <p:spPr/>
        <p:txBody>
          <a:bodyPr/>
          <a:lstStyle/>
          <a:p>
            <a:r>
              <a:rPr lang="de-DE" dirty="0"/>
              <a:t>A </a:t>
            </a:r>
            <a:r>
              <a:rPr lang="de-DE" b="1" dirty="0" err="1"/>
              <a:t>policy</a:t>
            </a:r>
            <a:r>
              <a:rPr lang="de-DE" dirty="0"/>
              <a:t> </a:t>
            </a:r>
            <a:r>
              <a:rPr lang="de-DE" dirty="0" err="1"/>
              <a:t>is</a:t>
            </a:r>
            <a:r>
              <a:rPr lang="de-DE" dirty="0"/>
              <a:t> a </a:t>
            </a:r>
            <a:r>
              <a:rPr lang="de-DE" dirty="0" err="1"/>
              <a:t>sequence</a:t>
            </a:r>
            <a:r>
              <a:rPr lang="de-DE" dirty="0"/>
              <a:t> </a:t>
            </a:r>
            <a:r>
              <a:rPr lang="de-DE" dirty="0" err="1"/>
              <a:t>of</a:t>
            </a:r>
            <a:r>
              <a:rPr lang="de-DE" dirty="0"/>
              <a:t> </a:t>
            </a:r>
            <a:r>
              <a:rPr lang="de-DE" dirty="0" err="1"/>
              <a:t>decisions</a:t>
            </a:r>
            <a:endParaRPr lang="de-DE" dirty="0"/>
          </a:p>
          <a:p>
            <a:r>
              <a:rPr lang="de-DE" dirty="0"/>
              <a:t>An </a:t>
            </a:r>
            <a:r>
              <a:rPr lang="de-DE" b="1" dirty="0"/>
              <a:t>optimal </a:t>
            </a:r>
            <a:r>
              <a:rPr lang="de-DE" b="1" dirty="0" err="1"/>
              <a:t>policy</a:t>
            </a:r>
            <a:r>
              <a:rPr lang="de-DE" dirty="0"/>
              <a:t> </a:t>
            </a:r>
            <a:r>
              <a:rPr lang="de-DE" dirty="0" err="1"/>
              <a:t>is</a:t>
            </a:r>
            <a:r>
              <a:rPr lang="de-DE" dirty="0"/>
              <a:t> a </a:t>
            </a:r>
            <a:r>
              <a:rPr lang="de-DE" dirty="0" err="1"/>
              <a:t>sequence</a:t>
            </a:r>
            <a:r>
              <a:rPr lang="de-DE" dirty="0"/>
              <a:t> </a:t>
            </a:r>
            <a:r>
              <a:rPr lang="de-DE" dirty="0" err="1"/>
              <a:t>of</a:t>
            </a:r>
            <a:r>
              <a:rPr lang="de-DE" dirty="0"/>
              <a:t> </a:t>
            </a:r>
            <a:r>
              <a:rPr lang="de-DE" dirty="0" err="1"/>
              <a:t>decisions</a:t>
            </a:r>
            <a:r>
              <a:rPr lang="de-DE" dirty="0"/>
              <a:t> </a:t>
            </a:r>
            <a:r>
              <a:rPr lang="de-DE" dirty="0" err="1"/>
              <a:t>that</a:t>
            </a:r>
            <a:r>
              <a:rPr lang="de-DE" dirty="0"/>
              <a:t> </a:t>
            </a:r>
            <a:r>
              <a:rPr lang="de-DE" dirty="0" err="1"/>
              <a:t>has</a:t>
            </a:r>
            <a:r>
              <a:rPr lang="de-DE" dirty="0"/>
              <a:t> </a:t>
            </a:r>
            <a:r>
              <a:rPr lang="de-DE" dirty="0" err="1"/>
              <a:t>the</a:t>
            </a:r>
            <a:r>
              <a:rPr lang="de-DE" dirty="0"/>
              <a:t> </a:t>
            </a:r>
            <a:r>
              <a:rPr lang="de-DE" dirty="0" err="1"/>
              <a:t>best</a:t>
            </a:r>
            <a:r>
              <a:rPr lang="de-DE" dirty="0"/>
              <a:t> </a:t>
            </a:r>
            <a:r>
              <a:rPr lang="de-DE" dirty="0" err="1"/>
              <a:t>outcome</a:t>
            </a:r>
            <a:r>
              <a:rPr lang="de-DE" dirty="0"/>
              <a:t> w.r.t. a </a:t>
            </a:r>
            <a:r>
              <a:rPr lang="de-DE" dirty="0" err="1"/>
              <a:t>predefined</a:t>
            </a:r>
            <a:r>
              <a:rPr lang="de-DE" dirty="0"/>
              <a:t> </a:t>
            </a:r>
            <a:r>
              <a:rPr lang="de-DE" dirty="0" err="1"/>
              <a:t>criterion</a:t>
            </a:r>
            <a:endParaRPr lang="de-DE" dirty="0"/>
          </a:p>
          <a:p>
            <a:pPr marL="0" indent="0">
              <a:buNone/>
            </a:pPr>
            <a:endParaRPr lang="de-DE" dirty="0"/>
          </a:p>
          <a:p>
            <a:pPr marL="0" indent="0" algn="ctr">
              <a:buNone/>
            </a:pPr>
            <a:r>
              <a:rPr lang="de-DE" b="1" dirty="0" err="1"/>
              <a:t>Principle</a:t>
            </a:r>
            <a:r>
              <a:rPr lang="de-DE" b="1" dirty="0"/>
              <a:t> </a:t>
            </a:r>
            <a:r>
              <a:rPr lang="de-DE" b="1" dirty="0" err="1"/>
              <a:t>of</a:t>
            </a:r>
            <a:r>
              <a:rPr lang="de-DE" b="1" dirty="0"/>
              <a:t> </a:t>
            </a:r>
            <a:r>
              <a:rPr lang="de-DE" b="1" dirty="0" err="1"/>
              <a:t>Optimality</a:t>
            </a:r>
            <a:endParaRPr lang="de-DE" b="1" dirty="0"/>
          </a:p>
          <a:p>
            <a:pPr marL="0" indent="0" algn="ctr">
              <a:buNone/>
            </a:pPr>
            <a:r>
              <a:rPr lang="en-US" dirty="0"/>
              <a:t>An optimal policy has the property, that whatever the initial state and initial decisions are, the remaining decisions must constitute an optimal policy with regard to the state resulting from the first decisions.</a:t>
            </a:r>
            <a:endParaRPr lang="de-DE" dirty="0"/>
          </a:p>
        </p:txBody>
      </p:sp>
    </p:spTree>
    <p:extLst>
      <p:ext uri="{BB962C8B-B14F-4D97-AF65-F5344CB8AC3E}">
        <p14:creationId xmlns:p14="http://schemas.microsoft.com/office/powerpoint/2010/main" val="3698291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D5DE79C-557C-4AD2-83D8-F9D4C0745B20}"/>
              </a:ext>
            </a:extLst>
          </p:cNvPr>
          <p:cNvSpPr>
            <a:spLocks noGrp="1"/>
          </p:cNvSpPr>
          <p:nvPr>
            <p:ph type="title"/>
          </p:nvPr>
        </p:nvSpPr>
        <p:spPr/>
        <p:txBody>
          <a:bodyPr/>
          <a:lstStyle/>
          <a:p>
            <a:r>
              <a:rPr lang="en-US" sz="4400" dirty="0"/>
              <a:t>Mathematical formulation</a:t>
            </a:r>
            <a:endParaRPr lang="de-DE" dirty="0"/>
          </a:p>
        </p:txBody>
      </p:sp>
      <mc:AlternateContent xmlns:mc="http://schemas.openxmlformats.org/markup-compatibility/2006">
        <mc:Choice xmlns:a14="http://schemas.microsoft.com/office/drawing/2010/main" Requires="a14">
          <p:sp>
            <p:nvSpPr>
              <p:cNvPr id="5" name="Inhaltsplatzhalter 4">
                <a:extLst>
                  <a:ext uri="{FF2B5EF4-FFF2-40B4-BE49-F238E27FC236}">
                    <a16:creationId xmlns:a16="http://schemas.microsoft.com/office/drawing/2014/main" id="{ACB4DAC7-20C3-4474-85BD-A6CC9D497592}"/>
                  </a:ext>
                </a:extLst>
              </p:cNvPr>
              <p:cNvSpPr>
                <a:spLocks noGrp="1"/>
              </p:cNvSpPr>
              <p:nvPr>
                <p:ph idx="1"/>
              </p:nvPr>
            </p:nvSpPr>
            <p:spPr/>
            <p:txBody>
              <a:bodyPr>
                <a:normAutofit/>
              </a:bodyPr>
              <a:lstStyle/>
              <a:p>
                <a14:m>
                  <m:oMath xmlns:m="http://schemas.openxmlformats.org/officeDocument/2006/math">
                    <m:r>
                      <a:rPr lang="de-DE" sz="2400" b="0" i="1" smtClean="0">
                        <a:latin typeface="Cambria Math" panose="02040503050406030204" pitchFamily="18" charset="0"/>
                      </a:rPr>
                      <m:t>𝑝</m:t>
                    </m:r>
                    <m:r>
                      <a:rPr lang="de-DE" sz="2400" b="0" i="1" smtClean="0">
                        <a:latin typeface="Cambria Math" panose="02040503050406030204" pitchFamily="18" charset="0"/>
                      </a:rPr>
                      <m:t>=</m:t>
                    </m:r>
                    <m:d>
                      <m:dPr>
                        <m:ctrlPr>
                          <a:rPr lang="de-DE" sz="2400" b="0" i="1" smtClean="0">
                            <a:latin typeface="Cambria Math" panose="02040503050406030204" pitchFamily="18" charset="0"/>
                          </a:rPr>
                        </m:ctrlPr>
                      </m:dPr>
                      <m:e>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𝑝</m:t>
                            </m:r>
                          </m:e>
                          <m:sub>
                            <m:r>
                              <a:rPr lang="de-DE" sz="2400" b="0" i="1" smtClean="0">
                                <a:latin typeface="Cambria Math" panose="02040503050406030204" pitchFamily="18" charset="0"/>
                              </a:rPr>
                              <m:t>1</m:t>
                            </m:r>
                          </m:sub>
                        </m:sSub>
                        <m:r>
                          <a:rPr lang="de-DE" sz="2400" b="0" i="1" smtClean="0">
                            <a:latin typeface="Cambria Math" panose="02040503050406030204" pitchFamily="18" charset="0"/>
                          </a:rPr>
                          <m:t>,</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𝑝</m:t>
                            </m:r>
                          </m:e>
                          <m:sub>
                            <m:r>
                              <a:rPr lang="de-DE" sz="2400" b="0" i="1" smtClean="0">
                                <a:latin typeface="Cambria Math" panose="02040503050406030204" pitchFamily="18" charset="0"/>
                              </a:rPr>
                              <m:t>2</m:t>
                            </m:r>
                          </m:sub>
                        </m:sSub>
                        <m:r>
                          <a:rPr lang="de-DE" sz="2400" b="0" i="1" smtClean="0">
                            <a:latin typeface="Cambria Math" panose="02040503050406030204" pitchFamily="18" charset="0"/>
                          </a:rPr>
                          <m:t>, …,</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𝑝</m:t>
                            </m:r>
                          </m:e>
                          <m:sub>
                            <m:r>
                              <a:rPr lang="de-DE" sz="2400" b="0" i="1" smtClean="0">
                                <a:latin typeface="Cambria Math" panose="02040503050406030204" pitchFamily="18" charset="0"/>
                              </a:rPr>
                              <m:t>𝑀</m:t>
                            </m:r>
                          </m:sub>
                        </m:sSub>
                      </m:e>
                    </m:d>
                    <m:r>
                      <a:rPr lang="de-DE" sz="2400" b="0" i="1" smtClean="0">
                        <a:latin typeface="Cambria Math" panose="02040503050406030204" pitchFamily="18" charset="0"/>
                      </a:rPr>
                      <m:t>∈</m:t>
                    </m:r>
                    <m:r>
                      <a:rPr lang="de-DE" sz="2400" b="0" i="1" smtClean="0">
                        <a:latin typeface="Cambria Math" panose="02040503050406030204" pitchFamily="18" charset="0"/>
                      </a:rPr>
                      <m:t>𝑋</m:t>
                    </m:r>
                  </m:oMath>
                </a14:m>
                <a:endParaRPr lang="de-DE" sz="2400" dirty="0"/>
              </a:p>
              <a:p>
                <a14:m>
                  <m:oMath xmlns:m="http://schemas.openxmlformats.org/officeDocument/2006/math">
                    <m:r>
                      <a:rPr lang="de-DE" sz="2400" b="0" i="1" smtClean="0">
                        <a:latin typeface="Cambria Math" panose="02040503050406030204" pitchFamily="18" charset="0"/>
                      </a:rPr>
                      <m:t>𝑈</m:t>
                    </m:r>
                    <m:r>
                      <a:rPr lang="de-DE" sz="2400" b="0" i="1" smtClean="0">
                        <a:latin typeface="Cambria Math" panose="02040503050406030204" pitchFamily="18" charset="0"/>
                      </a:rPr>
                      <m:t>=</m:t>
                    </m:r>
                    <m:d>
                      <m:dPr>
                        <m:begChr m:val="{"/>
                        <m:endChr m:val="}"/>
                        <m:ctrlPr>
                          <a:rPr lang="de-DE" sz="2400" b="0" i="1" smtClean="0">
                            <a:latin typeface="Cambria Math" panose="02040503050406030204" pitchFamily="18" charset="0"/>
                          </a:rPr>
                        </m:ctrlPr>
                      </m:dPr>
                      <m:e>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𝑇</m:t>
                            </m:r>
                          </m:e>
                          <m:sub>
                            <m:r>
                              <a:rPr lang="de-DE" sz="2400" b="0" i="1" smtClean="0">
                                <a:latin typeface="Cambria Math" panose="02040503050406030204" pitchFamily="18" charset="0"/>
                              </a:rPr>
                              <m:t>𝑘</m:t>
                            </m:r>
                          </m:sub>
                        </m:sSub>
                      </m:e>
                    </m:d>
                    <m:r>
                      <a:rPr lang="de-DE" sz="2400" b="0" i="1" smtClean="0">
                        <a:latin typeface="Cambria Math" panose="02040503050406030204" pitchFamily="18" charset="0"/>
                      </a:rPr>
                      <m:t>;      </m:t>
                    </m:r>
                    <m:r>
                      <a:rPr lang="de-DE" sz="2400" b="0" i="1" smtClean="0">
                        <a:latin typeface="Cambria Math" panose="02040503050406030204" pitchFamily="18" charset="0"/>
                      </a:rPr>
                      <m:t>𝑝</m:t>
                    </m:r>
                    <m:r>
                      <a:rPr lang="de-DE" sz="2400" b="0" i="1" smtClean="0">
                        <a:latin typeface="Cambria Math" panose="02040503050406030204" pitchFamily="18" charset="0"/>
                      </a:rPr>
                      <m:t>∈</m:t>
                    </m:r>
                    <m:r>
                      <a:rPr lang="de-DE" sz="2400" b="0" i="1" smtClean="0">
                        <a:latin typeface="Cambria Math" panose="02040503050406030204" pitchFamily="18" charset="0"/>
                      </a:rPr>
                      <m:t>𝑋</m:t>
                    </m:r>
                    <m:r>
                      <a:rPr lang="de-DE" sz="2400" b="0" i="1" smtClean="0">
                        <a:latin typeface="Cambria Math" panose="02040503050406030204" pitchFamily="18" charset="0"/>
                      </a:rPr>
                      <m:t>⇒</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𝑇</m:t>
                        </m:r>
                      </m:e>
                      <m:sub>
                        <m:r>
                          <a:rPr lang="de-DE" sz="2400" b="0" i="1" smtClean="0">
                            <a:latin typeface="Cambria Math" panose="02040503050406030204" pitchFamily="18" charset="0"/>
                          </a:rPr>
                          <m:t>𝐾</m:t>
                        </m:r>
                      </m:sub>
                    </m:sSub>
                    <m:d>
                      <m:dPr>
                        <m:ctrlPr>
                          <a:rPr lang="de-DE" sz="2400" b="0" i="1" smtClean="0">
                            <a:latin typeface="Cambria Math" panose="02040503050406030204" pitchFamily="18" charset="0"/>
                          </a:rPr>
                        </m:ctrlPr>
                      </m:dPr>
                      <m:e>
                        <m:r>
                          <a:rPr lang="de-DE" sz="2400" b="0" i="1" smtClean="0">
                            <a:latin typeface="Cambria Math" panose="02040503050406030204" pitchFamily="18" charset="0"/>
                          </a:rPr>
                          <m:t>𝑝</m:t>
                        </m:r>
                      </m:e>
                    </m:d>
                    <m:r>
                      <a:rPr lang="de-DE" sz="2400" b="0" i="1" smtClean="0">
                        <a:latin typeface="Cambria Math" panose="02040503050406030204" pitchFamily="18" charset="0"/>
                      </a:rPr>
                      <m:t>∈</m:t>
                    </m:r>
                    <m:r>
                      <a:rPr lang="de-DE" sz="2400" b="0" i="1" smtClean="0">
                        <a:latin typeface="Cambria Math" panose="02040503050406030204" pitchFamily="18" charset="0"/>
                      </a:rPr>
                      <m:t>𝑋</m:t>
                    </m:r>
                    <m:r>
                      <a:rPr lang="de-DE" sz="2400" b="0" i="1" smtClean="0">
                        <a:latin typeface="Cambria Math" panose="02040503050406030204" pitchFamily="18" charset="0"/>
                      </a:rPr>
                      <m:t>,     ∀</m:t>
                    </m:r>
                    <m:r>
                      <a:rPr lang="de-DE" sz="2400" b="0" i="1" smtClean="0">
                        <a:latin typeface="Cambria Math" panose="02040503050406030204" pitchFamily="18" charset="0"/>
                      </a:rPr>
                      <m:t>𝑘</m:t>
                    </m:r>
                  </m:oMath>
                </a14:m>
                <a:endParaRPr lang="de-DE" sz="2400" dirty="0"/>
              </a:p>
              <a:p>
                <a14:m>
                  <m:oMath xmlns:m="http://schemas.openxmlformats.org/officeDocument/2006/math">
                    <m:r>
                      <a:rPr lang="de-DE" sz="2400" b="0" i="1" smtClean="0">
                        <a:latin typeface="Cambria Math" panose="02040503050406030204" pitchFamily="18" charset="0"/>
                      </a:rPr>
                      <m:t>𝑃</m:t>
                    </m:r>
                    <m:r>
                      <a:rPr lang="de-DE" sz="2400" b="0" i="1" smtClean="0">
                        <a:latin typeface="Cambria Math" panose="02040503050406030204" pitchFamily="18" charset="0"/>
                      </a:rPr>
                      <m:t>=</m:t>
                    </m:r>
                    <m:d>
                      <m:dPr>
                        <m:ctrlPr>
                          <a:rPr lang="de-DE" sz="2400" b="0" i="1" smtClean="0">
                            <a:latin typeface="Cambria Math" panose="02040503050406030204" pitchFamily="18" charset="0"/>
                          </a:rPr>
                        </m:ctrlPr>
                      </m:dPr>
                      <m:e>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𝑇</m:t>
                            </m:r>
                          </m:e>
                          <m:sub>
                            <m:r>
                              <a:rPr lang="de-DE" sz="2400" b="0" i="1" smtClean="0">
                                <a:latin typeface="Cambria Math" panose="02040503050406030204" pitchFamily="18" charset="0"/>
                              </a:rPr>
                              <m:t>1</m:t>
                            </m:r>
                          </m:sub>
                        </m:sSub>
                        <m:r>
                          <a:rPr lang="de-DE" sz="2400" b="0" i="1" smtClean="0">
                            <a:latin typeface="Cambria Math" panose="02040503050406030204" pitchFamily="18" charset="0"/>
                          </a:rPr>
                          <m:t>, </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𝑇</m:t>
                            </m:r>
                          </m:e>
                          <m:sub>
                            <m:r>
                              <a:rPr lang="de-DE" sz="2400" b="0" i="1" smtClean="0">
                                <a:latin typeface="Cambria Math" panose="02040503050406030204" pitchFamily="18" charset="0"/>
                              </a:rPr>
                              <m:t>2</m:t>
                            </m:r>
                          </m:sub>
                        </m:sSub>
                        <m:r>
                          <a:rPr lang="de-DE" sz="2400" b="0" i="1" smtClean="0">
                            <a:latin typeface="Cambria Math" panose="02040503050406030204" pitchFamily="18" charset="0"/>
                          </a:rPr>
                          <m:t>, …, </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𝑇</m:t>
                            </m:r>
                          </m:e>
                          <m:sub>
                            <m:r>
                              <a:rPr lang="de-DE" sz="2400" b="0" i="1" smtClean="0">
                                <a:latin typeface="Cambria Math" panose="02040503050406030204" pitchFamily="18" charset="0"/>
                              </a:rPr>
                              <m:t>𝑁</m:t>
                            </m:r>
                          </m:sub>
                        </m:sSub>
                      </m:e>
                    </m:d>
                  </m:oMath>
                </a14:m>
                <a:endParaRPr lang="de-DE" sz="2400" dirty="0"/>
              </a:p>
              <a:p>
                <a:pPr lvl="1"/>
                <a14:m>
                  <m:oMath xmlns:m="http://schemas.openxmlformats.org/officeDocument/2006/math">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𝑝</m:t>
                        </m:r>
                      </m:e>
                      <m:sub>
                        <m:r>
                          <a:rPr lang="de-DE" sz="2000" b="0" i="1" smtClean="0">
                            <a:latin typeface="Cambria Math" panose="02040503050406030204" pitchFamily="18" charset="0"/>
                          </a:rPr>
                          <m:t>1</m:t>
                        </m:r>
                      </m:sub>
                    </m:sSub>
                    <m:r>
                      <a:rPr lang="de-DE" sz="2000" b="0" i="1" smtClean="0">
                        <a:latin typeface="Cambria Math" panose="02040503050406030204" pitchFamily="18" charset="0"/>
                      </a:rPr>
                      <m:t>=</m:t>
                    </m:r>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𝑇</m:t>
                        </m:r>
                      </m:e>
                      <m:sub>
                        <m:r>
                          <a:rPr lang="de-DE" sz="2000" b="0" i="1" smtClean="0">
                            <a:latin typeface="Cambria Math" panose="02040503050406030204" pitchFamily="18" charset="0"/>
                          </a:rPr>
                          <m:t>1</m:t>
                        </m:r>
                      </m:sub>
                    </m:sSub>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𝑝</m:t>
                        </m:r>
                      </m:e>
                    </m:d>
                  </m:oMath>
                </a14:m>
                <a:endParaRPr lang="de-DE" sz="2000" b="0" dirty="0"/>
              </a:p>
              <a:p>
                <a:pPr lvl="1"/>
                <a14:m>
                  <m:oMath xmlns:m="http://schemas.openxmlformats.org/officeDocument/2006/math">
                    <m:sSub>
                      <m:sSubPr>
                        <m:ctrlPr>
                          <a:rPr lang="de-DE" sz="2000" i="1" smtClean="0">
                            <a:latin typeface="Cambria Math" panose="02040503050406030204" pitchFamily="18" charset="0"/>
                          </a:rPr>
                        </m:ctrlPr>
                      </m:sSubPr>
                      <m:e>
                        <m:r>
                          <a:rPr lang="de-DE" sz="2000" i="1">
                            <a:latin typeface="Cambria Math" panose="02040503050406030204" pitchFamily="18" charset="0"/>
                          </a:rPr>
                          <m:t>𝑝</m:t>
                        </m:r>
                      </m:e>
                      <m:sub>
                        <m:r>
                          <a:rPr lang="de-DE" sz="2000" b="0" i="1" smtClean="0">
                            <a:latin typeface="Cambria Math" panose="02040503050406030204" pitchFamily="18" charset="0"/>
                          </a:rPr>
                          <m:t>2</m:t>
                        </m:r>
                      </m:sub>
                    </m:sSub>
                    <m:r>
                      <a:rPr lang="de-DE" sz="2000" i="1">
                        <a:latin typeface="Cambria Math" panose="02040503050406030204" pitchFamily="18" charset="0"/>
                      </a:rPr>
                      <m:t>=</m:t>
                    </m:r>
                    <m:sSub>
                      <m:sSubPr>
                        <m:ctrlPr>
                          <a:rPr lang="de-DE" sz="2000" i="1">
                            <a:latin typeface="Cambria Math" panose="02040503050406030204" pitchFamily="18" charset="0"/>
                          </a:rPr>
                        </m:ctrlPr>
                      </m:sSubPr>
                      <m:e>
                        <m:r>
                          <a:rPr lang="de-DE" sz="2000" i="1">
                            <a:latin typeface="Cambria Math" panose="02040503050406030204" pitchFamily="18" charset="0"/>
                          </a:rPr>
                          <m:t>𝑇</m:t>
                        </m:r>
                      </m:e>
                      <m:sub>
                        <m:r>
                          <a:rPr lang="de-DE" sz="2000" b="0" i="1" smtClean="0">
                            <a:latin typeface="Cambria Math" panose="02040503050406030204" pitchFamily="18" charset="0"/>
                          </a:rPr>
                          <m:t>2</m:t>
                        </m:r>
                      </m:sub>
                    </m:sSub>
                    <m:d>
                      <m:dPr>
                        <m:ctrlPr>
                          <a:rPr lang="de-DE" sz="2000" i="1">
                            <a:latin typeface="Cambria Math" panose="02040503050406030204" pitchFamily="18" charset="0"/>
                          </a:rPr>
                        </m:ctrlPr>
                      </m:dPr>
                      <m:e>
                        <m:sSub>
                          <m:sSubPr>
                            <m:ctrlPr>
                              <a:rPr lang="de-DE" sz="2000" b="0" i="1" smtClean="0">
                                <a:latin typeface="Cambria Math" panose="02040503050406030204" pitchFamily="18" charset="0"/>
                              </a:rPr>
                            </m:ctrlPr>
                          </m:sSubPr>
                          <m:e>
                            <m:r>
                              <a:rPr lang="de-DE" sz="2000" i="1">
                                <a:latin typeface="Cambria Math" panose="02040503050406030204" pitchFamily="18" charset="0"/>
                              </a:rPr>
                              <m:t>𝑝</m:t>
                            </m:r>
                          </m:e>
                          <m:sub>
                            <m:r>
                              <a:rPr lang="de-DE" sz="2000" b="0" i="1" smtClean="0">
                                <a:latin typeface="Cambria Math" panose="02040503050406030204" pitchFamily="18" charset="0"/>
                              </a:rPr>
                              <m:t>1</m:t>
                            </m:r>
                          </m:sub>
                        </m:sSub>
                      </m:e>
                    </m:d>
                  </m:oMath>
                </a14:m>
                <a:endParaRPr lang="de-DE" sz="2000" dirty="0"/>
              </a:p>
              <a:p>
                <a:pPr lvl="1"/>
                <a14:m>
                  <m:oMath xmlns:m="http://schemas.openxmlformats.org/officeDocument/2006/math">
                    <m:r>
                      <a:rPr lang="de-DE" sz="2000" b="0" i="1" smtClean="0">
                        <a:latin typeface="Cambria Math" panose="02040503050406030204" pitchFamily="18" charset="0"/>
                      </a:rPr>
                      <m:t>⋮</m:t>
                    </m:r>
                  </m:oMath>
                </a14:m>
                <a:endParaRPr lang="de-DE" sz="2000" b="0" dirty="0"/>
              </a:p>
              <a:p>
                <a:pPr lvl="1"/>
                <a14:m>
                  <m:oMath xmlns:m="http://schemas.openxmlformats.org/officeDocument/2006/math">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𝑝</m:t>
                        </m:r>
                      </m:e>
                      <m:sub>
                        <m:r>
                          <a:rPr lang="de-DE" sz="2000" b="0" i="1" smtClean="0">
                            <a:latin typeface="Cambria Math" panose="02040503050406030204" pitchFamily="18" charset="0"/>
                          </a:rPr>
                          <m:t>𝑁</m:t>
                        </m:r>
                      </m:sub>
                    </m:sSub>
                    <m:r>
                      <a:rPr lang="de-DE" sz="2000" b="0" i="1" smtClean="0">
                        <a:latin typeface="Cambria Math" panose="02040503050406030204" pitchFamily="18" charset="0"/>
                      </a:rPr>
                      <m:t>=</m:t>
                    </m:r>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𝑇</m:t>
                        </m:r>
                      </m:e>
                      <m:sub>
                        <m:r>
                          <a:rPr lang="de-DE" sz="2000" b="0" i="1" smtClean="0">
                            <a:latin typeface="Cambria Math" panose="02040503050406030204" pitchFamily="18" charset="0"/>
                          </a:rPr>
                          <m:t>𝑁</m:t>
                        </m:r>
                      </m:sub>
                    </m:sSub>
                    <m:r>
                      <a:rPr lang="de-DE" sz="2000" b="0" i="1" smtClean="0">
                        <a:latin typeface="Cambria Math" panose="02040503050406030204" pitchFamily="18" charset="0"/>
                      </a:rPr>
                      <m:t>(</m:t>
                    </m:r>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𝑝</m:t>
                        </m:r>
                      </m:e>
                      <m:sub>
                        <m:r>
                          <a:rPr lang="de-DE" sz="2000" b="0" i="1" smtClean="0">
                            <a:latin typeface="Cambria Math" panose="02040503050406030204" pitchFamily="18" charset="0"/>
                          </a:rPr>
                          <m:t>𝑁</m:t>
                        </m:r>
                        <m:r>
                          <a:rPr lang="de-DE" sz="2000" b="0" i="1" smtClean="0">
                            <a:latin typeface="Cambria Math" panose="02040503050406030204" pitchFamily="18" charset="0"/>
                          </a:rPr>
                          <m:t>−1</m:t>
                        </m:r>
                      </m:sub>
                    </m:sSub>
                    <m:r>
                      <a:rPr lang="de-DE" sz="2000" b="0" i="1" smtClean="0">
                        <a:latin typeface="Cambria Math" panose="02040503050406030204" pitchFamily="18" charset="0"/>
                      </a:rPr>
                      <m:t>)</m:t>
                    </m:r>
                  </m:oMath>
                </a14:m>
                <a:endParaRPr lang="de-DE" sz="2000" dirty="0"/>
              </a:p>
              <a:p>
                <a14:m>
                  <m:oMath xmlns:m="http://schemas.openxmlformats.org/officeDocument/2006/math">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h</m:t>
                        </m:r>
                      </m:e>
                      <m:sub>
                        <m:r>
                          <a:rPr lang="de-DE" sz="2400" b="0" i="1" smtClean="0">
                            <a:latin typeface="Cambria Math" panose="02040503050406030204" pitchFamily="18" charset="0"/>
                          </a:rPr>
                          <m:t>𝑁</m:t>
                        </m:r>
                      </m:sub>
                    </m:sSub>
                    <m:d>
                      <m:dPr>
                        <m:ctrlPr>
                          <a:rPr lang="de-DE" sz="2400" b="0" i="1" smtClean="0">
                            <a:latin typeface="Cambria Math" panose="02040503050406030204" pitchFamily="18" charset="0"/>
                          </a:rPr>
                        </m:ctrlPr>
                      </m:dPr>
                      <m:e>
                        <m:r>
                          <a:rPr lang="de-DE" sz="2400" b="0" i="1" smtClean="0">
                            <a:latin typeface="Cambria Math" panose="02040503050406030204" pitchFamily="18" charset="0"/>
                          </a:rPr>
                          <m:t>𝑝</m:t>
                        </m:r>
                      </m:e>
                    </m:d>
                    <m:r>
                      <a:rPr lang="de-DE" sz="2400" b="0" i="1" smtClean="0">
                        <a:latin typeface="Cambria Math" panose="02040503050406030204" pitchFamily="18" charset="0"/>
                      </a:rPr>
                      <m:t>=</m:t>
                    </m:r>
                    <m:func>
                      <m:funcPr>
                        <m:ctrlPr>
                          <a:rPr lang="de-DE" sz="2400" b="0" i="1" smtClean="0">
                            <a:latin typeface="Cambria Math" panose="02040503050406030204" pitchFamily="18" charset="0"/>
                          </a:rPr>
                        </m:ctrlPr>
                      </m:funcPr>
                      <m:fName>
                        <m:limLow>
                          <m:limLowPr>
                            <m:ctrlPr>
                              <a:rPr lang="de-DE" sz="2400" b="0" i="1" smtClean="0">
                                <a:latin typeface="Cambria Math" panose="02040503050406030204" pitchFamily="18" charset="0"/>
                              </a:rPr>
                            </m:ctrlPr>
                          </m:limLowPr>
                          <m:e>
                            <m:r>
                              <m:rPr>
                                <m:sty m:val="p"/>
                              </m:rPr>
                              <a:rPr lang="de-DE" sz="2400" b="0" i="0" smtClean="0">
                                <a:latin typeface="Cambria Math" panose="02040503050406030204" pitchFamily="18" charset="0"/>
                              </a:rPr>
                              <m:t>max</m:t>
                            </m:r>
                          </m:e>
                          <m:lim>
                            <m:r>
                              <a:rPr lang="de-DE" sz="2400" b="0" i="1" smtClean="0">
                                <a:latin typeface="Cambria Math" panose="02040503050406030204" pitchFamily="18" charset="0"/>
                              </a:rPr>
                              <m:t>𝑝</m:t>
                            </m:r>
                          </m:lim>
                        </m:limLow>
                      </m:fName>
                      <m:e>
                        <m:r>
                          <a:rPr lang="de-DE" sz="2400" b="0" i="1" smtClean="0">
                            <a:latin typeface="Cambria Math" panose="02040503050406030204" pitchFamily="18" charset="0"/>
                          </a:rPr>
                          <m:t>𝑅</m:t>
                        </m:r>
                        <m:r>
                          <a:rPr lang="de-DE" sz="2400" b="0" i="1" smtClean="0">
                            <a:latin typeface="Cambria Math" panose="02040503050406030204" pitchFamily="18" charset="0"/>
                          </a:rPr>
                          <m:t>(</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𝑝</m:t>
                            </m:r>
                          </m:e>
                          <m:sub>
                            <m:r>
                              <a:rPr lang="de-DE" sz="2400" b="0" i="1" smtClean="0">
                                <a:latin typeface="Cambria Math" panose="02040503050406030204" pitchFamily="18" charset="0"/>
                              </a:rPr>
                              <m:t>𝑁</m:t>
                            </m:r>
                          </m:sub>
                        </m:sSub>
                        <m:r>
                          <a:rPr lang="de-DE" sz="2400" b="0" i="1" smtClean="0">
                            <a:latin typeface="Cambria Math" panose="02040503050406030204" pitchFamily="18" charset="0"/>
                          </a:rPr>
                          <m:t>)</m:t>
                        </m:r>
                      </m:e>
                    </m:func>
                  </m:oMath>
                </a14:m>
                <a:endParaRPr lang="de-DE" sz="2400" dirty="0"/>
              </a:p>
              <a:p>
                <a14:m>
                  <m:oMath xmlns:m="http://schemas.openxmlformats.org/officeDocument/2006/math">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h</m:t>
                        </m:r>
                      </m:e>
                      <m:sub>
                        <m:r>
                          <a:rPr lang="de-DE" sz="2400" b="0" i="1" smtClean="0">
                            <a:latin typeface="Cambria Math" panose="02040503050406030204" pitchFamily="18" charset="0"/>
                          </a:rPr>
                          <m:t>𝑁</m:t>
                        </m:r>
                      </m:sub>
                    </m:sSub>
                    <m:d>
                      <m:dPr>
                        <m:ctrlPr>
                          <a:rPr lang="de-DE" sz="2400" b="0" i="1" smtClean="0">
                            <a:latin typeface="Cambria Math" panose="02040503050406030204" pitchFamily="18" charset="0"/>
                          </a:rPr>
                        </m:ctrlPr>
                      </m:dPr>
                      <m:e>
                        <m:r>
                          <a:rPr lang="de-DE" sz="2400" b="0" i="1" smtClean="0">
                            <a:latin typeface="Cambria Math" panose="02040503050406030204" pitchFamily="18" charset="0"/>
                          </a:rPr>
                          <m:t>𝑝</m:t>
                        </m:r>
                      </m:e>
                    </m:d>
                    <m:r>
                      <a:rPr lang="de-DE" sz="2400" b="0" i="1" smtClean="0">
                        <a:latin typeface="Cambria Math" panose="02040503050406030204" pitchFamily="18" charset="0"/>
                      </a:rPr>
                      <m:t>=</m:t>
                    </m:r>
                    <m:func>
                      <m:funcPr>
                        <m:ctrlPr>
                          <a:rPr lang="de-DE" sz="2400" b="0" i="1" smtClean="0">
                            <a:latin typeface="Cambria Math" panose="02040503050406030204" pitchFamily="18" charset="0"/>
                          </a:rPr>
                        </m:ctrlPr>
                      </m:funcPr>
                      <m:fName>
                        <m:limLow>
                          <m:limLowPr>
                            <m:ctrlPr>
                              <a:rPr lang="de-DE" sz="2400" b="0" i="1" smtClean="0">
                                <a:latin typeface="Cambria Math" panose="02040503050406030204" pitchFamily="18" charset="0"/>
                              </a:rPr>
                            </m:ctrlPr>
                          </m:limLowPr>
                          <m:e>
                            <m:r>
                              <m:rPr>
                                <m:sty m:val="p"/>
                              </m:rPr>
                              <a:rPr lang="de-DE" sz="2400" b="0" i="0" smtClean="0">
                                <a:latin typeface="Cambria Math" panose="02040503050406030204" pitchFamily="18" charset="0"/>
                              </a:rPr>
                              <m:t>max</m:t>
                            </m:r>
                          </m:e>
                          <m:lim>
                            <m:r>
                              <a:rPr lang="de-DE" sz="2400" b="0" i="1" smtClean="0">
                                <a:latin typeface="Cambria Math" panose="02040503050406030204" pitchFamily="18" charset="0"/>
                              </a:rPr>
                              <m:t>𝑘</m:t>
                            </m:r>
                          </m:lim>
                        </m:limLow>
                      </m:fName>
                      <m:e>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h</m:t>
                            </m:r>
                          </m:e>
                          <m:sub>
                            <m:r>
                              <a:rPr lang="de-DE" sz="2400" b="0" i="1" smtClean="0">
                                <a:latin typeface="Cambria Math" panose="02040503050406030204" pitchFamily="18" charset="0"/>
                              </a:rPr>
                              <m:t>𝑁</m:t>
                            </m:r>
                            <m:r>
                              <a:rPr lang="de-DE" sz="2400" b="0" i="1" smtClean="0">
                                <a:latin typeface="Cambria Math" panose="02040503050406030204" pitchFamily="18" charset="0"/>
                              </a:rPr>
                              <m:t>−1</m:t>
                            </m:r>
                          </m:sub>
                        </m:sSub>
                        <m:r>
                          <a:rPr lang="de-DE" sz="2400" b="0" i="1" smtClean="0">
                            <a:latin typeface="Cambria Math" panose="02040503050406030204" pitchFamily="18" charset="0"/>
                          </a:rPr>
                          <m:t>(</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𝑇</m:t>
                            </m:r>
                          </m:e>
                          <m:sub>
                            <m:r>
                              <a:rPr lang="de-DE" sz="2400" b="0" i="1" smtClean="0">
                                <a:latin typeface="Cambria Math" panose="02040503050406030204" pitchFamily="18" charset="0"/>
                              </a:rPr>
                              <m:t>𝐾</m:t>
                            </m:r>
                          </m:sub>
                        </m:sSub>
                        <m:d>
                          <m:dPr>
                            <m:ctrlPr>
                              <a:rPr lang="de-DE" sz="2400" b="0" i="1" smtClean="0">
                                <a:latin typeface="Cambria Math" panose="02040503050406030204" pitchFamily="18" charset="0"/>
                              </a:rPr>
                            </m:ctrlPr>
                          </m:dPr>
                          <m:e>
                            <m:r>
                              <a:rPr lang="de-DE" sz="2400" b="0" i="1" smtClean="0">
                                <a:latin typeface="Cambria Math" panose="02040503050406030204" pitchFamily="18" charset="0"/>
                              </a:rPr>
                              <m:t>𝑝</m:t>
                            </m:r>
                          </m:e>
                        </m:d>
                        <m:r>
                          <a:rPr lang="de-DE" sz="2400" b="0" i="1" smtClean="0">
                            <a:latin typeface="Cambria Math" panose="02040503050406030204" pitchFamily="18" charset="0"/>
                          </a:rPr>
                          <m:t>)</m:t>
                        </m:r>
                      </m:e>
                    </m:func>
                    <m:r>
                      <a:rPr lang="de-DE" sz="2400" b="0" i="1" smtClean="0">
                        <a:latin typeface="Cambria Math" panose="02040503050406030204" pitchFamily="18" charset="0"/>
                      </a:rPr>
                      <m:t>,       </m:t>
                    </m:r>
                    <m:r>
                      <a:rPr lang="de-DE" sz="2400" b="0" i="1" smtClean="0">
                        <a:latin typeface="Cambria Math" panose="02040503050406030204" pitchFamily="18" charset="0"/>
                      </a:rPr>
                      <m:t>𝑁</m:t>
                    </m:r>
                    <m:r>
                      <a:rPr lang="de-DE" sz="2400" b="0" i="1" smtClean="0">
                        <a:latin typeface="Cambria Math" panose="02040503050406030204" pitchFamily="18" charset="0"/>
                      </a:rPr>
                      <m:t>=2,3,…</m:t>
                    </m:r>
                  </m:oMath>
                </a14:m>
                <a:endParaRPr lang="de-DE" sz="2400" dirty="0"/>
              </a:p>
            </p:txBody>
          </p:sp>
        </mc:Choice>
        <mc:Fallback>
          <p:sp>
            <p:nvSpPr>
              <p:cNvPr id="5" name="Inhaltsplatzhalter 4">
                <a:extLst>
                  <a:ext uri="{FF2B5EF4-FFF2-40B4-BE49-F238E27FC236}">
                    <a16:creationId xmlns:a16="http://schemas.microsoft.com/office/drawing/2014/main" id="{ACB4DAC7-20C3-4474-85BD-A6CC9D497592}"/>
                  </a:ext>
                </a:extLst>
              </p:cNvPr>
              <p:cNvSpPr>
                <a:spLocks noGrp="1" noRot="1" noChangeAspect="1" noMove="1" noResize="1" noEditPoints="1" noAdjustHandles="1" noChangeArrowheads="1" noChangeShapeType="1" noTextEdit="1"/>
              </p:cNvSpPr>
              <p:nvPr>
                <p:ph idx="1"/>
              </p:nvPr>
            </p:nvSpPr>
            <p:spPr>
              <a:blipFill>
                <a:blip r:embed="rId2"/>
                <a:stretch>
                  <a:fillRect l="-545" b="-2035"/>
                </a:stretch>
              </a:blipFill>
            </p:spPr>
            <p:txBody>
              <a:bodyPr/>
              <a:lstStyle/>
              <a:p>
                <a:r>
                  <a:rPr lang="de-DE">
                    <a:noFill/>
                  </a:rPr>
                  <a:t> </a:t>
                </a:r>
              </a:p>
            </p:txBody>
          </p:sp>
        </mc:Fallback>
      </mc:AlternateContent>
    </p:spTree>
    <p:extLst>
      <p:ext uri="{BB962C8B-B14F-4D97-AF65-F5344CB8AC3E}">
        <p14:creationId xmlns:p14="http://schemas.microsoft.com/office/powerpoint/2010/main" val="1300181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588</Words>
  <Application>Microsoft Office PowerPoint</Application>
  <PresentationFormat>Breitbild</PresentationFormat>
  <Paragraphs>95</Paragraphs>
  <Slides>23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23</vt:i4>
      </vt:variant>
    </vt:vector>
  </HeadingPairs>
  <TitlesOfParts>
    <vt:vector size="29" baseType="lpstr">
      <vt:lpstr>Arial</vt:lpstr>
      <vt:lpstr>Cambria Math</vt:lpstr>
      <vt:lpstr>Century Gothic</vt:lpstr>
      <vt:lpstr>Wingdings</vt:lpstr>
      <vt:lpstr>Wingdings 3</vt:lpstr>
      <vt:lpstr>Ion</vt:lpstr>
      <vt:lpstr>Get me out of here: Determining optimal policies</vt:lpstr>
      <vt:lpstr>Outline</vt:lpstr>
      <vt:lpstr>Background and  Problem Statement</vt:lpstr>
      <vt:lpstr>Background</vt:lpstr>
      <vt:lpstr>Problem Statement</vt:lpstr>
      <vt:lpstr>Fundamentals of  Dynamic Programming</vt:lpstr>
      <vt:lpstr>What is Dynamic Programming</vt:lpstr>
      <vt:lpstr>The principle of optimality</vt:lpstr>
      <vt:lpstr>Mathematical formulation</vt:lpstr>
      <vt:lpstr>Characteristics of problems solvable by Dynamic Programming</vt:lpstr>
      <vt:lpstr>Overlapping Subproblems</vt:lpstr>
      <vt:lpstr>Optimal Substructure</vt:lpstr>
      <vt:lpstr>How to apply  Dynamic Programming in Computer Science</vt:lpstr>
      <vt:lpstr>Memoization</vt:lpstr>
      <vt:lpstr>Bellman equation</vt:lpstr>
      <vt:lpstr>Solving the  Dynamic Programming equations</vt:lpstr>
      <vt:lpstr>Finding the value function</vt:lpstr>
      <vt:lpstr>Finding the value function</vt:lpstr>
      <vt:lpstr>Finding the value function</vt:lpstr>
      <vt:lpstr>Solving the  Dynamic Programming equations</vt:lpstr>
      <vt:lpstr>Related work and use cases in robot motion planning</vt:lpstr>
      <vt:lpstr>Related work and use cases in robot motion planning</vt:lpstr>
      <vt:lpstr>Related work and use cases in robot motion 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me out of here: Determining optimal policies</dc:title>
  <dc:creator>Marcel Bruckner</dc:creator>
  <cp:lastModifiedBy>Marcel Bruckner</cp:lastModifiedBy>
  <cp:revision>20</cp:revision>
  <dcterms:created xsi:type="dcterms:W3CDTF">2018-01-11T19:00:54Z</dcterms:created>
  <dcterms:modified xsi:type="dcterms:W3CDTF">2018-01-12T15:22:17Z</dcterms:modified>
</cp:coreProperties>
</file>