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4657725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377004-6C61-4D18-BEE1-4DCA7A9A8BFF}">
          <p14:sldIdLst>
            <p14:sldId id="256"/>
          </p14:sldIdLst>
        </p14:section>
        <p14:section name="Blatt 5" id="{52B5DEEA-6EDF-46D7-91CE-341A5DB4F0AD}">
          <p14:sldIdLst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14" y="62"/>
      </p:cViewPr>
      <p:guideLst>
        <p:guide orient="horz" pos="20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38299" y="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/>
          <a:lstStyle>
            <a:lvl1pPr algn="r">
              <a:defRPr sz="900"/>
            </a:lvl1pPr>
          </a:lstStyle>
          <a:p>
            <a:fld id="{08AA308C-9FE1-415F-B3F5-488A7D6A4BA2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860425"/>
            <a:ext cx="3098800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5974" tIns="32987" rIns="65974" bIns="329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5773" y="3314929"/>
            <a:ext cx="3726180" cy="2712214"/>
          </a:xfrm>
          <a:prstGeom prst="rect">
            <a:avLst/>
          </a:prstGeom>
        </p:spPr>
        <p:txBody>
          <a:bodyPr vert="horz" lIns="65974" tIns="32987" rIns="65974" bIns="3298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38299" y="6542560"/>
            <a:ext cx="2018348" cy="345604"/>
          </a:xfrm>
          <a:prstGeom prst="rect">
            <a:avLst/>
          </a:prstGeom>
        </p:spPr>
        <p:txBody>
          <a:bodyPr vert="horz" lIns="65974" tIns="32987" rIns="65974" bIns="32987" rtlCol="0" anchor="b"/>
          <a:lstStyle>
            <a:lvl1pPr algn="r">
              <a:defRPr sz="900"/>
            </a:lvl1pPr>
          </a:lstStyle>
          <a:p>
            <a:fld id="{E81A4FB6-EA4B-482B-B28C-7A90803224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6FE40-7833-4DF3-920A-A1A80EE6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57D28B-33C3-4AE1-8BD5-723D2A1BE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8D9314-BEF0-4A64-B67F-40AF5E94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D620B1-B4F7-4837-89A6-B64ABE0B17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09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D9AF9A-AB9B-436F-8AB5-37B03CCF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4E95A7-2D6B-43E8-8153-32748729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595545-72E3-45A5-BD95-70F9F216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1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365094-CF0A-4BBF-921C-E84D31EE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A0B162-98E2-4646-9D2B-F67C209A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7BB5F1-C19E-4F32-901A-3E0DE53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00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23019"/>
            <a:ext cx="4978003" cy="5685706"/>
          </a:xfrm>
        </p:spPr>
        <p:txBody>
          <a:bodyPr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607" y="1449389"/>
            <a:ext cx="3300412" cy="4859336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8606" y="623019"/>
            <a:ext cx="3300413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AC4A11-BE6D-41A0-B8D8-2E58BBCA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6609BB-9E57-4BFE-BF0F-2178F3D9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2B1DD7-D4CE-45A8-AEB9-6D5426B6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9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620713"/>
            <a:ext cx="4978003" cy="5688012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8888" y="1449389"/>
            <a:ext cx="3300132" cy="4859336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8607" y="623019"/>
            <a:ext cx="3300413" cy="67900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EA2608-1906-46D0-97D2-9503973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DBD72-47B3-487E-8156-E38578B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CE597-4E11-4E06-8A1B-D1EC21D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9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A1F55-1136-4785-9E12-C1BF6160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08F1A-3562-48BB-8C5B-11BFC9AA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7B606-E1DE-4DB0-8382-65DA16BD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2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3719" y="620713"/>
            <a:ext cx="1971675" cy="56880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8887" y="620713"/>
            <a:ext cx="6495015" cy="5688012"/>
          </a:xfrm>
        </p:spPr>
        <p:txBody>
          <a:bodyPr vert="eaVert"/>
          <a:lstStyle>
            <a:lvl1pPr>
              <a:defRPr sz="18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6B417-01AC-4155-834C-4D098AB8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983BD-1701-46B3-A119-0C318CCA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8CF29-549C-40C2-87AB-7E3A7999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1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1F8291-683B-4C95-973A-6AB5453BC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A3E85-A072-456D-BA1A-BBE9E60F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E32BB-3ABC-4A22-8E31-B8F3709603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43B8B0E-C239-4583-8798-3554B1D5B1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22609" y="491758"/>
            <a:ext cx="4248000" cy="34119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1305011-5E99-4D07-8E00-4EF4D7A120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8455" y="896812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F75DF7E0-5A6B-48A1-8830-6D1A9B36961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22609" y="896811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8782146-FD9E-428F-8C6D-F186527493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605" y="3439498"/>
            <a:ext cx="4248000" cy="34119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A3BB8A63-3C59-419C-B1B9-5AE91D5167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2609" y="3439497"/>
            <a:ext cx="4248000" cy="341193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5" name="Inhaltsplatzhalter 10">
            <a:extLst>
              <a:ext uri="{FF2B5EF4-FFF2-40B4-BE49-F238E27FC236}">
                <a16:creationId xmlns:a16="http://schemas.microsoft.com/office/drawing/2014/main" id="{9F7DD787-F4C5-4C6E-AF8C-BE24819E031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8455" y="3844551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10">
            <a:extLst>
              <a:ext uri="{FF2B5EF4-FFF2-40B4-BE49-F238E27FC236}">
                <a16:creationId xmlns:a16="http://schemas.microsoft.com/office/drawing/2014/main" id="{CB27C262-1ECE-48DF-B588-F2A3BC54F1C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622609" y="3844550"/>
            <a:ext cx="4248150" cy="2340000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4E9E7C-A10A-416C-9EE0-A3A87784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491758"/>
            <a:ext cx="4247999" cy="341194"/>
          </a:xfrm>
        </p:spPr>
        <p:txBody>
          <a:bodyPr/>
          <a:lstStyle>
            <a:lvl1pPr algn="l">
              <a:lnSpc>
                <a:spcPct val="150000"/>
              </a:lnSpc>
              <a:defRPr sz="24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0374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f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1F8291-683B-4C95-973A-6AB5453BC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A3E85-A072-456D-BA1A-BBE9E60F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E32BB-3ABC-4A22-8E31-B8F3709603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A7928C-D654-49E5-98E9-F00C747A40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755" y="1379783"/>
            <a:ext cx="4257001" cy="3259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43B8B0E-C239-4583-8798-3554B1D5B1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08393" y="1379783"/>
            <a:ext cx="4257001" cy="3259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1305011-5E99-4D07-8E00-4EF4D7A120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8604" y="1784834"/>
            <a:ext cx="4257151" cy="4579871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685800" indent="-342900">
              <a:buFont typeface="Arial" panose="020B0604020202020204" pitchFamily="34" charset="0"/>
              <a:buChar char="•"/>
              <a:defRPr sz="2000"/>
            </a:lvl2pPr>
            <a:lvl3pPr marL="1028700" indent="-342900">
              <a:buFont typeface="Arial" panose="020B0604020202020204" pitchFamily="34" charset="0"/>
              <a:buChar char="•"/>
              <a:defRPr sz="2000"/>
            </a:lvl3pPr>
            <a:lvl4pPr marL="1371600" indent="-342900">
              <a:buFont typeface="Arial" panose="020B0604020202020204" pitchFamily="34" charset="0"/>
              <a:buChar char="•"/>
              <a:defRPr sz="2000"/>
            </a:lvl4pPr>
            <a:lvl5pPr marL="17145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F75DF7E0-5A6B-48A1-8830-6D1A9B36961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08392" y="1784834"/>
            <a:ext cx="4257151" cy="4579871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32A81CEE-EA11-4173-A120-BE389E99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182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f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1F8291-683B-4C95-973A-6AB5453BC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9A3E85-A072-456D-BA1A-BBE9E60F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BE32BB-3ABC-4A22-8E31-B8F3709603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6A7928C-D654-49E5-98E9-F00C747A40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755" y="1379783"/>
            <a:ext cx="8586486" cy="3259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43B8B0E-C239-4583-8798-3554B1D5B1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755" y="3857131"/>
            <a:ext cx="8586486" cy="32592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de-DE" b="1" dirty="0"/>
              <a:t>Überschrift</a:t>
            </a:r>
            <a:endParaRPr lang="de-DE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1305011-5E99-4D07-8E00-4EF4D7A120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8604" y="1784834"/>
            <a:ext cx="8586789" cy="195814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 marL="685800" indent="-342900">
              <a:buFont typeface="Arial" panose="020B0604020202020204" pitchFamily="34" charset="0"/>
              <a:buChar char="•"/>
              <a:defRPr sz="2000"/>
            </a:lvl2pPr>
            <a:lvl3pPr marL="1028700" indent="-342900">
              <a:buFont typeface="Arial" panose="020B0604020202020204" pitchFamily="34" charset="0"/>
              <a:buChar char="•"/>
              <a:defRPr sz="2000"/>
            </a:lvl3pPr>
            <a:lvl4pPr marL="1371600" indent="-342900">
              <a:buFont typeface="Arial" panose="020B0604020202020204" pitchFamily="34" charset="0"/>
              <a:buChar char="•"/>
              <a:defRPr sz="2000"/>
            </a:lvl4pPr>
            <a:lvl5pPr marL="17145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F75DF7E0-5A6B-48A1-8830-6D1A9B36961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754" y="4262182"/>
            <a:ext cx="8586789" cy="1958143"/>
          </a:xfrm>
        </p:spPr>
        <p:txBody>
          <a:bodyPr/>
          <a:lstStyle>
            <a:lvl1pPr>
              <a:defRPr sz="2000"/>
            </a:lvl1pPr>
            <a:lvl2pPr marL="628650" indent="-285750">
              <a:buFont typeface="Arial" panose="020B0604020202020204" pitchFamily="34" charset="0"/>
              <a:buChar char="•"/>
              <a:defRPr sz="2000"/>
            </a:lvl2pPr>
            <a:lvl3pPr marL="971550" indent="-285750">
              <a:buFont typeface="Arial" panose="020B0604020202020204" pitchFamily="34" charset="0"/>
              <a:buChar char="•"/>
              <a:defRPr sz="2000"/>
            </a:lvl3pPr>
            <a:lvl4pPr marL="1200150" indent="-171450">
              <a:buFont typeface="Arial" panose="020B0604020202020204" pitchFamily="34" charset="0"/>
              <a:buChar char="•"/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32A81CEE-EA11-4173-A120-BE389E99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0683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74" y="521731"/>
            <a:ext cx="756515" cy="521729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52" y="428237"/>
            <a:ext cx="461095" cy="7049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78606" y="2560319"/>
            <a:ext cx="8586788" cy="2137600"/>
          </a:xfrm>
        </p:spPr>
        <p:txBody>
          <a:bodyPr anchor="t"/>
          <a:lstStyle>
            <a:lvl1pPr>
              <a:defRPr sz="4050"/>
            </a:lvl1pPr>
          </a:lstStyle>
          <a:p>
            <a:r>
              <a:rPr lang="en-US" dirty="0" err="1"/>
              <a:t>Titel</a:t>
            </a:r>
            <a:r>
              <a:rPr lang="en-US" dirty="0"/>
              <a:t> of your topic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78603" y="1563689"/>
            <a:ext cx="8586789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 Title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8603" y="1993311"/>
            <a:ext cx="8586789" cy="402862"/>
          </a:xfrm>
        </p:spPr>
        <p:txBody>
          <a:bodyPr/>
          <a:lstStyle>
            <a:lvl1pPr marL="0" indent="0">
              <a:buNone/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78603" y="5989366"/>
            <a:ext cx="8586789" cy="319071"/>
          </a:xfrm>
        </p:spPr>
        <p:txBody>
          <a:bodyPr/>
          <a:lstStyle>
            <a:lvl1pPr marL="0" indent="0">
              <a:buNone/>
              <a:defRPr sz="135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Semester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78604" y="4816129"/>
            <a:ext cx="8586789" cy="291581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78603" y="5225919"/>
            <a:ext cx="8586789" cy="294751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Your advisor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78603" y="5635709"/>
            <a:ext cx="8586789" cy="238619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 sz="1350" b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Prof. </a:t>
            </a:r>
          </a:p>
        </p:txBody>
      </p:sp>
    </p:spTree>
    <p:extLst>
      <p:ext uri="{BB962C8B-B14F-4D97-AF65-F5344CB8AC3E}">
        <p14:creationId xmlns:p14="http://schemas.microsoft.com/office/powerpoint/2010/main" val="9450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6B33CE-BD8D-4AE9-B43C-3E0B0285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F8E16C5-45D8-4D33-98E0-FD4FFA4F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AB8088-3CBE-4F0C-A3AD-8C34EF2B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8887" y="1709739"/>
            <a:ext cx="8586507" cy="2852737"/>
          </a:xfrm>
        </p:spPr>
        <p:txBody>
          <a:bodyPr anchor="b">
            <a:normAutofit/>
          </a:bodyPr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887" y="4589464"/>
            <a:ext cx="8586507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EE9D07-3EFC-4AC7-B7CE-B4F81EDB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5044AB-A207-44F3-ABF4-F12B0DEC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A1540C-6CFF-44C4-AFB6-AEF0A4E5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1449389"/>
            <a:ext cx="41553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094" y="1449388"/>
            <a:ext cx="4155300" cy="4859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DB1EA6-912A-4750-9F73-67719C88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F7D1EF-8DA0-412E-B4FE-5D97CC05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04E04-C541-4532-AC85-17FFA814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7" y="1449388"/>
            <a:ext cx="41553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78607" y="2273301"/>
            <a:ext cx="41553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0095" y="1449389"/>
            <a:ext cx="41553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10095" y="2273301"/>
            <a:ext cx="4155300" cy="40354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8606" y="623019"/>
            <a:ext cx="8586788" cy="67900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518CD733-999B-4B43-92D9-48A99D3E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419776FE-2B2E-4DE5-8086-6D66FDB6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1C70BD3B-D804-467C-9943-D1295676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623019"/>
            <a:ext cx="8586788" cy="6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6" y="1449389"/>
            <a:ext cx="8586788" cy="4859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967" y="6492812"/>
            <a:ext cx="406427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B169C2F2-EDB3-4FE6-84CD-3C84FADA21D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78606" y="6416675"/>
            <a:ext cx="85867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513" y="206904"/>
            <a:ext cx="300014" cy="20690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52" y="169828"/>
            <a:ext cx="182858" cy="279547"/>
          </a:xfrm>
          <a:prstGeom prst="rect">
            <a:avLst/>
          </a:prstGeom>
        </p:spPr>
      </p:pic>
      <p:sp>
        <p:nvSpPr>
          <p:cNvPr id="55" name="TextBox 54"/>
          <p:cNvSpPr txBox="1"/>
          <p:nvPr userDrawn="1"/>
        </p:nvSpPr>
        <p:spPr>
          <a:xfrm>
            <a:off x="278606" y="1"/>
            <a:ext cx="4299025" cy="620713"/>
          </a:xfrm>
          <a:prstGeom prst="rect">
            <a:avLst/>
          </a:prstGeom>
          <a:noFill/>
        </p:spPr>
        <p:txBody>
          <a:bodyPr wrap="square" lIns="67500" tIns="175500" rtlCol="0">
            <a:noAutofit/>
          </a:bodyPr>
          <a:lstStyle/>
          <a:p>
            <a:pPr algn="l"/>
            <a:r>
              <a:rPr lang="en-US" sz="750" b="0" baseline="0" dirty="0">
                <a:solidFill>
                  <a:srgbClr val="898989"/>
                </a:solidFill>
              </a:rPr>
              <a:t>Database systems ▪ Department of Computer Science ▪ Technical University of Munich</a:t>
            </a:r>
            <a:endParaRPr lang="en-US" sz="750" b="0" dirty="0">
              <a:solidFill>
                <a:srgbClr val="898989"/>
              </a:solidFill>
            </a:endParaRP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88AC0FB-3BF0-4FFC-B7B3-5A295757B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5067" y="6492876"/>
            <a:ext cx="7475084" cy="214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Chapter/Title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0556565-5410-4280-8FF8-2E7750836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8605" y="6492812"/>
            <a:ext cx="606461" cy="214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WS1718</a:t>
            </a:r>
          </a:p>
        </p:txBody>
      </p:sp>
    </p:spTree>
    <p:extLst>
      <p:ext uri="{BB962C8B-B14F-4D97-AF65-F5344CB8AC3E}">
        <p14:creationId xmlns:p14="http://schemas.microsoft.com/office/powerpoint/2010/main" val="28562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5585" userDrawn="1">
          <p15:clr>
            <a:srgbClr val="F26B43"/>
          </p15:clr>
        </p15:guide>
        <p15:guide id="3" pos="176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  <p15:guide id="5" orient="horz" pos="913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4D1DD0B-7629-4D18-875D-D7707FD6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 </a:t>
            </a:r>
            <a:r>
              <a:rPr lang="de-DE" dirty="0" err="1"/>
              <a:t>Queries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64D371-12B5-44E2-B65A-C77F04D401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Grundlagen Datenbanken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C60F11-38CE-4CC2-A25F-FC29EC8D5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A7F81D-8F0D-4D09-873B-5B7FA70371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WS1718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E6CFA7E-19D3-4CBA-9BC4-3A3AB1825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Marcel Bruckner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3E3F0BB-2F9A-420D-B2A1-D9976F1845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DB7436-8588-42EA-98F4-698187B6A1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Prof. Kemper</a:t>
            </a:r>
          </a:p>
        </p:txBody>
      </p:sp>
    </p:spTree>
    <p:extLst>
      <p:ext uri="{BB962C8B-B14F-4D97-AF65-F5344CB8AC3E}">
        <p14:creationId xmlns:p14="http://schemas.microsoft.com/office/powerpoint/2010/main" val="2776024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E6A1E-1C83-4D7B-B535-8C7FE1BD3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30D18A-D6A5-448F-B62C-D38F5F7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with</a:t>
            </a:r>
            <a:r>
              <a:rPr lang="de-DE" dirty="0"/>
              <a:t> kennt </a:t>
            </a:r>
            <a:r>
              <a:rPr lang="de-DE" dirty="0" err="1"/>
              <a:t>as</a:t>
            </a:r>
            <a:r>
              <a:rPr lang="de-DE" dirty="0"/>
              <a:t> (</a:t>
            </a:r>
          </a:p>
          <a:p>
            <a:pPr marL="0" indent="0">
              <a:buNone/>
            </a:pPr>
            <a:r>
              <a:rPr lang="de-DE" dirty="0"/>
              <a:t>  Select h1.MatrNr </a:t>
            </a:r>
            <a:r>
              <a:rPr lang="de-DE" dirty="0" err="1"/>
              <a:t>as</a:t>
            </a:r>
            <a:r>
              <a:rPr lang="de-DE" dirty="0"/>
              <a:t> Student, h2.MatrNr </a:t>
            </a:r>
            <a:r>
              <a:rPr lang="de-DE" dirty="0" err="1"/>
              <a:t>as</a:t>
            </a:r>
            <a:r>
              <a:rPr lang="de-DE" dirty="0"/>
              <a:t> Bekannter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hoeren</a:t>
            </a:r>
            <a:r>
              <a:rPr lang="de-DE" dirty="0"/>
              <a:t> h1, </a:t>
            </a:r>
            <a:r>
              <a:rPr lang="de-DE" dirty="0" err="1"/>
              <a:t>hoeren</a:t>
            </a:r>
            <a:r>
              <a:rPr lang="de-DE" dirty="0"/>
              <a:t> h2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Where</a:t>
            </a:r>
            <a:r>
              <a:rPr lang="de-DE" dirty="0"/>
              <a:t> h1.MatrNr != h2.MatrNr and </a:t>
            </a:r>
          </a:p>
          <a:p>
            <a:pPr marL="0" indent="0">
              <a:buNone/>
            </a:pPr>
            <a:r>
              <a:rPr lang="de-DE" dirty="0"/>
              <a:t>  h1.VorlNr = h2.VorlNr</a:t>
            </a:r>
          </a:p>
          <a:p>
            <a:pPr marL="0" indent="0">
              <a:buNone/>
            </a:pPr>
            <a:r>
              <a:rPr lang="de-DE" dirty="0"/>
              <a:t>  )</a:t>
            </a:r>
          </a:p>
          <a:p>
            <a:pPr marL="0" indent="0">
              <a:buNone/>
            </a:pPr>
            <a:r>
              <a:rPr lang="de-DE" dirty="0"/>
              <a:t>  </a:t>
            </a:r>
          </a:p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err="1"/>
              <a:t>s.MatrNr</a:t>
            </a:r>
            <a:r>
              <a:rPr lang="de-DE" dirty="0"/>
              <a:t>, </a:t>
            </a:r>
            <a:r>
              <a:rPr lang="de-DE" dirty="0" err="1"/>
              <a:t>s.Name</a:t>
            </a:r>
            <a:r>
              <a:rPr lang="de-DE" dirty="0"/>
              <a:t>, </a:t>
            </a:r>
            <a:r>
              <a:rPr lang="de-DE" dirty="0" err="1"/>
              <a:t>count</a:t>
            </a:r>
            <a:r>
              <a:rPr lang="de-DE" dirty="0"/>
              <a:t>(*)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AnzBekannte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From</a:t>
            </a:r>
            <a:r>
              <a:rPr lang="de-DE" dirty="0"/>
              <a:t> Studenten s, kennt b</a:t>
            </a:r>
          </a:p>
          <a:p>
            <a:pPr marL="0" indent="0">
              <a:buNone/>
            </a:pP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s.MatrNr</a:t>
            </a:r>
            <a:r>
              <a:rPr lang="de-DE" dirty="0"/>
              <a:t> = </a:t>
            </a:r>
            <a:r>
              <a:rPr lang="de-DE" dirty="0" err="1"/>
              <a:t>b.Student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Group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s.MatrNr</a:t>
            </a:r>
            <a:r>
              <a:rPr lang="de-DE" dirty="0"/>
              <a:t>, </a:t>
            </a:r>
            <a:r>
              <a:rPr lang="de-DE" dirty="0" err="1"/>
              <a:t>s.Name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AnzBekannte</a:t>
            </a:r>
            <a:r>
              <a:rPr lang="de-DE" dirty="0"/>
              <a:t> </a:t>
            </a:r>
            <a:r>
              <a:rPr lang="de-DE" dirty="0" err="1"/>
              <a:t>desc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C33D5-F197-4C37-B8E7-ED13AF1C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E1FB2-C671-4544-9715-83EB2163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272446-7C78-4FBE-8661-641EFC85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4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830E302-F690-4315-9197-0F930B7B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5.1. a)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F240FB78-7FE7-488E-BB3D-F54032CBD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s.Name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From</a:t>
            </a:r>
            <a:r>
              <a:rPr lang="de-DE" dirty="0"/>
              <a:t> Studenten s, </a:t>
            </a:r>
            <a:r>
              <a:rPr lang="de-DE" dirty="0" err="1"/>
              <a:t>hoeren</a:t>
            </a:r>
            <a:r>
              <a:rPr lang="de-DE" dirty="0"/>
              <a:t> h, Vorlesungen v, Professoren p</a:t>
            </a:r>
          </a:p>
          <a:p>
            <a:pPr marL="0" indent="0">
              <a:buNone/>
            </a:pP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s.MatrNr</a:t>
            </a:r>
            <a:r>
              <a:rPr lang="de-DE" dirty="0"/>
              <a:t> = </a:t>
            </a:r>
            <a:r>
              <a:rPr lang="de-DE" dirty="0" err="1"/>
              <a:t>h.MatrNr</a:t>
            </a:r>
            <a:r>
              <a:rPr lang="de-DE" dirty="0"/>
              <a:t> and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h.VorlNr</a:t>
            </a:r>
            <a:r>
              <a:rPr lang="de-DE" dirty="0"/>
              <a:t> = </a:t>
            </a:r>
            <a:r>
              <a:rPr lang="de-DE" dirty="0" err="1"/>
              <a:t>v.VorlNr</a:t>
            </a:r>
            <a:r>
              <a:rPr lang="de-DE" dirty="0"/>
              <a:t> and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p.PersNr</a:t>
            </a:r>
            <a:r>
              <a:rPr lang="de-DE" dirty="0"/>
              <a:t> = </a:t>
            </a:r>
            <a:r>
              <a:rPr lang="de-DE" dirty="0" err="1"/>
              <a:t>v.gelesenVon</a:t>
            </a:r>
            <a:r>
              <a:rPr lang="de-DE" dirty="0"/>
              <a:t> and</a:t>
            </a:r>
          </a:p>
          <a:p>
            <a:pPr marL="0" indent="0">
              <a:buNone/>
            </a:pPr>
            <a:r>
              <a:rPr lang="de-DE" dirty="0"/>
              <a:t>        	</a:t>
            </a:r>
            <a:r>
              <a:rPr lang="de-DE" dirty="0" err="1"/>
              <a:t>p.Name</a:t>
            </a:r>
            <a:r>
              <a:rPr lang="de-DE" dirty="0"/>
              <a:t> = 'Sokrates'</a:t>
            </a:r>
          </a:p>
        </p:txBody>
      </p:sp>
    </p:spTree>
    <p:extLst>
      <p:ext uri="{BB962C8B-B14F-4D97-AF65-F5344CB8AC3E}">
        <p14:creationId xmlns:p14="http://schemas.microsoft.com/office/powerpoint/2010/main" val="382352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92968-C810-42DF-8534-0C9CDBDE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5.1. 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9F84-2A35-4324-ABAA-2DBE7314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Select s1.Name, s1.MatrNr</a:t>
            </a:r>
          </a:p>
          <a:p>
            <a:pPr marL="0" indent="0">
              <a:buNone/>
            </a:pPr>
            <a:r>
              <a:rPr lang="de-DE" dirty="0" err="1"/>
              <a:t>From</a:t>
            </a:r>
            <a:r>
              <a:rPr lang="de-DE" dirty="0"/>
              <a:t> Studenten s1, </a:t>
            </a:r>
            <a:r>
              <a:rPr lang="de-DE" dirty="0" err="1"/>
              <a:t>hoeren</a:t>
            </a:r>
            <a:r>
              <a:rPr lang="de-DE" dirty="0"/>
              <a:t> h1, Studenten s2, </a:t>
            </a:r>
            <a:r>
              <a:rPr lang="de-DE" dirty="0" err="1"/>
              <a:t>hoeren</a:t>
            </a:r>
            <a:r>
              <a:rPr lang="de-DE" dirty="0"/>
              <a:t> h2</a:t>
            </a:r>
          </a:p>
          <a:p>
            <a:pPr marL="0" indent="0">
              <a:buNone/>
            </a:pPr>
            <a:r>
              <a:rPr lang="de-DE" dirty="0" err="1"/>
              <a:t>Where</a:t>
            </a:r>
            <a:r>
              <a:rPr lang="de-DE" dirty="0"/>
              <a:t> s1.MatrNr = h1.MatrNr and</a:t>
            </a:r>
          </a:p>
          <a:p>
            <a:pPr marL="0" indent="0">
              <a:buNone/>
            </a:pPr>
            <a:r>
              <a:rPr lang="de-DE" dirty="0"/>
              <a:t>	s2.Name = 'Fichte' and </a:t>
            </a:r>
          </a:p>
          <a:p>
            <a:pPr marL="0" indent="0">
              <a:buNone/>
            </a:pPr>
            <a:r>
              <a:rPr lang="de-DE" dirty="0"/>
              <a:t>    	s2.MatrNr = h2.MatrNr and</a:t>
            </a:r>
          </a:p>
          <a:p>
            <a:pPr marL="0" indent="0">
              <a:buNone/>
            </a:pPr>
            <a:r>
              <a:rPr lang="de-DE" dirty="0"/>
              <a:t> 	h1.VorlNr = h2.VorlNr and</a:t>
            </a:r>
          </a:p>
          <a:p>
            <a:pPr marL="0" indent="0">
              <a:buNone/>
            </a:pPr>
            <a:r>
              <a:rPr lang="de-DE" dirty="0"/>
              <a:t>   	s1.MatrNr != s2.MatrNr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302A5E-E57C-4479-9637-066791EB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67D3A-DF55-4A1E-AD69-6674258B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CE359-636C-4F6F-A9A4-8CBA9888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1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BCD75-F48D-483C-81E6-3C446E68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5.1. 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9F8ACB-DECC-4103-80BE-C20A2ED5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a.Name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from</a:t>
            </a:r>
            <a:r>
              <a:rPr lang="de-DE" dirty="0"/>
              <a:t> Assistenten a, Studenten s, </a:t>
            </a:r>
            <a:r>
              <a:rPr lang="de-DE" dirty="0" err="1"/>
              <a:t>hoeren</a:t>
            </a:r>
            <a:r>
              <a:rPr lang="de-DE" dirty="0"/>
              <a:t> h, Vorlesungen v</a:t>
            </a:r>
          </a:p>
          <a:p>
            <a:pPr marL="0" indent="0">
              <a:buNone/>
            </a:pP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a.Boss</a:t>
            </a:r>
            <a:r>
              <a:rPr lang="de-DE" dirty="0"/>
              <a:t> = </a:t>
            </a:r>
            <a:r>
              <a:rPr lang="de-DE" dirty="0" err="1"/>
              <a:t>v.gelesenVon</a:t>
            </a:r>
            <a:r>
              <a:rPr lang="de-DE" dirty="0"/>
              <a:t> and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s.MatrNr</a:t>
            </a:r>
            <a:r>
              <a:rPr lang="de-DE" dirty="0"/>
              <a:t> = </a:t>
            </a:r>
            <a:r>
              <a:rPr lang="de-DE" dirty="0" err="1"/>
              <a:t>h.MatrNr</a:t>
            </a:r>
            <a:r>
              <a:rPr lang="de-DE" dirty="0"/>
              <a:t> and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s.Name</a:t>
            </a:r>
            <a:r>
              <a:rPr lang="de-DE" dirty="0"/>
              <a:t> = 'Fichte' and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h.VorlNr</a:t>
            </a:r>
            <a:r>
              <a:rPr lang="de-DE" dirty="0"/>
              <a:t> = </a:t>
            </a:r>
            <a:r>
              <a:rPr lang="de-DE" dirty="0" err="1"/>
              <a:t>v.VorlNr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765B59-72E5-4872-8374-BF2634DE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48638E-EFEA-4B34-98A7-3F4546C2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797D9-DDC3-4DF5-B86D-986F6C24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6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CEED8-8AC2-4619-A433-5168C117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5.1. 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60E873-CA53-458E-8CFC-355B94EF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err="1"/>
              <a:t>p.Name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From</a:t>
            </a:r>
            <a:r>
              <a:rPr lang="de-DE" dirty="0"/>
              <a:t> Professoren p, Studenten s, </a:t>
            </a:r>
            <a:r>
              <a:rPr lang="de-DE" dirty="0" err="1"/>
              <a:t>hoeren</a:t>
            </a:r>
            <a:r>
              <a:rPr lang="de-DE" dirty="0"/>
              <a:t> h, Vorlesungen v</a:t>
            </a:r>
          </a:p>
          <a:p>
            <a:pPr marL="0" indent="0">
              <a:buNone/>
            </a:pP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s.Name</a:t>
            </a:r>
            <a:r>
              <a:rPr lang="de-DE" dirty="0"/>
              <a:t> = '</a:t>
            </a:r>
            <a:r>
              <a:rPr lang="de-DE" dirty="0" err="1"/>
              <a:t>Xenokrates</a:t>
            </a:r>
            <a:r>
              <a:rPr lang="de-DE" dirty="0"/>
              <a:t>' and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s.MatrNr</a:t>
            </a:r>
            <a:r>
              <a:rPr lang="de-DE" dirty="0"/>
              <a:t> = </a:t>
            </a:r>
            <a:r>
              <a:rPr lang="de-DE" dirty="0" err="1"/>
              <a:t>h.MatrNr</a:t>
            </a:r>
            <a:r>
              <a:rPr lang="de-DE" dirty="0"/>
              <a:t> and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h.VorlNr</a:t>
            </a:r>
            <a:r>
              <a:rPr lang="de-DE" dirty="0"/>
              <a:t> = </a:t>
            </a:r>
            <a:r>
              <a:rPr lang="de-DE" dirty="0" err="1"/>
              <a:t>v.VorlNr</a:t>
            </a:r>
            <a:r>
              <a:rPr lang="de-DE" dirty="0"/>
              <a:t> and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v.gelesenVon</a:t>
            </a:r>
            <a:r>
              <a:rPr lang="de-DE" dirty="0"/>
              <a:t> = </a:t>
            </a:r>
            <a:r>
              <a:rPr lang="de-DE" dirty="0" err="1"/>
              <a:t>p.PersNr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629AD-BFF8-4B77-9663-4648156B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797B0-94DB-4B73-9CDF-7C0E52AA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74F57-79C7-4A41-8FB5-F93567AA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3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C1AFE-BF29-42E1-A341-C78DBD2C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5.1. 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A0FE96-60F5-4B54-B69C-04722730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err="1"/>
              <a:t>v.Titel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From</a:t>
            </a:r>
            <a:r>
              <a:rPr lang="de-DE" dirty="0"/>
              <a:t> Vorlesungen v, </a:t>
            </a:r>
            <a:r>
              <a:rPr lang="de-DE" dirty="0" err="1"/>
              <a:t>hoeren</a:t>
            </a:r>
            <a:r>
              <a:rPr lang="de-DE" dirty="0"/>
              <a:t> h, Studenten s</a:t>
            </a:r>
          </a:p>
          <a:p>
            <a:pPr marL="0" indent="0">
              <a:buNone/>
            </a:pP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v.VorlNr</a:t>
            </a:r>
            <a:r>
              <a:rPr lang="de-DE" dirty="0"/>
              <a:t> = </a:t>
            </a:r>
            <a:r>
              <a:rPr lang="de-DE" dirty="0" err="1"/>
              <a:t>h.VorlNr</a:t>
            </a:r>
            <a:r>
              <a:rPr lang="de-DE" dirty="0"/>
              <a:t> and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s.MatrNr</a:t>
            </a:r>
            <a:r>
              <a:rPr lang="de-DE" dirty="0"/>
              <a:t> = </a:t>
            </a:r>
            <a:r>
              <a:rPr lang="de-DE" dirty="0" err="1"/>
              <a:t>h.MatrNr</a:t>
            </a:r>
            <a:r>
              <a:rPr lang="de-DE" dirty="0"/>
              <a:t> and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s.Semester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1 and 4 (oder &lt;= 4)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4EF1D-DE3D-4B44-BF4A-BD5FB1A9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DF3B3-538C-4D96-85B2-46B018F0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7FC61-1E3D-43F8-8119-ADD68FC5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27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E329F-B7DF-4E31-B7C4-53F4104C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5.2. 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AD4000-4B2D-455F-9BEA-474A3143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err="1"/>
              <a:t>avg</a:t>
            </a:r>
            <a:r>
              <a:rPr lang="de-DE" dirty="0"/>
              <a:t>(Semester)</a:t>
            </a:r>
          </a:p>
          <a:p>
            <a:pPr marL="0" indent="0">
              <a:buNone/>
            </a:pPr>
            <a:r>
              <a:rPr lang="de-DE" dirty="0" err="1"/>
              <a:t>From</a:t>
            </a:r>
            <a:r>
              <a:rPr lang="de-DE" dirty="0"/>
              <a:t> Studenten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CC1DED-71C8-4B60-B7EC-FF5D4145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4A1871-DFA3-4478-BA05-32631A10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EBC908-8B59-4230-90EA-CDE75745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8E992-3C1D-49EC-9E80-8BA9C645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5.2. 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49962-1474-454D-8706-2A299F5F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vorlesungen_von_sokrates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(</a:t>
            </a:r>
          </a:p>
          <a:p>
            <a:pPr marL="0" indent="0">
              <a:buNone/>
            </a:pPr>
            <a:r>
              <a:rPr lang="de-DE" dirty="0"/>
              <a:t>  Select v.*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Vorlesungen v, Professoren p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v.gelesenVon</a:t>
            </a:r>
            <a:r>
              <a:rPr lang="de-DE" dirty="0"/>
              <a:t> = </a:t>
            </a:r>
            <a:r>
              <a:rPr lang="de-DE" dirty="0" err="1"/>
              <a:t>p.PersNr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and </a:t>
            </a:r>
            <a:r>
              <a:rPr lang="de-DE" dirty="0" err="1"/>
              <a:t>p.Name</a:t>
            </a:r>
            <a:r>
              <a:rPr lang="de-DE" dirty="0"/>
              <a:t> = 'Sokrates'</a:t>
            </a:r>
          </a:p>
          <a:p>
            <a:pPr marL="0" indent="0">
              <a:buNone/>
            </a:pPr>
            <a:r>
              <a:rPr lang="de-DE" dirty="0"/>
              <a:t>  ),  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/>
              <a:t>studenten_von_sokrates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(</a:t>
            </a:r>
          </a:p>
          <a:p>
            <a:pPr marL="0" indent="0">
              <a:buNone/>
            </a:pPr>
            <a:r>
              <a:rPr lang="de-DE" dirty="0"/>
              <a:t>  Select </a:t>
            </a:r>
            <a:r>
              <a:rPr lang="de-DE" dirty="0" err="1"/>
              <a:t>Distinct</a:t>
            </a:r>
            <a:r>
              <a:rPr lang="de-DE" dirty="0"/>
              <a:t> s.*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From</a:t>
            </a:r>
            <a:r>
              <a:rPr lang="de-DE" dirty="0"/>
              <a:t> Studenten s, </a:t>
            </a:r>
            <a:r>
              <a:rPr lang="de-DE" dirty="0" err="1"/>
              <a:t>hoeren</a:t>
            </a:r>
            <a:r>
              <a:rPr lang="de-DE" dirty="0"/>
              <a:t> h, </a:t>
            </a:r>
            <a:r>
              <a:rPr lang="de-DE" dirty="0" err="1"/>
              <a:t>vorlesungen_von_sokrates</a:t>
            </a:r>
            <a:r>
              <a:rPr lang="de-DE" dirty="0"/>
              <a:t> v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s.MatrNr</a:t>
            </a:r>
            <a:r>
              <a:rPr lang="de-DE" dirty="0"/>
              <a:t> = </a:t>
            </a:r>
            <a:r>
              <a:rPr lang="de-DE" dirty="0" err="1"/>
              <a:t>h.MatrNr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and </a:t>
            </a:r>
            <a:r>
              <a:rPr lang="de-DE" dirty="0" err="1"/>
              <a:t>v.VorlNr</a:t>
            </a:r>
            <a:r>
              <a:rPr lang="de-DE" dirty="0"/>
              <a:t> = </a:t>
            </a:r>
            <a:r>
              <a:rPr lang="de-DE" dirty="0" err="1"/>
              <a:t>h.VorlNr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Select </a:t>
            </a:r>
            <a:r>
              <a:rPr lang="de-DE" dirty="0" err="1"/>
              <a:t>avg</a:t>
            </a:r>
            <a:r>
              <a:rPr lang="de-DE" dirty="0"/>
              <a:t>(Semester)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studenten_von_sokrates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FD527-8BA1-43A9-9EFB-B4FAB0A1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F42CFA-278F-48A5-93FF-F9A853ED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62F10F-C75C-4FB4-A4BF-C2BE9A17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9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684E6-AF18-4943-AF1F-AD1AE590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5.2. 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BA4CD-26BA-4AE1-9CE9-C514B25C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hcount</a:t>
            </a:r>
            <a:r>
              <a:rPr lang="en-US" dirty="0"/>
              <a:t> /( </a:t>
            </a:r>
            <a:r>
              <a:rPr lang="en-US" dirty="0" err="1"/>
              <a:t>scount</a:t>
            </a:r>
            <a:r>
              <a:rPr lang="en-US" dirty="0"/>
              <a:t> *1.000)</a:t>
            </a:r>
          </a:p>
          <a:p>
            <a:pPr marL="0" indent="0">
              <a:buNone/>
            </a:pPr>
            <a:r>
              <a:rPr lang="en-US" dirty="0"/>
              <a:t>from ( select count (*) as </a:t>
            </a:r>
            <a:r>
              <a:rPr lang="en-US" dirty="0" err="1"/>
              <a:t>hcount</a:t>
            </a:r>
            <a:r>
              <a:rPr lang="en-US" dirty="0"/>
              <a:t> from </a:t>
            </a:r>
            <a:r>
              <a:rPr lang="en-US" dirty="0" err="1"/>
              <a:t>hoeren</a:t>
            </a:r>
            <a:r>
              <a:rPr lang="en-US" dirty="0"/>
              <a:t> ) h,</a:t>
            </a:r>
          </a:p>
          <a:p>
            <a:pPr marL="0" indent="0">
              <a:buNone/>
            </a:pPr>
            <a:r>
              <a:rPr lang="en-US" dirty="0"/>
              <a:t>( select count (*) as </a:t>
            </a:r>
            <a:r>
              <a:rPr lang="en-US" dirty="0" err="1"/>
              <a:t>scount</a:t>
            </a:r>
            <a:r>
              <a:rPr lang="en-US" dirty="0"/>
              <a:t> from </a:t>
            </a:r>
            <a:r>
              <a:rPr lang="en-US" dirty="0" err="1"/>
              <a:t>studenten</a:t>
            </a:r>
            <a:r>
              <a:rPr lang="en-US" dirty="0"/>
              <a:t> ) 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CC586-7041-4B85-BADB-93E1DD6C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WS1718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B1680-FE39-4F2E-8BA0-6AE55BB1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Chapter/Title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CAE707-691A-4BAE-AE0A-36B049F6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C2F2-EDB3-4FE6-84CD-3C84FADA21D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6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I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M_I6_Presentation_Wide.potx" id="{7CC128BB-DCD2-4E37-8BCC-6EA7D9250DCD}" vid="{E51C5ED9-ACAB-4828-8F06-AED52E40E3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</Template>
  <TotalTime>0</TotalTime>
  <Words>426</Words>
  <Application>Microsoft Office PowerPoint</Application>
  <PresentationFormat>Bildschirmpräsentation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</vt:lpstr>
      <vt:lpstr>SQL Queries</vt:lpstr>
      <vt:lpstr>5.1. a)</vt:lpstr>
      <vt:lpstr>5.1. b)</vt:lpstr>
      <vt:lpstr>5.1. c)</vt:lpstr>
      <vt:lpstr>5.1. d)</vt:lpstr>
      <vt:lpstr>5.1. e)</vt:lpstr>
      <vt:lpstr>5.2. a)</vt:lpstr>
      <vt:lpstr>5.2. b)</vt:lpstr>
      <vt:lpstr>5.2. c)</vt:lpstr>
      <vt:lpstr>6.3</vt:lpstr>
    </vt:vector>
  </TitlesOfParts>
  <Manager>knoll@mytum.de</Manager>
  <Company>Technische Universität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ga58lum</dc:creator>
  <cp:lastModifiedBy>ga58lum</cp:lastModifiedBy>
  <cp:revision>55</cp:revision>
  <cp:lastPrinted>2018-02-16T15:47:40Z</cp:lastPrinted>
  <dcterms:created xsi:type="dcterms:W3CDTF">2018-02-16T13:20:35Z</dcterms:created>
  <dcterms:modified xsi:type="dcterms:W3CDTF">2018-02-19T20:57:04Z</dcterms:modified>
</cp:coreProperties>
</file>