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5" r:id="rId12"/>
    <p:sldId id="266" r:id="rId13"/>
    <p:sldId id="267" r:id="rId14"/>
    <p:sldId id="268" r:id="rId15"/>
    <p:sldId id="269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</p:sldIdLst>
  <p:sldSz cx="9144000" cy="6858000" type="screen4x3"/>
  <p:notesSz cx="4657725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latt 1" id="{52B5DEEA-6EDF-46D7-91CE-341A5DB4F0AD}">
          <p14:sldIdLst>
            <p14:sldId id="256"/>
            <p14:sldId id="257"/>
            <p14:sldId id="258"/>
            <p14:sldId id="259"/>
            <p14:sldId id="260"/>
          </p14:sldIdLst>
        </p14:section>
        <p14:section name="Blatt 2" id="{6917197E-32BF-4E09-AFED-90BC211F45D9}">
          <p14:sldIdLst>
            <p14:sldId id="261"/>
            <p14:sldId id="262"/>
            <p14:sldId id="263"/>
          </p14:sldIdLst>
        </p14:section>
        <p14:section name="Blatt 3" id="{30630D62-3562-46CB-A811-FE7D2DAC10BF}">
          <p14:sldIdLst>
            <p14:sldId id="270"/>
            <p14:sldId id="271"/>
          </p14:sldIdLst>
        </p14:section>
        <p14:section name="Relationale Algebra" id="{79531436-EBBE-462E-AFD5-CF6C6D7F2A5E}">
          <p14:sldIdLst>
            <p14:sldId id="265"/>
            <p14:sldId id="266"/>
            <p14:sldId id="267"/>
            <p14:sldId id="268"/>
            <p14:sldId id="269"/>
            <p14:sldId id="274"/>
          </p14:sldIdLst>
        </p14:section>
        <p14:section name="Tupelkalkül" id="{D4676AD5-2C10-4993-8328-E42D27158526}">
          <p14:sldIdLst>
            <p14:sldId id="272"/>
          </p14:sldIdLst>
        </p14:section>
        <p14:section name="Domänenkalkül" id="{37F533FE-D12D-417C-B3F8-92A546427C2D}">
          <p14:sldIdLst>
            <p14:sldId id="273"/>
            <p14:sldId id="275"/>
          </p14:sldIdLst>
        </p14:section>
        <p14:section name="SQL" id="{1363D10D-3B86-4400-9806-70B7A46E83B0}">
          <p14:sldIdLst>
            <p14:sldId id="276"/>
            <p14:sldId id="277"/>
          </p14:sldIdLst>
        </p14:section>
        <p14:section name="Relationentheorie" id="{72769E13-9F06-42D2-A889-C63A5BDD998F}">
          <p14:sldIdLst>
            <p14:sldId id="278"/>
            <p14:sldId id="279"/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57"/>
      </p:cViewPr>
      <p:guideLst>
        <p:guide orient="horz" pos="20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38299" y="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/>
          <a:lstStyle>
            <a:lvl1pPr algn="r">
              <a:defRPr sz="900"/>
            </a:lvl1pPr>
          </a:lstStyle>
          <a:p>
            <a:fld id="{08AA308C-9FE1-415F-B3F5-488A7D6A4BA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860425"/>
            <a:ext cx="3098800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5974" tIns="32987" rIns="65974" bIns="329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5773" y="3314929"/>
            <a:ext cx="3726180" cy="2712214"/>
          </a:xfrm>
          <a:prstGeom prst="rect">
            <a:avLst/>
          </a:prstGeom>
        </p:spPr>
        <p:txBody>
          <a:bodyPr vert="horz" lIns="65974" tIns="32987" rIns="65974" bIns="329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38299" y="654256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 anchor="b"/>
          <a:lstStyle>
            <a:lvl1pPr algn="r">
              <a:defRPr sz="900"/>
            </a:lvl1pPr>
          </a:lstStyle>
          <a:p>
            <a:fld id="{E81A4FB6-EA4B-482B-B28C-7A90803224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6FE40-7833-4DF3-920A-A1A80EE6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57D28B-33C3-4AE1-8BD5-723D2A1BE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8D9314-BEF0-4A64-B67F-40AF5E94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620B1-B4F7-4837-89A6-B64ABE0B17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0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D9AF9A-AB9B-436F-8AB5-37B03CCF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4E95A7-2D6B-43E8-8153-32748729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595545-72E3-45A5-BD95-70F9F216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1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365094-CF0A-4BBF-921C-E84D31EE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A0B162-98E2-4646-9D2B-F67C209A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7BB5F1-C19E-4F32-901A-3E0DE53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00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23019"/>
            <a:ext cx="4978003" cy="5685706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607" y="1449389"/>
            <a:ext cx="3300412" cy="4859336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8606" y="623019"/>
            <a:ext cx="3300413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AC4A11-BE6D-41A0-B8D8-2E58BBCA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6609BB-9E57-4BFE-BF0F-2178F3D9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B1DD7-D4CE-45A8-AEB9-6D5426B6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620713"/>
            <a:ext cx="4978003" cy="5688012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888" y="1449389"/>
            <a:ext cx="3300132" cy="4859336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8607" y="623019"/>
            <a:ext cx="3300413" cy="67900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EA2608-1906-46D0-97D2-9503973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DBD72-47B3-487E-8156-E38578B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CE597-4E11-4E06-8A1B-D1EC21D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9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A1F55-1136-4785-9E12-C1BF6160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08F1A-3562-48BB-8C5B-11BFC9AA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7B606-E1DE-4DB0-8382-65DA16BD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2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3719" y="620713"/>
            <a:ext cx="1971675" cy="56880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8887" y="620713"/>
            <a:ext cx="6495015" cy="5688012"/>
          </a:xfrm>
        </p:spPr>
        <p:txBody>
          <a:bodyPr vert="eaVert"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6B417-01AC-4155-834C-4D098AB8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983BD-1701-46B3-A119-0C318CCA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8CF29-549C-40C2-87AB-7E3A7999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1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au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1F8291-683B-4C95-973A-6AB5453BC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A3E85-A072-456D-BA1A-BBE9E60F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E32BB-3ABC-4A22-8E31-B8F3709603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A7928C-D654-49E5-98E9-F00C747A40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605" y="491760"/>
            <a:ext cx="4248000" cy="306026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43B8B0E-C239-4583-8798-3554B1D5B1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22609" y="491759"/>
            <a:ext cx="4248000" cy="306026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1305011-5E99-4D07-8E00-4EF4D7A120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8455" y="896812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F75DF7E0-5A6B-48A1-8830-6D1A9B36961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22609" y="896811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8782146-FD9E-428F-8C6D-F186527493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605" y="3439499"/>
            <a:ext cx="4248000" cy="306026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A3BB8A63-3C59-419C-B1B9-5AE91D5167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2609" y="3439498"/>
            <a:ext cx="4248000" cy="306026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5" name="Inhaltsplatzhalter 10">
            <a:extLst>
              <a:ext uri="{FF2B5EF4-FFF2-40B4-BE49-F238E27FC236}">
                <a16:creationId xmlns:a16="http://schemas.microsoft.com/office/drawing/2014/main" id="{9F7DD787-F4C5-4C6E-AF8C-BE24819E031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8455" y="3844551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0">
            <a:extLst>
              <a:ext uri="{FF2B5EF4-FFF2-40B4-BE49-F238E27FC236}">
                <a16:creationId xmlns:a16="http://schemas.microsoft.com/office/drawing/2014/main" id="{CB27C262-1ECE-48DF-B588-F2A3BC54F1C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22609" y="3844550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4823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1F8291-683B-4C95-973A-6AB5453BC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A3E85-A072-456D-BA1A-BBE9E60F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E32BB-3ABC-4A22-8E31-B8F3709603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43B8B0E-C239-4583-8798-3554B1D5B1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22609" y="491758"/>
            <a:ext cx="4248000" cy="34119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1305011-5E99-4D07-8E00-4EF4D7A120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8455" y="896812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F75DF7E0-5A6B-48A1-8830-6D1A9B36961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22609" y="896811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8782146-FD9E-428F-8C6D-F186527493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605" y="3439498"/>
            <a:ext cx="4248000" cy="34119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A3BB8A63-3C59-419C-B1B9-5AE91D5167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2609" y="3439497"/>
            <a:ext cx="4248000" cy="34119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5" name="Inhaltsplatzhalter 10">
            <a:extLst>
              <a:ext uri="{FF2B5EF4-FFF2-40B4-BE49-F238E27FC236}">
                <a16:creationId xmlns:a16="http://schemas.microsoft.com/office/drawing/2014/main" id="{9F7DD787-F4C5-4C6E-AF8C-BE24819E031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8455" y="3844551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0">
            <a:extLst>
              <a:ext uri="{FF2B5EF4-FFF2-40B4-BE49-F238E27FC236}">
                <a16:creationId xmlns:a16="http://schemas.microsoft.com/office/drawing/2014/main" id="{CB27C262-1ECE-48DF-B588-F2A3BC54F1C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22609" y="3844550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4E9E7C-A10A-416C-9EE0-A3A87784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491758"/>
            <a:ext cx="4247999" cy="341194"/>
          </a:xfrm>
        </p:spPr>
        <p:txBody>
          <a:bodyPr/>
          <a:lstStyle>
            <a:lvl1pPr algn="l">
              <a:lnSpc>
                <a:spcPct val="150000"/>
              </a:lnSpc>
              <a:defRPr sz="24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037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f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1F8291-683B-4C95-973A-6AB5453BC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A3E85-A072-456D-BA1A-BBE9E60F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E32BB-3ABC-4A22-8E31-B8F3709603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A7928C-D654-49E5-98E9-F00C747A40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755" y="1379783"/>
            <a:ext cx="4257001" cy="3259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43B8B0E-C239-4583-8798-3554B1D5B1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8393" y="1379783"/>
            <a:ext cx="4257001" cy="3259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1305011-5E99-4D07-8E00-4EF4D7A120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8604" y="1784834"/>
            <a:ext cx="4257151" cy="4579871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685800" indent="-342900">
              <a:buFont typeface="Arial" panose="020B0604020202020204" pitchFamily="34" charset="0"/>
              <a:buChar char="•"/>
              <a:defRPr sz="2000"/>
            </a:lvl2pPr>
            <a:lvl3pPr marL="1028700" indent="-342900">
              <a:buFont typeface="Arial" panose="020B0604020202020204" pitchFamily="34" charset="0"/>
              <a:buChar char="•"/>
              <a:defRPr sz="2000"/>
            </a:lvl3pPr>
            <a:lvl4pPr marL="1371600" indent="-342900">
              <a:buFont typeface="Arial" panose="020B0604020202020204" pitchFamily="34" charset="0"/>
              <a:buChar char="•"/>
              <a:defRPr sz="2000"/>
            </a:lvl4pPr>
            <a:lvl5pPr marL="17145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F75DF7E0-5A6B-48A1-8830-6D1A9B36961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08392" y="1784834"/>
            <a:ext cx="4257151" cy="4579871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32A81CEE-EA11-4173-A120-BE389E99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182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1F8291-683B-4C95-973A-6AB5453BC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A3E85-A072-456D-BA1A-BBE9E60F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E32BB-3ABC-4A22-8E31-B8F3709603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A7928C-D654-49E5-98E9-F00C747A40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755" y="1379783"/>
            <a:ext cx="8586486" cy="3259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43B8B0E-C239-4583-8798-3554B1D5B1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755" y="3857131"/>
            <a:ext cx="8586486" cy="3259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1305011-5E99-4D07-8E00-4EF4D7A120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8604" y="1784834"/>
            <a:ext cx="8586789" cy="195814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685800" indent="-342900">
              <a:buFont typeface="Arial" panose="020B0604020202020204" pitchFamily="34" charset="0"/>
              <a:buChar char="•"/>
              <a:defRPr sz="2000"/>
            </a:lvl2pPr>
            <a:lvl3pPr marL="1028700" indent="-342900">
              <a:buFont typeface="Arial" panose="020B0604020202020204" pitchFamily="34" charset="0"/>
              <a:buChar char="•"/>
              <a:defRPr sz="2000"/>
            </a:lvl3pPr>
            <a:lvl4pPr marL="1371600" indent="-342900">
              <a:buFont typeface="Arial" panose="020B0604020202020204" pitchFamily="34" charset="0"/>
              <a:buChar char="•"/>
              <a:defRPr sz="2000"/>
            </a:lvl4pPr>
            <a:lvl5pPr marL="17145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F75DF7E0-5A6B-48A1-8830-6D1A9B36961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754" y="4262182"/>
            <a:ext cx="8586789" cy="1958143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32A81CEE-EA11-4173-A120-BE389E99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0683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74" y="521731"/>
            <a:ext cx="756515" cy="521729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52" y="428237"/>
            <a:ext cx="461095" cy="7049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78606" y="2560319"/>
            <a:ext cx="8586788" cy="2137600"/>
          </a:xfrm>
        </p:spPr>
        <p:txBody>
          <a:bodyPr anchor="t"/>
          <a:lstStyle>
            <a:lvl1pPr>
              <a:defRPr sz="4050"/>
            </a:lvl1pPr>
          </a:lstStyle>
          <a:p>
            <a:r>
              <a:rPr lang="en-US" dirty="0" err="1"/>
              <a:t>Titel</a:t>
            </a:r>
            <a:r>
              <a:rPr lang="en-US" dirty="0"/>
              <a:t> of your topic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8603" y="1563689"/>
            <a:ext cx="8586789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 Title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8603" y="1993311"/>
            <a:ext cx="8586789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8603" y="5989366"/>
            <a:ext cx="8586789" cy="319071"/>
          </a:xfrm>
        </p:spPr>
        <p:txBody>
          <a:bodyPr/>
          <a:lstStyle>
            <a:lvl1pPr marL="0" indent="0">
              <a:buNone/>
              <a:defRPr sz="13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Semester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8604" y="4816129"/>
            <a:ext cx="8586789" cy="291581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78603" y="5225919"/>
            <a:ext cx="8586789" cy="294751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advisor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78603" y="5635709"/>
            <a:ext cx="8586789" cy="238619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Prof. </a:t>
            </a:r>
          </a:p>
        </p:txBody>
      </p:sp>
    </p:spTree>
    <p:extLst>
      <p:ext uri="{BB962C8B-B14F-4D97-AF65-F5344CB8AC3E}">
        <p14:creationId xmlns:p14="http://schemas.microsoft.com/office/powerpoint/2010/main" val="9450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6B33CE-BD8D-4AE9-B43C-3E0B0285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F8E16C5-45D8-4D33-98E0-FD4FFA4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AB8088-3CBE-4F0C-A3AD-8C34EF2B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8887" y="1709739"/>
            <a:ext cx="8586507" cy="2852737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887" y="4589464"/>
            <a:ext cx="8586507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E9D07-3EFC-4AC7-B7CE-B4F81EDB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5044AB-A207-44F3-ABF4-F12B0DE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A1540C-6CFF-44C4-AFB6-AEF0A4E5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1449389"/>
            <a:ext cx="41553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094" y="1449388"/>
            <a:ext cx="41553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DB1EA6-912A-4750-9F73-67719C88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F7D1EF-8DA0-412E-B4FE-5D97CC05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04E04-C541-4532-AC85-17FFA814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7" y="1449388"/>
            <a:ext cx="41553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78607" y="2273301"/>
            <a:ext cx="41553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0095" y="1449389"/>
            <a:ext cx="41553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0095" y="2273301"/>
            <a:ext cx="41553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8606" y="623019"/>
            <a:ext cx="8586788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518CD733-999B-4B43-92D9-48A99D3E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419776FE-2B2E-4DE5-8086-6D66FDB6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1C70BD3B-D804-467C-9943-D1295676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623019"/>
            <a:ext cx="8586788" cy="6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6" y="1449389"/>
            <a:ext cx="8586788" cy="4859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967" y="6492812"/>
            <a:ext cx="406427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78606" y="6416675"/>
            <a:ext cx="85867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513" y="206904"/>
            <a:ext cx="300014" cy="20690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52" y="169828"/>
            <a:ext cx="182858" cy="279547"/>
          </a:xfrm>
          <a:prstGeom prst="rect">
            <a:avLst/>
          </a:prstGeom>
        </p:spPr>
      </p:pic>
      <p:sp>
        <p:nvSpPr>
          <p:cNvPr id="55" name="TextBox 54"/>
          <p:cNvSpPr txBox="1"/>
          <p:nvPr userDrawn="1"/>
        </p:nvSpPr>
        <p:spPr>
          <a:xfrm>
            <a:off x="278606" y="1"/>
            <a:ext cx="4299025" cy="620713"/>
          </a:xfrm>
          <a:prstGeom prst="rect">
            <a:avLst/>
          </a:prstGeom>
          <a:noFill/>
        </p:spPr>
        <p:txBody>
          <a:bodyPr wrap="square" lIns="67500" tIns="175500" rtlCol="0">
            <a:noAutofit/>
          </a:bodyPr>
          <a:lstStyle/>
          <a:p>
            <a:pPr algn="l"/>
            <a:r>
              <a:rPr lang="en-US" sz="750" b="0" baseline="0" dirty="0">
                <a:solidFill>
                  <a:srgbClr val="898989"/>
                </a:solidFill>
              </a:rPr>
              <a:t>Database systems ▪ Department of Computer Science ▪ Technical University of Munich</a:t>
            </a:r>
            <a:endParaRPr lang="en-US" sz="750" b="0" dirty="0">
              <a:solidFill>
                <a:srgbClr val="898989"/>
              </a:solidFill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88AC0FB-3BF0-4FFC-B7B3-5A295757B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5067" y="6492876"/>
            <a:ext cx="7475084" cy="214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Chapter/Title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0556565-5410-4280-8FF8-2E7750836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8605" y="6492812"/>
            <a:ext cx="606461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WS1718</a:t>
            </a:r>
          </a:p>
        </p:txBody>
      </p:sp>
    </p:spTree>
    <p:extLst>
      <p:ext uri="{BB962C8B-B14F-4D97-AF65-F5344CB8AC3E}">
        <p14:creationId xmlns:p14="http://schemas.microsoft.com/office/powerpoint/2010/main" val="28562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76" r:id="rId1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5585" userDrawn="1">
          <p15:clr>
            <a:srgbClr val="F26B43"/>
          </p15:clr>
        </p15:guide>
        <p15:guide id="3" pos="176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91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D1DD0B-7629-4D18-875D-D7707FD6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Tutorien &amp; Rezepte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64D371-12B5-44E2-B65A-C77F04D401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Datenbanken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C60F11-38CE-4CC2-A25F-FC29EC8D5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A7F81D-8F0D-4D09-873B-5B7FA70371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WS1718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E6CFA7E-19D3-4CBA-9BC4-3A3AB1825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Marcel Bruckner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3E3F0BB-2F9A-420D-B2A1-D9976F1845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DB7436-8588-42EA-98F4-698187B6A1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Prof. Kemper</a:t>
            </a:r>
          </a:p>
        </p:txBody>
      </p:sp>
    </p:spTree>
    <p:extLst>
      <p:ext uri="{BB962C8B-B14F-4D97-AF65-F5344CB8AC3E}">
        <p14:creationId xmlns:p14="http://schemas.microsoft.com/office/powerpoint/2010/main" val="277602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ECD7FDA-9D4A-41A4-B332-EF0280A56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113BEB-FA1E-40B4-8874-AB0094C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76E3C-5130-482B-A147-A82596908A6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B99BDE-DFA5-4595-BC78-B4A19174F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Attribut oder Entity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33DF261-ADDE-4068-96B4-77B5EE6AF5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E9387E7-DD5A-45AC-904C-AA031E98173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Entity ist Wiederverwendbar</a:t>
            </a:r>
          </a:p>
          <a:p>
            <a:r>
              <a:rPr lang="de-DE" dirty="0"/>
              <a:t>Entity ist übersichtlicher bei vielen Informationen</a:t>
            </a:r>
          </a:p>
          <a:p>
            <a:r>
              <a:rPr lang="de-DE" dirty="0"/>
              <a:t>Attribut entspricht sozusagen Verfeinerung 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C3CB2E-09C0-4A98-9842-B24AB2C9819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3FA7CDD-29EA-47A3-823A-35841603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 Umwandlung</a:t>
            </a:r>
          </a:p>
        </p:txBody>
      </p:sp>
    </p:spTree>
    <p:extLst>
      <p:ext uri="{BB962C8B-B14F-4D97-AF65-F5344CB8AC3E}">
        <p14:creationId xmlns:p14="http://schemas.microsoft.com/office/powerpoint/2010/main" val="85248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01F401-84CF-42BF-A6A4-733D38199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9BBAC-C3DB-416C-AC1C-BFFDF9DE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151BF-2328-41AB-90FA-04BA77A4EE9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8CF12-8431-42FA-AA74-FFDFC0F53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Projektion</a:t>
            </a:r>
          </a:p>
          <a:p>
            <a:endParaRPr lang="de-DE" dirty="0"/>
          </a:p>
        </p:txBody>
      </p:sp>
      <p:pic>
        <p:nvPicPr>
          <p:cNvPr id="31" name="Inhaltsplatzhalter 30">
            <a:extLst>
              <a:ext uri="{FF2B5EF4-FFF2-40B4-BE49-F238E27FC236}">
                <a16:creationId xmlns:a16="http://schemas.microsoft.com/office/drawing/2014/main" id="{43659962-9E44-4E31-901E-DF2E9A7ECAF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982049"/>
            <a:ext cx="4248150" cy="2169753"/>
          </a:xfrm>
        </p:spPr>
      </p:pic>
      <p:pic>
        <p:nvPicPr>
          <p:cNvPr id="33" name="Inhaltsplatzhalter 32">
            <a:extLst>
              <a:ext uri="{FF2B5EF4-FFF2-40B4-BE49-F238E27FC236}">
                <a16:creationId xmlns:a16="http://schemas.microsoft.com/office/drawing/2014/main" id="{F3C725F2-8F58-4294-930A-3E1D2F02A53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69" y="896938"/>
            <a:ext cx="3465812" cy="2339975"/>
          </a:xfr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3D6CFCD-01CC-40EE-8FC2-0960475686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Kartesisches Produkt X</a:t>
            </a:r>
          </a:p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C3A8E3EA-0413-4FB4-9D45-366CEF3BC0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Umbenennung</a:t>
            </a:r>
          </a:p>
          <a:p>
            <a:endParaRPr lang="de-DE" dirty="0"/>
          </a:p>
        </p:txBody>
      </p:sp>
      <p:pic>
        <p:nvPicPr>
          <p:cNvPr id="35" name="Inhaltsplatzhalter 34">
            <a:extLst>
              <a:ext uri="{FF2B5EF4-FFF2-40B4-BE49-F238E27FC236}">
                <a16:creationId xmlns:a16="http://schemas.microsoft.com/office/drawing/2014/main" id="{6CBFA50B-F1B4-4BDF-9C19-CEF6B01C9249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4232684"/>
            <a:ext cx="4248150" cy="156445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nhaltsplatzhalter 20">
                <a:extLst>
                  <a:ext uri="{FF2B5EF4-FFF2-40B4-BE49-F238E27FC236}">
                    <a16:creationId xmlns:a16="http://schemas.microsoft.com/office/drawing/2014/main" id="{1B5520A0-791E-47E6-BF2F-5745FC671EA7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/>
            <p:txBody>
              <a:bodyPr numCol="1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𝑁𝑒𝑢𝑒𝑟𝑁𝑎𝑚𝑒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𝑇𝑎𝑏𝑙𝑒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1" name="Inhaltsplatzhalter 20">
                <a:extLst>
                  <a:ext uri="{FF2B5EF4-FFF2-40B4-BE49-F238E27FC236}">
                    <a16:creationId xmlns:a16="http://schemas.microsoft.com/office/drawing/2014/main" id="{1B5520A0-791E-47E6-BF2F-5745FC671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blipFill>
                <a:blip r:embed="rId5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21F57AF3-254A-4744-BCA2-3C86024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Selektion</a:t>
            </a:r>
          </a:p>
        </p:txBody>
      </p:sp>
    </p:spTree>
    <p:extLst>
      <p:ext uri="{BB962C8B-B14F-4D97-AF65-F5344CB8AC3E}">
        <p14:creationId xmlns:p14="http://schemas.microsoft.com/office/powerpoint/2010/main" val="34773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B3AAFC-B545-4378-80BD-63B1804D98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16E710-70ED-4816-8661-5C1C55D6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FDAF66-210F-4989-8985-8AD1FCA0960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A93140-3611-4B14-AFDD-AD87FD4784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Allgemeiner </a:t>
            </a:r>
            <a:r>
              <a:rPr lang="de-DE" dirty="0" err="1"/>
              <a:t>Join</a:t>
            </a:r>
            <a:r>
              <a:rPr lang="de-DE" dirty="0"/>
              <a:t> (Theta-</a:t>
            </a:r>
            <a:r>
              <a:rPr lang="de-DE" dirty="0" err="1"/>
              <a:t>Join</a:t>
            </a:r>
            <a:r>
              <a:rPr lang="de-DE" dirty="0"/>
              <a:t>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8F1C79-42B6-489A-B3D6-1FBE526735C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Alle Tupel vereinigt über gemeinsamen Attribut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A796267D-325F-4AC9-AB3A-9FDFC970F55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70" y="1838354"/>
            <a:ext cx="3123809" cy="457143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935F6D7-3269-4661-BFE4-B1C8B3FC0B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Natürlicher </a:t>
            </a:r>
            <a:r>
              <a:rPr lang="de-DE" dirty="0" err="1"/>
              <a:t>Join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9D15847-FFE8-4F32-B792-266B6307E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2D92AD7-6A08-4BEB-B46E-96EF731C04F1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4591836"/>
            <a:ext cx="4248150" cy="846152"/>
          </a:xfr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57C5FA6-6BA5-4DE6-B5D8-A380C1C9E00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481E45D-DF65-4D2C-971F-A442CAAD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Natürlicher Verbund (</a:t>
            </a:r>
            <a:r>
              <a:rPr lang="de-DE" dirty="0" err="1"/>
              <a:t>Join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61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B4541AA-0835-432F-A1FD-92B60683F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AE71F6-CC66-4177-A71C-54A14D7E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306364-AB24-403D-AF78-5D6028DBB9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164BBA-DDA7-43EB-A873-CB178607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Right Outer </a:t>
            </a:r>
            <a:r>
              <a:rPr lang="de-DE" dirty="0" err="1"/>
              <a:t>Join</a:t>
            </a:r>
            <a:endParaRPr lang="de-DE" dirty="0"/>
          </a:p>
          <a:p>
            <a:endParaRPr lang="de-DE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FC2BB533-C2FA-4A7A-AC3A-E3721193446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1645000"/>
            <a:ext cx="4248150" cy="843850"/>
          </a:xfrm>
        </p:spPr>
      </p:pic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C0C69425-5702-4740-AC5D-908B75F152FE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643849"/>
            <a:ext cx="4248150" cy="846152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41E8CE-96C8-4D1E-96D6-D156230B6A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Outer </a:t>
            </a:r>
            <a:r>
              <a:rPr lang="de-DE" dirty="0" err="1"/>
              <a:t>Join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E3C13EA-8329-4370-8B5F-330A6C9E12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3E808D07-72F2-419B-BDA9-A5D86F23A8C1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4490414"/>
            <a:ext cx="4248150" cy="1048997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673971B-3DB8-4A22-BEF7-3A870659C99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2B50557-1F6E-429E-86B2-B8189388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Left</a:t>
            </a:r>
            <a:r>
              <a:rPr lang="de-DE" dirty="0"/>
              <a:t> Outer </a:t>
            </a:r>
            <a:r>
              <a:rPr lang="de-DE" dirty="0" err="1"/>
              <a:t>Join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5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F00BC8A-D1F7-4098-8C28-8E37263D7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E16E95-253D-4353-8CF7-8EDF605A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33769-6EED-4DF7-8620-AE917238DD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30B19B-2A10-442A-B044-F3EB268083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Anti-Semi-</a:t>
            </a:r>
            <a:r>
              <a:rPr lang="de-DE" dirty="0" err="1"/>
              <a:t>Join</a:t>
            </a:r>
            <a:endParaRPr lang="de-DE" dirty="0"/>
          </a:p>
          <a:p>
            <a:endParaRPr lang="de-DE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D6D41E8B-C5EA-4542-A0D8-2847CC724BA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1565121"/>
            <a:ext cx="4248150" cy="1003608"/>
          </a:xfrm>
        </p:spPr>
      </p:pic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E252CB1F-A005-41EC-8186-14B96B3AED4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44" y="1465721"/>
            <a:ext cx="4248150" cy="1005234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60D8E67-FD56-44F2-A408-D090E0270A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Relationale Division</a:t>
            </a:r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880DB9-61D7-4725-AB70-757068DD6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Mengendurchschnitt</a:t>
            </a:r>
          </a:p>
          <a:p>
            <a:endParaRPr lang="de-DE" dirty="0"/>
          </a:p>
        </p:txBody>
      </p:sp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BE067F02-8FD4-46ED-B495-4DD8ADADF62C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3993258"/>
            <a:ext cx="3259471" cy="1567768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7E6DB6F-021E-47B7-82B3-412B1B74DAF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sz="2000" dirty="0"/>
              <a:t>Mengendurchschnitt nur auf zwei Argumentrelationen mit gleichem Schema anwendbar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EE4AA6C-4138-4C9C-ABAA-7767F535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Semi-</a:t>
            </a:r>
            <a:r>
              <a:rPr lang="de-DE" dirty="0" err="1"/>
              <a:t>Join</a:t>
            </a:r>
            <a:r>
              <a:rPr lang="de-DE" dirty="0"/>
              <a:t> L mit 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BC650A-B6D9-4CD6-91EA-8678E0C78EB3}"/>
              </a:ext>
            </a:extLst>
          </p:cNvPr>
          <p:cNvSpPr txBox="1"/>
          <p:nvPr/>
        </p:nvSpPr>
        <p:spPr>
          <a:xfrm>
            <a:off x="1395664" y="5136336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Finden sie die x, die alle y erfüllen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FAFC05E-FB1A-460C-8D9A-5B3D8209FABB}"/>
              </a:ext>
            </a:extLst>
          </p:cNvPr>
          <p:cNvSpPr txBox="1"/>
          <p:nvPr/>
        </p:nvSpPr>
        <p:spPr>
          <a:xfrm>
            <a:off x="4689746" y="2597530"/>
            <a:ext cx="352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Finden sie die x, die keine y erfüllen</a:t>
            </a:r>
          </a:p>
        </p:txBody>
      </p:sp>
    </p:spTree>
    <p:extLst>
      <p:ext uri="{BB962C8B-B14F-4D97-AF65-F5344CB8AC3E}">
        <p14:creationId xmlns:p14="http://schemas.microsoft.com/office/powerpoint/2010/main" val="160120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7C1A2DE-D6D0-43AA-BD63-9D09CB454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F80CD9-0F0F-47EA-ACC6-8271EAD0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04F110-B41F-4456-B863-348D71B8B14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46E0CB-6D82-4E7F-80D8-5CC8ED8F9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Aggregation &amp; Gruppierung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4B84BDB-49CA-4FF2-A843-76A0F112E1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04FC1F7C-6A78-4D51-B864-01B449473B4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1041510"/>
            <a:ext cx="4248150" cy="2050831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C69B89-79A1-4DF7-8931-947709F20F2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0194A66-D651-4417-A273-A6C0B4EF75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C5D4EAA-D125-41DF-BBAC-F819E1B76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C98BAF6-AEEF-4F33-AC1F-99D42EDA904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08EA1BB-E138-4CDB-8548-BDBDEF37644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92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6B6DC926-0A12-43D4-A8CC-50E08A13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Rezepte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Inhaltsplatzhalter 14">
                <a:extLst>
                  <a:ext uri="{FF2B5EF4-FFF2-40B4-BE49-F238E27FC236}">
                    <a16:creationId xmlns:a16="http://schemas.microsoft.com/office/drawing/2014/main" id="{CC9E197E-4AC5-4BEE-A432-00B05B9639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7779951"/>
                  </p:ext>
                </p:extLst>
              </p:nvPr>
            </p:nvGraphicFramePr>
            <p:xfrm>
              <a:off x="277813" y="1449388"/>
              <a:ext cx="8588376" cy="407924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3476040">
                      <a:extLst>
                        <a:ext uri="{9D8B030D-6E8A-4147-A177-3AD203B41FA5}">
                          <a16:colId xmlns:a16="http://schemas.microsoft.com/office/drawing/2014/main" val="1054398817"/>
                        </a:ext>
                      </a:extLst>
                    </a:gridCol>
                    <a:gridCol w="5112336">
                      <a:extLst>
                        <a:ext uri="{9D8B030D-6E8A-4147-A177-3AD203B41FA5}">
                          <a16:colId xmlns:a16="http://schemas.microsoft.com/office/drawing/2014/main" val="2292779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Beschreibung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Operatorn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0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Finden sie x, die keine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⊳</m:t>
                              </m:r>
                            </m:oMath>
                          </a14:m>
                          <a:r>
                            <a:rPr lang="de-DE" dirty="0"/>
                            <a:t> Anti-</a:t>
                          </a:r>
                          <a:r>
                            <a:rPr lang="de-DE" dirty="0" err="1"/>
                            <a:t>semi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Join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6721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Finden sie x, die alle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de-DE" dirty="0"/>
                            <a:t> Division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1773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Finden sie die x, die y, für die z nicht gilt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\  Mengen-Ohne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648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Geben sie Paare an, für die x gilt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 </a:t>
                          </a:r>
                          <a:r>
                            <a:rPr lang="de-DE" dirty="0" err="1"/>
                            <a:t>seperate</a:t>
                          </a:r>
                          <a:r>
                            <a:rPr lang="de-DE" dirty="0"/>
                            <a:t> Bäume für jeden Partner, später </a:t>
                          </a:r>
                          <a:r>
                            <a:rPr lang="de-DE" dirty="0" err="1"/>
                            <a:t>joinen</a:t>
                          </a:r>
                          <a:r>
                            <a:rPr lang="de-DE" dirty="0"/>
                            <a:t> über Bedingung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240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Finden sie x, die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≥, ≤, …</m:t>
                              </m:r>
                            </m:oMath>
                          </a14:m>
                          <a:r>
                            <a:rPr lang="de-DE" dirty="0"/>
                            <a:t> alle y</a:t>
                          </a:r>
                          <a:r>
                            <a:rPr lang="de-DE" baseline="0" dirty="0"/>
                            <a:t> sind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 </a:t>
                          </a:r>
                          <a:r>
                            <a:rPr lang="de-DE" dirty="0" err="1"/>
                            <a:t>seperate</a:t>
                          </a:r>
                          <a:r>
                            <a:rPr lang="de-DE" dirty="0"/>
                            <a:t> Bäume, Vergleich als </a:t>
                          </a:r>
                          <a:r>
                            <a:rPr lang="de-DE" dirty="0" err="1"/>
                            <a:t>Join</a:t>
                          </a:r>
                          <a:r>
                            <a:rPr lang="de-DE" dirty="0"/>
                            <a:t> über den Bäumen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222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592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6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263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311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4646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Inhaltsplatzhalter 14">
                <a:extLst>
                  <a:ext uri="{FF2B5EF4-FFF2-40B4-BE49-F238E27FC236}">
                    <a16:creationId xmlns:a16="http://schemas.microsoft.com/office/drawing/2014/main" id="{CC9E197E-4AC5-4BEE-A432-00B05B9639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7779951"/>
                  </p:ext>
                </p:extLst>
              </p:nvPr>
            </p:nvGraphicFramePr>
            <p:xfrm>
              <a:off x="277813" y="1449388"/>
              <a:ext cx="8588376" cy="407924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3476040">
                      <a:extLst>
                        <a:ext uri="{9D8B030D-6E8A-4147-A177-3AD203B41FA5}">
                          <a16:colId xmlns:a16="http://schemas.microsoft.com/office/drawing/2014/main" val="1054398817"/>
                        </a:ext>
                      </a:extLst>
                    </a:gridCol>
                    <a:gridCol w="5112336">
                      <a:extLst>
                        <a:ext uri="{9D8B030D-6E8A-4147-A177-3AD203B41FA5}">
                          <a16:colId xmlns:a16="http://schemas.microsoft.com/office/drawing/2014/main" val="2292779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Beschreibung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Operatorn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0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Finden sie x, die keine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68057" t="-101639" r="-119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21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Finden sie x, die alle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68057" t="-201639" r="-119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1773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Finden sie die x, die y, für die z nicht gilt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\  Mengen-Ohne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648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Geben sie Paare an, für die x gilt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 </a:t>
                          </a:r>
                          <a:r>
                            <a:rPr lang="de-DE" dirty="0" err="1"/>
                            <a:t>seperate</a:t>
                          </a:r>
                          <a:r>
                            <a:rPr lang="de-DE" dirty="0"/>
                            <a:t> Bäume für jeden Partner, später </a:t>
                          </a:r>
                          <a:r>
                            <a:rPr lang="de-DE" dirty="0" err="1"/>
                            <a:t>joinen</a:t>
                          </a:r>
                          <a:r>
                            <a:rPr lang="de-DE" dirty="0"/>
                            <a:t> über Bedingung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240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t="-510000" r="-14711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 </a:t>
                          </a:r>
                          <a:r>
                            <a:rPr lang="de-DE" dirty="0" err="1"/>
                            <a:t>seperate</a:t>
                          </a:r>
                          <a:r>
                            <a:rPr lang="de-DE" dirty="0"/>
                            <a:t> Bäume, Vergleich als </a:t>
                          </a:r>
                          <a:r>
                            <a:rPr lang="de-DE" dirty="0" err="1"/>
                            <a:t>Join</a:t>
                          </a:r>
                          <a:r>
                            <a:rPr lang="de-DE" dirty="0"/>
                            <a:t> über den Bäumen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222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592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6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263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311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4646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7B7F9-5908-4588-A93E-934CAA48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78BC97-846A-433C-A1DF-B0418E57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68E798-BB29-47B8-B956-BFFB6E99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7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0E85C0F2-6857-436C-8C14-3A79A481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Tupelkalkül</a:t>
            </a:r>
            <a:r>
              <a:rPr lang="de-DE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B64AEC6A-80AB-499B-9019-50426D431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∧ 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~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r>
                  <a:rPr lang="de-DE" b="0" dirty="0" err="1">
                    <a:ea typeface="Cambria Math" panose="02040503050406030204" pitchFamily="18" charset="0"/>
                  </a:rPr>
                  <a:t>Tupelkonkatenation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→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Ganze Tupel in Ergebnis verbunden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…)} 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B64AEC6A-80AB-499B-9019-50426D43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7" t="-5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20A6F-A4FA-473C-B269-44B0EBCB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42DE6C-6D1F-475C-BB6D-8DD76956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6E7E75D-568B-4AF7-A219-E4D02C5A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A97EB-B8B1-4D30-ABBB-A3DEA1AE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Domänenkalkül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45F24F-183E-4A0A-8741-16E6DC6D4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∧∃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∧∃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"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Xenokrates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"</m:t>
                                        </m:r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dirty="0"/>
              </a:p>
              <a:p>
                <a:r>
                  <a:rPr lang="de-DE" dirty="0"/>
                  <a:t>Gleiche Attribute mit gleichen Variablen darstellen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𝑂𝑝𝑒𝑟𝑎𝑡𝑜𝑟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∘  : &lt;, &gt;, ≤, ≥, ≠…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45F24F-183E-4A0A-8741-16E6DC6D4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6AEC5-404D-4E42-8B85-96A15CEF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396EC-5CB5-4151-8862-2D721E49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FCFF8-0C22-463D-A58D-60A767A7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2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E9479-8490-4A53-88F3-2EB98406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DCA5A81-72AD-4D13-8746-A31A7651B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450017"/>
              </p:ext>
            </p:extLst>
          </p:nvPr>
        </p:nvGraphicFramePr>
        <p:xfrm>
          <a:off x="277813" y="1449388"/>
          <a:ext cx="8588376" cy="2595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94188">
                  <a:extLst>
                    <a:ext uri="{9D8B030D-6E8A-4147-A177-3AD203B41FA5}">
                      <a16:colId xmlns:a16="http://schemas.microsoft.com/office/drawing/2014/main" val="279822389"/>
                    </a:ext>
                  </a:extLst>
                </a:gridCol>
                <a:gridCol w="4294188">
                  <a:extLst>
                    <a:ext uri="{9D8B030D-6E8A-4147-A177-3AD203B41FA5}">
                      <a16:colId xmlns:a16="http://schemas.microsoft.com/office/drawing/2014/main" val="1629664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9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Modularisierung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xyz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(SFW..), </a:t>
                      </a:r>
                      <a:r>
                        <a:rPr lang="de-DE" dirty="0" err="1"/>
                        <a:t>abc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(SFW…)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 * 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4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Mehrere </a:t>
                      </a:r>
                      <a:r>
                        <a:rPr lang="de-DE" dirty="0" err="1"/>
                        <a:t>count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from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select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count</a:t>
                      </a:r>
                      <a:r>
                        <a:rPr lang="de-DE" dirty="0"/>
                        <a:t>(*)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c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X) x, (…)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4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8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5700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4F92CE-643C-44C2-B9EA-0F916A85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9E1CB-1987-4FF3-B97B-C7FAE067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3AD43-332D-436F-A72A-EF85874F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9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B9E458DF-23B3-41ED-A357-F571D10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Relationales &amp; Graph strukturiertes Modell</a:t>
            </a:r>
          </a:p>
        </p:txBody>
      </p:sp>
      <p:graphicFrame>
        <p:nvGraphicFramePr>
          <p:cNvPr id="17" name="Inhaltsplatzhalter 16">
            <a:extLst>
              <a:ext uri="{FF2B5EF4-FFF2-40B4-BE49-F238E27FC236}">
                <a16:creationId xmlns:a16="http://schemas.microsoft.com/office/drawing/2014/main" id="{1924436C-20AE-4FF8-844A-D4C1C099E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168460"/>
              </p:ext>
            </p:extLst>
          </p:nvPr>
        </p:nvGraphicFramePr>
        <p:xfrm>
          <a:off x="277813" y="1449388"/>
          <a:ext cx="8588376" cy="46506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03650">
                  <a:extLst>
                    <a:ext uri="{9D8B030D-6E8A-4147-A177-3AD203B41FA5}">
                      <a16:colId xmlns:a16="http://schemas.microsoft.com/office/drawing/2014/main" val="2752243686"/>
                    </a:ext>
                  </a:extLst>
                </a:gridCol>
                <a:gridCol w="3392905">
                  <a:extLst>
                    <a:ext uri="{9D8B030D-6E8A-4147-A177-3AD203B41FA5}">
                      <a16:colId xmlns:a16="http://schemas.microsoft.com/office/drawing/2014/main" val="1297619646"/>
                    </a:ext>
                  </a:extLst>
                </a:gridCol>
                <a:gridCol w="3391821">
                  <a:extLst>
                    <a:ext uri="{9D8B030D-6E8A-4147-A177-3AD203B41FA5}">
                      <a16:colId xmlns:a16="http://schemas.microsoft.com/office/drawing/2014/main" val="1161835207"/>
                    </a:ext>
                  </a:extLst>
                </a:gridCol>
              </a:tblGrid>
              <a:tr h="590830">
                <a:tc>
                  <a:txBody>
                    <a:bodyPr/>
                    <a:lstStyle/>
                    <a:p>
                      <a:r>
                        <a:rPr lang="de-DE" sz="1800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Einsatzgebiet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Vorteil/Nachteil festes 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9350"/>
                  </a:ext>
                </a:extLst>
              </a:tr>
              <a:tr h="2378418">
                <a:tc>
                  <a:txBody>
                    <a:bodyPr/>
                    <a:lstStyle/>
                    <a:p>
                      <a:r>
                        <a:rPr lang="de-DE" sz="1600" dirty="0"/>
                        <a:t>Relationales 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Sauber und einheitliche abgelegte 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Garantien über Vollständigkeit &amp; Format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Flexibilität verloren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Neue Daten benötigen Schemaänderung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93694"/>
                  </a:ext>
                </a:extLst>
              </a:tr>
              <a:tr h="1681375">
                <a:tc>
                  <a:txBody>
                    <a:bodyPr/>
                    <a:lstStyle/>
                    <a:p>
                      <a:r>
                        <a:rPr lang="de-DE" sz="1600" dirty="0" err="1"/>
                        <a:t>Graphstrukturiertes</a:t>
                      </a:r>
                      <a:r>
                        <a:rPr lang="de-DE" sz="1600" dirty="0"/>
                        <a:t> 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Bioinformatik/Medizin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Inhärent </a:t>
                      </a:r>
                      <a:r>
                        <a:rPr lang="de-DE" sz="1600" dirty="0" err="1"/>
                        <a:t>graphstrukturierte</a:t>
                      </a:r>
                      <a:r>
                        <a:rPr lang="de-DE" sz="1600" dirty="0"/>
                        <a:t> Daten (</a:t>
                      </a:r>
                      <a:r>
                        <a:rPr lang="de-DE" sz="1600" dirty="0" err="1"/>
                        <a:t>Ubahn</a:t>
                      </a:r>
                      <a:r>
                        <a:rPr lang="de-DE" sz="1600" dirty="0"/>
                        <a:t> Netz)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Mehr Optimierungsmöglichkeiten (</a:t>
                      </a:r>
                      <a:r>
                        <a:rPr lang="de-DE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600" dirty="0"/>
                        <a:t>Mehr </a:t>
                      </a:r>
                      <a:r>
                        <a:rPr lang="de-DE" sz="1600" dirty="0" err="1"/>
                        <a:t>Constraints</a:t>
                      </a:r>
                      <a:r>
                        <a:rPr lang="de-DE" sz="16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Schneller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46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13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DB2F5-F02A-45C3-8424-E847AC54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07BCD-0D15-4F87-A171-125D221D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C7F97-D4E9-4F21-86C0-ABB4C136F70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5D36872-F6C2-4C78-91B2-0EDF8F645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2E1C1FD-6C2D-4ACC-ABB6-069589D9FA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2C569-2701-4915-8E3F-D19B6FD0FF0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WITH RECURSIVE </a:t>
            </a:r>
            <a:r>
              <a:rPr lang="de-DE" dirty="0" err="1"/>
              <a:t>recursiveRelation</a:t>
            </a:r>
            <a:r>
              <a:rPr lang="de-DE" dirty="0"/>
              <a:t>(</a:t>
            </a:r>
            <a:r>
              <a:rPr lang="de-DE" dirty="0" err="1"/>
              <a:t>x,y,z</a:t>
            </a:r>
            <a:r>
              <a:rPr lang="de-DE" dirty="0"/>
              <a:t>) AS (</a:t>
            </a:r>
          </a:p>
          <a:p>
            <a:pPr marL="0" indent="0">
              <a:buNone/>
            </a:pPr>
            <a:r>
              <a:rPr lang="de-DE" dirty="0"/>
              <a:t>	(Nicht-rekursiver Term)</a:t>
            </a:r>
          </a:p>
          <a:p>
            <a:pPr marL="0" indent="0">
              <a:buNone/>
            </a:pPr>
            <a:r>
              <a:rPr lang="de-DE" dirty="0"/>
              <a:t>	UNION (ALL)</a:t>
            </a:r>
          </a:p>
          <a:p>
            <a:pPr marL="0" indent="0">
              <a:buNone/>
            </a:pPr>
            <a:r>
              <a:rPr lang="de-DE" dirty="0"/>
              <a:t>	(</a:t>
            </a:r>
            <a:r>
              <a:rPr lang="de-DE" dirty="0" err="1"/>
              <a:t>Recursiver</a:t>
            </a:r>
            <a:r>
              <a:rPr lang="de-DE" dirty="0"/>
              <a:t> Term)</a:t>
            </a:r>
          </a:p>
          <a:p>
            <a:pPr marL="0" indent="0">
              <a:buNone/>
            </a:pP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Select * FROM </a:t>
            </a:r>
            <a:r>
              <a:rPr lang="de-DE" dirty="0" err="1"/>
              <a:t>recursiveRelation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376FCF8-A941-4238-8927-5E087AC1F51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4607719" y="2025245"/>
            <a:ext cx="4257675" cy="207398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6E404C-43BC-4C46-9603-B51529FE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3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E897F45-3767-4EC8-B0FB-0E63352AB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4AC9B3-CD19-4317-9498-F0E264D7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D421B-3F1F-4F29-9EE8-41030A761C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C6C749-E68E-45D5-816D-5F2AD1E92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Ganze Relation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1C39E3C-34CD-4E59-AF9E-08B80EA7B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Einzelne Spalte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A47AE01-93A5-4DF8-BB8F-B0FDC70C047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AB </a:t>
            </a:r>
            <a:r>
              <a:rPr lang="de-DE" dirty="0">
                <a:sym typeface="Wingdings" panose="05000000000000000000" pitchFamily="2" charset="2"/>
              </a:rPr>
              <a:t> 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SELECT A,B</a:t>
            </a:r>
          </a:p>
          <a:p>
            <a:pPr marL="0" indent="0">
              <a:buNone/>
            </a:pPr>
            <a:r>
              <a:rPr lang="de-DE" dirty="0"/>
              <a:t>FROM R</a:t>
            </a:r>
          </a:p>
          <a:p>
            <a:pPr marL="0" indent="0">
              <a:buNone/>
            </a:pPr>
            <a:r>
              <a:rPr lang="de-DE" dirty="0"/>
              <a:t>GROUP BY A,B</a:t>
            </a:r>
          </a:p>
          <a:p>
            <a:pPr marL="0" indent="0">
              <a:buNone/>
            </a:pPr>
            <a:r>
              <a:rPr lang="de-DE" dirty="0"/>
              <a:t>HAVING </a:t>
            </a:r>
            <a:r>
              <a:rPr lang="de-DE" dirty="0" err="1"/>
              <a:t>count</a:t>
            </a:r>
            <a:r>
              <a:rPr lang="de-DE" dirty="0"/>
              <a:t>(*) &gt; 1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E37CA82-56AE-4CEC-9692-7440BE5F54B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 </a:t>
            </a:r>
            <a:r>
              <a:rPr lang="de-DE" dirty="0">
                <a:sym typeface="Wingdings" panose="05000000000000000000" pitchFamily="2" charset="2"/>
              </a:rPr>
              <a:t> B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SELECT D,B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FROM R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GROUP BY D,E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HAVING </a:t>
            </a:r>
            <a:r>
              <a:rPr lang="de-DE" dirty="0" err="1">
                <a:sym typeface="Wingdings" panose="05000000000000000000" pitchFamily="2" charset="2"/>
              </a:rPr>
              <a:t>count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distinct</a:t>
            </a:r>
            <a:r>
              <a:rPr lang="de-DE" dirty="0">
                <a:sym typeface="Wingdings" panose="05000000000000000000" pitchFamily="2" charset="2"/>
              </a:rPr>
              <a:t> B) &gt; 1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BF10935-832A-436F-8A35-C9130A0D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 Checken</a:t>
            </a:r>
          </a:p>
        </p:txBody>
      </p:sp>
    </p:spTree>
    <p:extLst>
      <p:ext uri="{BB962C8B-B14F-4D97-AF65-F5344CB8AC3E}">
        <p14:creationId xmlns:p14="http://schemas.microsoft.com/office/powerpoint/2010/main" val="355206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1728CD2-99F0-47F2-9D9C-2748413D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5D2D6A-E166-4457-838B-055F07C1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EFFF9-EEAB-4B5D-BED0-D3EB45A200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78C37CA-02D7-47F0-8D43-019F4751A0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7629364-7CFB-4B7D-8EA4-6705119993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Typen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Inhaltsplatzhalter 12">
                <a:extLst>
                  <a:ext uri="{FF2B5EF4-FFF2-40B4-BE49-F238E27FC236}">
                    <a16:creationId xmlns:a16="http://schemas.microsoft.com/office/drawing/2014/main" id="{8426BB88-DC61-4316-A0B6-AB79E570533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de-DE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de-DE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¬∃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3" name="Inhaltsplatzhalter 12">
                <a:extLst>
                  <a:ext uri="{FF2B5EF4-FFF2-40B4-BE49-F238E27FC236}">
                    <a16:creationId xmlns:a16="http://schemas.microsoft.com/office/drawing/2014/main" id="{8426BB88-DC61-4316-A0B6-AB79E570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>
                <a:blip r:embed="rId2"/>
                <a:stretch>
                  <a:fillRect l="-710" t="-34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6BE9FB5A-B306-41B9-9E46-921FF252E4F4}"/>
                  </a:ext>
                </a:extLst>
              </p:cNvPr>
              <p:cNvSpPr>
                <a:spLocks noGrp="1"/>
              </p:cNvSpPr>
              <p:nvPr>
                <p:ph sz="quarter" idx="16"/>
              </p:nvPr>
            </p:nvSpPr>
            <p:spPr/>
            <p:txBody>
              <a:bodyPr/>
              <a:lstStyle/>
              <a:p>
                <a:r>
                  <a:rPr lang="de-DE" dirty="0"/>
                  <a:t>Superschlüssel: 1 &amp; 2 gelten</a:t>
                </a:r>
              </a:p>
              <a:p>
                <a:r>
                  <a:rPr lang="de-DE" dirty="0"/>
                  <a:t>Kandidatenschlüssel: 1,2,3 gelten</a:t>
                </a:r>
              </a:p>
              <a:p>
                <a:r>
                  <a:rPr lang="de-DE" dirty="0"/>
                  <a:t>Primärschlüssel: Einer der Kandidatenschlüssel</a:t>
                </a:r>
              </a:p>
              <a:p>
                <a:r>
                  <a:rPr lang="de-DE" b="0" dirty="0"/>
                  <a:t>Primärschlüssel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de-DE" b="0" i="1" dirty="0">
                    <a:latin typeface="Cambria Math" panose="02040503050406030204" pitchFamily="18" charset="0"/>
                  </a:rPr>
                  <a:t> </a:t>
                </a:r>
                <a:r>
                  <a:rPr lang="de-DE" b="0" dirty="0">
                    <a:latin typeface="Cambria Math" panose="02040503050406030204" pitchFamily="18" charset="0"/>
                  </a:rPr>
                  <a:t>Kandidatenschlüssel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de-DE" dirty="0"/>
                  <a:t> Superschlüssel</a:t>
                </a:r>
              </a:p>
            </p:txBody>
          </p:sp>
        </mc:Choice>
        <mc:Fallback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6BE9FB5A-B306-41B9-9E46-921FF252E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blipFill>
                <a:blip r:embed="rId3"/>
                <a:stretch>
                  <a:fillRect l="-639" t="-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el 9">
            <a:extLst>
              <a:ext uri="{FF2B5EF4-FFF2-40B4-BE49-F238E27FC236}">
                <a16:creationId xmlns:a16="http://schemas.microsoft.com/office/drawing/2014/main" id="{F2A4195C-DE85-48D3-A954-5E79BD2F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</a:t>
            </a:r>
          </a:p>
        </p:txBody>
      </p:sp>
    </p:spTree>
    <p:extLst>
      <p:ext uri="{BB962C8B-B14F-4D97-AF65-F5344CB8AC3E}">
        <p14:creationId xmlns:p14="http://schemas.microsoft.com/office/powerpoint/2010/main" val="3171689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EED1D15-57B9-44BF-87B4-1A9BF752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Attributhülle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9E44D90-4027-4DC3-BCE6-924BFE53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Starte bei a</a:t>
            </a:r>
          </a:p>
          <a:p>
            <a:pPr marL="342900" indent="-342900">
              <a:buFont typeface="+mj-lt"/>
              <a:buAutoNum type="arabicPeriod"/>
            </a:pPr>
            <a:r>
              <a:rPr lang="de-DE" b="0" dirty="0"/>
              <a:t>Füge zur Menge AH(a) alle rechten Seiten der FDs hinzu, in denen a in linker Seite auftaucht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Für jedes Element in AH(a) </a:t>
            </a:r>
            <a:r>
              <a:rPr lang="de-DE" dirty="0">
                <a:sym typeface="Wingdings" panose="05000000000000000000" pitchFamily="2" charset="2"/>
              </a:rPr>
              <a:t> 2., Solange bis sich AH(a) nicht mehr verändert</a:t>
            </a:r>
            <a:endParaRPr lang="de-DE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384AF5-EE95-4DB2-8D1F-F3748AF6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CF17F3-82F3-4070-AC14-72C10D77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F0245C4-5D7E-4310-AC3D-B03DDBC7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1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5E66-C840-4B41-9FE5-69580C08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Normalformen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Inhaltsplatzhalter 6">
                <a:extLst>
                  <a:ext uri="{FF2B5EF4-FFF2-40B4-BE49-F238E27FC236}">
                    <a16:creationId xmlns:a16="http://schemas.microsoft.com/office/drawing/2014/main" id="{58A65D63-47F8-4106-8CAF-FDB460A447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0123813"/>
                  </p:ext>
                </p:extLst>
              </p:nvPr>
            </p:nvGraphicFramePr>
            <p:xfrm>
              <a:off x="277813" y="1449388"/>
              <a:ext cx="8588375" cy="411988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597831">
                      <a:extLst>
                        <a:ext uri="{9D8B030D-6E8A-4147-A177-3AD203B41FA5}">
                          <a16:colId xmlns:a16="http://schemas.microsoft.com/office/drawing/2014/main" val="2305175380"/>
                        </a:ext>
                      </a:extLst>
                    </a:gridCol>
                    <a:gridCol w="4093398">
                      <a:extLst>
                        <a:ext uri="{9D8B030D-6E8A-4147-A177-3AD203B41FA5}">
                          <a16:colId xmlns:a16="http://schemas.microsoft.com/office/drawing/2014/main" val="1154293610"/>
                        </a:ext>
                      </a:extLst>
                    </a:gridCol>
                    <a:gridCol w="3897146">
                      <a:extLst>
                        <a:ext uri="{9D8B030D-6E8A-4147-A177-3AD203B41FA5}">
                          <a16:colId xmlns:a16="http://schemas.microsoft.com/office/drawing/2014/main" val="833860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Normalform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Eigenschaften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Check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874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Alle Attribute nur atomare Werte, keine Mengen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Trivial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15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1NF </a:t>
                          </a:r>
                        </a:p>
                        <a:p>
                          <a:r>
                            <a:rPr lang="de-DE" dirty="0"/>
                            <a:t>Jedes NSA hängt voll funktional von jedem Kandidatenschlüssel 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Wenn AB</a:t>
                          </a: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C, schau ob auch nur AC oder BC gilt</a:t>
                          </a:r>
                        </a:p>
                        <a:p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Gilt eins von beiden (kann man einen Buchstaben auf der linken Seite weglassen), dann ist C nicht voll f. a.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555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2NF und für jede FD x </a:t>
                          </a: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 y gilt min. eine von:</a:t>
                          </a:r>
                          <a:endParaRPr lang="de-DE" dirty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de-DE" dirty="0"/>
                            <a:t> trivial, d.h.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de-DE" b="0" dirty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de-DE" dirty="0"/>
                            <a:t>X ist Superschlüssel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de-DE" dirty="0"/>
                            <a:t>Jedes Attribut in y ist in einem Kandidatenschlüssel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Gilt eine der Eigenschaften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656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BCNF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3NF und für jede FD x </a:t>
                          </a: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 y gilt min. eine von: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de-DE" dirty="0"/>
                            <a:t> trivial, d.h.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de-DE" b="0" dirty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de-DE" dirty="0"/>
                            <a:t>X ist Superschlüssel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Gilt eine der Eigenschaften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7270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BCNF 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de-DE" dirty="0"/>
                            <a:t> trivial, d.h.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de-DE" b="0" dirty="0"/>
                            <a:t> oder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de-DE" b="0" dirty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de-DE" dirty="0"/>
                            <a:t>X ist Superschlüssel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Gilt eine der Eigenschaften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606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Inhaltsplatzhalter 6">
                <a:extLst>
                  <a:ext uri="{FF2B5EF4-FFF2-40B4-BE49-F238E27FC236}">
                    <a16:creationId xmlns:a16="http://schemas.microsoft.com/office/drawing/2014/main" id="{58A65D63-47F8-4106-8CAF-FDB460A447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0123813"/>
                  </p:ext>
                </p:extLst>
              </p:nvPr>
            </p:nvGraphicFramePr>
            <p:xfrm>
              <a:off x="277813" y="1449388"/>
              <a:ext cx="8588375" cy="411988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597831">
                      <a:extLst>
                        <a:ext uri="{9D8B030D-6E8A-4147-A177-3AD203B41FA5}">
                          <a16:colId xmlns:a16="http://schemas.microsoft.com/office/drawing/2014/main" val="2305175380"/>
                        </a:ext>
                      </a:extLst>
                    </a:gridCol>
                    <a:gridCol w="4093398">
                      <a:extLst>
                        <a:ext uri="{9D8B030D-6E8A-4147-A177-3AD203B41FA5}">
                          <a16:colId xmlns:a16="http://schemas.microsoft.com/office/drawing/2014/main" val="1154293610"/>
                        </a:ext>
                      </a:extLst>
                    </a:gridCol>
                    <a:gridCol w="3897146">
                      <a:extLst>
                        <a:ext uri="{9D8B030D-6E8A-4147-A177-3AD203B41FA5}">
                          <a16:colId xmlns:a16="http://schemas.microsoft.com/office/drawing/2014/main" val="833860060"/>
                        </a:ext>
                      </a:extLst>
                    </a:gridCol>
                  </a:tblGrid>
                  <a:tr h="7086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Normalform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Eigenschaften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Check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874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Alle Attribute nur atomare Werte, keine Mengen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Trivial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1527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1NF </a:t>
                          </a:r>
                        </a:p>
                        <a:p>
                          <a:r>
                            <a:rPr lang="de-DE" dirty="0"/>
                            <a:t>Jedes NSA hängt voll funktional von jedem Kandidatenschlüssel 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Wenn AB</a:t>
                          </a: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C, schau ob auch nur AC oder BC gilt</a:t>
                          </a:r>
                        </a:p>
                        <a:p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Gilt eins von beiden (kann man einen Buchstaben auf der linken Seite weglassen), dann ist C nicht voll f. a.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555786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583" t="-196667" r="-95387" b="-16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Gilt eine der Eigenschaften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656083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BCNF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583" t="-380342" r="-95387" b="-108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Gilt eine der Eigenschaften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7270311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583" t="-484483" r="-95387" b="-9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Gilt eine der Eigenschaften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606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A4CAE-BB2C-425D-8B8B-B3807AE3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1833A3-09E7-421D-999E-D699FE21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A3E878-AEBD-4CD7-A458-0EF977E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76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5D7FA-5B98-4A2D-8D57-84632C96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Kanonische Überdeckung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B2A9A-AD06-4F76-8AA1-25EE0BFA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Linksreduktion</a:t>
            </a:r>
          </a:p>
          <a:p>
            <a:pPr marL="514350" lvl="1" indent="-342900">
              <a:buFont typeface="+mj-lt"/>
              <a:buAutoNum type="arabicPeriod"/>
            </a:pPr>
            <a:r>
              <a:rPr lang="de-DE" dirty="0"/>
              <a:t>Betrachte FDs, deren linke Seiten aus mehr als einem Attribut bestehen</a:t>
            </a:r>
          </a:p>
          <a:p>
            <a:pPr marL="514350" lvl="1" indent="-342900">
              <a:buFont typeface="+mj-lt"/>
              <a:buAutoNum type="arabicPeriod"/>
            </a:pPr>
            <a:r>
              <a:rPr lang="de-DE" dirty="0"/>
              <a:t>Checke ob einzelne Attribute der linken Seite überflüssig</a:t>
            </a:r>
          </a:p>
          <a:p>
            <a:pPr marL="857250" lvl="2" indent="-342900">
              <a:buFont typeface="+mj-lt"/>
              <a:buAutoNum type="arabicPeriod"/>
            </a:pPr>
            <a:r>
              <a:rPr lang="de-DE" dirty="0"/>
              <a:t>Betrachte AH von jedem einzeln</a:t>
            </a:r>
          </a:p>
          <a:p>
            <a:pPr marL="857250" lvl="2" indent="-342900">
              <a:buFont typeface="+mj-lt"/>
              <a:buAutoNum type="arabicPeriod"/>
            </a:pPr>
            <a:r>
              <a:rPr lang="de-DE" dirty="0"/>
              <a:t>Ist AH selbe wie für alle </a:t>
            </a:r>
            <a:r>
              <a:rPr lang="de-DE" dirty="0">
                <a:sym typeface="Wingdings" panose="05000000000000000000" pitchFamily="2" charset="2"/>
              </a:rPr>
              <a:t>überflüssig</a:t>
            </a:r>
          </a:p>
          <a:p>
            <a:pPr marL="857250" lvl="2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Ersetze alte FD mit neuer FD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Rechtsreduktion</a:t>
            </a:r>
          </a:p>
          <a:p>
            <a:pPr marL="514350" lvl="1" indent="-342900">
              <a:buFont typeface="+mj-lt"/>
              <a:buAutoNum type="arabicPeriod"/>
            </a:pPr>
            <a:r>
              <a:rPr lang="de-DE" dirty="0"/>
              <a:t>Betrachte alle FDs</a:t>
            </a:r>
          </a:p>
          <a:p>
            <a:pPr marL="514350" lvl="1" indent="-342900">
              <a:buFont typeface="+mj-lt"/>
              <a:buAutoNum type="arabicPeriod"/>
            </a:pPr>
            <a:r>
              <a:rPr lang="de-DE" dirty="0"/>
              <a:t>Checke ob einzelne rechte Attribute überflüssig</a:t>
            </a:r>
          </a:p>
          <a:p>
            <a:pPr marL="857250" lvl="2" indent="-342900">
              <a:buFont typeface="+mj-lt"/>
              <a:buAutoNum type="arabicPeriod"/>
            </a:pPr>
            <a:r>
              <a:rPr lang="de-DE" dirty="0"/>
              <a:t>Mache AH von linker Seite</a:t>
            </a:r>
          </a:p>
          <a:p>
            <a:pPr marL="857250" lvl="2" indent="-342900">
              <a:buFont typeface="+mj-lt"/>
              <a:buAutoNum type="arabicPeriod"/>
            </a:pPr>
            <a:r>
              <a:rPr lang="de-DE" dirty="0"/>
              <a:t>Taucht einzelnes Attribut nicht in AH auf </a:t>
            </a:r>
            <a:r>
              <a:rPr lang="de-DE" dirty="0">
                <a:sym typeface="Wingdings" panose="05000000000000000000" pitchFamily="2" charset="2"/>
              </a:rPr>
              <a:t>Nicht überflüssig</a:t>
            </a:r>
          </a:p>
          <a:p>
            <a:pPr marL="857250" lvl="2" indent="-342900">
              <a:buFont typeface="+mj-lt"/>
              <a:buAutoNum type="arabicPeriod"/>
            </a:pPr>
            <a:r>
              <a:rPr lang="de-DE" dirty="0" err="1">
                <a:sym typeface="Wingdings" panose="05000000000000000000" pitchFamily="2" charset="2"/>
              </a:rPr>
              <a:t>ÜberflüssigLösche</a:t>
            </a:r>
            <a:r>
              <a:rPr lang="de-DE" dirty="0">
                <a:sym typeface="Wingdings" panose="05000000000000000000" pitchFamily="2" charset="2"/>
              </a:rPr>
              <a:t> Attribut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Entfernen leerer rechter Seiten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Zusammenfassen gleicher linker Seiten</a:t>
            </a:r>
          </a:p>
          <a:p>
            <a:pPr marL="514350" lvl="1" indent="-342900">
              <a:buFont typeface="+mj-lt"/>
              <a:buAutoNum type="arabicPeriod"/>
            </a:pPr>
            <a:r>
              <a:rPr lang="de-DE" dirty="0"/>
              <a:t>A</a:t>
            </a:r>
            <a:r>
              <a:rPr lang="de-DE" dirty="0">
                <a:sym typeface="Wingdings" panose="05000000000000000000" pitchFamily="2" charset="2"/>
              </a:rPr>
              <a:t>B und AC wird zu ABC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2B529-3CA3-4A13-BF0E-FF0FC5BD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B8FB5-572A-4859-8ABE-F782E492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CC738-11F7-4EB9-8A45-017A1DBC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79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34EF2-D37F-4DF9-90D1-7C239643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Synthesealgorithmus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84506B-0DF5-4FF0-BD84-44962B41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Zerlegt Schema verlustlos und abhängigkeitsbewahrend in 3NF</a:t>
                </a:r>
              </a:p>
              <a:p>
                <a:r>
                  <a:rPr lang="de-DE" dirty="0"/>
                  <a:t>Voraussetzung:</a:t>
                </a:r>
              </a:p>
              <a:p>
                <a:pPr lvl="1"/>
                <a:r>
                  <a:rPr lang="de-DE" dirty="0"/>
                  <a:t>Redundanzfreie Menge von FDs (kanonische Überdeckung)</a:t>
                </a:r>
              </a:p>
              <a:p>
                <a:pPr lvl="1"/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Erstellen von Unterschemata</a:t>
                </a:r>
              </a:p>
              <a:p>
                <a:pPr marL="5143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Hinzufügen eines Schemas mit Kandidatenschlüssel</a:t>
                </a:r>
                <a:endParaRPr lang="de-DE" i="1" dirty="0"/>
              </a:p>
              <a:p>
                <a:pPr marL="514350" lvl="1" indent="-342900">
                  <a:buFont typeface="+mj-lt"/>
                  <a:buAutoNum type="arabicPeriod"/>
                </a:pPr>
                <a:r>
                  <a:rPr lang="de-DE" i="1" dirty="0"/>
                  <a:t>F</a:t>
                </a:r>
                <a:r>
                  <a:rPr lang="de-DE" dirty="0"/>
                  <a:t>alls keines der Unterschemata einen Kandidatenschlüssel enthält</a:t>
                </a:r>
              </a:p>
              <a:p>
                <a:pPr marL="5143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Entfernen von redundanten Schemata</a:t>
                </a:r>
              </a:p>
              <a:p>
                <a:pPr marL="514350" lvl="1" indent="-342900">
                  <a:buFont typeface="+mj-lt"/>
                  <a:buAutoNum type="arabicPeriod"/>
                </a:pPr>
                <a:r>
                  <a:rPr lang="de-DE" dirty="0"/>
                  <a:t>Wenn ein Schema bereits vollständig in anderem Schema enthalten </a:t>
                </a:r>
                <a:r>
                  <a:rPr lang="de-DE" dirty="0">
                    <a:sym typeface="Wingdings" panose="05000000000000000000" pitchFamily="2" charset="2"/>
                  </a:rPr>
                  <a:t> Entfernen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84506B-0DF5-4FF0-BD84-44962B41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9" t="-1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A5D435-381D-4BA5-A68F-9380E0E4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F98E3-985A-4A62-A9F5-EB63E3D0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97B666-02E5-43AB-8ACE-CC4F2D70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17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15125-5A84-4D1C-8C3E-F01C7BC4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Dekompositionsalgorithmus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66EB1-41A2-43B3-9437-E2B31426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Zerlegt Schema verlustlos in BCNF bzw. 4NF</a:t>
            </a:r>
          </a:p>
          <a:p>
            <a:r>
              <a:rPr lang="de-DE" dirty="0"/>
              <a:t>Nicht immer abhängigkeitsbewahrend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Attributhüllen bestimmen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Kandidatenschlüssel bestimmen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Starte mit R = (A,B,C,D,E,F,…)</a:t>
            </a:r>
          </a:p>
          <a:p>
            <a:pPr marL="514350" lvl="1" indent="-342900">
              <a:buFont typeface="+mj-lt"/>
              <a:buAutoNum type="arabicPeriod"/>
            </a:pPr>
            <a:r>
              <a:rPr lang="de-DE" dirty="0"/>
              <a:t>Wähle erste FD und zerlege R</a:t>
            </a:r>
          </a:p>
          <a:p>
            <a:pPr marL="857250" lvl="2" indent="-342900">
              <a:buFont typeface="+mj-lt"/>
              <a:buAutoNum type="arabicPeriod"/>
            </a:pPr>
            <a:r>
              <a:rPr lang="de-DE" dirty="0"/>
              <a:t>R1 = R\{Rechte Seite der FD}</a:t>
            </a:r>
          </a:p>
          <a:p>
            <a:pPr marL="857250" lvl="2" indent="-342900">
              <a:buFont typeface="+mj-lt"/>
              <a:buAutoNum type="arabicPeriod"/>
            </a:pPr>
            <a:r>
              <a:rPr lang="de-DE" dirty="0"/>
              <a:t>R2 = {Linke Seite} u {Rechte Seite}</a:t>
            </a:r>
          </a:p>
          <a:p>
            <a:pPr marL="514350" lvl="1" indent="-342900">
              <a:buFont typeface="+mj-lt"/>
              <a:buAutoNum type="arabicPeriod"/>
            </a:pPr>
            <a:r>
              <a:rPr lang="de-DE" dirty="0"/>
              <a:t>Checke ob eine der gegebenen FDs innerhalb von R1 und R2 die BCNF verletzt</a:t>
            </a:r>
          </a:p>
          <a:p>
            <a:pPr marL="514350" lvl="1" indent="-342900">
              <a:buFont typeface="+mj-lt"/>
              <a:buAutoNum type="arabicPeriod"/>
            </a:pPr>
            <a:r>
              <a:rPr lang="de-DE" dirty="0"/>
              <a:t>Wenn ja, starte 3. mit der verletzten Relation als R und der verletzenden FD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Wenn keine Verletzungen mehr </a:t>
            </a:r>
            <a:r>
              <a:rPr lang="de-DE" dirty="0">
                <a:sym typeface="Wingdings" panose="05000000000000000000" pitchFamily="2" charset="2"/>
              </a:rPr>
              <a:t> Fertig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568610-25EF-420E-89E9-998062BA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73D696-8F0E-4E11-A1D6-3E54F71D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CABE46-E72D-43C3-A3BA-3C237A05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6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BA5C4-8999-41FA-8A1E-08D9F63017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3695CE-FF45-46E1-BE00-8E7CE45D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13D282-9557-4F3A-A61A-1AE2CBA5EDA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407838E-1A92-48C2-A554-E4A1891AE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6A3F2F33-3124-4D2C-988C-1DB19C1044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0333130B-7A5E-4334-8AE3-A100AF40DE3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82" y="1784350"/>
            <a:ext cx="5324849" cy="19589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16">
                <a:extLst>
                  <a:ext uri="{FF2B5EF4-FFF2-40B4-BE49-F238E27FC236}">
                    <a16:creationId xmlns:a16="http://schemas.microsoft.com/office/drawing/2014/main" id="{8156D8E7-754F-46E4-B47F-6180ACA8F93C}"/>
                  </a:ext>
                </a:extLst>
              </p:cNvPr>
              <p:cNvSpPr>
                <a:spLocks noGrp="1"/>
              </p:cNvSpPr>
              <p:nvPr>
                <p:ph sz="quarter" idx="16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algn="ctr"/>
                <a:r>
                  <a:rPr lang="de-DE" dirty="0"/>
                  <a:t>B erhält 1 als Multiplizität</a:t>
                </a:r>
              </a:p>
              <a:p>
                <a:pPr lvl="1" algn="ctr"/>
                <a:r>
                  <a:rPr lang="de-DE" dirty="0"/>
                  <a:t>Rechte Seite immer 1</a:t>
                </a:r>
              </a:p>
              <a:p>
                <a:pPr algn="ctr"/>
                <a:r>
                  <a:rPr lang="de-DE" dirty="0"/>
                  <a:t>A und C jeweils M und N</a:t>
                </a:r>
              </a:p>
              <a:p>
                <a:pPr algn="ctr"/>
                <a:endParaRPr lang="de-DE" dirty="0"/>
              </a:p>
            </p:txBody>
          </p:sp>
        </mc:Choice>
        <mc:Fallback xmlns="">
          <p:sp>
            <p:nvSpPr>
              <p:cNvPr id="17" name="Inhaltsplatzhalter 16">
                <a:extLst>
                  <a:ext uri="{FF2B5EF4-FFF2-40B4-BE49-F238E27FC236}">
                    <a16:creationId xmlns:a16="http://schemas.microsoft.com/office/drawing/2014/main" id="{8156D8E7-754F-46E4-B47F-6180ACA8F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blipFill>
                <a:blip r:embed="rId3"/>
                <a:stretch>
                  <a:fillRect t="-2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el 13">
            <a:extLst>
              <a:ext uri="{FF2B5EF4-FFF2-40B4-BE49-F238E27FC236}">
                <a16:creationId xmlns:a16="http://schemas.microsoft.com/office/drawing/2014/main" id="{6026DA89-7B4E-4D11-B4B3-5CEADA9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Partielle Funktionen</a:t>
            </a:r>
          </a:p>
        </p:txBody>
      </p:sp>
    </p:spTree>
    <p:extLst>
      <p:ext uri="{BB962C8B-B14F-4D97-AF65-F5344CB8AC3E}">
        <p14:creationId xmlns:p14="http://schemas.microsoft.com/office/powerpoint/2010/main" val="250041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38675F-77F7-492A-AF93-CA3D79A32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642546-BE07-4DB6-93A0-6047C48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75D4F9-F9CC-463E-98A9-07EAF80B9E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8F355E8-ACCF-4508-AA9D-8F81FD4252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Mehrbenutzersynchronisation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3AB943B-3737-4B2B-ADBE-4E16A7CD511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Inhärent inflexibel, da nicht </a:t>
            </a:r>
            <a:r>
              <a:rPr lang="de-DE" dirty="0" err="1"/>
              <a:t>standartisiert</a:t>
            </a:r>
            <a:r>
              <a:rPr lang="de-DE" dirty="0"/>
              <a:t> (Erweiterung, Verteilung, </a:t>
            </a:r>
            <a:r>
              <a:rPr lang="de-DE" dirty="0" err="1"/>
              <a:t>Recovery</a:t>
            </a:r>
            <a:r>
              <a:rPr lang="de-DE" dirty="0"/>
              <a:t>)</a:t>
            </a:r>
          </a:p>
          <a:p>
            <a:r>
              <a:rPr lang="de-DE" dirty="0"/>
              <a:t>Schnell uneinheitlich</a:t>
            </a:r>
          </a:p>
          <a:p>
            <a:r>
              <a:rPr lang="de-DE" dirty="0"/>
              <a:t>Installationsaufwand DB vernachlässigbar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A4E09A00-F94D-41A0-B275-FC291B352ED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Inhärent </a:t>
            </a:r>
            <a:r>
              <a:rPr lang="de-DE" dirty="0" err="1"/>
              <a:t>notwändig</a:t>
            </a:r>
            <a:endParaRPr lang="de-DE" dirty="0"/>
          </a:p>
          <a:p>
            <a:r>
              <a:rPr lang="de-DE" dirty="0"/>
              <a:t>Kann nicht einfach nachgepatcht werden (tief in Verwaltungsschicht)</a:t>
            </a:r>
          </a:p>
          <a:p>
            <a:r>
              <a:rPr lang="de-DE" dirty="0"/>
              <a:t>Nebenläufigkeit dadurch einfach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45C950C-80EF-453E-BD23-8516D651BC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Warum SQL lernen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22AB2DC-78AA-4BAB-8E35-2CE445C19C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Warum keine Redundanz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4B95FCEE-8B14-4A73-8459-8528F239BAE4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Standardisierte Sprache</a:t>
            </a:r>
          </a:p>
          <a:p>
            <a:r>
              <a:rPr lang="de-DE" dirty="0"/>
              <a:t>Eigene API entwickeln viel aufwendiger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E6D9FE64-51B9-47C5-9455-8D8A7C9C4C7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/>
              <a:t>Anomalien</a:t>
            </a:r>
          </a:p>
          <a:p>
            <a:r>
              <a:rPr lang="de-DE" dirty="0"/>
              <a:t>Update, Delete..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1C0EB7A-B1B0-4A98-B259-8036DC52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nicht eigenes Format</a:t>
            </a:r>
          </a:p>
        </p:txBody>
      </p:sp>
    </p:spTree>
    <p:extLst>
      <p:ext uri="{BB962C8B-B14F-4D97-AF65-F5344CB8AC3E}">
        <p14:creationId xmlns:p14="http://schemas.microsoft.com/office/powerpoint/2010/main" val="429243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59859C66-0ED7-45F8-AE07-1CE4C57E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Inkonsistenz in Anfragen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8A3AA3A1-C709-4F65-BF25-AFD489A9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000" dirty="0"/>
              <a:t>A liest eigenen Kontostand in Variable a ein.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dirty="0"/>
              <a:t>A dekrementiert a um x.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/>
              <a:t>B liest eigenen Kontostand in Variable b ein.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/>
              <a:t>B dekrementiert b um x‘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/>
              <a:t>B liest As Kontostand in Variable a‘ ein.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/>
              <a:t>B inkrementiert a‘ um x‘.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/>
              <a:t>B schreibt a‘ in As Kontostand zurück.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8E5C1A-C1CD-4E94-897B-2D44CCAD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97BE75-9B34-4E66-9B26-EFD02A55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EBAF01C-49C4-4FDB-80F1-1B4D1366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7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FC180-44D7-4642-91C4-A90048C0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(min, </a:t>
            </a:r>
            <a:r>
              <a:rPr lang="de-DE" dirty="0" err="1"/>
              <a:t>max</a:t>
            </a:r>
            <a:r>
              <a:rPr lang="de-DE" dirty="0"/>
              <a:t>) - Angaben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01A7C-2652-4287-9905-A2FE5A24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Wie oft darf ein konkreter Wert minimal oder maximal vorkommen</a:t>
            </a:r>
          </a:p>
          <a:p>
            <a:r>
              <a:rPr lang="de-DE" sz="2400" dirty="0"/>
              <a:t>Immer an die Entität geschrieben, welche Subjekt in Beschreibung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90D83-B90B-4A3E-BF34-C8AB5154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3F1D7-8D8C-406D-8A00-3E4F5670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6BD251-C0C9-4FF8-B850-1FC6D9D0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9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3BEDD-408C-4186-B7E9-345215D5C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89C5B-2323-4D2A-976F-96120E08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C4B2-0789-49A5-B82C-1CAA1CE005C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77DADA5-3AF6-458E-AB41-A4BF2676A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Relationales Schema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83F26AF-FC9C-465D-9C5A-224FF1A7C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Verfeinerung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7443F19-2D3E-4E60-9780-94EA648FE5A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Name der Relation : {[AttrName1 : Typ, AttrName2 : Typ, …]}</a:t>
            </a:r>
          </a:p>
          <a:p>
            <a:r>
              <a:rPr lang="de-DE" dirty="0"/>
              <a:t>Schlüssel unterstrichen</a:t>
            </a:r>
          </a:p>
          <a:p>
            <a:r>
              <a:rPr lang="de-DE" dirty="0"/>
              <a:t>Typen: Integer, </a:t>
            </a:r>
            <a:r>
              <a:rPr lang="de-DE" dirty="0" err="1"/>
              <a:t>Decimal</a:t>
            </a:r>
            <a:r>
              <a:rPr lang="de-DE" dirty="0"/>
              <a:t>, String, Date…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0873A9A-D70E-4721-8BD2-25D29FC6797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Nur Relationen mit gleichem Schlüssel kann man zusammenfassen</a:t>
            </a:r>
          </a:p>
          <a:p>
            <a:r>
              <a:rPr lang="de-DE" dirty="0"/>
              <a:t>Schreibe alle Attribute beider Relationen in ein Schema, nimm dabei nur einmal den gemeinsamen Schlüssel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FE0D4A7-B22E-4BAF-AFE5-708C9F65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ER-Modell</a:t>
            </a:r>
          </a:p>
        </p:txBody>
      </p:sp>
    </p:spTree>
    <p:extLst>
      <p:ext uri="{BB962C8B-B14F-4D97-AF65-F5344CB8AC3E}">
        <p14:creationId xmlns:p14="http://schemas.microsoft.com/office/powerpoint/2010/main" val="167994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4FF9618-648B-43E8-B51B-0ACF7BDA1B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C1D0AC-BB66-472D-968F-26DE66B9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7B18C-5ED3-4D38-BACC-A20534B3DE0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3BB0D9-40AB-4369-AF2E-3A2FB16B8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B8E6692-CC6D-449A-8C89-959D1EF2E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48641E3-9600-4AD9-9297-2565660FF97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0F82D03-F9F8-45C5-B761-4DE575908B4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DB6FC27D-2AAC-462C-AF87-220BBA6D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8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BFCDB10-B0A7-42DC-B1B3-D10CA68B1E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A183F1-ECBB-4DB7-AB88-B046D98C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09F68-1CDD-4C52-8F66-94C536A21DD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A46C20-D2B6-4D0F-BB31-B9D5625842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Ternäre </a:t>
            </a:r>
            <a:r>
              <a:rPr lang="de-DE" dirty="0">
                <a:sym typeface="Wingdings" panose="05000000000000000000" pitchFamily="2" charset="2"/>
              </a:rPr>
              <a:t> binäre Relation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C6D8816-C06C-4D43-A6F8-E19680691E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Entitytyp</a:t>
            </a:r>
            <a:r>
              <a:rPr lang="de-DE" dirty="0"/>
              <a:t> statt Beziehung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92ECEE1-BC42-45BF-A4DB-C516ED22B02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Semantikverlust</a:t>
            </a:r>
          </a:p>
          <a:p>
            <a:r>
              <a:rPr lang="de-DE" dirty="0"/>
              <a:t>Möglichkeit inkonsistenter Datenbankzustände</a:t>
            </a:r>
          </a:p>
          <a:p>
            <a:r>
              <a:rPr lang="de-DE" dirty="0"/>
              <a:t>Mögliche unzureichende Abbildbarkeit der realen Welt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09528AD-8A57-4C88-9274-636B683E5A4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Semantikverlust</a:t>
            </a:r>
          </a:p>
          <a:p>
            <a:r>
              <a:rPr lang="de-DE" dirty="0"/>
              <a:t>(</a:t>
            </a:r>
            <a:r>
              <a:rPr lang="de-DE" dirty="0" err="1"/>
              <a:t>min,max</a:t>
            </a:r>
            <a:r>
              <a:rPr lang="de-DE" dirty="0"/>
              <a:t>)-Notation benötigt</a:t>
            </a:r>
          </a:p>
          <a:p>
            <a:r>
              <a:rPr lang="de-DE" dirty="0"/>
              <a:t>Aber evtl. manche Aspekte dadurch genauer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4E93C58-905C-4238-8F2B-44ED805F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 Umwandlungen</a:t>
            </a:r>
          </a:p>
        </p:txBody>
      </p:sp>
    </p:spTree>
    <p:extLst>
      <p:ext uri="{BB962C8B-B14F-4D97-AF65-F5344CB8AC3E}">
        <p14:creationId xmlns:p14="http://schemas.microsoft.com/office/powerpoint/2010/main" val="426782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I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M_I6_Presentation_Wide.potx" id="{7CC128BB-DCD2-4E37-8BCC-6EA7D9250DCD}" vid="{E51C5ED9-ACAB-4828-8F06-AED52E40E3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</Template>
  <TotalTime>0</TotalTime>
  <Words>1254</Words>
  <Application>Microsoft Office PowerPoint</Application>
  <PresentationFormat>Bildschirmpräsentation (4:3)</PresentationFormat>
  <Paragraphs>302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</vt:lpstr>
      <vt:lpstr>Tutorien &amp; Rezepte</vt:lpstr>
      <vt:lpstr>Relationales &amp; Graph strukturiertes Modell</vt:lpstr>
      <vt:lpstr>Partielle Funktionen</vt:lpstr>
      <vt:lpstr>Warum nicht eigenes Format</vt:lpstr>
      <vt:lpstr>Inkonsistenz in Anfragen</vt:lpstr>
      <vt:lpstr>(min, max) - Angaben</vt:lpstr>
      <vt:lpstr>ER-Modell</vt:lpstr>
      <vt:lpstr>PowerPoint-Präsentation</vt:lpstr>
      <vt:lpstr>Probleme bei Umwandlungen</vt:lpstr>
      <vt:lpstr>Probleme bei Umwandlung</vt:lpstr>
      <vt:lpstr>Selektion</vt:lpstr>
      <vt:lpstr>Natürlicher Verbund (Join)</vt:lpstr>
      <vt:lpstr>Left Outer Join</vt:lpstr>
      <vt:lpstr>Semi-Join L mit R</vt:lpstr>
      <vt:lpstr>PowerPoint-Präsentation</vt:lpstr>
      <vt:lpstr>Rezepte</vt:lpstr>
      <vt:lpstr>Tupelkalkül </vt:lpstr>
      <vt:lpstr>Domänenkalkül</vt:lpstr>
      <vt:lpstr>SQL</vt:lpstr>
      <vt:lpstr>Recursion</vt:lpstr>
      <vt:lpstr>Schlüssel Checken</vt:lpstr>
      <vt:lpstr>Schlüssel</vt:lpstr>
      <vt:lpstr>Attributhülle</vt:lpstr>
      <vt:lpstr>Normalformen</vt:lpstr>
      <vt:lpstr>Kanonische Überdeckung</vt:lpstr>
      <vt:lpstr>Synthesealgorithmus</vt:lpstr>
      <vt:lpstr>Dekompositionsalgorithmus</vt:lpstr>
    </vt:vector>
  </TitlesOfParts>
  <Manager>knoll@mytum.de</Manager>
  <Company>Technische Universität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ga58lum</dc:creator>
  <cp:lastModifiedBy>ga58lum</cp:lastModifiedBy>
  <cp:revision>71</cp:revision>
  <cp:lastPrinted>2018-02-16T15:47:40Z</cp:lastPrinted>
  <dcterms:created xsi:type="dcterms:W3CDTF">2018-02-16T13:20:35Z</dcterms:created>
  <dcterms:modified xsi:type="dcterms:W3CDTF">2018-02-20T19:11:28Z</dcterms:modified>
</cp:coreProperties>
</file>