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8" r:id="rId2"/>
    <p:sldId id="281" r:id="rId3"/>
    <p:sldId id="282" r:id="rId4"/>
    <p:sldId id="283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</p:sldIdLst>
  <p:sldSz cx="9144000" cy="6858000" type="screen4x3"/>
  <p:notesSz cx="4657725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0443FA2C-28BA-47AD-A015-14807145C5F1}">
          <p14:sldIdLst>
            <p14:sldId id="258"/>
            <p14:sldId id="281"/>
            <p14:sldId id="282"/>
            <p14:sldId id="283"/>
          </p14:sldIdLst>
        </p14:section>
        <p14:section name="Grundlagen Relationales Modell" id="{FBA214DA-2083-45AC-9531-544366ACF913}">
          <p14:sldIdLst>
            <p14:sldId id="263"/>
            <p14:sldId id="264"/>
          </p14:sldIdLst>
        </p14:section>
        <p14:section name="Relationale Algebra" id="{804F1F8C-031D-4CFB-B26B-E09FF51E0EAC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Relationenkalkül" id="{6D6B51B7-1853-4878-9682-4B2FAB604405}">
          <p14:sldIdLst>
            <p14:sldId id="271"/>
          </p14:sldIdLst>
        </p14:section>
        <p14:section name="Tupelkalkül" id="{46EC0543-C7E0-4929-B00D-24343CB6BBA3}">
          <p14:sldIdLst>
            <p14:sldId id="272"/>
          </p14:sldIdLst>
        </p14:section>
        <p14:section name="Domänenkalkül" id="{A3C2F797-2779-452E-8A55-6783CBE21522}">
          <p14:sldIdLst>
            <p14:sldId id="273"/>
          </p14:sldIdLst>
        </p14:section>
        <p14:section name="SQL" id="{B54E1F95-4C3C-4AC0-8B7F-561D02EC3C08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Datenintegrität" id="{600B61EA-643D-44E0-A495-ABB3C02E7213}">
          <p14:sldIdLst>
            <p14:sldId id="284"/>
            <p14:sldId id="285"/>
            <p14:sldId id="286"/>
            <p14:sldId id="287"/>
          </p14:sldIdLst>
        </p14:section>
        <p14:section name="Relationale Entwurfstheorie" id="{46E1F1B8-21EF-49D2-BA05-83E18F8EF0B1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557"/>
      </p:cViewPr>
      <p:guideLst>
        <p:guide orient="horz" pos="20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018348" cy="345604"/>
          </a:xfrm>
          <a:prstGeom prst="rect">
            <a:avLst/>
          </a:prstGeom>
        </p:spPr>
        <p:txBody>
          <a:bodyPr vert="horz" lIns="65974" tIns="32987" rIns="65974" bIns="32987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38299" y="0"/>
            <a:ext cx="2018348" cy="345604"/>
          </a:xfrm>
          <a:prstGeom prst="rect">
            <a:avLst/>
          </a:prstGeom>
        </p:spPr>
        <p:txBody>
          <a:bodyPr vert="horz" lIns="65974" tIns="32987" rIns="65974" bIns="32987" rtlCol="0"/>
          <a:lstStyle>
            <a:lvl1pPr algn="r">
              <a:defRPr sz="900"/>
            </a:lvl1pPr>
          </a:lstStyle>
          <a:p>
            <a:fld id="{08AA308C-9FE1-415F-B3F5-488A7D6A4BA2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860425"/>
            <a:ext cx="3098800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5974" tIns="32987" rIns="65974" bIns="329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5773" y="3314929"/>
            <a:ext cx="3726180" cy="2712214"/>
          </a:xfrm>
          <a:prstGeom prst="rect">
            <a:avLst/>
          </a:prstGeom>
        </p:spPr>
        <p:txBody>
          <a:bodyPr vert="horz" lIns="65974" tIns="32987" rIns="65974" bIns="329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2018348" cy="345604"/>
          </a:xfrm>
          <a:prstGeom prst="rect">
            <a:avLst/>
          </a:prstGeom>
        </p:spPr>
        <p:txBody>
          <a:bodyPr vert="horz" lIns="65974" tIns="32987" rIns="65974" bIns="32987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38299" y="6542560"/>
            <a:ext cx="2018348" cy="345604"/>
          </a:xfrm>
          <a:prstGeom prst="rect">
            <a:avLst/>
          </a:prstGeom>
        </p:spPr>
        <p:txBody>
          <a:bodyPr vert="horz" lIns="65974" tIns="32987" rIns="65974" bIns="32987" rtlCol="0" anchor="b"/>
          <a:lstStyle>
            <a:lvl1pPr algn="r">
              <a:defRPr sz="900"/>
            </a:lvl1pPr>
          </a:lstStyle>
          <a:p>
            <a:fld id="{E81A4FB6-EA4B-482B-B28C-7A90803224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6FE40-7833-4DF3-920A-A1A80EE6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57D28B-33C3-4AE1-8BD5-723D2A1BE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8D9314-BEF0-4A64-B67F-40AF5E94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D620B1-B4F7-4837-89A6-B64ABE0B173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0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23019"/>
            <a:ext cx="4978003" cy="5685706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8607" y="1449389"/>
            <a:ext cx="3300412" cy="4859336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8606" y="623019"/>
            <a:ext cx="3300413" cy="67900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AC4A11-BE6D-41A0-B8D8-2E58BBCA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6609BB-9E57-4BFE-BF0F-2178F3D9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B1DD7-D4CE-45A8-AEB9-6D5426B6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9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620713"/>
            <a:ext cx="4978003" cy="5688012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8888" y="1449389"/>
            <a:ext cx="3300132" cy="4859336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8607" y="623019"/>
            <a:ext cx="3300413" cy="67900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EA2608-1906-46D0-97D2-9503973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CDBD72-47B3-487E-8156-E38578BD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CE597-4E11-4E06-8A1B-D1EC21DE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BA1F55-1136-4785-9E12-C1BF6160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08F1A-3562-48BB-8C5B-11BFC9AA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7B606-E1DE-4DB0-8382-65DA16BD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2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3719" y="620713"/>
            <a:ext cx="1971675" cy="56880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8887" y="620713"/>
            <a:ext cx="6495015" cy="5688012"/>
          </a:xfrm>
        </p:spPr>
        <p:txBody>
          <a:bodyPr vert="eaVert"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96B417-01AC-4155-834C-4D098AB8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983BD-1701-46B3-A119-0C318CCA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68CF29-549C-40C2-87AB-7E3A7999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1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f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1F8291-683B-4C95-973A-6AB5453BC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A3E85-A072-456D-BA1A-BBE9E60F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E32BB-3ABC-4A22-8E31-B8F3709603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A7928C-D654-49E5-98E9-F00C747A40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605" y="491760"/>
            <a:ext cx="4248000" cy="306026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F43B8B0E-C239-4583-8798-3554B1D5B1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22609" y="491759"/>
            <a:ext cx="4248000" cy="306026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1305011-5E99-4D07-8E00-4EF4D7A120A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8455" y="896812"/>
            <a:ext cx="4248150" cy="2340000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F75DF7E0-5A6B-48A1-8830-6D1A9B36961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22609" y="896811"/>
            <a:ext cx="4248150" cy="2340000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8782146-FD9E-428F-8C6D-F186527493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605" y="3439499"/>
            <a:ext cx="4248000" cy="306026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A3BB8A63-3C59-419C-B1B9-5AE91D5167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2609" y="3439498"/>
            <a:ext cx="4248000" cy="306026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15" name="Inhaltsplatzhalter 10">
            <a:extLst>
              <a:ext uri="{FF2B5EF4-FFF2-40B4-BE49-F238E27FC236}">
                <a16:creationId xmlns:a16="http://schemas.microsoft.com/office/drawing/2014/main" id="{9F7DD787-F4C5-4C6E-AF8C-BE24819E031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8455" y="3844551"/>
            <a:ext cx="4248150" cy="2340000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0">
            <a:extLst>
              <a:ext uri="{FF2B5EF4-FFF2-40B4-BE49-F238E27FC236}">
                <a16:creationId xmlns:a16="http://schemas.microsoft.com/office/drawing/2014/main" id="{CB27C262-1ECE-48DF-B588-F2A3BC54F1C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22609" y="3844550"/>
            <a:ext cx="4248150" cy="2340000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037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74" y="521731"/>
            <a:ext cx="756515" cy="521729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52" y="428237"/>
            <a:ext cx="461095" cy="7049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78606" y="2560319"/>
            <a:ext cx="8586788" cy="2137600"/>
          </a:xfrm>
        </p:spPr>
        <p:txBody>
          <a:bodyPr anchor="t"/>
          <a:lstStyle>
            <a:lvl1pPr>
              <a:defRPr sz="4050"/>
            </a:lvl1pPr>
          </a:lstStyle>
          <a:p>
            <a:r>
              <a:rPr lang="en-US" dirty="0" err="1"/>
              <a:t>Titel</a:t>
            </a:r>
            <a:r>
              <a:rPr lang="en-US" dirty="0"/>
              <a:t> of your topic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8603" y="1563689"/>
            <a:ext cx="8586789" cy="402862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Lecture Title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8603" y="1993311"/>
            <a:ext cx="8586789" cy="402862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8603" y="5989366"/>
            <a:ext cx="8586789" cy="319071"/>
          </a:xfrm>
        </p:spPr>
        <p:txBody>
          <a:bodyPr/>
          <a:lstStyle>
            <a:lvl1pPr marL="0" indent="0">
              <a:buNone/>
              <a:defRPr sz="13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Semester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8604" y="4816129"/>
            <a:ext cx="8586789" cy="291581"/>
          </a:xfrm>
        </p:spPr>
        <p:txBody>
          <a:bodyPr/>
          <a:lstStyle>
            <a:lvl1pPr marL="0" indent="0">
              <a:spcBef>
                <a:spcPts val="450"/>
              </a:spcBef>
              <a:buNone/>
              <a:defRPr sz="135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78603" y="5225919"/>
            <a:ext cx="8586789" cy="294751"/>
          </a:xfrm>
        </p:spPr>
        <p:txBody>
          <a:bodyPr/>
          <a:lstStyle>
            <a:lvl1pPr marL="0" indent="0">
              <a:spcBef>
                <a:spcPts val="450"/>
              </a:spcBef>
              <a:buNone/>
              <a:defRPr sz="135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Your advisor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78603" y="5635709"/>
            <a:ext cx="8586789" cy="238619"/>
          </a:xfrm>
        </p:spPr>
        <p:txBody>
          <a:bodyPr/>
          <a:lstStyle>
            <a:lvl1pPr marL="0" indent="0">
              <a:spcBef>
                <a:spcPts val="450"/>
              </a:spcBef>
              <a:buNone/>
              <a:defRPr sz="135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Prof. </a:t>
            </a:r>
          </a:p>
        </p:txBody>
      </p:sp>
    </p:spTree>
    <p:extLst>
      <p:ext uri="{BB962C8B-B14F-4D97-AF65-F5344CB8AC3E}">
        <p14:creationId xmlns:p14="http://schemas.microsoft.com/office/powerpoint/2010/main" val="94507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6B33CE-BD8D-4AE9-B43C-3E0B0285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F8E16C5-45D8-4D33-98E0-FD4FFA4F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AB8088-3CBE-4F0C-A3AD-8C34EF2B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8887" y="1709739"/>
            <a:ext cx="8586507" cy="2852737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887" y="4589464"/>
            <a:ext cx="8586507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EE9D07-3EFC-4AC7-B7CE-B4F81EDB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5044AB-A207-44F3-ABF4-F12B0DEC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A1540C-6CFF-44C4-AFB6-AEF0A4E5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1449389"/>
            <a:ext cx="4155300" cy="4859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094" y="1449388"/>
            <a:ext cx="4155300" cy="4859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DB1EA6-912A-4750-9F73-67719C88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F7D1EF-8DA0-412E-B4FE-5D97CC05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04E04-C541-4532-AC85-17FFA814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7" y="1449388"/>
            <a:ext cx="41553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78607" y="2273301"/>
            <a:ext cx="4155300" cy="40354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0095" y="1449389"/>
            <a:ext cx="41553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10095" y="2273301"/>
            <a:ext cx="4155300" cy="40354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8606" y="623019"/>
            <a:ext cx="8586788" cy="67900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518CD733-999B-4B43-92D9-48A99D3E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419776FE-2B2E-4DE5-8086-6D66FDB6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1C70BD3B-D804-467C-9943-D1295676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D9AF9A-AB9B-436F-8AB5-37B03CCF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4E95A7-2D6B-43E8-8153-32748729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595545-72E3-45A5-BD95-70F9F216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1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365094-CF0A-4BBF-921C-E84D31EE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A0B162-98E2-4646-9D2B-F67C209A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7BB5F1-C19E-4F32-901A-3E0DE533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0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623019"/>
            <a:ext cx="8586788" cy="679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6" y="1449389"/>
            <a:ext cx="8586788" cy="4859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967" y="6492812"/>
            <a:ext cx="406427" cy="214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78606" y="6416675"/>
            <a:ext cx="858678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513" y="206904"/>
            <a:ext cx="300014" cy="20690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52" y="169828"/>
            <a:ext cx="182858" cy="279547"/>
          </a:xfrm>
          <a:prstGeom prst="rect">
            <a:avLst/>
          </a:prstGeom>
        </p:spPr>
      </p:pic>
      <p:sp>
        <p:nvSpPr>
          <p:cNvPr id="55" name="TextBox 54"/>
          <p:cNvSpPr txBox="1"/>
          <p:nvPr userDrawn="1"/>
        </p:nvSpPr>
        <p:spPr>
          <a:xfrm>
            <a:off x="278606" y="1"/>
            <a:ext cx="4299025" cy="620713"/>
          </a:xfrm>
          <a:prstGeom prst="rect">
            <a:avLst/>
          </a:prstGeom>
          <a:noFill/>
        </p:spPr>
        <p:txBody>
          <a:bodyPr wrap="square" lIns="67500" tIns="175500" rtlCol="0">
            <a:noAutofit/>
          </a:bodyPr>
          <a:lstStyle/>
          <a:p>
            <a:pPr algn="l"/>
            <a:r>
              <a:rPr lang="en-US" sz="750" b="0" baseline="0" dirty="0">
                <a:solidFill>
                  <a:srgbClr val="898989"/>
                </a:solidFill>
              </a:rPr>
              <a:t>Database systems ▪ Department of Computer Science ▪ Technical University of Munich</a:t>
            </a:r>
            <a:endParaRPr lang="en-US" sz="750" b="0" dirty="0">
              <a:solidFill>
                <a:srgbClr val="898989"/>
              </a:solidFill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88AC0FB-3BF0-4FFC-B7B3-5A295757B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5067" y="6492876"/>
            <a:ext cx="7475084" cy="214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Chapter/Title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0556565-5410-4280-8FF8-2E7750836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8605" y="6492812"/>
            <a:ext cx="606461" cy="214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WS1718</a:t>
            </a:r>
          </a:p>
        </p:txBody>
      </p:sp>
    </p:spTree>
    <p:extLst>
      <p:ext uri="{BB962C8B-B14F-4D97-AF65-F5344CB8AC3E}">
        <p14:creationId xmlns:p14="http://schemas.microsoft.com/office/powerpoint/2010/main" val="28562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5585" userDrawn="1">
          <p15:clr>
            <a:srgbClr val="F26B43"/>
          </p15:clr>
        </p15:guide>
        <p15:guide id="3" pos="176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orient="horz" pos="913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Grundlagen</a:t>
            </a:r>
            <a:r>
              <a:rPr lang="en-GB" dirty="0"/>
              <a:t> </a:t>
            </a:r>
            <a:r>
              <a:rPr lang="en-GB" dirty="0" err="1"/>
              <a:t>Datenbanken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Record cards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WS 1718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Marcel Bruckner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Prof. Kemper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737998" y="5726907"/>
            <a:ext cx="406003" cy="160735"/>
          </a:xfrm>
        </p:spPr>
        <p:txBody>
          <a:bodyPr/>
          <a:lstStyle/>
          <a:p>
            <a:fld id="{B169C2F2-EDB3-4FE6-84CD-3C84FADA21D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3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B4541AA-0835-432F-A1FD-92B60683F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AE71F6-CC66-4177-A71C-54A14D7E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306364-AB24-403D-AF78-5D6028DBB9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164BBA-DDA7-43EB-A873-CB178607A0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Left</a:t>
            </a:r>
            <a:r>
              <a:rPr lang="de-DE" dirty="0"/>
              <a:t> Outer </a:t>
            </a:r>
            <a:r>
              <a:rPr lang="de-DE" dirty="0" err="1"/>
              <a:t>Join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41E8CE-96C8-4D1E-96D6-D156230B6A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Right Outer </a:t>
            </a:r>
            <a:r>
              <a:rPr lang="de-DE" dirty="0" err="1"/>
              <a:t>Join</a:t>
            </a:r>
            <a:endParaRPr lang="de-DE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FC2BB533-C2FA-4A7A-AC3A-E3721193446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1645000"/>
            <a:ext cx="4248150" cy="843850"/>
          </a:xfrm>
        </p:spPr>
      </p:pic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C0C69425-5702-4740-AC5D-908B75F152FE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1643849"/>
            <a:ext cx="4248150" cy="846152"/>
          </a:xfr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E3C13EA-8329-4370-8B5F-330A6C9E12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Outer </a:t>
            </a:r>
            <a:r>
              <a:rPr lang="de-DE" dirty="0" err="1"/>
              <a:t>Join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2BF497D-EE1D-4FA9-A14E-3A7425503D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3E808D07-72F2-419B-BDA9-A5D86F23A8C1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3843399"/>
            <a:ext cx="8587581" cy="2120534"/>
          </a:xfr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69E3C93A-2C82-40D5-96B6-65FE63323897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5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F00BC8A-D1F7-4098-8C28-8E37263D7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E16E95-253D-4353-8CF7-8EDF605A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33769-6EED-4DF7-8620-AE917238DD1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30B19B-2A10-442A-B044-F3EB26808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Semi-</a:t>
            </a:r>
            <a:r>
              <a:rPr lang="de-DE" dirty="0" err="1"/>
              <a:t>Join</a:t>
            </a:r>
            <a:r>
              <a:rPr lang="de-DE" dirty="0"/>
              <a:t> L mit 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60D8E67-FD56-44F2-A408-D090E0270A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Anti-Semi-</a:t>
            </a:r>
            <a:r>
              <a:rPr lang="de-DE" dirty="0" err="1"/>
              <a:t>Join</a:t>
            </a:r>
            <a:endParaRPr lang="de-DE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D6D41E8B-C5EA-4542-A0D8-2847CC724BA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1565121"/>
            <a:ext cx="4248150" cy="1003608"/>
          </a:xfrm>
        </p:spPr>
      </p:pic>
      <p:pic>
        <p:nvPicPr>
          <p:cNvPr id="22" name="Inhaltsplatzhalter 21">
            <a:extLst>
              <a:ext uri="{FF2B5EF4-FFF2-40B4-BE49-F238E27FC236}">
                <a16:creationId xmlns:a16="http://schemas.microsoft.com/office/drawing/2014/main" id="{E252CB1F-A005-41EC-8186-14B96B3AED4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1564308"/>
            <a:ext cx="4248150" cy="1005234"/>
          </a:xfr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880DB9-61D7-4725-AB70-757068DD6A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Relationale Division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3404698-18E5-4720-B996-167CF48EE3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Mengendurchschnitt</a:t>
            </a:r>
          </a:p>
        </p:txBody>
      </p:sp>
      <p:pic>
        <p:nvPicPr>
          <p:cNvPr id="24" name="Inhaltsplatzhalter 23">
            <a:extLst>
              <a:ext uri="{FF2B5EF4-FFF2-40B4-BE49-F238E27FC236}">
                <a16:creationId xmlns:a16="http://schemas.microsoft.com/office/drawing/2014/main" id="{BE067F02-8FD4-46ED-B495-4DD8ADADF62C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3993257"/>
            <a:ext cx="4248150" cy="2043311"/>
          </a:xfr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7E6DB6F-021E-47B7-82B3-412B1B74DAF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sz="2000" dirty="0"/>
              <a:t>Mengendurchschnitt nur auf zwei Argumentrelationen mit gleichem Schema anwendbar</a:t>
            </a:r>
          </a:p>
        </p:txBody>
      </p:sp>
    </p:spTree>
    <p:extLst>
      <p:ext uri="{BB962C8B-B14F-4D97-AF65-F5344CB8AC3E}">
        <p14:creationId xmlns:p14="http://schemas.microsoft.com/office/powerpoint/2010/main" val="160120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7C1A2DE-D6D0-43AA-BD63-9D09CB454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F80CD9-0F0F-47EA-ACC6-8271EAD0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04F110-B41F-4456-B863-348D71B8B14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46E0CB-6D82-4E7F-80D8-5CC8ED8F9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Aggregation &amp; Gruppierung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4B84BDB-49CA-4FF2-A843-76A0F112E1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04FC1F7C-6A78-4D51-B864-01B449473B4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1041510"/>
            <a:ext cx="4248150" cy="2050831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C69B89-79A1-4DF7-8931-947709F20F2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0194A66-D651-4417-A273-A6C0B4EF75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C5D4EAA-D125-41DF-BBAC-F819E1B76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C98BAF6-AEEF-4F33-AC1F-99D42EDA904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08EA1BB-E138-4CDB-8548-BDBDEF37644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92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C3840603-6949-4CEE-937D-C4BA1855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Relationenkalkül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CCC12BF-7044-428E-BC5C-4797DFB05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E08BD5-710C-4DE3-BEF9-55DCA1A1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164ED0-F956-4FE2-98D1-43F8852F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3E6C11-5377-4D93-9CA2-9C4C257C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5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C3840603-6949-4CEE-937D-C4BA1855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Tupelkalkül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CCC12BF-7044-428E-BC5C-4797DFB05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E08BD5-710C-4DE3-BEF9-55DCA1A1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164ED0-F956-4FE2-98D1-43F8852F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3E6C11-5377-4D93-9CA2-9C4C257C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8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C3840603-6949-4CEE-937D-C4BA1855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Domänenkalkül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CCC12BF-7044-428E-BC5C-4797DFB05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E08BD5-710C-4DE3-BEF9-55DCA1A1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164ED0-F956-4FE2-98D1-43F8852F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3E6C11-5377-4D93-9CA2-9C4C257C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4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76E39-4E3D-4172-8004-313CC186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Structured Query Language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36E5BE-1AEF-452C-AB0B-714179CC9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97583B-B11E-4A64-B169-EDF28628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7B6C99-9E4E-44E6-97B1-80D21413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974CBF-0350-4FF9-AFF7-63CB767E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17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E572FC-FAF3-4FE3-8B19-29C948377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D623F9-4C39-4D1E-B665-39CBC2A1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DFB5E-ED21-4B14-AA3B-1C950B4D106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C418F12-3F11-49A0-9428-AA700A0C0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Datentypen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DEA6341-C592-4958-8C4F-093BF8A037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Anlegen von Tabellen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9DC7306-51C7-4B5F-90E4-86AE65CDE15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b="1" dirty="0" err="1"/>
              <a:t>character</a:t>
            </a:r>
            <a:r>
              <a:rPr lang="de-DE" b="1" dirty="0"/>
              <a:t> </a:t>
            </a:r>
            <a:r>
              <a:rPr lang="de-DE" dirty="0"/>
              <a:t>(n), </a:t>
            </a:r>
            <a:r>
              <a:rPr lang="de-DE" b="1" dirty="0" err="1"/>
              <a:t>char</a:t>
            </a:r>
            <a:r>
              <a:rPr lang="de-DE" b="1" dirty="0"/>
              <a:t> </a:t>
            </a:r>
            <a:r>
              <a:rPr lang="de-DE" dirty="0"/>
              <a:t>(n)</a:t>
            </a:r>
          </a:p>
          <a:p>
            <a:r>
              <a:rPr lang="pt-BR" b="1" dirty="0"/>
              <a:t>character varying </a:t>
            </a:r>
            <a:r>
              <a:rPr lang="pt-BR" dirty="0"/>
              <a:t>(n), </a:t>
            </a:r>
            <a:r>
              <a:rPr lang="pt-BR" b="1" dirty="0"/>
              <a:t>varchar </a:t>
            </a:r>
            <a:r>
              <a:rPr lang="pt-BR" dirty="0"/>
              <a:t>(n)</a:t>
            </a:r>
          </a:p>
          <a:p>
            <a:r>
              <a:rPr lang="de-DE" b="1" dirty="0" err="1"/>
              <a:t>numeric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p,s</a:t>
            </a:r>
            <a:r>
              <a:rPr lang="de-DE" dirty="0"/>
              <a:t>), </a:t>
            </a:r>
            <a:r>
              <a:rPr lang="de-DE" b="1" dirty="0"/>
              <a:t>integer, </a:t>
            </a:r>
            <a:r>
              <a:rPr lang="de-DE" b="1" dirty="0" err="1"/>
              <a:t>decimal</a:t>
            </a:r>
            <a:endParaRPr lang="de-DE" b="1" dirty="0"/>
          </a:p>
          <a:p>
            <a:r>
              <a:rPr lang="de-DE" b="1" dirty="0" err="1"/>
              <a:t>blob</a:t>
            </a:r>
            <a:r>
              <a:rPr lang="de-DE" b="1" dirty="0"/>
              <a:t> </a:t>
            </a:r>
            <a:r>
              <a:rPr lang="de-DE" dirty="0"/>
              <a:t>oder </a:t>
            </a:r>
            <a:r>
              <a:rPr lang="de-DE" b="1" dirty="0" err="1"/>
              <a:t>raw</a:t>
            </a:r>
            <a:r>
              <a:rPr lang="de-DE" b="1" dirty="0"/>
              <a:t> </a:t>
            </a:r>
            <a:r>
              <a:rPr lang="de-DE" dirty="0"/>
              <a:t>für sehr große binäre Daten</a:t>
            </a:r>
          </a:p>
          <a:p>
            <a:r>
              <a:rPr lang="de-DE" b="1" dirty="0" err="1"/>
              <a:t>clob</a:t>
            </a:r>
            <a:r>
              <a:rPr lang="de-DE" b="1" dirty="0"/>
              <a:t> </a:t>
            </a:r>
            <a:r>
              <a:rPr lang="de-DE" dirty="0"/>
              <a:t>für sehr große String-Attribute</a:t>
            </a:r>
          </a:p>
          <a:p>
            <a:r>
              <a:rPr lang="de-DE" b="1" dirty="0"/>
              <a:t>date </a:t>
            </a:r>
            <a:r>
              <a:rPr lang="de-DE" dirty="0"/>
              <a:t>für Datumsangaben</a:t>
            </a:r>
          </a:p>
          <a:p>
            <a:r>
              <a:rPr lang="de-DE" b="1" dirty="0" err="1"/>
              <a:t>xml</a:t>
            </a:r>
            <a:r>
              <a:rPr lang="de-DE" b="1" dirty="0"/>
              <a:t> </a:t>
            </a:r>
            <a:r>
              <a:rPr lang="de-DE" dirty="0"/>
              <a:t>für XML-Dokumente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525A028-EA33-4204-A724-E5CA9851C28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table</a:t>
            </a:r>
            <a:r>
              <a:rPr lang="de-DE" b="1" dirty="0"/>
              <a:t> </a:t>
            </a:r>
            <a:r>
              <a:rPr lang="de-DE" dirty="0"/>
              <a:t>Professoren</a:t>
            </a:r>
          </a:p>
          <a:p>
            <a:pPr lvl="1"/>
            <a:r>
              <a:rPr lang="de-DE" dirty="0"/>
              <a:t>(</a:t>
            </a:r>
            <a:r>
              <a:rPr lang="de-DE" dirty="0" err="1"/>
              <a:t>PersNr</a:t>
            </a:r>
            <a:r>
              <a:rPr lang="de-DE" dirty="0"/>
              <a:t> </a:t>
            </a:r>
            <a:r>
              <a:rPr lang="de-DE" b="1" dirty="0"/>
              <a:t>integer not null,</a:t>
            </a:r>
          </a:p>
          <a:p>
            <a:pPr lvl="1"/>
            <a:r>
              <a:rPr lang="en-US" dirty="0"/>
              <a:t>Name </a:t>
            </a:r>
            <a:r>
              <a:rPr lang="en-US" b="1" dirty="0"/>
              <a:t>varchar </a:t>
            </a:r>
            <a:r>
              <a:rPr lang="en-US" dirty="0"/>
              <a:t>(30) </a:t>
            </a:r>
            <a:r>
              <a:rPr lang="en-US" b="1" dirty="0"/>
              <a:t>not null</a:t>
            </a:r>
          </a:p>
          <a:p>
            <a:pPr lvl="1"/>
            <a:r>
              <a:rPr lang="de-DE" dirty="0"/>
              <a:t>Rang </a:t>
            </a:r>
            <a:r>
              <a:rPr lang="de-DE" b="1" dirty="0" err="1"/>
              <a:t>character</a:t>
            </a:r>
            <a:r>
              <a:rPr lang="de-DE" b="1" dirty="0"/>
              <a:t> </a:t>
            </a:r>
            <a:r>
              <a:rPr lang="de-DE" dirty="0"/>
              <a:t>(2) );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DD6CAC3-6B99-4FC0-8406-3FEB1CA69A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Einfügen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6E14D72-FCF9-48E9-88B1-9931D17C94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Löschen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C5858125-B89D-4689-AEE3-C7B793E3B803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b="1" dirty="0" err="1"/>
              <a:t>insert</a:t>
            </a:r>
            <a:r>
              <a:rPr lang="de-DE" b="1" dirty="0"/>
              <a:t> </a:t>
            </a:r>
            <a:r>
              <a:rPr lang="de-DE" b="1" dirty="0" err="1"/>
              <a:t>into</a:t>
            </a:r>
            <a:r>
              <a:rPr lang="de-DE" b="1" dirty="0"/>
              <a:t> </a:t>
            </a:r>
            <a:r>
              <a:rPr lang="de-DE" dirty="0"/>
              <a:t>hören</a:t>
            </a:r>
          </a:p>
          <a:p>
            <a:pPr lvl="1"/>
            <a:r>
              <a:rPr lang="de-DE" b="1" dirty="0" err="1"/>
              <a:t>select</a:t>
            </a:r>
            <a:r>
              <a:rPr lang="de-DE" b="1" dirty="0"/>
              <a:t> </a:t>
            </a:r>
            <a:r>
              <a:rPr lang="de-DE" dirty="0" err="1"/>
              <a:t>MatrNr</a:t>
            </a:r>
            <a:r>
              <a:rPr lang="de-DE" dirty="0"/>
              <a:t>, </a:t>
            </a:r>
            <a:r>
              <a:rPr lang="de-DE" dirty="0" err="1"/>
              <a:t>VorlNr</a:t>
            </a:r>
            <a:endParaRPr lang="de-DE" dirty="0"/>
          </a:p>
          <a:p>
            <a:pPr lvl="1"/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dirty="0"/>
              <a:t>Studenten, Vorlesungen</a:t>
            </a:r>
          </a:p>
          <a:p>
            <a:pPr lvl="1"/>
            <a:r>
              <a:rPr lang="de-DE" b="1" dirty="0" err="1"/>
              <a:t>where</a:t>
            </a:r>
            <a:r>
              <a:rPr lang="de-DE" b="1" dirty="0"/>
              <a:t> </a:t>
            </a:r>
            <a:r>
              <a:rPr lang="de-DE" dirty="0"/>
              <a:t>Titel= `Logik‘ ;</a:t>
            </a:r>
          </a:p>
          <a:p>
            <a:r>
              <a:rPr lang="de-DE" b="1" dirty="0" err="1"/>
              <a:t>insert</a:t>
            </a:r>
            <a:r>
              <a:rPr lang="de-DE" b="1" dirty="0"/>
              <a:t> </a:t>
            </a:r>
            <a:r>
              <a:rPr lang="de-DE" b="1" dirty="0" err="1"/>
              <a:t>into</a:t>
            </a:r>
            <a:r>
              <a:rPr lang="de-DE" b="1" dirty="0"/>
              <a:t> </a:t>
            </a:r>
            <a:r>
              <a:rPr lang="de-DE" dirty="0"/>
              <a:t>Studenten (</a:t>
            </a:r>
            <a:r>
              <a:rPr lang="de-DE" dirty="0" err="1"/>
              <a:t>MatrNr</a:t>
            </a:r>
            <a:r>
              <a:rPr lang="de-DE" dirty="0"/>
              <a:t>, Name)</a:t>
            </a:r>
          </a:p>
          <a:p>
            <a:pPr lvl="1"/>
            <a:r>
              <a:rPr lang="de-DE" b="1" dirty="0" err="1"/>
              <a:t>values</a:t>
            </a:r>
            <a:r>
              <a:rPr lang="de-DE" b="1" dirty="0"/>
              <a:t> </a:t>
            </a:r>
            <a:r>
              <a:rPr lang="de-DE" dirty="0"/>
              <a:t>(28121, `Archimedes‘);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801C612A-C13C-44F4-AEFD-45139592EB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22609" y="3844550"/>
            <a:ext cx="4248150" cy="643229"/>
          </a:xfrm>
        </p:spPr>
        <p:txBody>
          <a:bodyPr/>
          <a:lstStyle/>
          <a:p>
            <a:r>
              <a:rPr lang="de-DE" b="1" dirty="0" err="1"/>
              <a:t>delete</a:t>
            </a:r>
            <a:r>
              <a:rPr lang="de-DE" b="1" dirty="0"/>
              <a:t> </a:t>
            </a:r>
            <a:r>
              <a:rPr lang="de-DE" dirty="0"/>
              <a:t>Studenten</a:t>
            </a:r>
          </a:p>
          <a:p>
            <a:r>
              <a:rPr lang="de-DE" b="1" dirty="0" err="1"/>
              <a:t>where</a:t>
            </a:r>
            <a:r>
              <a:rPr lang="de-DE" b="1" dirty="0"/>
              <a:t> </a:t>
            </a:r>
            <a:r>
              <a:rPr lang="de-DE" dirty="0"/>
              <a:t>Semester &gt; 13;</a:t>
            </a:r>
          </a:p>
        </p:txBody>
      </p:sp>
      <p:sp>
        <p:nvSpPr>
          <p:cNvPr id="15" name="Textplatzhalter 11">
            <a:extLst>
              <a:ext uri="{FF2B5EF4-FFF2-40B4-BE49-F238E27FC236}">
                <a16:creationId xmlns:a16="http://schemas.microsoft.com/office/drawing/2014/main" id="{EC4E33DE-E292-4CEC-877A-A8961EC4005D}"/>
              </a:ext>
            </a:extLst>
          </p:cNvPr>
          <p:cNvSpPr txBox="1">
            <a:spLocks/>
          </p:cNvSpPr>
          <p:nvPr/>
        </p:nvSpPr>
        <p:spPr>
          <a:xfrm>
            <a:off x="4622609" y="4643091"/>
            <a:ext cx="4248000" cy="306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Verändern</a:t>
            </a:r>
          </a:p>
        </p:txBody>
      </p:sp>
      <p:sp>
        <p:nvSpPr>
          <p:cNvPr id="16" name="Inhaltsplatzhalter 13">
            <a:extLst>
              <a:ext uri="{FF2B5EF4-FFF2-40B4-BE49-F238E27FC236}">
                <a16:creationId xmlns:a16="http://schemas.microsoft.com/office/drawing/2014/main" id="{7F506369-18A5-47D4-B2C0-71806D1F12BD}"/>
              </a:ext>
            </a:extLst>
          </p:cNvPr>
          <p:cNvSpPr txBox="1">
            <a:spLocks/>
          </p:cNvSpPr>
          <p:nvPr/>
        </p:nvSpPr>
        <p:spPr>
          <a:xfrm>
            <a:off x="4622609" y="5048143"/>
            <a:ext cx="4248150" cy="643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update </a:t>
            </a:r>
            <a:r>
              <a:rPr lang="de-DE" dirty="0"/>
              <a:t>Studenten</a:t>
            </a:r>
          </a:p>
          <a:p>
            <a:pPr lvl="1"/>
            <a:r>
              <a:rPr lang="de-DE" b="1" dirty="0" err="1"/>
              <a:t>set</a:t>
            </a:r>
            <a:r>
              <a:rPr lang="de-DE" b="1" dirty="0"/>
              <a:t> </a:t>
            </a:r>
            <a:r>
              <a:rPr lang="de-DE" dirty="0"/>
              <a:t>Semester= Semester + 1;</a:t>
            </a:r>
          </a:p>
        </p:txBody>
      </p:sp>
    </p:spTree>
    <p:extLst>
      <p:ext uri="{BB962C8B-B14F-4D97-AF65-F5344CB8AC3E}">
        <p14:creationId xmlns:p14="http://schemas.microsoft.com/office/powerpoint/2010/main" val="44836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6EF8EFBA-DD79-4F5F-96EB-9FD07976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Anfragen</a:t>
            </a:r>
          </a:p>
        </p:txBody>
      </p:sp>
      <p:graphicFrame>
        <p:nvGraphicFramePr>
          <p:cNvPr id="15" name="Inhaltsplatzhalter 14">
            <a:extLst>
              <a:ext uri="{FF2B5EF4-FFF2-40B4-BE49-F238E27FC236}">
                <a16:creationId xmlns:a16="http://schemas.microsoft.com/office/drawing/2014/main" id="{171FC09F-C001-4D8F-B1BF-A4AA009B7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505267"/>
              </p:ext>
            </p:extLst>
          </p:nvPr>
        </p:nvGraphicFramePr>
        <p:xfrm>
          <a:off x="277813" y="1449389"/>
          <a:ext cx="8380096" cy="50257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47094">
                  <a:extLst>
                    <a:ext uri="{9D8B030D-6E8A-4147-A177-3AD203B41FA5}">
                      <a16:colId xmlns:a16="http://schemas.microsoft.com/office/drawing/2014/main" val="1354862961"/>
                    </a:ext>
                  </a:extLst>
                </a:gridCol>
                <a:gridCol w="2853213">
                  <a:extLst>
                    <a:ext uri="{9D8B030D-6E8A-4147-A177-3AD203B41FA5}">
                      <a16:colId xmlns:a16="http://schemas.microsoft.com/office/drawing/2014/main" val="994523702"/>
                    </a:ext>
                  </a:extLst>
                </a:gridCol>
                <a:gridCol w="3379789">
                  <a:extLst>
                    <a:ext uri="{9D8B030D-6E8A-4147-A177-3AD203B41FA5}">
                      <a16:colId xmlns:a16="http://schemas.microsoft.com/office/drawing/2014/main" val="1401777850"/>
                    </a:ext>
                  </a:extLst>
                </a:gridCol>
              </a:tblGrid>
              <a:tr h="444659">
                <a:tc>
                  <a:txBody>
                    <a:bodyPr/>
                    <a:lstStyle/>
                    <a:p>
                      <a:r>
                        <a:rPr lang="de-DE" sz="1600" b="1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/>
                        <a:t>distinct</a:t>
                      </a:r>
                      <a:endParaRPr lang="de-D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028301"/>
                  </a:ext>
                </a:extLst>
              </a:tr>
              <a:tr h="444659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From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Tabellen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 dirty="0"/>
                        <a:t>Umbenennung mit </a:t>
                      </a:r>
                      <a:r>
                        <a:rPr lang="de-DE" sz="1600" b="0" dirty="0" err="1"/>
                        <a:t>as</a:t>
                      </a:r>
                      <a:endParaRPr lang="de-DE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 dirty="0"/>
                        <a:t>R1 </a:t>
                      </a:r>
                      <a:r>
                        <a:rPr lang="de-DE" sz="1600" b="0" dirty="0" err="1"/>
                        <a:t>join</a:t>
                      </a:r>
                      <a:r>
                        <a:rPr lang="de-DE" sz="1600" b="0" dirty="0"/>
                        <a:t> R2 on R1.A = R2.B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95537"/>
                  </a:ext>
                </a:extLst>
              </a:tr>
              <a:tr h="444659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Where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Bedingungen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And, </a:t>
                      </a:r>
                      <a:r>
                        <a:rPr lang="de-DE" sz="1600" b="0" dirty="0" err="1"/>
                        <a:t>between</a:t>
                      </a:r>
                      <a:r>
                        <a:rPr lang="de-DE" sz="1600" b="0" dirty="0"/>
                        <a:t> 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331705"/>
                  </a:ext>
                </a:extLst>
              </a:tr>
              <a:tr h="444659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Where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exists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Anfragen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78175"/>
                  </a:ext>
                </a:extLst>
              </a:tr>
              <a:tr h="444659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Where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0" dirty="0" err="1"/>
                        <a:t>attr</a:t>
                      </a:r>
                      <a:r>
                        <a:rPr lang="de-DE" sz="1600" b="0" dirty="0"/>
                        <a:t> </a:t>
                      </a:r>
                      <a:r>
                        <a:rPr lang="de-DE" sz="1600" b="1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Anfragen, Listen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389782"/>
                  </a:ext>
                </a:extLst>
              </a:tr>
              <a:tr h="44465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/>
                        <a:t>Where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0" dirty="0" err="1"/>
                        <a:t>attr</a:t>
                      </a:r>
                      <a:r>
                        <a:rPr lang="de-DE" sz="1600" b="0" dirty="0"/>
                        <a:t> </a:t>
                      </a:r>
                      <a:r>
                        <a:rPr lang="de-DE" sz="1600" b="0" dirty="0" err="1"/>
                        <a:t>cond</a:t>
                      </a:r>
                      <a:r>
                        <a:rPr lang="de-DE" sz="1600" b="0" dirty="0"/>
                        <a:t>. </a:t>
                      </a:r>
                      <a:r>
                        <a:rPr lang="de-DE" sz="1600" b="1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Anfragen (</a:t>
                      </a:r>
                      <a:r>
                        <a:rPr lang="de-DE" sz="1600" b="0" dirty="0" err="1"/>
                        <a:t>select</a:t>
                      </a:r>
                      <a:r>
                        <a:rPr lang="de-DE" sz="1600" b="0" dirty="0"/>
                        <a:t> </a:t>
                      </a:r>
                      <a:r>
                        <a:rPr lang="de-DE" sz="1600" b="0" dirty="0" err="1"/>
                        <a:t>attr</a:t>
                      </a:r>
                      <a:r>
                        <a:rPr lang="de-DE" sz="1600" b="0" dirty="0"/>
                        <a:t>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900371"/>
                  </a:ext>
                </a:extLst>
              </a:tr>
              <a:tr h="44465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/>
                        <a:t>Where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0" dirty="0" err="1"/>
                        <a:t>string</a:t>
                      </a:r>
                      <a:r>
                        <a:rPr lang="de-DE" sz="1600" b="1" dirty="0"/>
                        <a:t> 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% == *, _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143989"/>
                  </a:ext>
                </a:extLst>
              </a:tr>
              <a:tr h="444659">
                <a:tc>
                  <a:txBody>
                    <a:bodyPr/>
                    <a:lstStyle/>
                    <a:p>
                      <a:r>
                        <a:rPr lang="de-DE" sz="1600" b="1" dirty="0"/>
                        <a:t>Order </a:t>
                      </a:r>
                      <a:r>
                        <a:rPr lang="de-DE" sz="1600" b="1" dirty="0" err="1"/>
                        <a:t>by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/>
                        <a:t>Desc</a:t>
                      </a:r>
                      <a:r>
                        <a:rPr lang="de-DE" sz="1600" b="0" dirty="0"/>
                        <a:t>, </a:t>
                      </a:r>
                      <a:r>
                        <a:rPr lang="de-DE" sz="1600" b="0" dirty="0" err="1"/>
                        <a:t>asc</a:t>
                      </a:r>
                      <a:endParaRPr lang="de-D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833667"/>
                  </a:ext>
                </a:extLst>
              </a:tr>
              <a:tr h="444659">
                <a:tc>
                  <a:txBody>
                    <a:bodyPr/>
                    <a:lstStyle/>
                    <a:p>
                      <a:r>
                        <a:rPr lang="de-DE" sz="1600" b="1" dirty="0"/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Anfragen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061216"/>
                  </a:ext>
                </a:extLst>
              </a:tr>
              <a:tr h="444659">
                <a:tc>
                  <a:txBody>
                    <a:bodyPr/>
                    <a:lstStyle/>
                    <a:p>
                      <a:r>
                        <a:rPr lang="de-DE" sz="1600" b="1" dirty="0"/>
                        <a:t>Cast(</a:t>
                      </a:r>
                      <a:r>
                        <a:rPr lang="de-DE" sz="1600" b="0" dirty="0" err="1"/>
                        <a:t>attr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as</a:t>
                      </a:r>
                      <a:r>
                        <a:rPr lang="de-DE" sz="1600" b="1" dirty="0"/>
                        <a:t>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/>
                        <a:t>Decimal</a:t>
                      </a:r>
                      <a:r>
                        <a:rPr lang="de-DE" sz="1600" b="0" dirty="0"/>
                        <a:t>(</a:t>
                      </a:r>
                      <a:r>
                        <a:rPr lang="de-DE" sz="1600" b="0" dirty="0" err="1"/>
                        <a:t>a,b</a:t>
                      </a:r>
                      <a:r>
                        <a:rPr lang="de-DE" sz="1600" b="0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59089"/>
                  </a:ext>
                </a:extLst>
              </a:tr>
              <a:tr h="444659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With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0" dirty="0" err="1"/>
                        <a:t>name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Abfragen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4703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1B7D39-7A10-4E2B-A28A-31E33A9C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E689E1-4944-4AD9-A98B-E8640FF3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FC50F1D-8DC7-4469-BFAF-34714A96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02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75F48-E744-46B5-A9BE-05FA558D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Aggregatfunktion und Gruppierung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CF92DD3F-E88B-446E-9BD0-E8F28CB52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07982"/>
              </p:ext>
            </p:extLst>
          </p:nvPr>
        </p:nvGraphicFramePr>
        <p:xfrm>
          <a:off x="277813" y="1449387"/>
          <a:ext cx="8588376" cy="480703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94188">
                  <a:extLst>
                    <a:ext uri="{9D8B030D-6E8A-4147-A177-3AD203B41FA5}">
                      <a16:colId xmlns:a16="http://schemas.microsoft.com/office/drawing/2014/main" val="1501851929"/>
                    </a:ext>
                  </a:extLst>
                </a:gridCol>
                <a:gridCol w="4294188">
                  <a:extLst>
                    <a:ext uri="{9D8B030D-6E8A-4147-A177-3AD203B41FA5}">
                      <a16:colId xmlns:a16="http://schemas.microsoft.com/office/drawing/2014/main" val="3773087271"/>
                    </a:ext>
                  </a:extLst>
                </a:gridCol>
              </a:tblGrid>
              <a:tr h="1435047">
                <a:tc>
                  <a:txBody>
                    <a:bodyPr/>
                    <a:lstStyle/>
                    <a:p>
                      <a:r>
                        <a:rPr lang="de-DE" sz="16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de-DE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de-DE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(Semester)</a:t>
                      </a:r>
                    </a:p>
                    <a:p>
                      <a:r>
                        <a:rPr lang="de-DE" sz="16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de-DE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Studenten;</a:t>
                      </a:r>
                      <a:endParaRPr lang="de-DE" sz="20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erzeugt pro Gruppe ein </a:t>
                      </a:r>
                      <a:r>
                        <a:rPr lang="de-DE" sz="20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Ergebnistupel</a:t>
                      </a:r>
                      <a:endParaRPr lang="de-DE" sz="20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Deshalb müssen alle in der </a:t>
                      </a:r>
                      <a:r>
                        <a:rPr lang="de-DE" sz="20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de-DE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-Klausel aufgeführten Attribute - außer den aggregierten – auch in der </a:t>
                      </a:r>
                      <a:r>
                        <a:rPr lang="de-DE" sz="20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de-DE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0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de-DE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-Klausel aufgeführt werden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Nur so kann SQL sicherstellen, dass sich das Attribut nicht innerhalb der Gruppe ändert</a:t>
                      </a:r>
                      <a:endParaRPr lang="de-DE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30605"/>
                  </a:ext>
                </a:extLst>
              </a:tr>
              <a:tr h="1435047">
                <a:tc>
                  <a:txBody>
                    <a:bodyPr/>
                    <a:lstStyle/>
                    <a:p>
                      <a:r>
                        <a:rPr lang="de-DE" sz="16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de-DE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gelesenVon</a:t>
                      </a:r>
                      <a:r>
                        <a:rPr lang="de-DE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6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de-DE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(SWS)</a:t>
                      </a:r>
                    </a:p>
                    <a:p>
                      <a:r>
                        <a:rPr lang="de-DE" sz="16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de-DE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Vorlesungen</a:t>
                      </a:r>
                    </a:p>
                    <a:p>
                      <a:r>
                        <a:rPr lang="de-DE" sz="16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de-DE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de-DE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gelesenVon</a:t>
                      </a:r>
                      <a:r>
                        <a:rPr lang="de-DE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de-DE" sz="20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712815"/>
                  </a:ext>
                </a:extLst>
              </a:tr>
              <a:tr h="1936939">
                <a:tc>
                  <a:txBody>
                    <a:bodyPr/>
                    <a:lstStyle/>
                    <a:p>
                      <a:r>
                        <a:rPr lang="de-DE" sz="16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de-DE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gelesenVon</a:t>
                      </a:r>
                      <a:r>
                        <a:rPr lang="de-DE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Name, </a:t>
                      </a:r>
                      <a:r>
                        <a:rPr lang="de-DE" sz="16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de-DE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(SWS)</a:t>
                      </a:r>
                    </a:p>
                    <a:p>
                      <a:pPr lvl="1"/>
                      <a:r>
                        <a:rPr lang="de-DE" sz="16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de-DE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Vorlesungen, Professoren</a:t>
                      </a:r>
                    </a:p>
                    <a:p>
                      <a:pPr lvl="1"/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gelesenVon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PersNr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 = ´C4´</a:t>
                      </a:r>
                    </a:p>
                    <a:p>
                      <a:pPr lvl="1"/>
                      <a:r>
                        <a:rPr lang="de-DE" sz="16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de-DE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de-DE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gelesenVon</a:t>
                      </a:r>
                      <a:r>
                        <a:rPr lang="de-DE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</a:t>
                      </a:r>
                    </a:p>
                    <a:p>
                      <a:pPr lvl="2"/>
                      <a:r>
                        <a:rPr lang="de-DE" sz="16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having</a:t>
                      </a:r>
                      <a:r>
                        <a:rPr lang="de-DE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de-DE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(SWS) &gt;= 3;</a:t>
                      </a:r>
                      <a:endParaRPr lang="de-DE" sz="20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7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FF0F79-FCE2-4648-94B6-E3FDCAEA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6506DA-A37C-4DC7-A47D-E7211693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EF19C-E72E-4CE9-BC75-2E47CAAE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660E1F-2CE0-4828-BC0C-C9DC842E7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DD1798-580E-414F-8F00-175ACAE0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23D512-9553-4966-BE89-0D405595BA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B3C8FC-1284-4B42-97FB-5F1926FB28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Motivation für DBMS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1E648D-540C-4534-843B-50FB17957C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Datenmodellierung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A16D3B1-DEE8-404C-9027-2D7CACF2F04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Redundanz und Inkonsistenz</a:t>
            </a:r>
          </a:p>
          <a:p>
            <a:r>
              <a:rPr lang="de-DE" dirty="0"/>
              <a:t>Beschränkte Zugriffsmöglichkeiten</a:t>
            </a:r>
          </a:p>
          <a:p>
            <a:r>
              <a:rPr lang="de-DE" dirty="0"/>
              <a:t>Probleme beim Mehrbenutzerbetrieb</a:t>
            </a:r>
          </a:p>
          <a:p>
            <a:r>
              <a:rPr lang="de-DE" dirty="0"/>
              <a:t>Verlust von Daten</a:t>
            </a:r>
          </a:p>
          <a:p>
            <a:r>
              <a:rPr lang="de-DE" dirty="0"/>
              <a:t>Integritätsverletzung</a:t>
            </a:r>
          </a:p>
          <a:p>
            <a:r>
              <a:rPr lang="de-DE" dirty="0"/>
              <a:t>Sicherheitsprobleme</a:t>
            </a:r>
          </a:p>
          <a:p>
            <a:r>
              <a:rPr lang="de-DE" dirty="0"/>
              <a:t>hohe Entwicklungskosten für Anwendungsprogramme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D086818-3166-4A6D-8419-E55CA9B208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Abstraktionsebenen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C9E68D9-7973-4DD0-8734-50C2321A83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Datenabhängigkeiten</a:t>
            </a:r>
          </a:p>
          <a:p>
            <a:endParaRPr lang="de-DE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4806E55B-EADE-4A32-9761-D32899F4502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/>
              <a:t>physische Unabhängigkeit</a:t>
            </a:r>
          </a:p>
          <a:p>
            <a:r>
              <a:rPr lang="de-DE" dirty="0"/>
              <a:t>logische Datenunabhängigkeit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1E3A5F40-7275-44C0-AF06-E0A5F1C90579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7" y="3844925"/>
            <a:ext cx="3361862" cy="2339975"/>
          </a:xfrm>
          <a:prstGeom prst="rect">
            <a:avLst/>
          </a:prstGeom>
        </p:spPr>
      </p:pic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B8BE5123-5642-452D-81B4-32365359467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15" y="896938"/>
            <a:ext cx="3871319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26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02E556-C558-429D-832E-6F73BAA87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3D213C-A5EE-44B0-9F33-6571B665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0EE5E6-893A-4C19-AD35-9ABA50AE0F4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03D4FC6-7DE1-4311-8693-F11E955DA0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Unterabfrage in </a:t>
            </a:r>
            <a:r>
              <a:rPr lang="de-DE" dirty="0" err="1"/>
              <a:t>where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C8A209F-FD7A-469F-B6C4-CAE014F961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Unterabfrage in </a:t>
            </a:r>
            <a:r>
              <a:rPr lang="de-DE" dirty="0" err="1"/>
              <a:t>select</a:t>
            </a:r>
            <a:endParaRPr lang="de-DE" dirty="0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A475B8FE-286B-47DB-9491-6BC886C3D6A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1410581"/>
            <a:ext cx="4248150" cy="1312688"/>
          </a:xfrm>
        </p:spPr>
      </p:pic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43CF0535-8B99-45EC-92CA-203C3E1C710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1698712"/>
            <a:ext cx="4248150" cy="736427"/>
          </a:xfr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CA7C55B-F569-4304-82DA-5BE7939380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Korrelierte vs. Unkorrelierte </a:t>
            </a:r>
            <a:r>
              <a:rPr lang="de-DE" dirty="0" err="1"/>
              <a:t>From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B91A313-2D49-47FD-B714-86B56BAA22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Unterabfrage in </a:t>
            </a:r>
            <a:r>
              <a:rPr lang="de-DE" dirty="0" err="1"/>
              <a:t>from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242EEB3-D695-459E-B641-8B3CC5A7F10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Vorteil: Unteranfrageergebnis kann materialisiert werden</a:t>
            </a:r>
          </a:p>
          <a:p>
            <a:r>
              <a:rPr lang="de-DE" dirty="0"/>
              <a:t>Unteranfrage braucht nur einmal ausgewertet zu werden</a:t>
            </a:r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EB791C0B-3109-4261-B213-A04F58DE024C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4168576"/>
            <a:ext cx="4248150" cy="1692673"/>
          </a:xfrm>
        </p:spPr>
      </p:pic>
    </p:spTree>
    <p:extLst>
      <p:ext uri="{BB962C8B-B14F-4D97-AF65-F5344CB8AC3E}">
        <p14:creationId xmlns:p14="http://schemas.microsoft.com/office/powerpoint/2010/main" val="4188619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75AA7609-43E9-40DC-B90D-E59EB033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Null-Werte</a:t>
            </a:r>
          </a:p>
        </p:txBody>
      </p:sp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F7C664B1-98CD-41FF-9F21-BA80D0690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821102"/>
              </p:ext>
            </p:extLst>
          </p:nvPr>
        </p:nvGraphicFramePr>
        <p:xfrm>
          <a:off x="277813" y="1449388"/>
          <a:ext cx="8588376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826334">
                  <a:extLst>
                    <a:ext uri="{9D8B030D-6E8A-4147-A177-3AD203B41FA5}">
                      <a16:colId xmlns:a16="http://schemas.microsoft.com/office/drawing/2014/main" val="3789026114"/>
                    </a:ext>
                  </a:extLst>
                </a:gridCol>
                <a:gridCol w="5762042">
                  <a:extLst>
                    <a:ext uri="{9D8B030D-6E8A-4147-A177-3AD203B41FA5}">
                      <a16:colId xmlns:a16="http://schemas.microsoft.com/office/drawing/2014/main" val="411794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Arithmetische Ausdrücke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Null sobald ein Operand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7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Vergleiche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Null sobald ein Argument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In </a:t>
                      </a:r>
                      <a:r>
                        <a:rPr lang="de-DE" sz="1600" dirty="0" err="1"/>
                        <a:t>Where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Unknown</a:t>
                      </a:r>
                      <a:r>
                        <a:rPr lang="de-DE" sz="1600" dirty="0"/>
                        <a:t> nicht in Ergebnis eingerechnet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51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Gruppierung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Null eigenständige Gruppe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43288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9C7228-52AB-40E9-BAB0-57A25732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F209D4-C6CE-4FA4-9B99-ABCD828F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02CFACD-85DE-4EC4-91CD-AC7495A0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762E29D-35F7-4ED3-8B9B-314E74EDF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8" y="3199483"/>
            <a:ext cx="4567812" cy="1404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D4339E8-7869-461E-ACBB-EE7549284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65" y="3901483"/>
            <a:ext cx="2201106" cy="140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1529E57-FD70-4CA8-83B8-A63A9F579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18" y="4817608"/>
            <a:ext cx="4786802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59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3F8FFB-BE5D-4237-9FDD-6C2792B555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82E2A-661E-4FB6-AAD9-4D799FF0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0A90CA-4060-4C5E-A9C0-7C26B58C1E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73DD2DA-F03E-4B5E-A775-013BAFF3E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case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41C5F4F-1914-4385-8E2A-5D9FD9FE96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Joins</a:t>
            </a:r>
            <a:r>
              <a:rPr lang="de-DE" dirty="0"/>
              <a:t> in SQL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CA00780-BB7A-44C1-A61D-1AA876BABF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b="1" dirty="0"/>
              <a:t>Select </a:t>
            </a:r>
            <a:r>
              <a:rPr lang="de-DE" dirty="0" err="1"/>
              <a:t>attr</a:t>
            </a:r>
            <a:r>
              <a:rPr lang="de-DE" dirty="0"/>
              <a:t>, (</a:t>
            </a:r>
          </a:p>
          <a:p>
            <a:pPr lvl="1"/>
            <a:r>
              <a:rPr lang="de-DE" b="1" dirty="0"/>
              <a:t>Case </a:t>
            </a:r>
            <a:r>
              <a:rPr lang="de-DE" b="1" dirty="0" err="1"/>
              <a:t>when</a:t>
            </a:r>
            <a:r>
              <a:rPr lang="de-DE" b="1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b="1" dirty="0" err="1"/>
              <a:t>then</a:t>
            </a:r>
            <a:r>
              <a:rPr lang="de-DE" b="1" dirty="0"/>
              <a:t> </a:t>
            </a:r>
            <a:r>
              <a:rPr lang="de-DE" dirty="0"/>
              <a:t>x</a:t>
            </a:r>
          </a:p>
          <a:p>
            <a:pPr marL="1028700" lvl="3" indent="0">
              <a:buNone/>
            </a:pPr>
            <a:r>
              <a:rPr lang="de-DE" b="1" dirty="0" err="1"/>
              <a:t>When</a:t>
            </a:r>
            <a:r>
              <a:rPr lang="de-DE" b="1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b="1" dirty="0" err="1"/>
              <a:t>then</a:t>
            </a:r>
            <a:r>
              <a:rPr lang="de-DE" dirty="0"/>
              <a:t> y</a:t>
            </a:r>
            <a:endParaRPr lang="de-DE" b="1" dirty="0"/>
          </a:p>
          <a:p>
            <a:pPr lvl="1"/>
            <a:r>
              <a:rPr lang="de-DE" b="1" dirty="0"/>
              <a:t>End)</a:t>
            </a:r>
          </a:p>
          <a:p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dirty="0" err="1"/>
              <a:t>table</a:t>
            </a:r>
            <a:endParaRPr lang="de-DE" dirty="0"/>
          </a:p>
          <a:p>
            <a:endParaRPr lang="de-DE" dirty="0"/>
          </a:p>
          <a:p>
            <a:r>
              <a:rPr lang="de-DE" dirty="0"/>
              <a:t>Erste qualifizierende </a:t>
            </a:r>
            <a:r>
              <a:rPr lang="de-DE" dirty="0" err="1"/>
              <a:t>when</a:t>
            </a:r>
            <a:r>
              <a:rPr lang="de-DE" dirty="0"/>
              <a:t> wird ausgeführt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E21CEA9-9BA4-4F71-8463-2196070A114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Join</a:t>
            </a:r>
            <a:endParaRPr lang="de-DE" dirty="0"/>
          </a:p>
          <a:p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outer</a:t>
            </a:r>
            <a:r>
              <a:rPr lang="de-DE" dirty="0"/>
              <a:t> </a:t>
            </a:r>
            <a:r>
              <a:rPr lang="de-DE" dirty="0" err="1"/>
              <a:t>join</a:t>
            </a:r>
            <a:endParaRPr lang="de-DE" dirty="0"/>
          </a:p>
          <a:p>
            <a:r>
              <a:rPr lang="de-DE" dirty="0"/>
              <a:t>Right </a:t>
            </a:r>
            <a:r>
              <a:rPr lang="de-DE" dirty="0" err="1"/>
              <a:t>outer</a:t>
            </a:r>
            <a:r>
              <a:rPr lang="de-DE" dirty="0"/>
              <a:t> </a:t>
            </a:r>
            <a:r>
              <a:rPr lang="de-DE" dirty="0" err="1"/>
              <a:t>join</a:t>
            </a:r>
            <a:endParaRPr lang="de-DE" dirty="0"/>
          </a:p>
          <a:p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outer</a:t>
            </a:r>
            <a:r>
              <a:rPr lang="de-DE" dirty="0"/>
              <a:t> </a:t>
            </a:r>
            <a:r>
              <a:rPr lang="de-DE" dirty="0" err="1"/>
              <a:t>join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B601A9A-FC18-4682-BC28-CD7B43CC06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Obertypen als Sicht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FD5F20C-4DD8-4F15-8F21-091ADD392C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Untertypen als Sicht</a:t>
            </a: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908E358B-8AA0-4889-8A7D-3DE6053AA037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51" y="3844925"/>
            <a:ext cx="2411474" cy="2339975"/>
          </a:xfrm>
        </p:spPr>
      </p:pic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5148B03F-BAEF-4ADD-B5A3-EC856017293F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4324350"/>
            <a:ext cx="4248150" cy="1381125"/>
          </a:xfrm>
        </p:spPr>
      </p:pic>
    </p:spTree>
    <p:extLst>
      <p:ext uri="{BB962C8B-B14F-4D97-AF65-F5344CB8AC3E}">
        <p14:creationId xmlns:p14="http://schemas.microsoft.com/office/powerpoint/2010/main" val="310068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E69D447F-C237-4971-BB9A-51E474AD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Datenintegrität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6C42C58-78C3-42C9-871E-220217C8C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F41643-AC0B-4FA2-8BEB-0CB0950D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997883-76D0-471F-9139-5C53842C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725E56F-B668-4A51-87E0-2347439F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8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258788-88F2-42EC-B6D3-CE0D63532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AD8A81-0D62-4E84-9007-D7E63E38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3885F-F5FA-4175-975C-D4FB928E943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15424A-54A6-4D94-A116-788DC8FE77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Referentielle Integrität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135FA4D-342F-49DC-BE8E-C785CDCEDE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Fremdschlüssel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1D5D51A-5F5F-4807-B046-D320DAD3D28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sz="2000" dirty="0"/>
              <a:t>Fremdschlüssel müssen auf existierende Tupel verweisen oder einen Nullwert enthalten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7262665-72B9-4A58-8852-2899A71835A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sz="2000" dirty="0"/>
              <a:t>verweisen auf Tupel einer Relation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1073AD5-70D2-494D-A790-24F57C4521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In SQL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577D49A-0EA7-4C9C-A9EB-7C2F41E16D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b="0" dirty="0"/>
              <a:t>Einhaltung referentieller Integrität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AEED5A14-7E48-437B-86AB-03ED6DE40F6D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Kandidatenschlüssel: </a:t>
            </a:r>
            <a:r>
              <a:rPr lang="de-DE" b="1" dirty="0" err="1"/>
              <a:t>unique</a:t>
            </a:r>
            <a:endParaRPr lang="de-DE" b="1" dirty="0"/>
          </a:p>
          <a:p>
            <a:r>
              <a:rPr lang="de-DE" dirty="0"/>
              <a:t>Primärschlüssel: </a:t>
            </a:r>
            <a:r>
              <a:rPr lang="de-DE" b="1" dirty="0" err="1"/>
              <a:t>primary</a:t>
            </a:r>
            <a:r>
              <a:rPr lang="de-DE" b="1" dirty="0"/>
              <a:t> </a:t>
            </a:r>
            <a:r>
              <a:rPr lang="de-DE" b="1" dirty="0" err="1"/>
              <a:t>key</a:t>
            </a:r>
            <a:endParaRPr lang="de-DE" b="1" dirty="0"/>
          </a:p>
          <a:p>
            <a:r>
              <a:rPr lang="de-DE" dirty="0"/>
              <a:t>Fremdschlüssel: </a:t>
            </a:r>
            <a:r>
              <a:rPr lang="de-DE" b="1" dirty="0" err="1"/>
              <a:t>foreign</a:t>
            </a:r>
            <a:r>
              <a:rPr lang="de-DE" b="1" dirty="0"/>
              <a:t> </a:t>
            </a:r>
            <a:r>
              <a:rPr lang="de-DE" b="1" dirty="0" err="1"/>
              <a:t>key</a:t>
            </a:r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2158B60-E39E-440D-995D-1B753B0790F4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/>
              <a:t>Änderung von referenzierten Daten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Default: Zurückweisen der Änderungsoperation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Propagieren der Änderungen: </a:t>
            </a:r>
            <a:r>
              <a:rPr lang="de-DE" b="1" dirty="0" err="1"/>
              <a:t>cascade</a:t>
            </a:r>
            <a:endParaRPr lang="de-DE" b="1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Verweise auf Nullwert setzen: </a:t>
            </a:r>
            <a:r>
              <a:rPr lang="de-DE" b="1" dirty="0" err="1"/>
              <a:t>set</a:t>
            </a:r>
            <a:r>
              <a:rPr lang="de-DE" b="1" dirty="0"/>
              <a:t> null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330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FE10F3E-32C7-4E92-96AA-2F90C37AA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16DDDE-87A6-4A62-9C81-D2D44C59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503267-81E3-4483-BDB5-A4D2275C81E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88FFDF-FB29-4B55-A6EB-4B741B906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Kaskadieren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4FDC094-CA45-4841-9821-BC7212243F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Auf null setzen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82BFF42E-ED7E-4A18-A0BE-129AE6847FE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7" y="896938"/>
            <a:ext cx="4103601" cy="2339975"/>
          </a:xfrm>
        </p:spPr>
      </p:pic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C0940BC3-AD0C-4EA0-B27A-A3D52C78D76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74" y="896938"/>
            <a:ext cx="4103601" cy="2339975"/>
          </a:xfr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D8CEB47-D656-4275-9034-3551AE473C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z="1800" dirty="0"/>
              <a:t>Einfache statische Integritätsbedingungen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93F1504-5A9A-4A2D-B0F5-C5405F7256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D936424-9CDF-4D24-8AEC-DAC99139E94F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sz="1800" dirty="0"/>
              <a:t>Wertebereichseinschränkungen</a:t>
            </a:r>
          </a:p>
          <a:p>
            <a:pPr lvl="1"/>
            <a:r>
              <a:rPr lang="de-DE" sz="1800" dirty="0"/>
              <a:t>... check Semester </a:t>
            </a:r>
            <a:r>
              <a:rPr lang="de-DE" sz="1800" dirty="0" err="1"/>
              <a:t>between</a:t>
            </a:r>
            <a:r>
              <a:rPr lang="de-DE" sz="1800" dirty="0"/>
              <a:t> 1 and 13</a:t>
            </a:r>
          </a:p>
          <a:p>
            <a:r>
              <a:rPr lang="de-DE" sz="1800" dirty="0"/>
              <a:t>Aufzählungstypen</a:t>
            </a:r>
          </a:p>
          <a:p>
            <a:pPr lvl="1"/>
            <a:r>
              <a:rPr lang="de-DE" sz="1800" dirty="0"/>
              <a:t>... check Rang in (`C2´, `C3´, `C4´) ...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657A7537-680D-4F0F-BE55-1E6FDC1D7BBF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144000">
              <a:spcBef>
                <a:spcPts val="0"/>
              </a:spcBef>
            </a:pPr>
            <a:r>
              <a:rPr lang="de-DE" sz="1700" b="1" dirty="0" err="1"/>
              <a:t>create</a:t>
            </a:r>
            <a:r>
              <a:rPr lang="de-DE" sz="1700" b="1" dirty="0"/>
              <a:t> </a:t>
            </a:r>
            <a:r>
              <a:rPr lang="de-DE" sz="1700" b="1" dirty="0" err="1"/>
              <a:t>trigger</a:t>
            </a:r>
            <a:r>
              <a:rPr lang="de-DE" sz="1700" b="1" dirty="0"/>
              <a:t> </a:t>
            </a:r>
            <a:r>
              <a:rPr lang="de-DE" sz="1700" dirty="0"/>
              <a:t>Name</a:t>
            </a:r>
          </a:p>
          <a:p>
            <a:pPr marL="144000">
              <a:spcBef>
                <a:spcPts val="0"/>
              </a:spcBef>
            </a:pPr>
            <a:r>
              <a:rPr lang="de-DE" sz="1700" b="1" dirty="0" err="1"/>
              <a:t>before</a:t>
            </a:r>
            <a:r>
              <a:rPr lang="de-DE" sz="1700" b="1" dirty="0"/>
              <a:t> update on </a:t>
            </a:r>
            <a:r>
              <a:rPr lang="de-DE" sz="1700" dirty="0"/>
              <a:t>Table</a:t>
            </a:r>
          </a:p>
          <a:p>
            <a:pPr marL="144000">
              <a:spcBef>
                <a:spcPts val="0"/>
              </a:spcBef>
            </a:pPr>
            <a:r>
              <a:rPr lang="de-DE" sz="1700" b="1" dirty="0" err="1"/>
              <a:t>for</a:t>
            </a:r>
            <a:r>
              <a:rPr lang="de-DE" sz="1700" b="1" dirty="0"/>
              <a:t> </a:t>
            </a:r>
            <a:r>
              <a:rPr lang="de-DE" sz="1700" b="1" dirty="0" err="1"/>
              <a:t>each</a:t>
            </a:r>
            <a:r>
              <a:rPr lang="de-DE" sz="1700" b="1" dirty="0"/>
              <a:t> </a:t>
            </a:r>
            <a:r>
              <a:rPr lang="de-DE" sz="1700" b="1" dirty="0" err="1"/>
              <a:t>row</a:t>
            </a:r>
            <a:endParaRPr lang="de-DE" sz="1700" b="1" dirty="0"/>
          </a:p>
          <a:p>
            <a:pPr marL="144000">
              <a:spcBef>
                <a:spcPts val="0"/>
              </a:spcBef>
            </a:pPr>
            <a:r>
              <a:rPr lang="en-US" sz="1700" b="1" dirty="0"/>
              <a:t>when </a:t>
            </a:r>
            <a:r>
              <a:rPr lang="en-US" sz="1700" dirty="0"/>
              <a:t>(</a:t>
            </a:r>
            <a:r>
              <a:rPr lang="en-US" sz="1700" dirty="0" err="1"/>
              <a:t>old.Attribute</a:t>
            </a:r>
            <a:r>
              <a:rPr lang="en-US" sz="1700" dirty="0"/>
              <a:t> </a:t>
            </a:r>
            <a:r>
              <a:rPr lang="en-US" sz="1700" b="1" dirty="0"/>
              <a:t>is </a:t>
            </a:r>
            <a:r>
              <a:rPr lang="en-US" sz="1700" dirty="0" err="1"/>
              <a:t>Bedingung</a:t>
            </a:r>
            <a:r>
              <a:rPr lang="en-US" sz="1700" dirty="0"/>
              <a:t>)</a:t>
            </a:r>
          </a:p>
          <a:p>
            <a:pPr marL="144000">
              <a:spcBef>
                <a:spcPts val="0"/>
              </a:spcBef>
            </a:pPr>
            <a:r>
              <a:rPr lang="de-DE" sz="1700" b="1" dirty="0" err="1"/>
              <a:t>begin</a:t>
            </a:r>
            <a:endParaRPr lang="de-DE" sz="1700" b="1" dirty="0"/>
          </a:p>
          <a:p>
            <a:pPr marL="601200" lvl="1">
              <a:spcBef>
                <a:spcPts val="0"/>
              </a:spcBef>
            </a:pPr>
            <a:r>
              <a:rPr lang="en-US" sz="1700" b="1" dirty="0"/>
              <a:t>if </a:t>
            </a:r>
            <a:r>
              <a:rPr lang="en-US" sz="1700" dirty="0"/>
              <a:t>:</a:t>
            </a:r>
            <a:r>
              <a:rPr lang="en-US" sz="1700" dirty="0" err="1"/>
              <a:t>old.x</a:t>
            </a:r>
            <a:r>
              <a:rPr lang="en-US" sz="1700" dirty="0"/>
              <a:t> = ‘A’ </a:t>
            </a:r>
            <a:r>
              <a:rPr lang="en-US" sz="1700" b="1" dirty="0"/>
              <a:t>and </a:t>
            </a:r>
            <a:r>
              <a:rPr lang="en-US" sz="1700" dirty="0"/>
              <a:t>:</a:t>
            </a:r>
            <a:r>
              <a:rPr lang="en-US" sz="1700" dirty="0" err="1"/>
              <a:t>new.x</a:t>
            </a:r>
            <a:r>
              <a:rPr lang="en-US" sz="1700" dirty="0"/>
              <a:t> = ‘B' </a:t>
            </a:r>
            <a:r>
              <a:rPr lang="en-US" sz="1700" b="1" dirty="0"/>
              <a:t>then</a:t>
            </a:r>
          </a:p>
          <a:p>
            <a:pPr marL="601200" lvl="1">
              <a:spcBef>
                <a:spcPts val="0"/>
              </a:spcBef>
            </a:pPr>
            <a:r>
              <a:rPr lang="de-DE" sz="1700" dirty="0"/>
              <a:t>:</a:t>
            </a:r>
            <a:r>
              <a:rPr lang="de-DE" sz="1700" dirty="0" err="1"/>
              <a:t>new.x</a:t>
            </a:r>
            <a:r>
              <a:rPr lang="de-DE" sz="1700" dirty="0"/>
              <a:t> := ´C‘;</a:t>
            </a:r>
          </a:p>
          <a:p>
            <a:pPr marL="601200" lvl="1">
              <a:spcBef>
                <a:spcPts val="0"/>
              </a:spcBef>
            </a:pPr>
            <a:r>
              <a:rPr lang="de-DE" sz="1700" b="1" dirty="0"/>
              <a:t>end </a:t>
            </a:r>
            <a:r>
              <a:rPr lang="de-DE" sz="1700" b="1" dirty="0" err="1"/>
              <a:t>if</a:t>
            </a:r>
            <a:r>
              <a:rPr lang="de-DE" sz="1700" dirty="0"/>
              <a:t>; </a:t>
            </a:r>
          </a:p>
          <a:p>
            <a:pPr marL="601200" lvl="1">
              <a:spcBef>
                <a:spcPts val="0"/>
              </a:spcBef>
            </a:pPr>
            <a:r>
              <a:rPr lang="de-DE" sz="1700" dirty="0"/>
              <a:t>…</a:t>
            </a:r>
          </a:p>
          <a:p>
            <a:pPr marL="144000">
              <a:spcBef>
                <a:spcPts val="0"/>
              </a:spcBef>
            </a:pPr>
            <a:r>
              <a:rPr lang="de-DE" sz="1700" b="1" dirty="0"/>
              <a:t>end</a:t>
            </a: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871622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DC9BAC2-0A9E-49D7-8D1B-BF77C7C6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DA5E4F-F620-490D-960D-91E2FC69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C384C-8679-4688-92BD-A3B7DC16EB5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7F84C8-59B9-4246-A972-9CF8749BC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Temporale Daten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B6CEE6-CC93-4744-B7EB-B83B90431A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Abfragen gegen temporale Daten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6996AB28-A82C-49D7-8DE7-60154B5A3B4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1327369"/>
            <a:ext cx="4248150" cy="1479112"/>
          </a:xfrm>
        </p:spPr>
      </p:pic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49AA9973-CBB7-476C-9D1B-8378D28C2F81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1843447"/>
            <a:ext cx="4248150" cy="446957"/>
          </a:xfr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427E4D2-4C13-4F01-ADA3-1E74F9160F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z="1800" dirty="0"/>
              <a:t>Temporale Daten nach Anwendungszeit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1C84E4-8037-4B41-AF7D-C30B21E3F4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z="1800" dirty="0"/>
              <a:t>Automatische Erzeugung der Zeitintervalle</a:t>
            </a:r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7A9AF021-8DCF-4A2C-85F7-0957BB63D13A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4311624"/>
            <a:ext cx="4248150" cy="1406577"/>
          </a:xfrm>
        </p:spPr>
      </p:pic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8C7DBE91-89C0-419D-8673-B095554012F5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4613375"/>
            <a:ext cx="4248150" cy="803074"/>
          </a:xfrm>
        </p:spPr>
      </p:pic>
    </p:spTree>
    <p:extLst>
      <p:ext uri="{BB962C8B-B14F-4D97-AF65-F5344CB8AC3E}">
        <p14:creationId xmlns:p14="http://schemas.microsoft.com/office/powerpoint/2010/main" val="912550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2C75D5C0-AB5E-48BA-9335-9F0BD50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Relationale Entwurfstheorie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1796A08-785C-4C5D-97F2-C0D9E0272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539DDC-B621-4855-9FFD-B59A6756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D3AB51-7A6A-4294-94B6-A7308035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1D1626C-CC25-4DEB-9CA5-160634BE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48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BA91D-AECB-4F0A-8CA9-32E6903048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F2ACF-06F7-4256-8AE1-8AE2C79A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B7B866-E9EB-40BB-933A-E07DC51189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6EB92D5-DDCB-4100-8EBC-C43502B8A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4807BA9-76C3-4CF0-874F-54731CCB55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Funktionale Abhängigkeiten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3880C80-F9F8-4E28-BDDC-3C5E0D6C6E7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sz="1500" dirty="0"/>
              <a:t>Bewertung der Qualität eines </a:t>
            </a:r>
            <a:r>
              <a:rPr lang="de-DE" sz="1500" dirty="0" err="1"/>
              <a:t>Relationenschemas</a:t>
            </a:r>
            <a:endParaRPr lang="de-DE" sz="1500" dirty="0"/>
          </a:p>
          <a:p>
            <a:pPr lvl="1"/>
            <a:r>
              <a:rPr lang="de-DE" sz="1500" dirty="0"/>
              <a:t>Redundanz</a:t>
            </a:r>
          </a:p>
          <a:p>
            <a:pPr lvl="1"/>
            <a:r>
              <a:rPr lang="de-DE" sz="1500" dirty="0"/>
              <a:t>Einhaltung von Konsistenzbedingungen</a:t>
            </a:r>
          </a:p>
          <a:p>
            <a:pPr lvl="2"/>
            <a:r>
              <a:rPr lang="de-DE" sz="1500" dirty="0"/>
              <a:t>Funktionaler Abhängigkeiten</a:t>
            </a:r>
          </a:p>
          <a:p>
            <a:r>
              <a:rPr lang="de-DE" sz="1500" dirty="0"/>
              <a:t>Normalformen als Gütekriterium</a:t>
            </a:r>
          </a:p>
          <a:p>
            <a:r>
              <a:rPr lang="de-DE" sz="1500" dirty="0"/>
              <a:t>Ggfls. Verbesserung eines </a:t>
            </a:r>
            <a:r>
              <a:rPr lang="de-DE" sz="1500" dirty="0" err="1"/>
              <a:t>Relationenschemas</a:t>
            </a:r>
            <a:endParaRPr lang="de-DE" sz="1500" dirty="0"/>
          </a:p>
          <a:p>
            <a:pPr lvl="1"/>
            <a:r>
              <a:rPr lang="de-DE" sz="1500" dirty="0"/>
              <a:t>Durch den Synthesealgorithmus</a:t>
            </a:r>
          </a:p>
          <a:p>
            <a:pPr lvl="1"/>
            <a:r>
              <a:rPr lang="de-DE" sz="1500" dirty="0"/>
              <a:t>Durch Dekomposition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42B354EA-AE6B-4AAB-B625-6AA1AA9F7418}"/>
                  </a:ext>
                </a:extLst>
              </p:cNvPr>
              <p:cNvSpPr>
                <a:spLocks noGrp="1"/>
              </p:cNvSpPr>
              <p:nvPr>
                <p:ph sz="quarter" idx="16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⇔∀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de-DE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Schreibe A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400" b="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B</a:t>
                </a:r>
                <a:endParaRPr lang="de-DE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42B354EA-AE6B-4AAB-B625-6AA1AA9F7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6"/>
              </p:nvPr>
            </p:nvSpPr>
            <p:spPr>
              <a:blipFill>
                <a:blip r:embed="rId2"/>
                <a:stretch>
                  <a:fillRect l="-1865" t="-23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7BDC4CA-7748-4824-9C84-826D3A4A0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Schlüssel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65B72C4-A871-4E12-A6E4-A0844C6979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Armstrong Axiome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Inhaltsplatzhalter 14">
                <a:extLst>
                  <a:ext uri="{FF2B5EF4-FFF2-40B4-BE49-F238E27FC236}">
                    <a16:creationId xmlns:a16="http://schemas.microsoft.com/office/drawing/2014/main" id="{F54352EC-5946-41F3-A50D-87BBC6F05C84}"/>
                  </a:ext>
                </a:extLst>
              </p:cNvPr>
              <p:cNvGraphicFramePr>
                <a:graphicFrameLocks noGrp="1"/>
              </p:cNvGraphicFramePr>
              <p:nvPr>
                <p:ph sz="quarter" idx="19"/>
                <p:extLst>
                  <p:ext uri="{D42A27DB-BD31-4B8C-83A1-F6EECF244321}">
                    <p14:modId xmlns:p14="http://schemas.microsoft.com/office/powerpoint/2010/main" val="2297587522"/>
                  </p:ext>
                </p:extLst>
              </p:nvPr>
            </p:nvGraphicFramePr>
            <p:xfrm>
              <a:off x="277813" y="3844924"/>
              <a:ext cx="4248150" cy="2339625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124075">
                      <a:extLst>
                        <a:ext uri="{9D8B030D-6E8A-4147-A177-3AD203B41FA5}">
                          <a16:colId xmlns:a16="http://schemas.microsoft.com/office/drawing/2014/main" val="1971450715"/>
                        </a:ext>
                      </a:extLst>
                    </a:gridCol>
                    <a:gridCol w="2124075">
                      <a:extLst>
                        <a:ext uri="{9D8B030D-6E8A-4147-A177-3AD203B41FA5}">
                          <a16:colId xmlns:a16="http://schemas.microsoft.com/office/drawing/2014/main" val="2258092839"/>
                        </a:ext>
                      </a:extLst>
                    </a:gridCol>
                  </a:tblGrid>
                  <a:tr h="77987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b="1" dirty="0"/>
                            <a:t>Super-Schlüssel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9741998"/>
                      </a:ext>
                    </a:extLst>
                  </a:tr>
                  <a:tr h="77987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r>
                            <a:rPr lang="de-DE" b="1" dirty="0"/>
                            <a:t> voll funktional abhängig von </a:t>
                          </a:r>
                          <a14:m>
                            <m:oMath xmlns:m="http://schemas.openxmlformats.org/officeDocument/2006/math"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sz="135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m:rPr>
                                    <m:nor/>
                                  </m:rPr>
                                  <a:rPr lang="de-DE" sz="135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de-DE" sz="135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sz="135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∈ </m:t>
                                </m:r>
                                <m:r>
                                  <m:rPr>
                                    <m:nor/>
                                  </m:rPr>
                                  <a:rPr lang="el-GR" sz="135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α</m:t>
                                </m:r>
                                <m:r>
                                  <m:rPr>
                                    <m:nor/>
                                  </m:rPr>
                                  <a:rPr lang="el-GR" sz="135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: ¬((</m:t>
                                </m:r>
                                <m:r>
                                  <m:rPr>
                                    <m:nor/>
                                  </m:rPr>
                                  <a:rPr lang="el-GR" sz="135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α</m:t>
                                </m:r>
                                <m:r>
                                  <m:rPr>
                                    <m:nor/>
                                  </m:rPr>
                                  <a:rPr lang="el-GR" sz="135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 − {</m:t>
                                </m:r>
                                <m:r>
                                  <m:rPr>
                                    <m:nor/>
                                  </m:rPr>
                                  <a:rPr lang="de-DE" sz="135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l-GR" sz="135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}) → </m:t>
                                </m:r>
                                <m:r>
                                  <m:rPr>
                                    <m:nor/>
                                  </m:rPr>
                                  <a:rPr lang="el-GR" sz="135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β</m:t>
                                </m:r>
                                <m:r>
                                  <m:rPr>
                                    <m:nor/>
                                  </m:rPr>
                                  <a:rPr lang="el-GR" sz="135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Schreibweise: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→°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9088824"/>
                      </a:ext>
                    </a:extLst>
                  </a:tr>
                  <a:tr h="77987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b="1" dirty="0"/>
                            <a:t>Kandidatenschlüssel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→°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8650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Inhaltsplatzhalter 14">
                <a:extLst>
                  <a:ext uri="{FF2B5EF4-FFF2-40B4-BE49-F238E27FC236}">
                    <a16:creationId xmlns:a16="http://schemas.microsoft.com/office/drawing/2014/main" id="{F54352EC-5946-41F3-A50D-87BBC6F05C84}"/>
                  </a:ext>
                </a:extLst>
              </p:cNvPr>
              <p:cNvGraphicFramePr>
                <a:graphicFrameLocks noGrp="1"/>
              </p:cNvGraphicFramePr>
              <p:nvPr>
                <p:ph sz="quarter" idx="19"/>
                <p:extLst>
                  <p:ext uri="{D42A27DB-BD31-4B8C-83A1-F6EECF244321}">
                    <p14:modId xmlns:p14="http://schemas.microsoft.com/office/powerpoint/2010/main" val="2297587522"/>
                  </p:ext>
                </p:extLst>
              </p:nvPr>
            </p:nvGraphicFramePr>
            <p:xfrm>
              <a:off x="277813" y="3844924"/>
              <a:ext cx="4248150" cy="2339625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124075">
                      <a:extLst>
                        <a:ext uri="{9D8B030D-6E8A-4147-A177-3AD203B41FA5}">
                          <a16:colId xmlns:a16="http://schemas.microsoft.com/office/drawing/2014/main" val="1971450715"/>
                        </a:ext>
                      </a:extLst>
                    </a:gridCol>
                    <a:gridCol w="2124075">
                      <a:extLst>
                        <a:ext uri="{9D8B030D-6E8A-4147-A177-3AD203B41FA5}">
                          <a16:colId xmlns:a16="http://schemas.microsoft.com/office/drawing/2014/main" val="2258092839"/>
                        </a:ext>
                      </a:extLst>
                    </a:gridCol>
                  </a:tblGrid>
                  <a:tr h="77987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b="1" dirty="0"/>
                            <a:t>Super-Schlüssel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81" r="-287" b="-2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741998"/>
                      </a:ext>
                    </a:extLst>
                  </a:tr>
                  <a:tr h="77987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10028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28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9088824"/>
                      </a:ext>
                    </a:extLst>
                  </a:tr>
                  <a:tr h="77987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b="1" dirty="0"/>
                            <a:t>Kandidatenschlüssel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563" r="-287" b="-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8650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Inhaltsplatzhalter 15">
                <a:extLst>
                  <a:ext uri="{FF2B5EF4-FFF2-40B4-BE49-F238E27FC236}">
                    <a16:creationId xmlns:a16="http://schemas.microsoft.com/office/drawing/2014/main" id="{C64F855E-5F6D-4EE3-AE99-15CA46C143B7}"/>
                  </a:ext>
                </a:extLst>
              </p:cNvPr>
              <p:cNvGraphicFramePr>
                <a:graphicFrameLocks noGrp="1"/>
              </p:cNvGraphicFramePr>
              <p:nvPr>
                <p:ph sz="quarter" idx="20"/>
                <p:extLst>
                  <p:ext uri="{D42A27DB-BD31-4B8C-83A1-F6EECF244321}">
                    <p14:modId xmlns:p14="http://schemas.microsoft.com/office/powerpoint/2010/main" val="2874628516"/>
                  </p:ext>
                </p:extLst>
              </p:nvPr>
            </p:nvGraphicFramePr>
            <p:xfrm>
              <a:off x="4622800" y="3844925"/>
              <a:ext cx="4248150" cy="222504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124075">
                      <a:extLst>
                        <a:ext uri="{9D8B030D-6E8A-4147-A177-3AD203B41FA5}">
                          <a16:colId xmlns:a16="http://schemas.microsoft.com/office/drawing/2014/main" val="3825534539"/>
                        </a:ext>
                      </a:extLst>
                    </a:gridCol>
                    <a:gridCol w="2124075">
                      <a:extLst>
                        <a:ext uri="{9D8B030D-6E8A-4147-A177-3AD203B41FA5}">
                          <a16:colId xmlns:a16="http://schemas.microsoft.com/office/drawing/2014/main" val="36060398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Reflexivität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35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β ⊆ α</a:t>
                          </a:r>
                          <a:r>
                            <a:rPr lang="de-DE" sz="135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35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⇒</m:t>
                              </m:r>
                            </m:oMath>
                          </a14:m>
                          <a:r>
                            <a:rPr lang="de-DE" sz="135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sz="135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α → β</a:t>
                          </a:r>
                          <a:endParaRPr lang="de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111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Verstärkung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35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α → β </a:t>
                          </a:r>
                          <a14:m>
                            <m:oMath xmlns:m="http://schemas.openxmlformats.org/officeDocument/2006/math">
                              <m:r>
                                <a:rPr lang="de-DE" sz="135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⇒</m:t>
                              </m:r>
                            </m:oMath>
                          </a14:m>
                          <a:r>
                            <a:rPr lang="de-DE" sz="135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αγ → βγ</a:t>
                          </a:r>
                          <a:endParaRPr lang="de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640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Transitivität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35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α → β </a:t>
                          </a:r>
                          <a14:m>
                            <m:oMath xmlns:m="http://schemas.openxmlformats.org/officeDocument/2006/math">
                              <m:r>
                                <a:rPr lang="de-DE" sz="135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</m:oMath>
                          </a14:m>
                          <a:r>
                            <a:rPr lang="de-DE" sz="135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β → γ </a:t>
                          </a:r>
                          <a14:m>
                            <m:oMath xmlns:m="http://schemas.openxmlformats.org/officeDocument/2006/math">
                              <m:r>
                                <a:rPr lang="de-DE" sz="135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⇒</m:t>
                              </m:r>
                            </m:oMath>
                          </a14:m>
                          <a:r>
                            <a:rPr lang="de-DE" sz="135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α → γ.</a:t>
                          </a:r>
                          <a:endParaRPr lang="de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7285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Vereinigungsregel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35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α → β </a:t>
                          </a:r>
                          <a14:m>
                            <m:oMath xmlns:m="http://schemas.openxmlformats.org/officeDocument/2006/math">
                              <m:r>
                                <a:rPr lang="de-DE" sz="135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</m:oMath>
                          </a14:m>
                          <a:r>
                            <a:rPr lang="de-DE" sz="135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α → γ </a:t>
                          </a:r>
                          <a14:m>
                            <m:oMath xmlns:m="http://schemas.openxmlformats.org/officeDocument/2006/math">
                              <m:r>
                                <a:rPr lang="de-DE" sz="135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⇒</m:t>
                              </m:r>
                            </m:oMath>
                          </a14:m>
                          <a:r>
                            <a:rPr lang="de-DE" sz="135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α → βγ</a:t>
                          </a:r>
                          <a:endParaRPr lang="de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6939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Dekompositionsregel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Umkehrung Vereinigung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0985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Pseudotransitivitätsregel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35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α → β </a:t>
                          </a:r>
                          <a14:m>
                            <m:oMath xmlns:m="http://schemas.openxmlformats.org/officeDocument/2006/math">
                              <m:r>
                                <a:rPr lang="de-DE" sz="135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∧</m:t>
                              </m:r>
                            </m:oMath>
                          </a14:m>
                          <a:r>
                            <a:rPr lang="de-DE" sz="135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γβ → δ </a:t>
                          </a:r>
                          <a14:m>
                            <m:oMath xmlns:m="http://schemas.openxmlformats.org/officeDocument/2006/math">
                              <m:r>
                                <a:rPr lang="de-DE" sz="1350" b="0" i="1" u="none" strike="noStrike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⇒</m:t>
                              </m:r>
                            </m:oMath>
                          </a14:m>
                          <a:r>
                            <a:rPr lang="de-DE" sz="135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αγ → δ</a:t>
                          </a:r>
                          <a:endParaRPr lang="de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05605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Inhaltsplatzhalter 15">
                <a:extLst>
                  <a:ext uri="{FF2B5EF4-FFF2-40B4-BE49-F238E27FC236}">
                    <a16:creationId xmlns:a16="http://schemas.microsoft.com/office/drawing/2014/main" id="{C64F855E-5F6D-4EE3-AE99-15CA46C143B7}"/>
                  </a:ext>
                </a:extLst>
              </p:cNvPr>
              <p:cNvGraphicFramePr>
                <a:graphicFrameLocks noGrp="1"/>
              </p:cNvGraphicFramePr>
              <p:nvPr>
                <p:ph sz="quarter" idx="20"/>
                <p:extLst>
                  <p:ext uri="{D42A27DB-BD31-4B8C-83A1-F6EECF244321}">
                    <p14:modId xmlns:p14="http://schemas.microsoft.com/office/powerpoint/2010/main" val="2874628516"/>
                  </p:ext>
                </p:extLst>
              </p:nvPr>
            </p:nvGraphicFramePr>
            <p:xfrm>
              <a:off x="4622800" y="3844925"/>
              <a:ext cx="4248150" cy="222504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124075">
                      <a:extLst>
                        <a:ext uri="{9D8B030D-6E8A-4147-A177-3AD203B41FA5}">
                          <a16:colId xmlns:a16="http://schemas.microsoft.com/office/drawing/2014/main" val="3825534539"/>
                        </a:ext>
                      </a:extLst>
                    </a:gridCol>
                    <a:gridCol w="2124075">
                      <a:extLst>
                        <a:ext uri="{9D8B030D-6E8A-4147-A177-3AD203B41FA5}">
                          <a16:colId xmlns:a16="http://schemas.microsoft.com/office/drawing/2014/main" val="36060398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Reflexivität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279" r="-287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4111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Verstärkung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3279" r="-287" b="-4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640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Transitivität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3279" r="-287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7285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Vereinigungsregel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3279" r="-287" b="-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939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Dekompositionsregel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Umkehrung Vereinigung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0985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Pseudotransitivitätsregel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03279" r="-287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5605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4288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FBA3166-82BF-4EEF-9297-B4707E9809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36DF77-36CA-4EB0-8220-48C7D6F2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A69A36-EAA5-41A2-B1A8-4EDC9506A14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9DFB18-FDC9-4A37-AA61-269A9936B4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Hülle einer Attributmenge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966B4D9-1745-480E-80F3-DA4141687A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Kanonische Überdeckung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2CCB97E-B860-4C10-8428-1B90B85F901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AttrHülle</a:t>
            </a:r>
            <a:r>
              <a:rPr lang="de-DE" dirty="0"/>
              <a:t>(F,</a:t>
            </a:r>
            <a:r>
              <a:rPr lang="el-GR" dirty="0"/>
              <a:t>α)</a:t>
            </a:r>
          </a:p>
          <a:p>
            <a:pPr lvl="1"/>
            <a:r>
              <a:rPr lang="de-DE" dirty="0"/>
              <a:t>Erg := </a:t>
            </a:r>
            <a:r>
              <a:rPr lang="el-GR" dirty="0"/>
              <a:t>α</a:t>
            </a:r>
          </a:p>
          <a:p>
            <a:pPr lvl="1"/>
            <a:r>
              <a:rPr lang="de-DE" b="1" dirty="0" err="1"/>
              <a:t>While</a:t>
            </a:r>
            <a:r>
              <a:rPr lang="de-DE" b="1" dirty="0"/>
              <a:t> </a:t>
            </a:r>
            <a:r>
              <a:rPr lang="de-DE" dirty="0"/>
              <a:t>(Änderungen an Erg) </a:t>
            </a:r>
            <a:r>
              <a:rPr lang="de-DE" b="1" dirty="0"/>
              <a:t>do</a:t>
            </a:r>
          </a:p>
          <a:p>
            <a:pPr lvl="2"/>
            <a:r>
              <a:rPr lang="de-DE" b="1" dirty="0" err="1"/>
              <a:t>Foreach</a:t>
            </a:r>
            <a:r>
              <a:rPr lang="de-DE" b="1" dirty="0"/>
              <a:t> </a:t>
            </a:r>
            <a:r>
              <a:rPr lang="de-DE" dirty="0"/>
              <a:t>FD </a:t>
            </a:r>
            <a:r>
              <a:rPr lang="el-GR" dirty="0"/>
              <a:t>β → γ </a:t>
            </a:r>
            <a:r>
              <a:rPr lang="de-DE" b="1" dirty="0"/>
              <a:t>in </a:t>
            </a:r>
            <a:r>
              <a:rPr lang="de-DE" dirty="0"/>
              <a:t>F </a:t>
            </a:r>
            <a:r>
              <a:rPr lang="de-DE" b="1" dirty="0"/>
              <a:t>do</a:t>
            </a:r>
          </a:p>
          <a:p>
            <a:pPr lvl="3"/>
            <a:r>
              <a:rPr lang="nl-NL" b="1" dirty="0"/>
              <a:t>If </a:t>
            </a:r>
            <a:r>
              <a:rPr lang="nl-NL" dirty="0"/>
              <a:t>β ⊆ Erg </a:t>
            </a:r>
            <a:r>
              <a:rPr lang="nl-NL" b="1" dirty="0"/>
              <a:t>then </a:t>
            </a:r>
            <a:r>
              <a:rPr lang="nl-NL" dirty="0"/>
              <a:t>Erg := Erg ∪ γ</a:t>
            </a:r>
          </a:p>
          <a:p>
            <a:pPr lvl="1"/>
            <a:r>
              <a:rPr lang="de-DE" dirty="0"/>
              <a:t>Ausgabe </a:t>
            </a:r>
            <a:r>
              <a:rPr lang="el-GR" dirty="0"/>
              <a:t>α+</a:t>
            </a:r>
            <a:r>
              <a:rPr lang="de-DE" dirty="0"/>
              <a:t> </a:t>
            </a:r>
            <a:r>
              <a:rPr lang="el-GR" dirty="0"/>
              <a:t>= </a:t>
            </a:r>
            <a:r>
              <a:rPr lang="de-DE" dirty="0"/>
              <a:t>Erg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FACED7C-AC89-4974-B066-F3BBAE6CF55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Fc</a:t>
            </a:r>
            <a:r>
              <a:rPr lang="de-DE" dirty="0"/>
              <a:t> ≡ F, d.h. </a:t>
            </a:r>
            <a:r>
              <a:rPr lang="de-DE" dirty="0" err="1"/>
              <a:t>Fc</a:t>
            </a:r>
            <a:r>
              <a:rPr lang="de-DE" dirty="0"/>
              <a:t>+ = F+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Fc</a:t>
            </a:r>
            <a:r>
              <a:rPr lang="de-DE" dirty="0"/>
              <a:t> existieren keine FDs , die überflüssige Attribute enthalten. D.h. es muss folgendes gelten:</a:t>
            </a:r>
          </a:p>
          <a:p>
            <a:pPr lvl="1"/>
            <a:r>
              <a:rPr lang="de-DE" sz="1400" dirty="0"/>
              <a:t>∀</a:t>
            </a:r>
            <a:r>
              <a:rPr lang="de-DE" sz="1400" i="1" dirty="0"/>
              <a:t>A </a:t>
            </a:r>
            <a:r>
              <a:rPr lang="de-DE" sz="1400" dirty="0"/>
              <a:t>∈ </a:t>
            </a:r>
            <a:r>
              <a:rPr lang="el-GR" sz="1400" dirty="0"/>
              <a:t>α: (</a:t>
            </a:r>
            <a:r>
              <a:rPr lang="de-DE" sz="1400" dirty="0" err="1"/>
              <a:t>Fc</a:t>
            </a:r>
            <a:r>
              <a:rPr lang="de-DE" sz="1400" dirty="0"/>
              <a:t> - (</a:t>
            </a:r>
            <a:r>
              <a:rPr lang="el-GR" sz="1400" dirty="0"/>
              <a:t>α → β) ∪ ((α − {Α}) → β)) ≡ </a:t>
            </a:r>
            <a:r>
              <a:rPr lang="de-DE" sz="1400" dirty="0" err="1"/>
              <a:t>Fc</a:t>
            </a:r>
            <a:endParaRPr lang="de-DE" sz="1400" dirty="0"/>
          </a:p>
          <a:p>
            <a:pPr lvl="1"/>
            <a:r>
              <a:rPr lang="de-DE" sz="1400" dirty="0"/>
              <a:t>∀</a:t>
            </a:r>
            <a:r>
              <a:rPr lang="de-DE" sz="1400" i="1" dirty="0"/>
              <a:t>B </a:t>
            </a:r>
            <a:r>
              <a:rPr lang="de-DE" sz="1400" dirty="0"/>
              <a:t>∈ </a:t>
            </a:r>
            <a:r>
              <a:rPr lang="el-GR" sz="1400" dirty="0"/>
              <a:t>β: (</a:t>
            </a:r>
            <a:r>
              <a:rPr lang="de-DE" sz="1400" dirty="0" err="1"/>
              <a:t>Fc</a:t>
            </a:r>
            <a:r>
              <a:rPr lang="de-DE" sz="1400" dirty="0"/>
              <a:t> - (</a:t>
            </a:r>
            <a:r>
              <a:rPr lang="el-GR" sz="1400" dirty="0"/>
              <a:t>α → β) ∪ (α → (β − {Β}))) ≡ </a:t>
            </a:r>
            <a:r>
              <a:rPr lang="de-DE" sz="1400" dirty="0" err="1"/>
              <a:t>Fc</a:t>
            </a:r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Jede linke Seite einer funktionalen Abhängigkeit in </a:t>
            </a:r>
            <a:r>
              <a:rPr lang="de-DE" dirty="0" err="1"/>
              <a:t>Fc</a:t>
            </a:r>
            <a:r>
              <a:rPr lang="de-DE" dirty="0"/>
              <a:t> ist einzigartig.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DC641C-DAB1-41A1-927D-89FA848B5A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Berechnung Kanonische Überdeckung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DF51A76-E3B3-4E87-9BB0-D3223563EA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z="1800" dirty="0"/>
              <a:t>Zerlegung (Dekomposition) von Relationen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D5AA588-EE79-4D9F-BA8A-4E470A72F7B9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600" dirty="0"/>
              <a:t>Führe für jede FD α → β ∈ F die Linksreduktion durch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Führe für jede (verbliebene) FD die Rechtsreduktion durch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Entferne die FDs der Form α</a:t>
            </a: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 ∅, die im 2. Schritt möglicherweise entstanden sind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Fasse mittels der Vereinigungsregel FDs der Form α </a:t>
            </a: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 β1, ..., α </a:t>
            </a: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 βn zusammen, so dass α </a:t>
            </a: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 (β1 ∪ ... ∪ βn) verbleibt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EBB31572-68B2-4FBD-87B0-61BF6C023EF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/>
              <a:t>Korrektheitskriterien: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Verlustlosigkeit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Abhängigkeitserhaltung</a:t>
            </a:r>
          </a:p>
        </p:txBody>
      </p:sp>
    </p:spTree>
    <p:extLst>
      <p:ext uri="{BB962C8B-B14F-4D97-AF65-F5344CB8AC3E}">
        <p14:creationId xmlns:p14="http://schemas.microsoft.com/office/powerpoint/2010/main" val="128168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CA7954-C4A5-465E-AC30-75BDAF199A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CBB08B-3859-4CD7-AC97-2376F5E0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335452-959A-4603-AF4A-7D2620D89F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ECD0F417-1B57-48E4-BEA4-BAEF2D8EDF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Phasen des Datenbankentwurfs</a:t>
            </a:r>
          </a:p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FAF8CEA-ABA7-4126-84AC-F073193BD6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Anforderungsanalyse</a:t>
            </a:r>
          </a:p>
          <a:p>
            <a:endParaRPr lang="de-DE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15D2108D-321B-4CD4-8BBC-41AD5F30E2C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Identifikation von Organisationseinheiten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Identifikation der zu unterstützenden Aufgaben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Anforderungs-Sammelplan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Anforderungs-Sammlung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Filterung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Satzklassifikationen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Formalisierung</a:t>
            </a:r>
          </a:p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55E26B72-9A23-462C-9AF6-8BD74CB135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Entity/</a:t>
            </a:r>
            <a:r>
              <a:rPr lang="de-DE" dirty="0" err="1"/>
              <a:t>Relationship</a:t>
            </a:r>
            <a:r>
              <a:rPr lang="de-DE" dirty="0"/>
              <a:t>-Modellierung</a:t>
            </a:r>
          </a:p>
          <a:p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3598E904-CB94-4371-8EF5-ECD53E601B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N-stellige Beziehungen</a:t>
            </a:r>
          </a:p>
          <a:p>
            <a:endParaRPr lang="de-DE" dirty="0"/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A81CCD62-3F25-4C36-8976-9E49031E01F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8455" y="3844551"/>
            <a:ext cx="1878819" cy="2340000"/>
          </a:xfrm>
        </p:spPr>
        <p:txBody>
          <a:bodyPr/>
          <a:lstStyle/>
          <a:p>
            <a:r>
              <a:rPr lang="de-DE" dirty="0"/>
              <a:t>Entity (Gegenstandstyp)</a:t>
            </a:r>
          </a:p>
          <a:p>
            <a:r>
              <a:rPr lang="de-DE" dirty="0" err="1"/>
              <a:t>Relationship</a:t>
            </a:r>
            <a:r>
              <a:rPr lang="de-DE" dirty="0"/>
              <a:t> (Beziehungstyp)</a:t>
            </a:r>
          </a:p>
          <a:p>
            <a:r>
              <a:rPr lang="de-DE" dirty="0"/>
              <a:t>Attribut (Eigenschaft)</a:t>
            </a:r>
          </a:p>
          <a:p>
            <a:r>
              <a:rPr lang="de-DE" dirty="0"/>
              <a:t>Schlüssel (Identifikation)</a:t>
            </a:r>
          </a:p>
          <a:p>
            <a:r>
              <a:rPr lang="de-DE" dirty="0"/>
              <a:t>Rolle</a:t>
            </a:r>
          </a:p>
          <a:p>
            <a:endParaRPr lang="de-DE" dirty="0"/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30A1CB45-2EC0-4004-8495-796F6AD5BB6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1" y="896938"/>
            <a:ext cx="3385773" cy="233997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6D3F41C1-F6A3-4058-B51A-B57927014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30" y="3808061"/>
            <a:ext cx="2010322" cy="2579177"/>
          </a:xfrm>
          <a:prstGeom prst="rect">
            <a:avLst/>
          </a:prstGeom>
        </p:spPr>
      </p:pic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4F8F57E3-0689-4EF7-BB30-8F36F7217818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91" y="3844925"/>
            <a:ext cx="3412968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13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86D7FB-2909-4004-A9B4-53E56C76E3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FF600F-E91E-42AC-990A-5B93D939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4D6C1A-3038-4393-9348-2FC288F0622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B36DEDE-F705-4EB8-B8D8-6D9C4B43C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Kriterien für Verlustlosigkeit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3DAA7DF-6396-407D-B274-C9B1E0B760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Abhängigkeitsbewahrung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AABA02A2-75F3-4F01-9C42-4BB48853E6F7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de-DE" sz="2000" i="1" dirty="0"/>
                  <a:t>R </a:t>
                </a:r>
                <a:r>
                  <a:rPr lang="de-DE" sz="2000" dirty="0"/>
                  <a:t>= </a:t>
                </a:r>
                <a:r>
                  <a:rPr lang="de-DE" sz="2000" i="1" dirty="0"/>
                  <a:t>R</a:t>
                </a:r>
                <a:r>
                  <a:rPr lang="de-DE" sz="2000" dirty="0"/>
                  <a:t>1 ∪ </a:t>
                </a:r>
                <a:r>
                  <a:rPr lang="de-DE" sz="2000" i="1" dirty="0"/>
                  <a:t>R</a:t>
                </a:r>
                <a:r>
                  <a:rPr lang="de-DE" sz="2000" dirty="0"/>
                  <a:t>2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2000" dirty="0"/>
                  <a:t>R = R1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⊳⊲</m:t>
                    </m:r>
                  </m:oMath>
                </a14:m>
                <a:r>
                  <a:rPr lang="de-DE" sz="2000" dirty="0"/>
                  <a:t> R2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2000" dirty="0"/>
                  <a:t>Hinreichend</a:t>
                </a:r>
              </a:p>
              <a:p>
                <a:pPr lvl="1"/>
                <a:r>
                  <a:rPr lang="pt-BR" sz="2000" dirty="0"/>
                  <a:t>(</a:t>
                </a:r>
                <a:r>
                  <a:rPr lang="pt-BR" sz="2000" i="1" dirty="0"/>
                  <a:t>R</a:t>
                </a:r>
                <a:r>
                  <a:rPr lang="pt-BR" sz="2000" dirty="0"/>
                  <a:t>1 ∩ </a:t>
                </a:r>
                <a:r>
                  <a:rPr lang="pt-BR" sz="2000" i="1" dirty="0"/>
                  <a:t>R</a:t>
                </a:r>
                <a:r>
                  <a:rPr lang="pt-BR" sz="2000" dirty="0"/>
                  <a:t>2) </a:t>
                </a:r>
                <a:r>
                  <a:rPr lang="pt-BR" sz="2000" dirty="0">
                    <a:sym typeface="Wingdings" panose="05000000000000000000" pitchFamily="2" charset="2"/>
                  </a:rPr>
                  <a:t></a:t>
                </a:r>
                <a:r>
                  <a:rPr lang="pt-BR" sz="2000" dirty="0"/>
                  <a:t> </a:t>
                </a:r>
                <a:r>
                  <a:rPr lang="pt-BR" sz="2000" i="1" dirty="0"/>
                  <a:t>R</a:t>
                </a:r>
                <a:r>
                  <a:rPr lang="pt-BR" sz="2000" dirty="0"/>
                  <a:t>1 oder</a:t>
                </a:r>
              </a:p>
              <a:p>
                <a:pPr lvl="1"/>
                <a:r>
                  <a:rPr lang="pt-BR" sz="2000" dirty="0"/>
                  <a:t>(</a:t>
                </a:r>
                <a:r>
                  <a:rPr lang="pt-BR" sz="2000" i="1" dirty="0"/>
                  <a:t>R</a:t>
                </a:r>
                <a:r>
                  <a:rPr lang="pt-BR" sz="2000" dirty="0"/>
                  <a:t>1 ∩ </a:t>
                </a:r>
                <a:r>
                  <a:rPr lang="pt-BR" sz="2000" i="1" dirty="0"/>
                  <a:t>R</a:t>
                </a:r>
                <a:r>
                  <a:rPr lang="pt-BR" sz="2000" dirty="0"/>
                  <a:t>2) </a:t>
                </a:r>
                <a:r>
                  <a:rPr lang="pt-BR" sz="2000" dirty="0">
                    <a:sym typeface="Wingdings" panose="05000000000000000000" pitchFamily="2" charset="2"/>
                  </a:rPr>
                  <a:t></a:t>
                </a:r>
                <a:r>
                  <a:rPr lang="pt-BR" sz="2000" dirty="0"/>
                  <a:t> </a:t>
                </a:r>
                <a:r>
                  <a:rPr lang="pt-BR" sz="2000" i="1" dirty="0"/>
                  <a:t>R</a:t>
                </a:r>
                <a:r>
                  <a:rPr lang="pt-BR" sz="2000" dirty="0"/>
                  <a:t>2</a:t>
                </a:r>
                <a:endParaRPr lang="de-DE" sz="2000" dirty="0"/>
              </a:p>
            </p:txBody>
          </p:sp>
        </mc:Choice>
        <mc:Fallback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AABA02A2-75F3-4F01-9C42-4BB48853E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blipFill>
                <a:blip r:embed="rId2"/>
                <a:stretch>
                  <a:fillRect l="-1578" t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29A513D3-36B5-417F-859B-563589ACEAEA}"/>
                  </a:ext>
                </a:extLst>
              </p:cNvPr>
              <p:cNvSpPr>
                <a:spLocks noGrp="1"/>
              </p:cNvSpPr>
              <p:nvPr>
                <p:ph sz="quarter" idx="16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𝑖𝑠𝑡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𝑧𝑒𝑟𝑙𝑒𝑔𝑡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dirty="0" err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0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0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000" i="1" dirty="0">
                            <a:latin typeface="Cambria Math" panose="02040503050406030204" pitchFamily="18" charset="0"/>
                          </a:rPr>
                          <m:t> ∪ … ∪ </m:t>
                        </m:r>
                        <m:sSub>
                          <m:sSubPr>
                            <m:ctrlPr>
                              <a:rPr lang="de-D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dirty="0" err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000" i="1" dirty="0" err="1">
                                <a:latin typeface="Cambria Math" panose="02040503050406030204" pitchFamily="18" charset="0"/>
                              </a:rPr>
                              <m:t>𝑅𝑛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000" i="1" dirty="0">
                    <a:latin typeface="Cambria Math" panose="02040503050406030204" pitchFamily="18" charset="0"/>
                  </a:rPr>
                  <a:t> bzw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de-DE" sz="2000" i="1" dirty="0">
                        <a:latin typeface="Cambria Math" panose="02040503050406030204" pitchFamily="18" charset="0"/>
                      </a:rPr>
                      <m:t>+ = (</m:t>
                    </m:r>
                    <m:sSub>
                      <m:sSubPr>
                        <m:ctrlPr>
                          <a:rPr lang="de-DE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de-DE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i="1" dirty="0">
                        <a:latin typeface="Cambria Math" panose="02040503050406030204" pitchFamily="18" charset="0"/>
                      </a:rPr>
                      <m:t>∪ … ∪ </m:t>
                    </m:r>
                    <m:sSub>
                      <m:sSubPr>
                        <m:ctrlPr>
                          <a:rPr lang="de-DE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dirty="0" err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 dirty="0" err="1">
                            <a:latin typeface="Cambria Math" panose="02040503050406030204" pitchFamily="18" charset="0"/>
                          </a:rPr>
                          <m:t>𝑅𝑛</m:t>
                        </m:r>
                      </m:sub>
                    </m:sSub>
                    <m:r>
                      <a:rPr lang="de-DE" sz="2000" i="1" dirty="0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endParaRPr lang="de-DE" sz="2000" dirty="0"/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29A513D3-36B5-417F-859B-563589ACE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6"/>
              </p:nvPr>
            </p:nvSpPr>
            <p:spPr>
              <a:blipFill>
                <a:blip r:embed="rId3"/>
                <a:stretch>
                  <a:fillRect l="-1291" t="-26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EB3C3CF-0E03-4438-9643-CBA9D60E1F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1. Normalform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5F2A0F0-2ADF-4B22-9A03-654C6DF515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4756108-4768-4DDD-A7DF-B404F9A8D537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Nur atomare Domänen</a:t>
            </a:r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8F18F1A-95A3-4B0A-B188-FE51EFF88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60" y="4353264"/>
            <a:ext cx="3367440" cy="127305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0D0935D-201E-4839-8B3F-2CBBBA442093}"/>
              </a:ext>
            </a:extLst>
          </p:cNvPr>
          <p:cNvSpPr txBox="1"/>
          <p:nvPr/>
        </p:nvSpPr>
        <p:spPr>
          <a:xfrm>
            <a:off x="3957505" y="4829885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  <p:pic>
        <p:nvPicPr>
          <p:cNvPr id="19" name="Inhaltsplatzhalter 13">
            <a:extLst>
              <a:ext uri="{FF2B5EF4-FFF2-40B4-BE49-F238E27FC236}">
                <a16:creationId xmlns:a16="http://schemas.microsoft.com/office/drawing/2014/main" id="{E82A7C92-266B-4FF2-8175-DA878A5C36D9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3917782"/>
            <a:ext cx="4248150" cy="2194261"/>
          </a:xfrm>
        </p:spPr>
      </p:pic>
    </p:spTree>
    <p:extLst>
      <p:ext uri="{BB962C8B-B14F-4D97-AF65-F5344CB8AC3E}">
        <p14:creationId xmlns:p14="http://schemas.microsoft.com/office/powerpoint/2010/main" val="2929423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26414E-2465-4C5D-95ED-E29AD00F0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57D9A9-F0F2-4FCB-B302-8994FD79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F5F97-5E06-4E75-8C77-63BE935F007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E0E053-B2EE-40CF-8CC0-43CC75C06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2. Normalform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C28BEAB-5AC6-4E5B-9B1B-C8853C5434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3. Normalform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148D94B-145F-406A-9747-CC4FB5B8D52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Eine Relation R mit zugehörigen FDs F</a:t>
            </a:r>
            <a:r>
              <a:rPr lang="de-DE" sz="1200" dirty="0"/>
              <a:t>R</a:t>
            </a:r>
            <a:r>
              <a:rPr lang="de-DE" dirty="0"/>
              <a:t> ist in zweiter Normalform, falls jedes Nichtschlüssel-Attribut A ∈R voll funktional abhängig ist von jedem Kandidatenschlüssel der Relation.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E875FEE7-1269-470A-8875-70F114FA821E}"/>
                  </a:ext>
                </a:extLst>
              </p:cNvPr>
              <p:cNvSpPr>
                <a:spLocks noGrp="1"/>
              </p:cNvSpPr>
              <p:nvPr>
                <p:ph sz="quarter" idx="16"/>
              </p:nvPr>
            </p:nvSpPr>
            <p:spPr/>
            <p:txBody>
              <a:bodyPr/>
              <a:lstStyle/>
              <a:p>
                <a:r>
                  <a:rPr lang="de-DE" dirty="0"/>
                  <a:t>Für jede funktionale Abhängigkeit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dirty="0"/>
                  <a:t> gilt min 1 </a:t>
                </a:r>
                <a:r>
                  <a:rPr lang="de-DE" dirty="0" err="1"/>
                  <a:t>Bed</a:t>
                </a:r>
                <a:r>
                  <a:rPr lang="de-DE" dirty="0"/>
                  <a:t>.: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de-DE" dirty="0"/>
                  <a:t>B ∈ α, d.h., die FD ist trivial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de-DE" dirty="0"/>
                  <a:t>Das Attribut B ist in einem Kandidatenschlüssel von </a:t>
                </a:r>
                <a:r>
                  <a:rPr lang="de-DE" i="1" dirty="0"/>
                  <a:t>R </a:t>
                </a:r>
                <a:r>
                  <a:rPr lang="de-DE" dirty="0"/>
                  <a:t>enthalten – also B ist prim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de-DE" dirty="0"/>
                  <a:t>α ist Superschlüssel von </a:t>
                </a:r>
                <a:r>
                  <a:rPr lang="de-DE" i="1" dirty="0"/>
                  <a:t>R</a:t>
                </a:r>
                <a:endParaRPr lang="de-DE" dirty="0"/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E875FEE7-1269-470A-8875-70F114FA8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6"/>
              </p:nvPr>
            </p:nvSpPr>
            <p:spPr>
              <a:blipFill>
                <a:blip r:embed="rId2"/>
                <a:stretch>
                  <a:fillRect l="-1291" t="-26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B55C6BE-B45D-497B-A698-DB6DC68B4C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Synthesealgorithmus Kriterien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EC9CF05-87A8-44CA-9083-8613249023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14C8F67-9C05-4EF5-972B-C3A1F9D210F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i="1" dirty="0"/>
              <a:t>R</a:t>
            </a:r>
            <a:r>
              <a:rPr lang="de-DE" dirty="0"/>
              <a:t>1, ..., </a:t>
            </a:r>
            <a:r>
              <a:rPr lang="de-DE" i="1" dirty="0" err="1"/>
              <a:t>R</a:t>
            </a:r>
            <a:r>
              <a:rPr lang="de-DE" dirty="0" err="1"/>
              <a:t>n</a:t>
            </a:r>
            <a:r>
              <a:rPr lang="de-DE" dirty="0"/>
              <a:t> ist eine verlustlose Zerlegung von </a:t>
            </a:r>
            <a:r>
              <a:rPr lang="de-DE" i="1" dirty="0"/>
              <a:t>R</a:t>
            </a:r>
            <a:r>
              <a:rPr lang="de-DE" dirty="0"/>
              <a:t>.</a:t>
            </a:r>
          </a:p>
          <a:p>
            <a:r>
              <a:rPr lang="de-DE" dirty="0"/>
              <a:t>Die Zerlegung </a:t>
            </a:r>
            <a:r>
              <a:rPr lang="de-DE" i="1" dirty="0"/>
              <a:t>R</a:t>
            </a:r>
            <a:r>
              <a:rPr lang="de-DE" dirty="0"/>
              <a:t>1, ..., </a:t>
            </a:r>
            <a:r>
              <a:rPr lang="de-DE" i="1" dirty="0" err="1"/>
              <a:t>R</a:t>
            </a:r>
            <a:r>
              <a:rPr lang="de-DE" dirty="0" err="1"/>
              <a:t>n</a:t>
            </a:r>
            <a:r>
              <a:rPr lang="de-DE" dirty="0"/>
              <a:t> ist abhängigkeitserhaltend.</a:t>
            </a:r>
          </a:p>
          <a:p>
            <a:r>
              <a:rPr lang="de-DE" dirty="0"/>
              <a:t>Alle </a:t>
            </a:r>
            <a:r>
              <a:rPr lang="de-DE" i="1" dirty="0"/>
              <a:t>R</a:t>
            </a:r>
            <a:r>
              <a:rPr lang="de-DE" dirty="0"/>
              <a:t>1, ..., </a:t>
            </a:r>
            <a:r>
              <a:rPr lang="de-DE" i="1" dirty="0" err="1"/>
              <a:t>R</a:t>
            </a:r>
            <a:r>
              <a:rPr lang="de-DE" dirty="0" err="1"/>
              <a:t>n</a:t>
            </a:r>
            <a:r>
              <a:rPr lang="de-DE" dirty="0"/>
              <a:t> sind in dritter Normalform.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63CFE80B-6B42-4229-8C23-679DE5F8ABA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59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DD3E7501-6595-4954-9B0C-010A5AE4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Synthesealgorithmus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97755F72-0432-47BC-84B2-5B7E44F6E8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de-DE" sz="2000" dirty="0"/>
                  <a:t>Bestimme kanonische Überdeckung </a:t>
                </a:r>
                <a:r>
                  <a:rPr lang="de-DE" sz="2000" dirty="0" err="1"/>
                  <a:t>Fc</a:t>
                </a:r>
                <a:r>
                  <a:rPr lang="de-DE" sz="2000" dirty="0"/>
                  <a:t> zu F</a:t>
                </a:r>
              </a:p>
              <a:p>
                <a:pPr marL="514350" lvl="1" indent="-342900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Linksreduktion</a:t>
                </a:r>
              </a:p>
              <a:p>
                <a:pPr marL="514350" lvl="1" indent="-342900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Rechtsreduktion</a:t>
                </a:r>
              </a:p>
              <a:p>
                <a:pPr marL="514350" lvl="1" indent="-342900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Entfernung von FDs der Form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→∅ </m:t>
                    </m:r>
                  </m:oMath>
                </a14:m>
                <a:endParaRPr lang="de-DE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2000" dirty="0"/>
                  <a:t>Für jede funktionale Abhängigkeit α → β ∈ </a:t>
                </a:r>
                <a:r>
                  <a:rPr lang="de-DE" sz="2000" dirty="0" err="1"/>
                  <a:t>Fc</a:t>
                </a:r>
                <a:r>
                  <a:rPr lang="de-DE" sz="2000" dirty="0"/>
                  <a:t>:</a:t>
                </a:r>
              </a:p>
              <a:p>
                <a:pPr marL="514350" lvl="1" indent="-342900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Kreiere ein </a:t>
                </a:r>
                <a:r>
                  <a:rPr lang="de-DE" sz="2000" dirty="0" err="1"/>
                  <a:t>Relationenschema</a:t>
                </a:r>
                <a:r>
                  <a:rPr lang="de-DE" sz="2000" dirty="0"/>
                  <a:t> </a:t>
                </a:r>
                <a:r>
                  <a:rPr lang="de-DE" sz="2000" i="1" dirty="0"/>
                  <a:t>R</a:t>
                </a:r>
                <a:r>
                  <a:rPr lang="de-DE" sz="2000" dirty="0"/>
                  <a:t>α := α ∪ β</a:t>
                </a:r>
              </a:p>
              <a:p>
                <a:pPr marL="514350" lvl="1" indent="-342900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Ordne </a:t>
                </a:r>
                <a:r>
                  <a:rPr lang="de-DE" sz="2000" i="1" dirty="0"/>
                  <a:t>R</a:t>
                </a:r>
                <a:r>
                  <a:rPr lang="el-GR" sz="2000" dirty="0"/>
                  <a:t>α </a:t>
                </a:r>
                <a:r>
                  <a:rPr lang="de-DE" sz="2000" dirty="0"/>
                  <a:t>die FDs F</a:t>
                </a:r>
                <a:r>
                  <a:rPr lang="el-GR" sz="2000" dirty="0"/>
                  <a:t>α := {α`→ β` ∈ </a:t>
                </a:r>
                <a:r>
                  <a:rPr lang="de-DE" sz="2000" dirty="0" err="1"/>
                  <a:t>Fc</a:t>
                </a:r>
                <a:r>
                  <a:rPr lang="de-DE" sz="2000" dirty="0"/>
                  <a:t> | </a:t>
                </a:r>
                <a:r>
                  <a:rPr lang="el-GR" sz="2000" dirty="0"/>
                  <a:t>α`∪ β`⊆ </a:t>
                </a:r>
                <a:r>
                  <a:rPr lang="de-DE" sz="2000" i="1" dirty="0"/>
                  <a:t>R</a:t>
                </a:r>
                <a:r>
                  <a:rPr lang="el-GR" sz="2000" dirty="0"/>
                  <a:t>α} </a:t>
                </a:r>
                <a:r>
                  <a:rPr lang="de-DE" sz="2000" dirty="0"/>
                  <a:t>zu.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2000" dirty="0"/>
                  <a:t>Falls eines der in Schritt 2. erzeugten Schemata einen Kandidatenschlüssel von </a:t>
                </a:r>
                <a:r>
                  <a:rPr lang="de-DE" sz="2000" i="1" dirty="0"/>
                  <a:t>R </a:t>
                </a:r>
                <a:r>
                  <a:rPr lang="de-DE" sz="2000" dirty="0"/>
                  <a:t>bzgl. </a:t>
                </a:r>
                <a:r>
                  <a:rPr lang="de-DE" sz="2000" dirty="0" err="1"/>
                  <a:t>Fc</a:t>
                </a:r>
                <a:r>
                  <a:rPr lang="de-DE" sz="2000" dirty="0"/>
                  <a:t> enthält, sind wir fertig. Sonst wähle einen Kandidatenschlüssel κ ⊆ </a:t>
                </a:r>
                <a:r>
                  <a:rPr lang="de-DE" sz="2000" i="1" dirty="0"/>
                  <a:t>R </a:t>
                </a:r>
                <a:r>
                  <a:rPr lang="de-DE" sz="2000" dirty="0"/>
                  <a:t>aus und definiere folgendes Schema:</a:t>
                </a:r>
              </a:p>
              <a:p>
                <a:pPr marL="514350" lvl="1" indent="-342900">
                  <a:buFont typeface="Arial" panose="020B0604020202020204" pitchFamily="34" charset="0"/>
                  <a:buChar char="•"/>
                </a:pPr>
                <a:r>
                  <a:rPr lang="de-DE" sz="2000" i="1" dirty="0"/>
                  <a:t>R</a:t>
                </a:r>
                <a:r>
                  <a:rPr lang="el-GR" sz="2000" dirty="0"/>
                  <a:t>κ := κ</a:t>
                </a:r>
              </a:p>
              <a:p>
                <a:pPr marL="514350" lvl="1" indent="-342900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F</a:t>
                </a:r>
                <a:r>
                  <a:rPr lang="el-GR" sz="2000" dirty="0"/>
                  <a:t>κ := ∅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2000" dirty="0"/>
                  <a:t>Eliminiere diejenigen Schemata </a:t>
                </a:r>
                <a:r>
                  <a:rPr lang="de-DE" sz="2000" i="1" dirty="0"/>
                  <a:t>R</a:t>
                </a:r>
                <a:r>
                  <a:rPr lang="de-DE" sz="2000" dirty="0"/>
                  <a:t>α, die in einem anderen </a:t>
                </a:r>
                <a:r>
                  <a:rPr lang="de-DE" sz="2000" dirty="0" err="1"/>
                  <a:t>Relationenschema</a:t>
                </a:r>
                <a:r>
                  <a:rPr lang="de-DE" sz="2000" dirty="0"/>
                  <a:t> </a:t>
                </a:r>
                <a:r>
                  <a:rPr lang="de-DE" sz="2000" i="1" dirty="0"/>
                  <a:t>R</a:t>
                </a:r>
                <a:r>
                  <a:rPr lang="de-DE" sz="2000" dirty="0"/>
                  <a:t>α` enthalten sind, d.h.,</a:t>
                </a:r>
              </a:p>
              <a:p>
                <a:pPr marL="514350" lvl="1" indent="-342900">
                  <a:buFont typeface="Arial" panose="020B0604020202020204" pitchFamily="34" charset="0"/>
                  <a:buChar char="•"/>
                </a:pPr>
                <a:r>
                  <a:rPr lang="de-DE" sz="2000" i="1" dirty="0"/>
                  <a:t>R</a:t>
                </a:r>
                <a:r>
                  <a:rPr lang="el-GR" sz="2000" dirty="0"/>
                  <a:t>α ⊆ </a:t>
                </a:r>
                <a:r>
                  <a:rPr lang="de-DE" sz="2000" i="1" dirty="0"/>
                  <a:t>R</a:t>
                </a:r>
                <a:r>
                  <a:rPr lang="el-GR" sz="2000" dirty="0"/>
                  <a:t>α`</a:t>
                </a:r>
                <a:endParaRPr lang="de-DE" sz="2000" dirty="0"/>
              </a:p>
            </p:txBody>
          </p:sp>
        </mc:Choice>
        <mc:Fallback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97755F72-0432-47BC-84B2-5B7E44F6E8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1" t="-1506" r="-1207" b="-35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4B1DA-C4EB-4379-B87D-93F40CB4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F85FBE-E717-4554-BD52-D2C8F45E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36D52BD-002D-4113-97C7-985EC0D1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8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4EF84A-A604-4947-BCF3-24FC6A8402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0AB46C-911F-4EA1-A9DB-382A3B85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B891AC-0868-4A1D-90D2-819CBFA9C3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F933BB2-C5A6-4784-B6EA-9769548C27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Generalisierung</a:t>
            </a:r>
          </a:p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0666112-E830-4D14-A4BA-ECD82C9DA1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Aggregation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3EB0E5A9-12AA-4035-B279-8EA56DAD20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/>
              <a:t>Konsolidiering</a:t>
            </a:r>
            <a:endParaRPr lang="de-DE" dirty="0"/>
          </a:p>
          <a:p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3FBA472-6CC9-402C-BF8D-4D60268740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C5A2ED19-E791-45E6-BCE6-F05C79A7B08C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Schichtenintegration</a:t>
            </a:r>
          </a:p>
          <a:p>
            <a:r>
              <a:rPr lang="de-DE" dirty="0"/>
              <a:t>Teilschemata </a:t>
            </a:r>
            <a:r>
              <a:rPr lang="de-DE" dirty="0">
                <a:sym typeface="Wingdings" panose="05000000000000000000" pitchFamily="2" charset="2"/>
              </a:rPr>
              <a:t> Globales Schema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Redundanzfrei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Widerspruchsfrei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Synonyme bereinigt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Homonyme bereinigt</a:t>
            </a:r>
          </a:p>
          <a:p>
            <a:endParaRPr lang="de-DE" dirty="0"/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C480BE2A-BBE0-4B9A-90FC-7C570B6BEE0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FB7570FF-AABF-404C-A53A-41EC3A887D0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1021569"/>
            <a:ext cx="4248150" cy="2090712"/>
          </a:xfrm>
          <a:prstGeom prst="rect">
            <a:avLst/>
          </a:prstGeom>
        </p:spPr>
      </p:pic>
      <p:pic>
        <p:nvPicPr>
          <p:cNvPr id="22" name="Inhaltsplatzhalter 21">
            <a:extLst>
              <a:ext uri="{FF2B5EF4-FFF2-40B4-BE49-F238E27FC236}">
                <a16:creationId xmlns:a16="http://schemas.microsoft.com/office/drawing/2014/main" id="{3199D26A-AA54-4323-8A7D-BB68AC734A0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1015058"/>
            <a:ext cx="4248150" cy="21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6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F45ACF5E-9137-4741-8C95-B050978C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Grundlagen des relationalen Modells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31C125A-E618-4D5A-898D-4DD6D72E7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DD78B6-CD7A-45F6-876D-84EF3163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E887FF-835E-4D15-9EBD-7D54BFC2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2515BB-46D3-4673-800A-BFF8AD03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6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4F72F631-37E1-45B6-80D6-31641ADD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ellenplatzhalter 17">
                <a:extLst>
                  <a:ext uri="{FF2B5EF4-FFF2-40B4-BE49-F238E27FC236}">
                    <a16:creationId xmlns:a16="http://schemas.microsoft.com/office/drawing/2014/main" id="{58F37584-A943-4CD8-8A69-4937513BAA1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1698959"/>
                  </p:ext>
                </p:extLst>
              </p:nvPr>
            </p:nvGraphicFramePr>
            <p:xfrm>
              <a:off x="277813" y="1449388"/>
              <a:ext cx="8588376" cy="4863096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730082">
                      <a:extLst>
                        <a:ext uri="{9D8B030D-6E8A-4147-A177-3AD203B41FA5}">
                          <a16:colId xmlns:a16="http://schemas.microsoft.com/office/drawing/2014/main" val="537326959"/>
                        </a:ext>
                      </a:extLst>
                    </a:gridCol>
                    <a:gridCol w="5858294">
                      <a:extLst>
                        <a:ext uri="{9D8B030D-6E8A-4147-A177-3AD203B41FA5}">
                          <a16:colId xmlns:a16="http://schemas.microsoft.com/office/drawing/2014/main" val="1471495466"/>
                        </a:ext>
                      </a:extLst>
                    </a:gridCol>
                  </a:tblGrid>
                  <a:tr h="6947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1" dirty="0"/>
                            <a:t>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×…×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046031"/>
                      </a:ext>
                    </a:extLst>
                  </a:tr>
                  <a:tr h="6947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1" dirty="0"/>
                            <a:t>Tupel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de-DE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404239"/>
                      </a:ext>
                    </a:extLst>
                  </a:tr>
                  <a:tr h="6947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1" dirty="0"/>
                            <a:t>Schema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𝑁𝑎𝑚𝑒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𝑎𝑡𝑡𝑟𝑁𝑎𝑚𝑒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𝑡𝑦𝑝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𝑎𝑡𝑡𝑟𝑁𝑎𝑚𝑒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2: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𝑡𝑦𝑝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, …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DE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746277"/>
                      </a:ext>
                    </a:extLst>
                  </a:tr>
                  <a:tr h="6947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1" dirty="0"/>
                            <a:t>Ausprägung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0" dirty="0"/>
                            <a:t>Aktueller Zustand der Datenbasis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360468"/>
                      </a:ext>
                    </a:extLst>
                  </a:tr>
                  <a:tr h="6947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1" dirty="0"/>
                            <a:t>Schlüssel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minimale Menge von Attributen, Tupel eindeutig identifizieren</a:t>
                          </a:r>
                          <a:endParaRPr lang="de-DE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1258564"/>
                      </a:ext>
                    </a:extLst>
                  </a:tr>
                  <a:tr h="6947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1" dirty="0"/>
                            <a:t>Primärschlüssel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0" dirty="0"/>
                            <a:t>Unterstrichen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7140966"/>
                      </a:ext>
                    </a:extLst>
                  </a:tr>
                  <a:tr h="6947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1" dirty="0"/>
                            <a:t>Verfeinerung des rel. Schema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Relationen mit gleichem Schlüssel kann man zusammenfassen</a:t>
                          </a:r>
                          <a:endParaRPr lang="de-DE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70391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ellenplatzhalter 17">
                <a:extLst>
                  <a:ext uri="{FF2B5EF4-FFF2-40B4-BE49-F238E27FC236}">
                    <a16:creationId xmlns:a16="http://schemas.microsoft.com/office/drawing/2014/main" id="{58F37584-A943-4CD8-8A69-4937513BAA1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1698959"/>
                  </p:ext>
                </p:extLst>
              </p:nvPr>
            </p:nvGraphicFramePr>
            <p:xfrm>
              <a:off x="277813" y="1449388"/>
              <a:ext cx="8588376" cy="4863096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730082">
                      <a:extLst>
                        <a:ext uri="{9D8B030D-6E8A-4147-A177-3AD203B41FA5}">
                          <a16:colId xmlns:a16="http://schemas.microsoft.com/office/drawing/2014/main" val="537326959"/>
                        </a:ext>
                      </a:extLst>
                    </a:gridCol>
                    <a:gridCol w="5858294">
                      <a:extLst>
                        <a:ext uri="{9D8B030D-6E8A-4147-A177-3AD203B41FA5}">
                          <a16:colId xmlns:a16="http://schemas.microsoft.com/office/drawing/2014/main" val="1471495466"/>
                        </a:ext>
                      </a:extLst>
                    </a:gridCol>
                  </a:tblGrid>
                  <a:tr h="6947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1" dirty="0"/>
                            <a:t>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6570" t="-1754" r="-104" b="-6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046031"/>
                      </a:ext>
                    </a:extLst>
                  </a:tr>
                  <a:tr h="6947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1" dirty="0"/>
                            <a:t>Tupel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6570" t="-101754" r="-104" b="-5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404239"/>
                      </a:ext>
                    </a:extLst>
                  </a:tr>
                  <a:tr h="6947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1" dirty="0"/>
                            <a:t>Schema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6570" t="-201754" r="-104" b="-4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46277"/>
                      </a:ext>
                    </a:extLst>
                  </a:tr>
                  <a:tr h="6947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1" dirty="0"/>
                            <a:t>Ausprägung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0" dirty="0"/>
                            <a:t>Aktueller Zustand der Datenbasis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360468"/>
                      </a:ext>
                    </a:extLst>
                  </a:tr>
                  <a:tr h="6947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1" dirty="0"/>
                            <a:t>Schlüssel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minimale Menge von Attributen, Tupel eindeutig identifizieren</a:t>
                          </a:r>
                          <a:endParaRPr lang="de-DE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1258564"/>
                      </a:ext>
                    </a:extLst>
                  </a:tr>
                  <a:tr h="6947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1" dirty="0"/>
                            <a:t>Primärschlüssel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0" dirty="0"/>
                            <a:t>Unterstrichen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7140966"/>
                      </a:ext>
                    </a:extLst>
                  </a:tr>
                  <a:tr h="6947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1" dirty="0"/>
                            <a:t>Verfeinerung des rel. Schema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Relationen mit gleichem Schlüssel kann man zusammenfassen</a:t>
                          </a:r>
                          <a:endParaRPr lang="de-DE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70391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07F65-4E18-409E-8EE7-74D28C90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8BFCE0-42DA-4999-99B6-73A8D0D5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170A58-7C86-4AE1-AEC5-15746351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5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5B16C43-56CD-40A6-9550-E1244928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Relationale Algebra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4C3FBE7-CF4A-4C82-8B3A-480163ABC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88766D-4653-4AC2-93E6-739E6D3F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626D2F-18AE-4692-BA96-2AD776C3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D9D1CE8-4E82-4138-81BF-C6948903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2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01F401-84CF-42BF-A6A4-733D38199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39BBAC-C3DB-416C-AC1C-BFFDF9DE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151BF-2328-41AB-90FA-04BA77A4EE9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8CF12-8431-42FA-AA74-FFDFC0F533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Selektion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3D6CFCD-01CC-40EE-8FC2-0960475686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Projektion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C3A8E3EA-0413-4FB4-9D45-366CEF3BC0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Kartesisches Produkt X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252EF6D1-7F64-41CC-9E15-0345738C20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Umbenennung</a:t>
            </a:r>
          </a:p>
        </p:txBody>
      </p:sp>
      <p:pic>
        <p:nvPicPr>
          <p:cNvPr id="35" name="Inhaltsplatzhalter 34">
            <a:extLst>
              <a:ext uri="{FF2B5EF4-FFF2-40B4-BE49-F238E27FC236}">
                <a16:creationId xmlns:a16="http://schemas.microsoft.com/office/drawing/2014/main" id="{6CBFA50B-F1B4-4BDF-9C19-CEF6B01C9249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4232684"/>
            <a:ext cx="4248150" cy="156445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Inhaltsplatzhalter 20">
                <a:extLst>
                  <a:ext uri="{FF2B5EF4-FFF2-40B4-BE49-F238E27FC236}">
                    <a16:creationId xmlns:a16="http://schemas.microsoft.com/office/drawing/2014/main" id="{1B5520A0-791E-47E6-BF2F-5745FC671EA7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/>
            <p:txBody>
              <a:bodyPr numCol="1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𝑁𝑒𝑢𝑒𝑟𝑁𝑎𝑚𝑒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𝑇𝑎𝑏𝑙𝑒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1" name="Inhaltsplatzhalter 20">
                <a:extLst>
                  <a:ext uri="{FF2B5EF4-FFF2-40B4-BE49-F238E27FC236}">
                    <a16:creationId xmlns:a16="http://schemas.microsoft.com/office/drawing/2014/main" id="{1B5520A0-791E-47E6-BF2F-5745FC671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blipFill>
                <a:blip r:embed="rId3"/>
                <a:stretch>
                  <a:fillRect l="-4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nhaltsplatzhalter 30">
            <a:extLst>
              <a:ext uri="{FF2B5EF4-FFF2-40B4-BE49-F238E27FC236}">
                <a16:creationId xmlns:a16="http://schemas.microsoft.com/office/drawing/2014/main" id="{43659962-9E44-4E31-901E-DF2E9A7ECAF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982049"/>
            <a:ext cx="4248150" cy="2169753"/>
          </a:xfrm>
        </p:spPr>
      </p:pic>
      <p:pic>
        <p:nvPicPr>
          <p:cNvPr id="33" name="Inhaltsplatzhalter 32">
            <a:extLst>
              <a:ext uri="{FF2B5EF4-FFF2-40B4-BE49-F238E27FC236}">
                <a16:creationId xmlns:a16="http://schemas.microsoft.com/office/drawing/2014/main" id="{F3C725F2-8F58-4294-930A-3E1D2F02A53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69" y="896938"/>
            <a:ext cx="3465812" cy="2339975"/>
          </a:xfrm>
        </p:spPr>
      </p:pic>
    </p:spTree>
    <p:extLst>
      <p:ext uri="{BB962C8B-B14F-4D97-AF65-F5344CB8AC3E}">
        <p14:creationId xmlns:p14="http://schemas.microsoft.com/office/powerpoint/2010/main" val="34773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6B3AAFC-B545-4378-80BD-63B1804D98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16E710-70ED-4816-8661-5C1C55D6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FDAF66-210F-4989-8985-8AD1FCA0960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A93140-3611-4B14-AFDD-AD87FD478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Natürlicher Verbund (</a:t>
            </a:r>
            <a:r>
              <a:rPr lang="de-DE" dirty="0" err="1"/>
              <a:t>Join</a:t>
            </a:r>
            <a:r>
              <a:rPr lang="de-DE" dirty="0"/>
              <a:t>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935F6D7-3269-4661-BFE4-B1C8B3FC0B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Allgemeiner </a:t>
            </a:r>
            <a:r>
              <a:rPr lang="de-DE" dirty="0" err="1"/>
              <a:t>Join</a:t>
            </a:r>
            <a:r>
              <a:rPr lang="de-DE" dirty="0"/>
              <a:t> (Theta-</a:t>
            </a:r>
            <a:r>
              <a:rPr lang="de-DE" dirty="0" err="1"/>
              <a:t>Join</a:t>
            </a:r>
            <a:r>
              <a:rPr lang="de-DE" dirty="0"/>
              <a:t>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A8F1C79-42B6-489A-B3D6-1FBE526735C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Alle Tupel vereinigt über gemeinsamen Attribut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A796267D-325F-4AC9-AB3A-9FDFC970F55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70" y="1838354"/>
            <a:ext cx="3123809" cy="457143"/>
          </a:xfr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9D15847-FFE8-4F32-B792-266B6307E9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Natürlicher </a:t>
            </a:r>
            <a:r>
              <a:rPr lang="de-DE" dirty="0" err="1"/>
              <a:t>Join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59C14E1-1E6F-4283-A447-FA7082E389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B2D92AD7-6A08-4BEB-B46E-96EF731C04F1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3" y="4053786"/>
            <a:ext cx="8587581" cy="1710485"/>
          </a:xfr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922511D-DE35-4B8A-A5C7-0E23909F351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61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I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M_I6_Presentation_Wide.potx" id="{7CC128BB-DCD2-4E37-8BCC-6EA7D9250DCD}" vid="{E51C5ED9-ACAB-4828-8F06-AED52E40E3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</Template>
  <TotalTime>0</TotalTime>
  <Words>1591</Words>
  <Application>Microsoft Office PowerPoint</Application>
  <PresentationFormat>Bildschirmpräsentation (4:3)</PresentationFormat>
  <Paragraphs>410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Wingdings</vt:lpstr>
      <vt:lpstr>Office</vt:lpstr>
      <vt:lpstr>Grundlagen Datenbanken</vt:lpstr>
      <vt:lpstr>PowerPoint-Präsentation</vt:lpstr>
      <vt:lpstr>PowerPoint-Präsentation</vt:lpstr>
      <vt:lpstr>PowerPoint-Präsentation</vt:lpstr>
      <vt:lpstr>Grundlagen des relationalen Modells</vt:lpstr>
      <vt:lpstr>Grundlagen</vt:lpstr>
      <vt:lpstr>Relationale Algebra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Relationenkalkül</vt:lpstr>
      <vt:lpstr>Tupelkalkül</vt:lpstr>
      <vt:lpstr>Domänenkalkül</vt:lpstr>
      <vt:lpstr>Structured Query Language</vt:lpstr>
      <vt:lpstr>PowerPoint-Präsentation</vt:lpstr>
      <vt:lpstr>Anfragen</vt:lpstr>
      <vt:lpstr>Aggregatfunktion und Gruppierung</vt:lpstr>
      <vt:lpstr>PowerPoint-Präsentation</vt:lpstr>
      <vt:lpstr>Null-Werte</vt:lpstr>
      <vt:lpstr>PowerPoint-Präsentation</vt:lpstr>
      <vt:lpstr>Datenintegrität</vt:lpstr>
      <vt:lpstr>PowerPoint-Präsentation</vt:lpstr>
      <vt:lpstr>PowerPoint-Präsentation</vt:lpstr>
      <vt:lpstr>PowerPoint-Präsentation</vt:lpstr>
      <vt:lpstr>Relationale Entwurfstheorie</vt:lpstr>
      <vt:lpstr>PowerPoint-Präsentation</vt:lpstr>
      <vt:lpstr>PowerPoint-Präsentation</vt:lpstr>
      <vt:lpstr>PowerPoint-Präsentation</vt:lpstr>
      <vt:lpstr>PowerPoint-Präsentation</vt:lpstr>
      <vt:lpstr>Synthesealgorithmus</vt:lpstr>
    </vt:vector>
  </TitlesOfParts>
  <Manager>knoll@mytum.de</Manager>
  <Company>Technische Universität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ga58lum</dc:creator>
  <cp:lastModifiedBy>ga58lum</cp:lastModifiedBy>
  <cp:revision>34</cp:revision>
  <cp:lastPrinted>2018-02-16T15:47:40Z</cp:lastPrinted>
  <dcterms:created xsi:type="dcterms:W3CDTF">2018-02-16T13:20:35Z</dcterms:created>
  <dcterms:modified xsi:type="dcterms:W3CDTF">2018-02-16T18:18:04Z</dcterms:modified>
</cp:coreProperties>
</file>