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5213" cy="428037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0879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1758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26382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3517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0439705" algn="l" defTabSz="2087941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12527646" algn="l" defTabSz="2087941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14615587" algn="l" defTabSz="2087941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16703528" algn="l" defTabSz="2087941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880"/>
    <a:srgbClr val="4F91CD"/>
    <a:srgbClr val="073776"/>
    <a:srgbClr val="000000"/>
    <a:srgbClr val="002C76"/>
    <a:srgbClr val="004B8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5" autoAdjust="0"/>
    <p:restoredTop sz="94660"/>
  </p:normalViewPr>
  <p:slideViewPr>
    <p:cSldViewPr>
      <p:cViewPr varScale="1">
        <p:scale>
          <a:sx n="20" d="100"/>
          <a:sy n="20" d="100"/>
        </p:scale>
        <p:origin x="3835" y="82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FAE5-9B7C-AE49-88FE-01662C0F455C}" type="datetime2">
              <a:rPr lang="de-DE" smtClean="0"/>
              <a:t>Dienstag, 29. Januar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7FD0F-6887-4D4E-9875-BFF6F56D08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228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ADB6C008-3584-D644-96F2-AB27C5F1DC50}" type="datetime2">
              <a:rPr lang="de-DE" smtClean="0"/>
              <a:t>Dienstag, 29. Januar 2019</a:t>
            </a:fld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36465F8-EBD9-774F-A0F1-81F8AA38F4A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7870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087941" algn="l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4175882" algn="l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6263823" algn="l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8351764" algn="l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10439705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70993"/>
            <a:ext cx="30275211" cy="996167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593806" y="3037681"/>
            <a:ext cx="22326600" cy="2362200"/>
          </a:xfrm>
          <a:prstGeom prst="rect">
            <a:avLst/>
          </a:prstGeom>
        </p:spPr>
        <p:txBody>
          <a:bodyPr vert="horz" anchor="b"/>
          <a:lstStyle>
            <a:lvl1pPr>
              <a:defRPr sz="7200" b="0" baseline="0">
                <a:solidFill>
                  <a:schemeClr val="bg1"/>
                </a:solidFill>
              </a:defRPr>
            </a:lvl1pPr>
          </a:lstStyle>
          <a:p>
            <a:r>
              <a:rPr lang="en-US" sz="7200" spc="-30" dirty="0">
                <a:solidFill>
                  <a:schemeClr val="bg1"/>
                </a:solidFill>
                <a:latin typeface="+mj-lt"/>
              </a:rPr>
              <a:t>Title …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93806" y="7152481"/>
            <a:ext cx="22326600" cy="2667000"/>
          </a:xfrm>
          <a:prstGeom prst="rect">
            <a:avLst/>
          </a:prstGeom>
        </p:spPr>
        <p:txBody>
          <a:bodyPr vert="horz"/>
          <a:lstStyle>
            <a:lvl1pPr marL="514350" indent="-514350">
              <a:buFont typeface="+mj-lt"/>
              <a:buAutoNum type="arabicPeriod"/>
              <a:defRPr sz="3200" baseline="0">
                <a:solidFill>
                  <a:srgbClr val="002C76"/>
                </a:solidFill>
              </a:defRPr>
            </a:lvl1pPr>
          </a:lstStyle>
          <a:p>
            <a:pPr lvl="0"/>
            <a:r>
              <a:rPr lang="en-US" dirty="0"/>
              <a:t>Institution One</a:t>
            </a:r>
          </a:p>
          <a:p>
            <a:pPr lvl="0"/>
            <a:r>
              <a:rPr lang="en-US" dirty="0"/>
              <a:t>Institution Two</a:t>
            </a:r>
          </a:p>
          <a:p>
            <a:pPr lvl="0"/>
            <a:r>
              <a:rPr lang="en-US" dirty="0" err="1"/>
              <a:t>Institiution</a:t>
            </a:r>
            <a:r>
              <a:rPr lang="en-US" dirty="0"/>
              <a:t> Three</a:t>
            </a:r>
          </a:p>
          <a:p>
            <a:pPr lvl="0"/>
            <a:r>
              <a:rPr lang="en-US" dirty="0"/>
              <a:t>Institution Four (if more, use smaller line spacing between lines)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7593805" y="5476081"/>
            <a:ext cx="22326601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Authors list …</a:t>
            </a:r>
          </a:p>
        </p:txBody>
      </p:sp>
    </p:spTree>
    <p:extLst>
      <p:ext uri="{BB962C8B-B14F-4D97-AF65-F5344CB8AC3E}">
        <p14:creationId xmlns:p14="http://schemas.microsoft.com/office/powerpoint/2010/main" val="8070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0993"/>
            <a:ext cx="30275211" cy="99616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333333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err="1"/>
              <a:t>WiFi</a:t>
            </a:r>
            <a:r>
              <a:rPr lang="en-US" sz="9600" dirty="0"/>
              <a:t> Signal Visualizer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93806" y="7360321"/>
            <a:ext cx="22326600" cy="24591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Computer Aided Medical Procedures and Augmented Reality, Technical University of Munich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4000" dirty="0"/>
          </a:p>
          <a:p>
            <a:r>
              <a:rPr lang="en-US" sz="4000" dirty="0"/>
              <a:t>Marcel Bruckner, Julian </a:t>
            </a:r>
            <a:r>
              <a:rPr lang="en-US" sz="4000" dirty="0" err="1"/>
              <a:t>Hohenadel</a:t>
            </a:r>
            <a:endParaRPr lang="en-US" sz="40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E83418C-ECDD-4026-8E75-FE7E4029815F}"/>
              </a:ext>
            </a:extLst>
          </p:cNvPr>
          <p:cNvSpPr/>
          <p:nvPr/>
        </p:nvSpPr>
        <p:spPr>
          <a:xfrm>
            <a:off x="952030" y="9854775"/>
            <a:ext cx="13680000" cy="11018072"/>
          </a:xfrm>
          <a:prstGeom prst="roundRect">
            <a:avLst>
              <a:gd name="adj" fmla="val 13071"/>
            </a:avLst>
          </a:prstGeom>
          <a:solidFill>
            <a:schemeClr val="bg1"/>
          </a:solidFill>
          <a:ln w="38100">
            <a:solidFill>
              <a:srgbClr val="073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In some places the </a:t>
            </a:r>
            <a:r>
              <a:rPr lang="en-US" sz="4000" dirty="0">
                <a:solidFill>
                  <a:srgbClr val="4F91CD"/>
                </a:solidFill>
              </a:rPr>
              <a:t>distribution of the </a:t>
            </a:r>
            <a:r>
              <a:rPr lang="en-US" sz="4000" dirty="0" err="1">
                <a:solidFill>
                  <a:srgbClr val="4F91CD"/>
                </a:solidFill>
              </a:rPr>
              <a:t>WiFi</a:t>
            </a:r>
            <a:r>
              <a:rPr lang="en-US" sz="4000" dirty="0">
                <a:solidFill>
                  <a:srgbClr val="4F91CD"/>
                </a:solidFill>
              </a:rPr>
              <a:t> strength  </a:t>
            </a:r>
            <a:r>
              <a:rPr lang="en-US" sz="4000" dirty="0">
                <a:solidFill>
                  <a:srgbClr val="2A3880"/>
                </a:solidFill>
              </a:rPr>
              <a:t>is hard to understand, so a method to visualize it is needed.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The result of this project is a </a:t>
            </a:r>
            <a:r>
              <a:rPr lang="en-US" sz="4000" dirty="0" err="1">
                <a:solidFill>
                  <a:srgbClr val="4F91CD"/>
                </a:solidFill>
              </a:rPr>
              <a:t>WiFi</a:t>
            </a:r>
            <a:r>
              <a:rPr lang="en-US" sz="4000" dirty="0">
                <a:solidFill>
                  <a:srgbClr val="4F91CD"/>
                </a:solidFill>
              </a:rPr>
              <a:t> Signal Visualizer</a:t>
            </a:r>
            <a:r>
              <a:rPr lang="en-US" sz="4000" dirty="0">
                <a:solidFill>
                  <a:srgbClr val="2A3880"/>
                </a:solidFill>
              </a:rPr>
              <a:t>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We use the </a:t>
            </a:r>
            <a:r>
              <a:rPr lang="en-US" sz="4000" dirty="0" err="1">
                <a:solidFill>
                  <a:srgbClr val="4F91CD"/>
                </a:solidFill>
              </a:rPr>
              <a:t>Hololens</a:t>
            </a:r>
            <a:r>
              <a:rPr lang="en-US" sz="4000" dirty="0">
                <a:solidFill>
                  <a:srgbClr val="2A3880"/>
                </a:solidFill>
              </a:rPr>
              <a:t> to display the measured </a:t>
            </a:r>
            <a:r>
              <a:rPr lang="en-US" sz="4000" dirty="0" err="1">
                <a:solidFill>
                  <a:srgbClr val="2A3880"/>
                </a:solidFill>
              </a:rPr>
              <a:t>WiFi</a:t>
            </a:r>
            <a:r>
              <a:rPr lang="en-US" sz="4000" dirty="0">
                <a:solidFill>
                  <a:srgbClr val="2A3880"/>
                </a:solidFill>
              </a:rPr>
              <a:t> signal in real time.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The </a:t>
            </a:r>
            <a:r>
              <a:rPr lang="en-US" sz="4000" dirty="0" err="1">
                <a:solidFill>
                  <a:srgbClr val="2A3880"/>
                </a:solidFill>
              </a:rPr>
              <a:t>WiFi</a:t>
            </a:r>
            <a:r>
              <a:rPr lang="en-US" sz="4000" dirty="0">
                <a:solidFill>
                  <a:srgbClr val="2A3880"/>
                </a:solidFill>
              </a:rPr>
              <a:t> Signal Visualizer is a proof of concept for the visualization of different electromagnetic signals in </a:t>
            </a:r>
            <a:r>
              <a:rPr lang="en-US" sz="4000" dirty="0">
                <a:solidFill>
                  <a:srgbClr val="4F91CD"/>
                </a:solidFill>
              </a:rPr>
              <a:t>augmented reality</a:t>
            </a:r>
            <a:r>
              <a:rPr lang="en-US" sz="4000" dirty="0">
                <a:solidFill>
                  <a:srgbClr val="2A3880"/>
                </a:solidFill>
              </a:rPr>
              <a:t>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F91CD"/>
                </a:solidFill>
              </a:rPr>
              <a:t>Signal dead spots </a:t>
            </a:r>
            <a:r>
              <a:rPr lang="en-US" sz="4000" dirty="0">
                <a:solidFill>
                  <a:srgbClr val="2A3880"/>
                </a:solidFill>
              </a:rPr>
              <a:t>and </a:t>
            </a:r>
            <a:r>
              <a:rPr lang="en-US" sz="4000" dirty="0">
                <a:solidFill>
                  <a:srgbClr val="4F91CD"/>
                </a:solidFill>
              </a:rPr>
              <a:t>spikes</a:t>
            </a:r>
            <a:r>
              <a:rPr lang="en-US" sz="4000" dirty="0">
                <a:solidFill>
                  <a:srgbClr val="2A3880"/>
                </a:solidFill>
              </a:rPr>
              <a:t> can easily be detected with the visualization.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Possible other </a:t>
            </a:r>
            <a:r>
              <a:rPr lang="en-US" sz="4000" dirty="0">
                <a:solidFill>
                  <a:srgbClr val="4F91CD"/>
                </a:solidFill>
              </a:rPr>
              <a:t>use cases </a:t>
            </a:r>
            <a:r>
              <a:rPr lang="en-US" sz="4000" dirty="0">
                <a:solidFill>
                  <a:srgbClr val="2A3880"/>
                </a:solidFill>
              </a:rPr>
              <a:t>are:</a:t>
            </a:r>
          </a:p>
          <a:p>
            <a:pPr marL="2659441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Radiography (X-Ray)</a:t>
            </a:r>
          </a:p>
          <a:p>
            <a:pPr marL="2659441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Magnetic Resonance Imaging (MRI)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88CE3D-763E-494C-BF13-B3296970A30B}"/>
              </a:ext>
            </a:extLst>
          </p:cNvPr>
          <p:cNvSpPr/>
          <p:nvPr/>
        </p:nvSpPr>
        <p:spPr>
          <a:xfrm>
            <a:off x="8944918" y="9109049"/>
            <a:ext cx="4478217" cy="1336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rgbClr val="4F91CD"/>
                </a:solidFill>
                <a:latin typeface="TUM Neue Helvetica 55 Regular" panose="020B0604020202020204" pitchFamily="34" charset="0"/>
              </a:rPr>
              <a:t>Background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C327BAF-469C-4652-B207-C11F5245D134}"/>
              </a:ext>
            </a:extLst>
          </p:cNvPr>
          <p:cNvSpPr/>
          <p:nvPr/>
        </p:nvSpPr>
        <p:spPr>
          <a:xfrm>
            <a:off x="15643183" y="9819481"/>
            <a:ext cx="13680000" cy="26320992"/>
          </a:xfrm>
          <a:prstGeom prst="roundRect">
            <a:avLst>
              <a:gd name="adj" fmla="val 11988"/>
            </a:avLst>
          </a:prstGeom>
          <a:solidFill>
            <a:schemeClr val="bg1"/>
          </a:solidFill>
          <a:ln w="38100">
            <a:solidFill>
              <a:srgbClr val="073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800" dirty="0">
              <a:solidFill>
                <a:srgbClr val="073776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AF5ABA9-C223-4720-9A82-E4C202555C9F}"/>
              </a:ext>
            </a:extLst>
          </p:cNvPr>
          <p:cNvSpPr/>
          <p:nvPr/>
        </p:nvSpPr>
        <p:spPr>
          <a:xfrm>
            <a:off x="24858686" y="9109049"/>
            <a:ext cx="3019850" cy="1336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>
                <a:solidFill>
                  <a:srgbClr val="4F91CD"/>
                </a:solidFill>
                <a:latin typeface="TUM Neue Helvetica 55 Regular" panose="020B0604020202020204" pitchFamily="34" charset="0"/>
              </a:rPr>
              <a:t>Results</a:t>
            </a:r>
            <a:endParaRPr lang="de-DE" sz="5400" dirty="0">
              <a:solidFill>
                <a:srgbClr val="4F91CD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1879FF9-C393-41AD-A110-06F055A09B0C}"/>
              </a:ext>
            </a:extLst>
          </p:cNvPr>
          <p:cNvSpPr/>
          <p:nvPr/>
        </p:nvSpPr>
        <p:spPr>
          <a:xfrm>
            <a:off x="952030" y="37651401"/>
            <a:ext cx="28311473" cy="31695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73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4000" b="1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Chair </a:t>
            </a:r>
            <a:r>
              <a:rPr lang="de-DE" sz="4000" b="1" dirty="0" err="1">
                <a:solidFill>
                  <a:srgbClr val="073776"/>
                </a:solidFill>
                <a:latin typeface="TUM Neue Helvetica 55 Regular" panose="020B0604020202020204" pitchFamily="34" charset="0"/>
              </a:rPr>
              <a:t>for</a:t>
            </a:r>
            <a:r>
              <a:rPr lang="de-DE" sz="4000" b="1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 Computer </a:t>
            </a:r>
            <a:r>
              <a:rPr lang="de-DE" sz="4000" b="1" dirty="0" err="1">
                <a:solidFill>
                  <a:srgbClr val="073776"/>
                </a:solidFill>
                <a:latin typeface="TUM Neue Helvetica 55 Regular" panose="020B0604020202020204" pitchFamily="34" charset="0"/>
              </a:rPr>
              <a:t>Aided</a:t>
            </a:r>
            <a:r>
              <a:rPr lang="de-DE" sz="4000" b="1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 Medical </a:t>
            </a:r>
            <a:r>
              <a:rPr lang="de-DE" sz="4000" b="1" dirty="0" err="1">
                <a:solidFill>
                  <a:srgbClr val="073776"/>
                </a:solidFill>
                <a:latin typeface="TUM Neue Helvetica 55 Regular" panose="020B0604020202020204" pitchFamily="34" charset="0"/>
              </a:rPr>
              <a:t>Procedures</a:t>
            </a:r>
            <a:r>
              <a:rPr lang="de-DE" sz="4000" b="1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 &amp; </a:t>
            </a:r>
            <a:r>
              <a:rPr lang="de-DE" sz="4000" b="1" dirty="0" err="1">
                <a:solidFill>
                  <a:srgbClr val="073776"/>
                </a:solidFill>
                <a:latin typeface="TUM Neue Helvetica 55 Regular" panose="020B0604020202020204" pitchFamily="34" charset="0"/>
              </a:rPr>
              <a:t>Augmented</a:t>
            </a:r>
            <a:r>
              <a:rPr lang="de-DE" sz="4000" b="1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 Reality, Technical University </a:t>
            </a:r>
            <a:r>
              <a:rPr lang="de-DE" sz="4000" b="1" dirty="0" err="1">
                <a:solidFill>
                  <a:srgbClr val="073776"/>
                </a:solidFill>
                <a:latin typeface="TUM Neue Helvetica 55 Regular" panose="020B0604020202020204" pitchFamily="34" charset="0"/>
              </a:rPr>
              <a:t>of</a:t>
            </a:r>
            <a:r>
              <a:rPr lang="de-DE" sz="4000" b="1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 Munich</a:t>
            </a:r>
            <a:endParaRPr lang="de-DE" sz="4000" dirty="0">
              <a:solidFill>
                <a:srgbClr val="073776"/>
              </a:solidFill>
              <a:latin typeface="TUM Neue Helvetica 55 Regular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4000" b="1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Nassir </a:t>
            </a:r>
            <a:r>
              <a:rPr lang="de-DE" sz="4000" b="1" dirty="0" err="1">
                <a:solidFill>
                  <a:srgbClr val="073776"/>
                </a:solidFill>
                <a:latin typeface="TUM Neue Helvetica 55 Regular" panose="020B0604020202020204" pitchFamily="34" charset="0"/>
              </a:rPr>
              <a:t>Navab</a:t>
            </a:r>
            <a:r>
              <a:rPr lang="de-DE" sz="4000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, Prof. Dr. </a:t>
            </a:r>
          </a:p>
          <a:p>
            <a:pPr>
              <a:lnSpc>
                <a:spcPct val="150000"/>
              </a:lnSpc>
            </a:pPr>
            <a:r>
              <a:rPr lang="de-DE" sz="4000" b="1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Jakob </a:t>
            </a:r>
            <a:r>
              <a:rPr lang="de-DE" sz="4000" b="1" dirty="0" err="1">
                <a:solidFill>
                  <a:srgbClr val="073776"/>
                </a:solidFill>
                <a:latin typeface="TUM Neue Helvetica 55 Regular" panose="020B0604020202020204" pitchFamily="34" charset="0"/>
              </a:rPr>
              <a:t>Weiss</a:t>
            </a:r>
            <a:r>
              <a:rPr lang="de-DE" sz="4000" dirty="0">
                <a:solidFill>
                  <a:srgbClr val="073776"/>
                </a:solidFill>
                <a:latin typeface="TUM Neue Helvetica 55 Regular" panose="020B0604020202020204" pitchFamily="34" charset="0"/>
              </a:rPr>
              <a:t>, M.Sc., Research </a:t>
            </a:r>
            <a:r>
              <a:rPr lang="de-DE" sz="4000" dirty="0" err="1">
                <a:solidFill>
                  <a:srgbClr val="073776"/>
                </a:solidFill>
                <a:latin typeface="TUM Neue Helvetica 55 Regular" panose="020B0604020202020204" pitchFamily="34" charset="0"/>
              </a:rPr>
              <a:t>Assistant</a:t>
            </a:r>
            <a:endParaRPr lang="de-DE" sz="4000" dirty="0">
              <a:solidFill>
                <a:srgbClr val="073776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458B6D5-5206-4249-B8C2-5E42AA991E71}"/>
              </a:ext>
            </a:extLst>
          </p:cNvPr>
          <p:cNvSpPr/>
          <p:nvPr/>
        </p:nvSpPr>
        <p:spPr>
          <a:xfrm>
            <a:off x="952030" y="22265977"/>
            <a:ext cx="13680000" cy="69585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73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A3880"/>
                </a:solidFill>
              </a:rPr>
              <a:t>Hololens</a:t>
            </a:r>
            <a:r>
              <a:rPr lang="en-US" sz="4000" dirty="0">
                <a:solidFill>
                  <a:srgbClr val="2A3880"/>
                </a:solidFill>
              </a:rPr>
              <a:t> cameras used for smartphone detection and </a:t>
            </a:r>
            <a:r>
              <a:rPr lang="en-US" sz="4000" dirty="0">
                <a:solidFill>
                  <a:srgbClr val="4F91CD"/>
                </a:solidFill>
              </a:rPr>
              <a:t>position tracking</a:t>
            </a:r>
            <a:r>
              <a:rPr lang="en-US" sz="4000" dirty="0">
                <a:solidFill>
                  <a:srgbClr val="2A3880"/>
                </a:solidFill>
              </a:rPr>
              <a:t>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Use of the smartphone </a:t>
            </a:r>
            <a:r>
              <a:rPr lang="en-US" sz="4000" dirty="0" err="1">
                <a:solidFill>
                  <a:srgbClr val="4F91CD"/>
                </a:solidFill>
              </a:rPr>
              <a:t>WiFi</a:t>
            </a:r>
            <a:r>
              <a:rPr lang="en-US" sz="4000" dirty="0">
                <a:solidFill>
                  <a:srgbClr val="4F91CD"/>
                </a:solidFill>
              </a:rPr>
              <a:t> module </a:t>
            </a:r>
            <a:r>
              <a:rPr lang="en-US" sz="4000" dirty="0">
                <a:solidFill>
                  <a:srgbClr val="2A3880"/>
                </a:solidFill>
              </a:rPr>
              <a:t>to capture signal strength.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F91CD"/>
                </a:solidFill>
              </a:rPr>
              <a:t>Cross-platform communication </a:t>
            </a:r>
            <a:r>
              <a:rPr lang="en-US" sz="4000" dirty="0">
                <a:solidFill>
                  <a:srgbClr val="2A3880"/>
                </a:solidFill>
              </a:rPr>
              <a:t>between </a:t>
            </a:r>
            <a:r>
              <a:rPr lang="en-US" sz="4000" dirty="0" err="1">
                <a:solidFill>
                  <a:srgbClr val="2A3880"/>
                </a:solidFill>
              </a:rPr>
              <a:t>Hololens</a:t>
            </a:r>
            <a:r>
              <a:rPr lang="en-US" sz="4000" dirty="0">
                <a:solidFill>
                  <a:srgbClr val="2A3880"/>
                </a:solidFill>
              </a:rPr>
              <a:t> and smartphone via HTTP / 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A3880"/>
                </a:solidFill>
              </a:rPr>
              <a:t>Rendering of the measurement point cloud via the </a:t>
            </a:r>
            <a:r>
              <a:rPr lang="en-US" sz="4000" dirty="0" err="1">
                <a:solidFill>
                  <a:srgbClr val="2A3880"/>
                </a:solidFill>
              </a:rPr>
              <a:t>Hololens</a:t>
            </a:r>
            <a:r>
              <a:rPr lang="en-US" sz="4000" dirty="0">
                <a:solidFill>
                  <a:srgbClr val="2A3880"/>
                </a:solidFill>
              </a:rPr>
              <a:t> in </a:t>
            </a:r>
            <a:r>
              <a:rPr lang="en-US" sz="4000" dirty="0">
                <a:solidFill>
                  <a:srgbClr val="4F91CD"/>
                </a:solidFill>
              </a:rPr>
              <a:t>augmented reality</a:t>
            </a:r>
            <a:r>
              <a:rPr lang="en-US" sz="4000" dirty="0">
                <a:solidFill>
                  <a:srgbClr val="2A3880"/>
                </a:solidFill>
              </a:rPr>
              <a:t>.</a:t>
            </a:r>
            <a:endParaRPr lang="en-US" sz="4000" dirty="0">
              <a:solidFill>
                <a:srgbClr val="4F91CD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8B96E7D-155F-46CE-ADE2-C795580F420B}"/>
              </a:ext>
            </a:extLst>
          </p:cNvPr>
          <p:cNvSpPr/>
          <p:nvPr/>
        </p:nvSpPr>
        <p:spPr>
          <a:xfrm>
            <a:off x="10092418" y="21543967"/>
            <a:ext cx="3354119" cy="1372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rgbClr val="4F91CD"/>
                </a:solidFill>
                <a:latin typeface="TUM Neue Helvetica 55 Regular" panose="020B0604020202020204" pitchFamily="34" charset="0"/>
              </a:rPr>
              <a:t>Methods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754ACFE-652B-4C33-8B15-DA6F33815F27}"/>
              </a:ext>
            </a:extLst>
          </p:cNvPr>
          <p:cNvSpPr/>
          <p:nvPr/>
        </p:nvSpPr>
        <p:spPr>
          <a:xfrm>
            <a:off x="984074" y="30593986"/>
            <a:ext cx="13680000" cy="55410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3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Augmented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reality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makes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an </a:t>
            </a:r>
            <a:r>
              <a:rPr lang="de-DE" sz="4000" dirty="0">
                <a:solidFill>
                  <a:srgbClr val="4F91CD"/>
                </a:solidFill>
                <a:latin typeface="TUM Neue Helvetica 55 Regular" panose="020B0604020202020204" pitchFamily="34" charset="0"/>
              </a:rPr>
              <a:t>immersive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visualization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of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different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signals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possible.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Allows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the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user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to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view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the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signal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>
                <a:solidFill>
                  <a:srgbClr val="4F91CD"/>
                </a:solidFill>
                <a:latin typeface="TUM Neue Helvetica 55 Regular" panose="020B0604020202020204" pitchFamily="34" charset="0"/>
              </a:rPr>
              <a:t>in-situ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and to       </a:t>
            </a:r>
            <a:r>
              <a:rPr lang="de-DE" sz="4000" dirty="0" err="1">
                <a:solidFill>
                  <a:srgbClr val="4F91CD"/>
                </a:solidFill>
                <a:latin typeface="TUM Neue Helvetica 55 Regular" panose="020B0604020202020204" pitchFamily="34" charset="0"/>
              </a:rPr>
              <a:t>dive</a:t>
            </a:r>
            <a:r>
              <a:rPr lang="de-DE" sz="4000" dirty="0">
                <a:solidFill>
                  <a:srgbClr val="4F91CD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4F91CD"/>
                </a:solidFill>
                <a:latin typeface="TUM Neue Helvetica 55 Regular" panose="020B0604020202020204" pitchFamily="34" charset="0"/>
              </a:rPr>
              <a:t>into</a:t>
            </a:r>
            <a:r>
              <a:rPr lang="de-DE" sz="4000" dirty="0">
                <a:solidFill>
                  <a:srgbClr val="4F91CD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the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measurement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cloud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Signal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dead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spots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and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spikes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can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be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visualized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and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the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signal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sender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position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can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be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4F91CD"/>
                </a:solidFill>
                <a:latin typeface="TUM Neue Helvetica 55 Regular" panose="020B0604020202020204" pitchFamily="34" charset="0"/>
              </a:rPr>
              <a:t>optimized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 </a:t>
            </a:r>
            <a:r>
              <a:rPr lang="de-DE" sz="4000" dirty="0" err="1">
                <a:solidFill>
                  <a:srgbClr val="2A3880"/>
                </a:solidFill>
                <a:latin typeface="TUM Neue Helvetica 55 Regular" panose="020B0604020202020204" pitchFamily="34" charset="0"/>
              </a:rPr>
              <a:t>thereby</a:t>
            </a:r>
            <a:r>
              <a:rPr lang="de-DE" sz="4000" dirty="0">
                <a:solidFill>
                  <a:srgbClr val="2A3880"/>
                </a:solidFill>
                <a:latin typeface="TUM Neue Helvetica 55 Regular" panose="020B0604020202020204" pitchFamily="34" charset="0"/>
              </a:rPr>
              <a:t>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698198-AA0B-4FA1-A989-FCFE5A9200C7}"/>
              </a:ext>
            </a:extLst>
          </p:cNvPr>
          <p:cNvSpPr/>
          <p:nvPr/>
        </p:nvSpPr>
        <p:spPr>
          <a:xfrm>
            <a:off x="9472376" y="29895659"/>
            <a:ext cx="3974161" cy="1214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>
                <a:solidFill>
                  <a:srgbClr val="4F91CD"/>
                </a:solidFill>
                <a:latin typeface="TUM Neue Helvetica 55 Regular" panose="020B0604020202020204" pitchFamily="34" charset="0"/>
              </a:rPr>
              <a:t>Conclusion</a:t>
            </a:r>
            <a:endParaRPr lang="de-DE" sz="5400" dirty="0">
              <a:solidFill>
                <a:srgbClr val="4F91CD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874B7A1-2478-40FF-BB38-736C1B2FE673}"/>
              </a:ext>
            </a:extLst>
          </p:cNvPr>
          <p:cNvSpPr/>
          <p:nvPr/>
        </p:nvSpPr>
        <p:spPr>
          <a:xfrm>
            <a:off x="21690334" y="36811593"/>
            <a:ext cx="6620250" cy="1336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>
                <a:solidFill>
                  <a:srgbClr val="4F91CD"/>
                </a:solidFill>
                <a:latin typeface="TUM Neue Helvetica 55 Regular" panose="020B0604020202020204" pitchFamily="34" charset="0"/>
              </a:rPr>
              <a:t>Acknowledgements</a:t>
            </a:r>
            <a:endParaRPr lang="de-DE" sz="5400" dirty="0">
              <a:solidFill>
                <a:srgbClr val="4F91CD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367022D-4723-43AA-BBF8-BB8FB8FAC14A}"/>
              </a:ext>
            </a:extLst>
          </p:cNvPr>
          <p:cNvSpPr/>
          <p:nvPr/>
        </p:nvSpPr>
        <p:spPr>
          <a:xfrm>
            <a:off x="16188877" y="27331695"/>
            <a:ext cx="12601400" cy="631743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73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800" dirty="0">
              <a:solidFill>
                <a:srgbClr val="073776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970B516-29B9-4CAD-B932-5ACA50266EA4}"/>
              </a:ext>
            </a:extLst>
          </p:cNvPr>
          <p:cNvSpPr/>
          <p:nvPr/>
        </p:nvSpPr>
        <p:spPr>
          <a:xfrm>
            <a:off x="0" y="41492113"/>
            <a:ext cx="30275213" cy="1091952"/>
          </a:xfrm>
          <a:prstGeom prst="rect">
            <a:avLst/>
          </a:prstGeom>
          <a:solidFill>
            <a:srgbClr val="2A38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Marcel Bruckner, mbruckner94@gmail.com; Julian Hohenadel, julian.hohenadel@gmail.com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5631978-BE5A-4775-A25E-45B32DAA2566}"/>
              </a:ext>
            </a:extLst>
          </p:cNvPr>
          <p:cNvSpPr/>
          <p:nvPr/>
        </p:nvSpPr>
        <p:spPr>
          <a:xfrm rot="10800000">
            <a:off x="16433750" y="21595515"/>
            <a:ext cx="12082953" cy="21493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73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800" dirty="0">
              <a:solidFill>
                <a:srgbClr val="073776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F610CBB-9188-4AEA-996C-2970CF92F6FD}"/>
              </a:ext>
            </a:extLst>
          </p:cNvPr>
          <p:cNvSpPr/>
          <p:nvPr/>
        </p:nvSpPr>
        <p:spPr>
          <a:xfrm>
            <a:off x="25650773" y="11268513"/>
            <a:ext cx="3248697" cy="6820999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73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800" dirty="0">
              <a:solidFill>
                <a:srgbClr val="073776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86457B4-4B20-4B68-BEA5-E5EB9042ECE4}"/>
              </a:ext>
            </a:extLst>
          </p:cNvPr>
          <p:cNvSpPr/>
          <p:nvPr/>
        </p:nvSpPr>
        <p:spPr>
          <a:xfrm>
            <a:off x="16207436" y="11798692"/>
            <a:ext cx="5685461" cy="576064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73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800" dirty="0">
              <a:solidFill>
                <a:srgbClr val="073776"/>
              </a:solidFill>
              <a:latin typeface="TUM Neue Helvetica 55 Regular" panose="020B060402020202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3DDFCAA-D77B-473C-9843-B7BAC43A157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21892897" y="14679012"/>
            <a:ext cx="3757876" cy="1"/>
          </a:xfrm>
          <a:prstGeom prst="straightConnector1">
            <a:avLst/>
          </a:prstGeom>
          <a:ln>
            <a:solidFill>
              <a:srgbClr val="4F91CD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C44AFD5-F610-4D99-A831-C9C3641AFA41}"/>
              </a:ext>
            </a:extLst>
          </p:cNvPr>
          <p:cNvSpPr txBox="1"/>
          <p:nvPr/>
        </p:nvSpPr>
        <p:spPr>
          <a:xfrm>
            <a:off x="22382452" y="13816629"/>
            <a:ext cx="4952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2A3880"/>
                </a:solidFill>
                <a:latin typeface="+mj-lt"/>
              </a:rPr>
              <a:t>3D Pose</a:t>
            </a:r>
            <a:r>
              <a:rPr lang="de-DE" sz="4400" baseline="30000" dirty="0">
                <a:solidFill>
                  <a:srgbClr val="2A3880"/>
                </a:solidFill>
                <a:latin typeface="+mj-lt"/>
              </a:rPr>
              <a:t>1</a:t>
            </a:r>
            <a:r>
              <a:rPr lang="de-DE" sz="40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4000" dirty="0">
                <a:solidFill>
                  <a:srgbClr val="2A3880"/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de-DE" sz="4000" dirty="0">
              <a:solidFill>
                <a:srgbClr val="2A3880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5FE923C-946A-431F-BB92-6A53DD138436}"/>
              </a:ext>
            </a:extLst>
          </p:cNvPr>
          <p:cNvSpPr txBox="1"/>
          <p:nvPr/>
        </p:nvSpPr>
        <p:spPr>
          <a:xfrm>
            <a:off x="21978366" y="14830002"/>
            <a:ext cx="3913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2A3880"/>
                </a:solidFill>
                <a:latin typeface="+mj-lt"/>
                <a:sym typeface="Wingdings" panose="05000000000000000000" pitchFamily="2" charset="2"/>
              </a:rPr>
              <a:t> WiFi signal</a:t>
            </a:r>
            <a:r>
              <a:rPr lang="de-DE" sz="4000" baseline="30000" dirty="0">
                <a:solidFill>
                  <a:srgbClr val="2A3880"/>
                </a:solidFill>
                <a:latin typeface="+mj-lt"/>
                <a:sym typeface="Wingdings" panose="05000000000000000000" pitchFamily="2" charset="2"/>
              </a:rPr>
              <a:t>2</a:t>
            </a:r>
            <a:endParaRPr lang="de-DE" sz="4000" baseline="30000" dirty="0">
              <a:solidFill>
                <a:srgbClr val="2A3880"/>
              </a:solidFill>
              <a:latin typeface="+mj-lt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21D3AF8-C325-45D6-B325-69DAEF153359}"/>
              </a:ext>
            </a:extLst>
          </p:cNvPr>
          <p:cNvSpPr txBox="1"/>
          <p:nvPr/>
        </p:nvSpPr>
        <p:spPr>
          <a:xfrm>
            <a:off x="16295544" y="18488401"/>
            <a:ext cx="1238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de-DE" sz="3200" dirty="0">
                <a:solidFill>
                  <a:srgbClr val="2A3880"/>
                </a:solidFill>
                <a:latin typeface="+mn-lt"/>
              </a:rPr>
              <a:t>The </a:t>
            </a:r>
            <a:r>
              <a:rPr lang="de-DE" sz="3200" dirty="0" err="1">
                <a:solidFill>
                  <a:srgbClr val="4F91CD"/>
                </a:solidFill>
                <a:latin typeface="+mn-lt"/>
              </a:rPr>
              <a:t>Hololens</a:t>
            </a:r>
            <a:r>
              <a:rPr lang="de-DE" sz="3200" dirty="0">
                <a:solidFill>
                  <a:srgbClr val="4F91CD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4F91CD"/>
                </a:solidFill>
                <a:latin typeface="+mn-lt"/>
              </a:rPr>
              <a:t>tracks</a:t>
            </a:r>
            <a:r>
              <a:rPr lang="de-DE" sz="3200" dirty="0">
                <a:solidFill>
                  <a:srgbClr val="4F91CD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the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 3D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position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of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the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smartphone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sz="3200" dirty="0">
                <a:solidFill>
                  <a:srgbClr val="2A3880"/>
                </a:solidFill>
                <a:latin typeface="+mn-lt"/>
              </a:rPr>
              <a:t>The </a:t>
            </a:r>
            <a:r>
              <a:rPr lang="de-DE" sz="3200" dirty="0" err="1">
                <a:solidFill>
                  <a:srgbClr val="4F91CD"/>
                </a:solidFill>
                <a:latin typeface="+mn-lt"/>
              </a:rPr>
              <a:t>smartphone</a:t>
            </a:r>
            <a:r>
              <a:rPr lang="de-DE" sz="3200" dirty="0">
                <a:solidFill>
                  <a:srgbClr val="4F91CD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4F91CD"/>
                </a:solidFill>
                <a:latin typeface="+mn-lt"/>
              </a:rPr>
              <a:t>sends</a:t>
            </a:r>
            <a:r>
              <a:rPr lang="de-DE" sz="3200" dirty="0">
                <a:solidFill>
                  <a:srgbClr val="4F91CD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the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captured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 WiFi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signal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 to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the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n-lt"/>
              </a:rPr>
              <a:t>Hololens</a:t>
            </a:r>
            <a:r>
              <a:rPr lang="de-DE" sz="3200" dirty="0">
                <a:solidFill>
                  <a:srgbClr val="2A3880"/>
                </a:solidFill>
                <a:latin typeface="+mn-lt"/>
              </a:rPr>
              <a:t>.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7EAD908-9B02-42F1-84D2-A944E480257A}"/>
              </a:ext>
            </a:extLst>
          </p:cNvPr>
          <p:cNvSpPr txBox="1"/>
          <p:nvPr/>
        </p:nvSpPr>
        <p:spPr>
          <a:xfrm>
            <a:off x="16427356" y="24143705"/>
            <a:ext cx="12082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2A3880"/>
                </a:solidFill>
                <a:latin typeface="+mj-lt"/>
              </a:rPr>
              <a:t>The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color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and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transparency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gradient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for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measurements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with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</a:p>
          <a:p>
            <a:pPr algn="ctr"/>
            <a:r>
              <a:rPr lang="de-DE" sz="3200" dirty="0">
                <a:solidFill>
                  <a:srgbClr val="2A3880"/>
                </a:solidFill>
                <a:latin typeface="+mj-lt"/>
              </a:rPr>
              <a:t>a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captured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WiFi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strength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in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range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from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>
                <a:solidFill>
                  <a:srgbClr val="4F91CD"/>
                </a:solidFill>
                <a:latin typeface="+mj-lt"/>
              </a:rPr>
              <a:t>-20db to -80db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.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3198470-7CEB-4BC0-9948-65DC67609962}"/>
              </a:ext>
            </a:extLst>
          </p:cNvPr>
          <p:cNvSpPr txBox="1"/>
          <p:nvPr/>
        </p:nvSpPr>
        <p:spPr>
          <a:xfrm>
            <a:off x="17498676" y="34105167"/>
            <a:ext cx="998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2A3880"/>
                </a:solidFill>
                <a:latin typeface="+mj-lt"/>
              </a:rPr>
              <a:t>The </a:t>
            </a:r>
            <a:r>
              <a:rPr lang="de-DE" sz="3200" dirty="0" err="1">
                <a:solidFill>
                  <a:srgbClr val="4F91CD"/>
                </a:solidFill>
                <a:latin typeface="+mj-lt"/>
              </a:rPr>
              <a:t>visualization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of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WiFi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signal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in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our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living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room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as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seen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through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2A3880"/>
                </a:solidFill>
                <a:latin typeface="+mj-lt"/>
              </a:rPr>
              <a:t>Hololens</a:t>
            </a:r>
            <a:r>
              <a:rPr lang="de-DE" sz="3200" dirty="0">
                <a:solidFill>
                  <a:srgbClr val="2A388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257027"/>
      </p:ext>
    </p:extLst>
  </p:cSld>
  <p:clrMapOvr>
    <a:masterClrMapping/>
  </p:clrMapOvr>
</p:sld>
</file>

<file path=ppt/theme/theme1.xml><?xml version="1.0" encoding="utf-8"?>
<a:theme xmlns:a="http://schemas.openxmlformats.org/drawingml/2006/main" name="camp-tum-jhu-poster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-04-21_2_TUM_JHU_template.potx" id="{A844F364-FC86-4F6B-B063-4CB3193CFD33}" vid="{02C20712-33D1-4C90-BE68-BFEAC6B84A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bruderJakobA0</Template>
  <TotalTime>0</TotalTime>
  <Words>327</Words>
  <Application>Microsoft Office PowerPoint</Application>
  <PresentationFormat>Benutzerdefiniert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TUM Neue Helvetica 55 Regular</vt:lpstr>
      <vt:lpstr>camp-tum-jhu-poster</vt:lpstr>
      <vt:lpstr>WiFi Signal Visualizer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ga58lum</dc:creator>
  <cp:lastModifiedBy>ga58lum</cp:lastModifiedBy>
  <cp:revision>38</cp:revision>
  <cp:lastPrinted>2014-03-25T19:28:45Z</cp:lastPrinted>
  <dcterms:created xsi:type="dcterms:W3CDTF">2019-01-29T17:08:59Z</dcterms:created>
  <dcterms:modified xsi:type="dcterms:W3CDTF">2019-01-29T21:59:40Z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