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3"/>
  </p:notesMasterIdLst>
  <p:handoutMasterIdLst>
    <p:handoutMasterId r:id="rId104"/>
  </p:handoutMasterIdLst>
  <p:sldIdLst>
    <p:sldId id="258" r:id="rId2"/>
    <p:sldId id="347" r:id="rId3"/>
    <p:sldId id="348" r:id="rId4"/>
    <p:sldId id="349" r:id="rId5"/>
    <p:sldId id="351" r:id="rId6"/>
    <p:sldId id="352" r:id="rId7"/>
    <p:sldId id="350" r:id="rId8"/>
    <p:sldId id="354" r:id="rId9"/>
    <p:sldId id="267" r:id="rId10"/>
    <p:sldId id="353" r:id="rId11"/>
    <p:sldId id="259" r:id="rId12"/>
    <p:sldId id="260" r:id="rId13"/>
    <p:sldId id="261" r:id="rId14"/>
    <p:sldId id="262" r:id="rId15"/>
    <p:sldId id="271" r:id="rId16"/>
    <p:sldId id="264" r:id="rId17"/>
    <p:sldId id="265" r:id="rId18"/>
    <p:sldId id="365" r:id="rId19"/>
    <p:sldId id="268" r:id="rId20"/>
    <p:sldId id="356" r:id="rId21"/>
    <p:sldId id="272" r:id="rId22"/>
    <p:sldId id="270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357" r:id="rId33"/>
    <p:sldId id="282" r:id="rId34"/>
    <p:sldId id="283" r:id="rId35"/>
    <p:sldId id="285" r:id="rId36"/>
    <p:sldId id="284" r:id="rId37"/>
    <p:sldId id="286" r:id="rId38"/>
    <p:sldId id="358" r:id="rId39"/>
    <p:sldId id="287" r:id="rId40"/>
    <p:sldId id="359" r:id="rId41"/>
    <p:sldId id="290" r:id="rId42"/>
    <p:sldId id="288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1" r:id="rId53"/>
    <p:sldId id="302" r:id="rId54"/>
    <p:sldId id="360" r:id="rId55"/>
    <p:sldId id="303" r:id="rId56"/>
    <p:sldId id="304" r:id="rId57"/>
    <p:sldId id="305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61" r:id="rId73"/>
    <p:sldId id="321" r:id="rId74"/>
    <p:sldId id="322" r:id="rId75"/>
    <p:sldId id="323" r:id="rId76"/>
    <p:sldId id="324" r:id="rId77"/>
    <p:sldId id="326" r:id="rId78"/>
    <p:sldId id="325" r:id="rId79"/>
    <p:sldId id="327" r:id="rId80"/>
    <p:sldId id="362" r:id="rId81"/>
    <p:sldId id="328" r:id="rId82"/>
    <p:sldId id="329" r:id="rId83"/>
    <p:sldId id="330" r:id="rId84"/>
    <p:sldId id="331" r:id="rId85"/>
    <p:sldId id="332" r:id="rId86"/>
    <p:sldId id="333" r:id="rId87"/>
    <p:sldId id="334" r:id="rId88"/>
    <p:sldId id="335" r:id="rId89"/>
    <p:sldId id="336" r:id="rId90"/>
    <p:sldId id="363" r:id="rId91"/>
    <p:sldId id="337" r:id="rId92"/>
    <p:sldId id="364" r:id="rId93"/>
    <p:sldId id="338" r:id="rId94"/>
    <p:sldId id="339" r:id="rId95"/>
    <p:sldId id="340" r:id="rId96"/>
    <p:sldId id="341" r:id="rId97"/>
    <p:sldId id="342" r:id="rId98"/>
    <p:sldId id="343" r:id="rId99"/>
    <p:sldId id="344" r:id="rId100"/>
    <p:sldId id="345" r:id="rId101"/>
    <p:sldId id="346" r:id="rId102"/>
  </p:sldIdLst>
  <p:sldSz cx="9144000" cy="6858000" type="screen4x3"/>
  <p:notesSz cx="4870450" cy="709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142F820-8D35-4417-BE11-9BB5BCD087A3}">
          <p14:sldIdLst>
            <p14:sldId id="258"/>
            <p14:sldId id="347"/>
            <p14:sldId id="348"/>
            <p14:sldId id="349"/>
            <p14:sldId id="351"/>
            <p14:sldId id="352"/>
            <p14:sldId id="350"/>
            <p14:sldId id="354"/>
          </p14:sldIdLst>
        </p14:section>
        <p14:section name="Design Patterns" id="{2AD640BA-E128-4226-8200-04F20B74EFD0}">
          <p14:sldIdLst>
            <p14:sldId id="267"/>
            <p14:sldId id="353"/>
            <p14:sldId id="259"/>
            <p14:sldId id="260"/>
            <p14:sldId id="261"/>
            <p14:sldId id="262"/>
            <p14:sldId id="271"/>
            <p14:sldId id="264"/>
            <p14:sldId id="265"/>
            <p14:sldId id="365"/>
          </p14:sldIdLst>
        </p14:section>
        <p14:section name="Behavioral Patterns" id="{85D3A59F-DA07-4855-95AA-84205331254D}">
          <p14:sldIdLst>
            <p14:sldId id="268"/>
            <p14:sldId id="356"/>
            <p14:sldId id="272"/>
            <p14:sldId id="27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Creational Patterns" id="{947AD7EE-713E-4D85-B0F4-28A3914363F2}">
          <p14:sldIdLst>
            <p14:sldId id="281"/>
            <p14:sldId id="357"/>
            <p14:sldId id="282"/>
            <p14:sldId id="283"/>
            <p14:sldId id="285"/>
            <p14:sldId id="284"/>
            <p14:sldId id="286"/>
            <p14:sldId id="358"/>
          </p14:sldIdLst>
        </p14:section>
        <p14:section name="Architectural Patterns" id="{DD2021CD-396F-4750-86DA-FF59625098C4}">
          <p14:sldIdLst>
            <p14:sldId id="287"/>
            <p14:sldId id="359"/>
            <p14:sldId id="290"/>
            <p14:sldId id="288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1"/>
          </p14:sldIdLst>
        </p14:section>
        <p14:section name="Antipatterns" id="{6309B019-8194-42CD-866F-8D970C2EDFF2}">
          <p14:sldIdLst>
            <p14:sldId id="302"/>
            <p14:sldId id="360"/>
            <p14:sldId id="303"/>
            <p14:sldId id="304"/>
            <p14:sldId id="305"/>
            <p14:sldId id="307"/>
            <p14:sldId id="308"/>
            <p14:sldId id="309"/>
            <p14:sldId id="310"/>
            <p14:sldId id="311"/>
            <p14:sldId id="312"/>
            <p14:sldId id="313"/>
          </p14:sldIdLst>
        </p14:section>
        <p14:section name="Code smells and refactoring" id="{5E2AF51F-C245-4E36-9D9D-9E64E783C262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61"/>
          </p14:sldIdLst>
        </p14:section>
        <p14:section name="Testing Patterns" id="{E9529984-4536-4C9D-99BC-D065CDC97CB8}">
          <p14:sldIdLst>
            <p14:sldId id="321"/>
            <p14:sldId id="322"/>
            <p14:sldId id="323"/>
            <p14:sldId id="324"/>
            <p14:sldId id="326"/>
            <p14:sldId id="325"/>
            <p14:sldId id="327"/>
            <p14:sldId id="362"/>
            <p14:sldId id="328"/>
            <p14:sldId id="329"/>
            <p14:sldId id="330"/>
            <p14:sldId id="331"/>
            <p14:sldId id="332"/>
            <p14:sldId id="333"/>
          </p14:sldIdLst>
        </p14:section>
        <p14:section name="Pattern-based Reengineering" id="{B0B4C5A9-DC71-46C9-939A-523A1BB30C31}">
          <p14:sldIdLst>
            <p14:sldId id="334"/>
            <p14:sldId id="335"/>
            <p14:sldId id="336"/>
            <p14:sldId id="363"/>
          </p14:sldIdLst>
        </p14:section>
        <p14:section name="Terminology" id="{CB415F1D-1E8B-474D-9AED-31DB12AAB775}">
          <p14:sldIdLst>
            <p14:sldId id="337"/>
            <p14:sldId id="364"/>
            <p14:sldId id="338"/>
            <p14:sldId id="339"/>
          </p14:sldIdLst>
        </p14:section>
        <p14:section name="Taxonomies" id="{221B4672-99F8-4F35-88C8-4D284A08E6CD}">
          <p14:sldIdLst>
            <p14:sldId id="340"/>
            <p14:sldId id="341"/>
            <p14:sldId id="342"/>
            <p14:sldId id="343"/>
            <p14:sldId id="344"/>
            <p14:sldId id="345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EAE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73" y="72"/>
      </p:cViewPr>
      <p:guideLst>
        <p:guide orient="horz" pos="206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6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66FF5F5-2F02-4BEE-AFB2-76B094F68A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0529" cy="356198"/>
          </a:xfrm>
          <a:prstGeom prst="rect">
            <a:avLst/>
          </a:prstGeom>
        </p:spPr>
        <p:txBody>
          <a:bodyPr vert="horz" lIns="68395" tIns="34198" rIns="68395" bIns="34198" rtlCol="0"/>
          <a:lstStyle>
            <a:lvl1pPr algn="l">
              <a:defRPr sz="9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EF2155-26C7-4A2A-BF46-882D5E2095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2758794" y="0"/>
            <a:ext cx="2110529" cy="356198"/>
          </a:xfrm>
          <a:prstGeom prst="rect">
            <a:avLst/>
          </a:prstGeom>
        </p:spPr>
        <p:txBody>
          <a:bodyPr vert="horz" lIns="68395" tIns="34198" rIns="68395" bIns="34198" rtlCol="0"/>
          <a:lstStyle>
            <a:lvl1pPr algn="r">
              <a:defRPr sz="900"/>
            </a:lvl1pPr>
          </a:lstStyle>
          <a:p>
            <a:fld id="{518FBB6F-AF93-4AA8-81E0-CFC8071222A6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BFC290-5B87-4275-A80B-BF62AF54EB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3103"/>
            <a:ext cx="2110529" cy="356198"/>
          </a:xfrm>
          <a:prstGeom prst="rect">
            <a:avLst/>
          </a:prstGeom>
        </p:spPr>
        <p:txBody>
          <a:bodyPr vert="horz" lIns="68395" tIns="34198" rIns="68395" bIns="34198" rtlCol="0" anchor="b"/>
          <a:lstStyle>
            <a:lvl1pPr algn="l">
              <a:defRPr sz="9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9D1D8C-F510-4DD8-AF3D-C5040576E3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2758794" y="6743103"/>
            <a:ext cx="2110529" cy="356198"/>
          </a:xfrm>
          <a:prstGeom prst="rect">
            <a:avLst/>
          </a:prstGeom>
        </p:spPr>
        <p:txBody>
          <a:bodyPr vert="horz" lIns="68395" tIns="34198" rIns="68395" bIns="34198" rtlCol="0" anchor="b"/>
          <a:lstStyle>
            <a:lvl1pPr algn="r">
              <a:defRPr sz="900"/>
            </a:lvl1pPr>
          </a:lstStyle>
          <a:p>
            <a:fld id="{04582CA2-5AAA-429A-95E0-60F6C618AC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037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0529" cy="356198"/>
          </a:xfrm>
          <a:prstGeom prst="rect">
            <a:avLst/>
          </a:prstGeom>
        </p:spPr>
        <p:txBody>
          <a:bodyPr vert="horz" lIns="68395" tIns="34198" rIns="68395" bIns="34198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58794" y="0"/>
            <a:ext cx="2110529" cy="356198"/>
          </a:xfrm>
          <a:prstGeom prst="rect">
            <a:avLst/>
          </a:prstGeom>
        </p:spPr>
        <p:txBody>
          <a:bodyPr vert="horz" lIns="68395" tIns="34198" rIns="68395" bIns="34198" rtlCol="0"/>
          <a:lstStyle>
            <a:lvl1pPr algn="r">
              <a:defRPr sz="900"/>
            </a:lvl1pPr>
          </a:lstStyle>
          <a:p>
            <a:fld id="{08AA308C-9FE1-415F-B3F5-488A7D6A4BA2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36613" y="887413"/>
            <a:ext cx="3197225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8395" tIns="34198" rIns="68395" bIns="3419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046" y="3416539"/>
            <a:ext cx="3896360" cy="2795349"/>
          </a:xfrm>
          <a:prstGeom prst="rect">
            <a:avLst/>
          </a:prstGeom>
        </p:spPr>
        <p:txBody>
          <a:bodyPr vert="horz" lIns="68395" tIns="34198" rIns="68395" bIns="3419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3103"/>
            <a:ext cx="2110529" cy="356198"/>
          </a:xfrm>
          <a:prstGeom prst="rect">
            <a:avLst/>
          </a:prstGeom>
        </p:spPr>
        <p:txBody>
          <a:bodyPr vert="horz" lIns="68395" tIns="34198" rIns="68395" bIns="34198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58794" y="6743103"/>
            <a:ext cx="2110529" cy="356198"/>
          </a:xfrm>
          <a:prstGeom prst="rect">
            <a:avLst/>
          </a:prstGeom>
        </p:spPr>
        <p:txBody>
          <a:bodyPr vert="horz" lIns="68395" tIns="34198" rIns="68395" bIns="34198" rtlCol="0" anchor="b"/>
          <a:lstStyle>
            <a:lvl1pPr algn="r">
              <a:defRPr sz="900"/>
            </a:lvl1pPr>
          </a:lstStyle>
          <a:p>
            <a:fld id="{E81A4FB6-EA4B-482B-B28C-7A90803224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2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575" y="521733"/>
            <a:ext cx="756515" cy="521729"/>
          </a:xfrm>
          <a:prstGeom prst="rect">
            <a:avLst/>
          </a:prstGeom>
        </p:spPr>
      </p:pic>
      <p:pic>
        <p:nvPicPr>
          <p:cNvPr id="11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453" y="428239"/>
            <a:ext cx="461095" cy="70490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92" y="619514"/>
            <a:ext cx="985547" cy="62053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78607" y="2560319"/>
            <a:ext cx="8586788" cy="2137600"/>
          </a:xfrm>
        </p:spPr>
        <p:txBody>
          <a:bodyPr anchor="t"/>
          <a:lstStyle>
            <a:lvl1pPr>
              <a:defRPr sz="4050"/>
            </a:lvl1pPr>
          </a:lstStyle>
          <a:p>
            <a:r>
              <a:rPr lang="en-US" dirty="0" err="1"/>
              <a:t>Titel</a:t>
            </a:r>
            <a:r>
              <a:rPr lang="en-US" dirty="0"/>
              <a:t> of your topic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78603" y="1563689"/>
            <a:ext cx="8586789" cy="402862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Lecture Title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78603" y="1993311"/>
            <a:ext cx="8586789" cy="402862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8603" y="5989368"/>
            <a:ext cx="8586789" cy="319071"/>
          </a:xfrm>
        </p:spPr>
        <p:txBody>
          <a:bodyPr/>
          <a:lstStyle>
            <a:lvl1pPr marL="0" indent="0">
              <a:buNone/>
              <a:defRPr sz="135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Semester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78605" y="4816131"/>
            <a:ext cx="8586789" cy="291581"/>
          </a:xfrm>
        </p:spPr>
        <p:txBody>
          <a:bodyPr/>
          <a:lstStyle>
            <a:lvl1pPr marL="0" indent="0">
              <a:spcBef>
                <a:spcPts val="450"/>
              </a:spcBef>
              <a:buNone/>
              <a:defRPr sz="135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Your name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78603" y="5225921"/>
            <a:ext cx="8586789" cy="294751"/>
          </a:xfrm>
        </p:spPr>
        <p:txBody>
          <a:bodyPr/>
          <a:lstStyle>
            <a:lvl1pPr marL="0" indent="0">
              <a:spcBef>
                <a:spcPts val="450"/>
              </a:spcBef>
              <a:buNone/>
              <a:defRPr sz="135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Your advisor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78603" y="5635711"/>
            <a:ext cx="8586789" cy="238619"/>
          </a:xfrm>
        </p:spPr>
        <p:txBody>
          <a:bodyPr/>
          <a:lstStyle>
            <a:lvl1pPr marL="0" indent="0">
              <a:spcBef>
                <a:spcPts val="450"/>
              </a:spcBef>
              <a:buNone/>
              <a:defRPr sz="135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Prof. Dr.-</a:t>
            </a:r>
            <a:r>
              <a:rPr lang="en-US" dirty="0" err="1"/>
              <a:t>Ing</a:t>
            </a:r>
            <a:r>
              <a:rPr lang="en-US" dirty="0"/>
              <a:t>. Matthias </a:t>
            </a:r>
            <a:r>
              <a:rPr lang="en-US" dirty="0" err="1"/>
              <a:t>Althoff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7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78888" y="6495499"/>
            <a:ext cx="508263" cy="214714"/>
          </a:xfrm>
        </p:spPr>
        <p:txBody>
          <a:bodyPr lIns="36000" rIns="36000"/>
          <a:lstStyle>
            <a:lvl1pPr>
              <a:defRPr sz="750"/>
            </a:lvl1pPr>
          </a:lstStyle>
          <a:p>
            <a:r>
              <a:rPr lang="de-DE" dirty="0"/>
              <a:t>WS 17/18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968" y="6492812"/>
            <a:ext cx="406427" cy="214714"/>
          </a:xfrm>
        </p:spPr>
        <p:txBody>
          <a:bodyPr lIns="36000" rIns="36000"/>
          <a:lstStyle>
            <a:lvl1pPr>
              <a:defRPr sz="750"/>
            </a:lvl1pPr>
          </a:lstStyle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1306" y="6492812"/>
            <a:ext cx="5902596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</p:spTree>
    <p:extLst>
      <p:ext uri="{BB962C8B-B14F-4D97-AF65-F5344CB8AC3E}">
        <p14:creationId xmlns:p14="http://schemas.microsoft.com/office/powerpoint/2010/main" val="220352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3720" y="620713"/>
            <a:ext cx="1971675" cy="568801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8888" y="620713"/>
            <a:ext cx="6495015" cy="5688012"/>
          </a:xfrm>
        </p:spPr>
        <p:txBody>
          <a:bodyPr vert="eaVert"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78888" y="6495499"/>
            <a:ext cx="508263" cy="214714"/>
          </a:xfrm>
        </p:spPr>
        <p:txBody>
          <a:bodyPr lIns="36000" rIns="36000"/>
          <a:lstStyle>
            <a:lvl1pPr>
              <a:defRPr sz="750"/>
            </a:lvl1pPr>
          </a:lstStyle>
          <a:p>
            <a:r>
              <a:rPr lang="de-DE" dirty="0"/>
              <a:t>WS 17/18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968" y="6492812"/>
            <a:ext cx="406427" cy="214714"/>
          </a:xfrm>
        </p:spPr>
        <p:txBody>
          <a:bodyPr lIns="36000" rIns="36000"/>
          <a:lstStyle>
            <a:lvl1pPr>
              <a:defRPr sz="750"/>
            </a:lvl1pPr>
          </a:lstStyle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1306" y="6492812"/>
            <a:ext cx="5902596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</p:spTree>
    <p:extLst>
      <p:ext uri="{BB962C8B-B14F-4D97-AF65-F5344CB8AC3E}">
        <p14:creationId xmlns:p14="http://schemas.microsoft.com/office/powerpoint/2010/main" val="348171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7" y="1449392"/>
            <a:ext cx="8586788" cy="4434681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78888" y="6495499"/>
            <a:ext cx="508263" cy="214714"/>
          </a:xfrm>
        </p:spPr>
        <p:txBody>
          <a:bodyPr lIns="36000" rIns="36000"/>
          <a:lstStyle>
            <a:lvl1pPr>
              <a:defRPr sz="750"/>
            </a:lvl1pPr>
          </a:lstStyle>
          <a:p>
            <a:pPr algn="ctr"/>
            <a:r>
              <a:rPr lang="de-DE" dirty="0"/>
              <a:t>WS 17/18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36000" rIns="36000"/>
          <a:lstStyle>
            <a:lvl1pPr>
              <a:defRPr sz="750"/>
            </a:lvl1pPr>
          </a:lstStyle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1306" y="6492812"/>
            <a:ext cx="5902596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3956E78-9881-4D8E-A6BA-8DB32099E8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607" y="6040315"/>
            <a:ext cx="8586788" cy="29894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2150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888" y="4589466"/>
            <a:ext cx="8586507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2CCA99-27DA-4BF5-BF2A-8609984AF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WS 17/18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ED63B4-AE82-4E2B-9020-EAD7C248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760ACE-ECC9-47EE-A0BD-9A647FA6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7F01B23-64BD-42BB-A9AF-D91BCED82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7" y="3504610"/>
            <a:ext cx="8586788" cy="679007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9789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606" y="1449390"/>
            <a:ext cx="4155300" cy="4859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0094" y="1449390"/>
            <a:ext cx="4155300" cy="4859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968" y="6492812"/>
            <a:ext cx="406427" cy="214714"/>
          </a:xfrm>
        </p:spPr>
        <p:txBody>
          <a:bodyPr lIns="36000" rIns="36000"/>
          <a:lstStyle>
            <a:lvl1pPr>
              <a:defRPr sz="750"/>
            </a:lvl1pPr>
          </a:lstStyle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1306" y="6492812"/>
            <a:ext cx="5902596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78888" y="6495499"/>
            <a:ext cx="508263" cy="214714"/>
          </a:xfrm>
        </p:spPr>
        <p:txBody>
          <a:bodyPr lIns="36000" rIns="36000"/>
          <a:lstStyle>
            <a:lvl1pPr>
              <a:defRPr sz="750"/>
            </a:lvl1pPr>
          </a:lstStyle>
          <a:p>
            <a:r>
              <a:rPr lang="de-DE" dirty="0"/>
              <a:t>WS 17/18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6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607" y="1449388"/>
            <a:ext cx="415530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78607" y="2273303"/>
            <a:ext cx="4155300" cy="40354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0095" y="1449389"/>
            <a:ext cx="415530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10095" y="2273303"/>
            <a:ext cx="4155300" cy="40354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50"/>
            </a:lvl1pPr>
          </a:lstStyle>
          <a:p>
            <a:r>
              <a:rPr lang="en-US" dirty="0"/>
              <a:t>Chapter / Lecture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50"/>
            </a:lvl1pPr>
          </a:lstStyle>
          <a:p>
            <a:fld id="{B169C2F2-EDB3-4FE6-84CD-3C84FADA21D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78607" y="623019"/>
            <a:ext cx="8586788" cy="67900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278888" y="6495499"/>
            <a:ext cx="508263" cy="214714"/>
          </a:xfrm>
        </p:spPr>
        <p:txBody>
          <a:bodyPr lIns="36000" rIns="36000"/>
          <a:lstStyle>
            <a:lvl1pPr>
              <a:defRPr sz="750"/>
            </a:lvl1pPr>
          </a:lstStyle>
          <a:p>
            <a:r>
              <a:rPr lang="de-DE" dirty="0"/>
              <a:t>WS 17/18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278888" y="6495499"/>
            <a:ext cx="508263" cy="214714"/>
          </a:xfrm>
        </p:spPr>
        <p:txBody>
          <a:bodyPr lIns="36000" rIns="36000"/>
          <a:lstStyle>
            <a:lvl1pPr>
              <a:defRPr sz="750"/>
            </a:lvl1pPr>
          </a:lstStyle>
          <a:p>
            <a:r>
              <a:rPr lang="de-DE" dirty="0"/>
              <a:t>WS 17/18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968" y="6492812"/>
            <a:ext cx="406427" cy="214714"/>
          </a:xfrm>
        </p:spPr>
        <p:txBody>
          <a:bodyPr lIns="36000" rIns="36000"/>
          <a:lstStyle>
            <a:lvl1pPr>
              <a:defRPr sz="750"/>
            </a:lvl1pPr>
          </a:lstStyle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1306" y="6492812"/>
            <a:ext cx="5902596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</p:spTree>
    <p:extLst>
      <p:ext uri="{BB962C8B-B14F-4D97-AF65-F5344CB8AC3E}">
        <p14:creationId xmlns:p14="http://schemas.microsoft.com/office/powerpoint/2010/main" val="94801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78888" y="6495499"/>
            <a:ext cx="508263" cy="214714"/>
          </a:xfrm>
        </p:spPr>
        <p:txBody>
          <a:bodyPr lIns="36000" rIns="36000"/>
          <a:lstStyle>
            <a:lvl1pPr>
              <a:defRPr sz="750"/>
            </a:lvl1pPr>
          </a:lstStyle>
          <a:p>
            <a:r>
              <a:rPr lang="de-DE" dirty="0"/>
              <a:t>WS 17/18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968" y="6492812"/>
            <a:ext cx="406427" cy="214714"/>
          </a:xfrm>
        </p:spPr>
        <p:txBody>
          <a:bodyPr lIns="36000" rIns="36000"/>
          <a:lstStyle>
            <a:lvl1pPr>
              <a:defRPr sz="750"/>
            </a:lvl1pPr>
          </a:lstStyle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1306" y="6492812"/>
            <a:ext cx="5902596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</p:spTree>
    <p:extLst>
      <p:ext uri="{BB962C8B-B14F-4D97-AF65-F5344CB8AC3E}">
        <p14:creationId xmlns:p14="http://schemas.microsoft.com/office/powerpoint/2010/main" val="125190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623019"/>
            <a:ext cx="4978003" cy="5685706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8607" y="1449389"/>
            <a:ext cx="3300412" cy="4859336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78888" y="6495499"/>
            <a:ext cx="508263" cy="214714"/>
          </a:xfrm>
        </p:spPr>
        <p:txBody>
          <a:bodyPr lIns="36000" rIns="36000"/>
          <a:lstStyle>
            <a:lvl1pPr>
              <a:defRPr sz="750"/>
            </a:lvl1pPr>
          </a:lstStyle>
          <a:p>
            <a:r>
              <a:rPr lang="de-DE" dirty="0"/>
              <a:t>WS 17/18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968" y="6492812"/>
            <a:ext cx="406427" cy="214714"/>
          </a:xfrm>
        </p:spPr>
        <p:txBody>
          <a:bodyPr lIns="36000" rIns="36000"/>
          <a:lstStyle>
            <a:lvl1pPr>
              <a:defRPr sz="750"/>
            </a:lvl1pPr>
          </a:lstStyle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1306" y="6492812"/>
            <a:ext cx="5902596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78607" y="623019"/>
            <a:ext cx="3300413" cy="67900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9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2" y="620713"/>
            <a:ext cx="4978003" cy="5688012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8888" y="1449389"/>
            <a:ext cx="3300132" cy="4859336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78888" y="6495499"/>
            <a:ext cx="508263" cy="214714"/>
          </a:xfrm>
        </p:spPr>
        <p:txBody>
          <a:bodyPr lIns="36000" rIns="36000"/>
          <a:lstStyle>
            <a:lvl1pPr>
              <a:defRPr sz="750"/>
            </a:lvl1pPr>
          </a:lstStyle>
          <a:p>
            <a:r>
              <a:rPr lang="de-DE" dirty="0"/>
              <a:t>WS 17/18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968" y="6492812"/>
            <a:ext cx="406427" cy="214714"/>
          </a:xfrm>
        </p:spPr>
        <p:txBody>
          <a:bodyPr lIns="36000" rIns="36000"/>
          <a:lstStyle>
            <a:lvl1pPr>
              <a:defRPr sz="750"/>
            </a:lvl1pPr>
          </a:lstStyle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1306" y="6492812"/>
            <a:ext cx="5902596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78608" y="623019"/>
            <a:ext cx="3300413" cy="679007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5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607" y="623019"/>
            <a:ext cx="8586788" cy="679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607" y="1449389"/>
            <a:ext cx="8586788" cy="4859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F</a:t>
            </a:r>
          </a:p>
          <a:p>
            <a:pPr lvl="2"/>
            <a:r>
              <a:rPr lang="en-US" dirty="0"/>
              <a:t>S</a:t>
            </a:r>
          </a:p>
          <a:p>
            <a:pPr lvl="3"/>
            <a:r>
              <a:rPr lang="en-US" dirty="0"/>
              <a:t>T</a:t>
            </a:r>
          </a:p>
          <a:p>
            <a:pPr lvl="4"/>
            <a:r>
              <a:rPr lang="en-US" dirty="0"/>
              <a:t>F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888" y="6495499"/>
            <a:ext cx="525143" cy="214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WS 17/18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1306" y="6492812"/>
            <a:ext cx="5902596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968" y="6492812"/>
            <a:ext cx="406427" cy="214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78607" y="6416675"/>
            <a:ext cx="858678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514" y="206904"/>
            <a:ext cx="300014" cy="20690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152" y="169830"/>
            <a:ext cx="182858" cy="27954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038" y="206148"/>
            <a:ext cx="328613" cy="206904"/>
          </a:xfrm>
          <a:prstGeom prst="rect">
            <a:avLst/>
          </a:prstGeom>
        </p:spPr>
      </p:pic>
      <p:sp>
        <p:nvSpPr>
          <p:cNvPr id="55" name="TextBox 54"/>
          <p:cNvSpPr txBox="1"/>
          <p:nvPr userDrawn="1"/>
        </p:nvSpPr>
        <p:spPr>
          <a:xfrm>
            <a:off x="278607" y="3"/>
            <a:ext cx="4299025" cy="620713"/>
          </a:xfrm>
          <a:prstGeom prst="rect">
            <a:avLst/>
          </a:prstGeom>
          <a:noFill/>
        </p:spPr>
        <p:txBody>
          <a:bodyPr wrap="square" lIns="67500" tIns="175500" rtlCol="0">
            <a:noAutofit/>
          </a:bodyPr>
          <a:lstStyle/>
          <a:p>
            <a:pPr algn="l"/>
            <a:r>
              <a:rPr lang="en-US" sz="750" b="0" dirty="0">
                <a:solidFill>
                  <a:srgbClr val="898989"/>
                </a:solidFill>
              </a:rPr>
              <a:t>Patterns in Software Engineering</a:t>
            </a:r>
            <a:r>
              <a:rPr lang="en-US" sz="750" b="0" baseline="0" dirty="0">
                <a:solidFill>
                  <a:srgbClr val="898989"/>
                </a:solidFill>
              </a:rPr>
              <a:t> ▪ Department of Computer Science ▪ Technical University of Munich</a:t>
            </a:r>
            <a:endParaRPr lang="en-US" sz="750" b="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25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00075" indent="-25717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14313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43013" indent="-214313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91" userDrawn="1">
          <p15:clr>
            <a:srgbClr val="F26B43"/>
          </p15:clr>
        </p15:guide>
        <p15:guide id="2" pos="5585" userDrawn="1">
          <p15:clr>
            <a:srgbClr val="F26B43"/>
          </p15:clr>
        </p15:guide>
        <p15:guide id="3" pos="176" userDrawn="1">
          <p15:clr>
            <a:srgbClr val="F26B43"/>
          </p15:clr>
        </p15:guide>
        <p15:guide id="4" orient="horz" pos="4088" userDrawn="1">
          <p15:clr>
            <a:srgbClr val="F26B43"/>
          </p15:clr>
        </p15:guide>
        <p15:guide id="5" orient="horz" pos="913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 Cards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Patterns in Software Engineering</a:t>
            </a:r>
          </a:p>
          <a:p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Marcel Bruckner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err="1"/>
              <a:t>Bruegge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WS 2017/18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68249E1-A36E-40B6-B202-A0F2EAC937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1A424A-465C-42F4-B02A-9F6CE94602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8737998" y="5726907"/>
            <a:ext cx="406003" cy="160735"/>
          </a:xfrm>
        </p:spPr>
        <p:txBody>
          <a:bodyPr/>
          <a:lstStyle/>
          <a:p>
            <a:fld id="{B169C2F2-EDB3-4FE6-84CD-3C84FADA21D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938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A571835-949E-410A-A57C-BFF6D965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BF66943-B14B-4C15-B6F3-FDDF706CF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500" b="1" dirty="0"/>
              <a:t> </a:t>
            </a:r>
            <a:r>
              <a:rPr lang="de-DE" sz="1500" b="1" dirty="0" err="1"/>
              <a:t>Structural</a:t>
            </a:r>
            <a:r>
              <a:rPr lang="de-DE" sz="1500" b="1" dirty="0"/>
              <a:t> Patterns</a:t>
            </a:r>
          </a:p>
          <a:p>
            <a:r>
              <a:rPr lang="en-US" sz="1500" dirty="0"/>
              <a:t> Reduce coupling between two or more classes</a:t>
            </a:r>
          </a:p>
          <a:p>
            <a:r>
              <a:rPr lang="en-US" sz="1500" dirty="0"/>
              <a:t> Introduce an abstract class to enable future extensions</a:t>
            </a:r>
          </a:p>
          <a:p>
            <a:r>
              <a:rPr lang="de-DE" sz="1500" dirty="0"/>
              <a:t> </a:t>
            </a:r>
            <a:r>
              <a:rPr lang="de-DE" sz="1500" dirty="0" err="1"/>
              <a:t>Encapsulate</a:t>
            </a:r>
            <a:r>
              <a:rPr lang="de-DE" sz="1500" dirty="0"/>
              <a:t> </a:t>
            </a:r>
            <a:r>
              <a:rPr lang="de-DE" sz="1500" dirty="0" err="1"/>
              <a:t>complex</a:t>
            </a:r>
            <a:r>
              <a:rPr lang="de-DE" sz="1500" dirty="0"/>
              <a:t> </a:t>
            </a:r>
            <a:r>
              <a:rPr lang="de-DE" sz="1500" dirty="0" err="1"/>
              <a:t>structures</a:t>
            </a:r>
            <a:endParaRPr lang="de-DE" sz="1500" dirty="0"/>
          </a:p>
          <a:p>
            <a:pPr marL="0" indent="0">
              <a:buNone/>
            </a:pPr>
            <a:r>
              <a:rPr lang="de-DE" sz="1500" b="1" dirty="0"/>
              <a:t> Behavioral Patterns</a:t>
            </a:r>
          </a:p>
          <a:p>
            <a:r>
              <a:rPr lang="en-US" sz="1500" dirty="0"/>
              <a:t> Allow a choice between algorithms and the assignment of responsibilities to objects (Who does</a:t>
            </a:r>
          </a:p>
          <a:p>
            <a:r>
              <a:rPr lang="de-DE" sz="1500" dirty="0" err="1"/>
              <a:t>what</a:t>
            </a:r>
            <a:r>
              <a:rPr lang="de-DE" sz="1500" dirty="0"/>
              <a:t>?)</a:t>
            </a:r>
          </a:p>
          <a:p>
            <a:r>
              <a:rPr lang="en-US" sz="1500" dirty="0"/>
              <a:t> Simplify complex control </a:t>
            </a:r>
            <a:r>
              <a:rPr lang="en-US" sz="1500" dirty="0" err="1"/>
              <a:t>ows</a:t>
            </a:r>
            <a:r>
              <a:rPr lang="en-US" sz="1500" dirty="0"/>
              <a:t> that are </a:t>
            </a:r>
            <a:r>
              <a:rPr lang="en-US" sz="1500" dirty="0" err="1"/>
              <a:t>dicult</a:t>
            </a:r>
            <a:r>
              <a:rPr lang="en-US" sz="1500" dirty="0"/>
              <a:t> to follow at runtime</a:t>
            </a:r>
          </a:p>
          <a:p>
            <a:pPr marL="0" indent="0">
              <a:buNone/>
            </a:pPr>
            <a:r>
              <a:rPr lang="de-DE" sz="1500" dirty="0"/>
              <a:t> </a:t>
            </a:r>
            <a:r>
              <a:rPr lang="de-DE" sz="1500" b="1" dirty="0" err="1"/>
              <a:t>Creational</a:t>
            </a:r>
            <a:r>
              <a:rPr lang="de-DE" sz="1500" b="1" dirty="0"/>
              <a:t> Patterns</a:t>
            </a:r>
          </a:p>
          <a:p>
            <a:r>
              <a:rPr lang="en-US" sz="1500" dirty="0"/>
              <a:t> Allow a </a:t>
            </a:r>
            <a:r>
              <a:rPr lang="en-US" sz="1500" dirty="0" err="1"/>
              <a:t>simplied</a:t>
            </a:r>
            <a:r>
              <a:rPr lang="en-US" sz="1500" dirty="0"/>
              <a:t> view from complex instantiation processes</a:t>
            </a:r>
          </a:p>
          <a:p>
            <a:r>
              <a:rPr lang="en-US" sz="1500" dirty="0"/>
              <a:t> Make the system independent from the way its objects are created, composed and represented</a:t>
            </a:r>
            <a:endParaRPr lang="de-DE" sz="15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B9DB4B-E4AE-488F-8493-F0F10640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55C939-9C31-4E8B-A3C5-9E5748B2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2B2436-A02C-4FEE-A19A-CAF6F302B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158E12E-171B-4598-A029-FA25F90F4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73533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6AFAA-89E3-4424-B7A3-88B70580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Antipattern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8FDB935-A6EE-46D9-99FE-413E41C17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6" y="2737279"/>
            <a:ext cx="8586788" cy="174063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9ED0A4-0476-43CD-BE15-85D81B23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01A386-38FD-4773-A87A-6219C194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37691E-20F8-41EA-8623-1050D6B65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15BBBE6-DCE0-4D71-8502-1C31646968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81103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74D91-949C-483A-832F-43B52C45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 Code </a:t>
            </a:r>
            <a:r>
              <a:rPr lang="de-DE" dirty="0" err="1"/>
              <a:t>Refactoring</a:t>
            </a: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128E6C7-6237-40D7-BE9B-6C3D6EAF8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6" y="2489726"/>
            <a:ext cx="8586788" cy="223574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9694EE-08E4-4B0C-82E9-1556B43F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15762A-FDDD-416D-87CD-923C82319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BC4394-FDFC-486B-BEFF-3B7E2EAFE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F9D78A6-B8C6-4F0A-A0F0-921D0488E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24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BED7E-C334-415B-ADC4-5F3CB6F6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Adapter Pattern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7B2140D-8E77-4F73-8A2A-61D21911C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82" y="794890"/>
            <a:ext cx="7643672" cy="5390676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C27370-0195-48AB-84ED-505D9601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F33F2F-1D2C-4FD5-8068-E5E97BDF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B7EAC1-70DA-4917-9534-CCBA447D9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FA81C99-AA2B-4733-A987-08638A8B6A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30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BED7E-C334-415B-ADC4-5F3CB6F6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Adapter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784F34-09BA-4B2D-8F7A-5A616164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Connects</a:t>
            </a:r>
            <a:r>
              <a:rPr lang="de-DE" dirty="0"/>
              <a:t> </a:t>
            </a:r>
            <a:r>
              <a:rPr lang="de-DE" dirty="0" err="1"/>
              <a:t>incompatible</a:t>
            </a:r>
            <a:r>
              <a:rPr lang="de-DE" dirty="0"/>
              <a:t> </a:t>
            </a:r>
            <a:r>
              <a:rPr lang="de-DE" dirty="0" err="1"/>
              <a:t>components</a:t>
            </a:r>
            <a:endParaRPr lang="de-DE" dirty="0"/>
          </a:p>
          <a:p>
            <a:pPr lvl="1"/>
            <a:r>
              <a:rPr lang="de-DE" dirty="0"/>
              <a:t>Reuse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components</a:t>
            </a:r>
            <a:endParaRPr lang="de-DE" dirty="0"/>
          </a:p>
          <a:p>
            <a:pPr lvl="1"/>
            <a:r>
              <a:rPr lang="de-DE" dirty="0" err="1"/>
              <a:t>Convert</a:t>
            </a:r>
            <a:r>
              <a:rPr lang="de-DE" dirty="0"/>
              <a:t> an </a:t>
            </a:r>
            <a:r>
              <a:rPr lang="de-DE" dirty="0" err="1"/>
              <a:t>interface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interface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C27370-0195-48AB-84ED-505D9601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F33F2F-1D2C-4FD5-8068-E5E97BDF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B7EAC1-70DA-4917-9534-CCBA447D9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20F06C0-725E-4505-BB11-CC373E095E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678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3678F-4570-45BA-BCDA-8D84F210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Bridge Pattern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BFCE395-E6B9-4659-BCFE-61B732103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37" y="1055586"/>
            <a:ext cx="7242727" cy="482848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27AF82-D3CC-4E08-AA24-8C45E29A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8BF146-D2B6-4D87-BA52-4A53FD1B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35DE38-DC79-4B9F-A4CF-D62A01688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15C98C4-7F6D-46D8-AB3A-7A79C9D5DC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624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3678F-4570-45BA-BCDA-8D84F210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Bridge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F56B4A-889F-4346-820D-5ACF369D4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delay</a:t>
            </a:r>
            <a:r>
              <a:rPr lang="de-DE" dirty="0"/>
              <a:t> </a:t>
            </a:r>
            <a:r>
              <a:rPr lang="de-DE" dirty="0" err="1"/>
              <a:t>assignment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interface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compile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runtime</a:t>
            </a:r>
            <a:endParaRPr lang="de-DE" dirty="0"/>
          </a:p>
          <a:p>
            <a:r>
              <a:rPr lang="de-DE" dirty="0" err="1"/>
              <a:t>Degenerated</a:t>
            </a:r>
            <a:r>
              <a:rPr lang="de-DE" dirty="0"/>
              <a:t> Bridge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taxonomy</a:t>
            </a:r>
            <a:r>
              <a:rPr lang="de-DE" dirty="0"/>
              <a:t> in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domain</a:t>
            </a:r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mocks</a:t>
            </a:r>
            <a:r>
              <a:rPr lang="de-DE" dirty="0"/>
              <a:t> (e.g. </a:t>
            </a:r>
            <a:r>
              <a:rPr lang="de-DE" dirty="0" err="1"/>
              <a:t>component</a:t>
            </a:r>
            <a:r>
              <a:rPr lang="de-DE" dirty="0"/>
              <a:t> not </a:t>
            </a:r>
            <a:r>
              <a:rPr lang="de-DE" dirty="0" err="1"/>
              <a:t>yet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..)</a:t>
            </a:r>
          </a:p>
          <a:p>
            <a:r>
              <a:rPr lang="de-DE" dirty="0" err="1"/>
              <a:t>Or</a:t>
            </a:r>
            <a:r>
              <a:rPr lang="de-DE" dirty="0"/>
              <a:t> support multiple </a:t>
            </a:r>
            <a:r>
              <a:rPr lang="de-DE" dirty="0" err="1"/>
              <a:t>vendors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(e.g. Database </a:t>
            </a:r>
            <a:r>
              <a:rPr lang="de-DE" dirty="0" err="1"/>
              <a:t>vendors</a:t>
            </a:r>
            <a:r>
              <a:rPr lang="de-DE" dirty="0"/>
              <a:t>..)</a:t>
            </a:r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-front in a design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abstractions</a:t>
            </a:r>
            <a:r>
              <a:rPr lang="de-DE" dirty="0"/>
              <a:t> and </a:t>
            </a:r>
            <a:r>
              <a:rPr lang="de-DE" dirty="0" err="1"/>
              <a:t>implementations</a:t>
            </a:r>
            <a:r>
              <a:rPr lang="de-DE" dirty="0"/>
              <a:t> </a:t>
            </a:r>
            <a:r>
              <a:rPr lang="de-DE" dirty="0" err="1"/>
              <a:t>vary</a:t>
            </a:r>
            <a:r>
              <a:rPr lang="de-DE" dirty="0"/>
              <a:t> </a:t>
            </a:r>
            <a:r>
              <a:rPr lang="de-DE" dirty="0" err="1"/>
              <a:t>independently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27AF82-D3CC-4E08-AA24-8C45E29A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8BF146-D2B6-4D87-BA52-4A53FD1B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35DE38-DC79-4B9F-A4CF-D62A01688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05EF1B0-D94C-4CBB-8B39-5B619C8FE7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446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3080E-B441-4F48-9091-55440BAA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Proxy Pattern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AF8D752-7D71-4AC4-8A1E-49A3C610A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01" y="2189737"/>
            <a:ext cx="7900000" cy="2835714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7A300A-8353-415E-B190-BEA252D9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2D5DB3-F417-4F22-AA45-E463F0C5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CE27C4-6396-4415-84B7-4A2494392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83EF661-83CC-445D-A8F6-3A49548C4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never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i="1" dirty="0" err="1"/>
              <a:t>request</a:t>
            </a:r>
            <a:r>
              <a:rPr lang="de-DE" i="1" dirty="0"/>
              <a:t>() </a:t>
            </a:r>
            <a:r>
              <a:rPr lang="de-DE" dirty="0"/>
              <a:t>in </a:t>
            </a:r>
            <a:r>
              <a:rPr lang="de-DE" i="1" dirty="0" err="1"/>
              <a:t>RealSubject</a:t>
            </a:r>
            <a:r>
              <a:rPr lang="de-DE" dirty="0"/>
              <a:t>,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in </a:t>
            </a:r>
            <a:r>
              <a:rPr lang="de-DE" i="1" dirty="0"/>
              <a:t>Proxy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delegate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i="1" dirty="0" err="1"/>
              <a:t>RealSubject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6626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281A3-6C5E-4E73-A963-46515884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Proxy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6E0D78-4731-417E-BED0-E4B62D1AA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defer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 and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initialization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time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</a:t>
            </a:r>
            <a:endParaRPr lang="de-DE" dirty="0"/>
          </a:p>
          <a:p>
            <a:r>
              <a:rPr lang="de-DE" dirty="0"/>
              <a:t>Use </a:t>
            </a:r>
            <a:r>
              <a:rPr lang="de-DE" dirty="0" err="1"/>
              <a:t>cases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Caching (Remote Proxy)</a:t>
            </a:r>
          </a:p>
          <a:p>
            <a:pPr marL="942975" lvl="2" indent="-257175"/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representative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in different </a:t>
            </a:r>
            <a:r>
              <a:rPr lang="de-DE" dirty="0" err="1"/>
              <a:t>adress</a:t>
            </a:r>
            <a:r>
              <a:rPr lang="de-DE" dirty="0"/>
              <a:t> </a:t>
            </a:r>
            <a:r>
              <a:rPr lang="de-DE" dirty="0" err="1"/>
              <a:t>space</a:t>
            </a:r>
            <a:endParaRPr lang="de-DE" dirty="0"/>
          </a:p>
          <a:p>
            <a:pPr lvl="1"/>
            <a:r>
              <a:rPr lang="de-DE" dirty="0"/>
              <a:t>Substitute (Virtual Proxy)</a:t>
            </a:r>
          </a:p>
          <a:p>
            <a:pPr marL="942975" lvl="2" indent="-257175"/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expensive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/</a:t>
            </a:r>
            <a:r>
              <a:rPr lang="de-DE" dirty="0" err="1"/>
              <a:t>download</a:t>
            </a:r>
            <a:r>
              <a:rPr lang="de-DE" dirty="0"/>
              <a:t>, </a:t>
            </a:r>
            <a:r>
              <a:rPr lang="de-DE" dirty="0" err="1"/>
              <a:t>proxy</a:t>
            </a:r>
            <a:r>
              <a:rPr lang="de-DE" dirty="0"/>
              <a:t> </a:t>
            </a:r>
            <a:r>
              <a:rPr lang="de-DE" dirty="0" err="1"/>
              <a:t>acts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stand-in</a:t>
            </a:r>
          </a:p>
          <a:p>
            <a:pPr lvl="1"/>
            <a:r>
              <a:rPr lang="de-DE" dirty="0"/>
              <a:t>Access Control (</a:t>
            </a:r>
            <a:r>
              <a:rPr lang="de-DE" dirty="0" err="1"/>
              <a:t>Protection</a:t>
            </a:r>
            <a:r>
              <a:rPr lang="de-DE" dirty="0"/>
              <a:t> Proxy/Firewall)</a:t>
            </a:r>
          </a:p>
          <a:p>
            <a:pPr marL="942975" lvl="2" indent="-257175"/>
            <a:r>
              <a:rPr lang="de-DE" dirty="0"/>
              <a:t>Proxy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object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17B916-6F9A-427D-BD49-13A33563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CAB660-8BEE-4062-89CD-79746032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A378EC-2989-4827-8C1F-547CF1D50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B79C6C-C22B-4CF2-8C24-042ACA143C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593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BF4A3-307A-4348-B570-749ADCBD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Composite Pattern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7EA3CB7E-E6FF-4D66-98EB-6FC63DF1B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20" y="1514416"/>
            <a:ext cx="7838624" cy="3663896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FE2156-FF36-4D27-A572-A1F5E90F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B531E2-C2D0-437F-9408-FEEA110F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2B6635-2E0E-46FA-A7A1-B479B16DA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CAD7552-2DD9-4AE0-99D3-88DA1A8434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607" y="5390702"/>
            <a:ext cx="8586788" cy="735894"/>
          </a:xfrm>
        </p:spPr>
        <p:txBody>
          <a:bodyPr/>
          <a:lstStyle/>
          <a:p>
            <a:r>
              <a:rPr lang="de-DE" sz="1800" dirty="0" err="1"/>
              <a:t>Tree</a:t>
            </a:r>
            <a:r>
              <a:rPr lang="de-DE" sz="1800" dirty="0"/>
              <a:t> </a:t>
            </a:r>
            <a:r>
              <a:rPr lang="de-DE" sz="1800" dirty="0" err="1"/>
              <a:t>structures</a:t>
            </a:r>
            <a:r>
              <a:rPr lang="de-DE" sz="1800" dirty="0"/>
              <a:t> </a:t>
            </a:r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represent</a:t>
            </a:r>
            <a:r>
              <a:rPr lang="de-DE" sz="1800" dirty="0"/>
              <a:t> </a:t>
            </a:r>
            <a:r>
              <a:rPr lang="de-DE" sz="1800" dirty="0" err="1"/>
              <a:t>part-whole</a:t>
            </a:r>
            <a:r>
              <a:rPr lang="de-DE" sz="1800" dirty="0"/>
              <a:t> </a:t>
            </a:r>
            <a:r>
              <a:rPr lang="de-DE" sz="1800" dirty="0" err="1"/>
              <a:t>hierarchies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arbitrary</a:t>
            </a:r>
            <a:r>
              <a:rPr lang="de-DE" sz="1800" dirty="0"/>
              <a:t> </a:t>
            </a:r>
            <a:r>
              <a:rPr lang="de-DE" sz="1800" dirty="0" err="1"/>
              <a:t>depth</a:t>
            </a:r>
            <a:r>
              <a:rPr lang="de-DE" sz="1800" dirty="0"/>
              <a:t> and </a:t>
            </a:r>
            <a:r>
              <a:rPr lang="de-DE" sz="1800" dirty="0" err="1"/>
              <a:t>width</a:t>
            </a:r>
            <a:r>
              <a:rPr lang="de-DE" sz="1800" dirty="0"/>
              <a:t>.</a:t>
            </a:r>
          </a:p>
          <a:p>
            <a:r>
              <a:rPr lang="de-DE" sz="1800" dirty="0" err="1"/>
              <a:t>Lets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client</a:t>
            </a:r>
            <a:r>
              <a:rPr lang="de-DE" sz="1800" dirty="0"/>
              <a:t> </a:t>
            </a:r>
            <a:r>
              <a:rPr lang="de-DE" sz="1800" dirty="0" err="1"/>
              <a:t>treat</a:t>
            </a:r>
            <a:r>
              <a:rPr lang="de-DE" sz="1800" dirty="0"/>
              <a:t> individual </a:t>
            </a:r>
            <a:r>
              <a:rPr lang="de-DE" sz="1800" dirty="0" err="1"/>
              <a:t>objects</a:t>
            </a:r>
            <a:r>
              <a:rPr lang="de-DE" sz="1800" dirty="0"/>
              <a:t> and </a:t>
            </a:r>
            <a:r>
              <a:rPr lang="de-DE" sz="1800" dirty="0" err="1"/>
              <a:t>groups</a:t>
            </a:r>
            <a:r>
              <a:rPr lang="de-DE" sz="1800" dirty="0"/>
              <a:t> </a:t>
            </a:r>
            <a:r>
              <a:rPr lang="de-DE" sz="1800" dirty="0" err="1"/>
              <a:t>uniformly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416714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D47D0-BB8A-4BBE-96D3-B95F4C4C3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A1D3C9-5427-493B-94EA-7479C9FE5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754677-7189-4E7E-B8BC-934C23B8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C48AA2-B018-45E5-8211-6EA60D01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C0C3DA-13C3-4217-AD75-A1900851F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360E446-5222-44B6-927A-E11DF3DFBC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25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8A6C956-4B61-415A-9876-24D49D3DAA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EA4D4B-53EB-472D-BD50-455E1F6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WS 17/18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AD2D3C-6090-48D4-A202-613CA51E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1306" y="5726859"/>
            <a:ext cx="5902596" cy="163370"/>
          </a:xfrm>
        </p:spPr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146B64-1416-47DE-B701-746A20FC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18CFD1F-1E1C-4E1D-8DAE-874A88A3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412643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8CC97-C5B8-435B-B58B-81A36BB6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Patterns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6B7F45-79AD-4302-AF3C-7D861F1FA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Patterns </a:t>
            </a:r>
            <a:r>
              <a:rPr lang="de-DE" dirty="0" err="1"/>
              <a:t>are</a:t>
            </a:r>
            <a:r>
              <a:rPr lang="de-DE" dirty="0"/>
              <a:t> Knowledge</a:t>
            </a:r>
          </a:p>
          <a:p>
            <a:r>
              <a:rPr lang="en-US" dirty="0"/>
              <a:t> Reusable source for solving problems</a:t>
            </a:r>
          </a:p>
          <a:p>
            <a:r>
              <a:rPr lang="en-US" dirty="0"/>
              <a:t> We acquire and describe knowledge to solve recurring design problems</a:t>
            </a:r>
          </a:p>
          <a:p>
            <a:r>
              <a:rPr lang="en-US" dirty="0"/>
              <a:t> Patterns are a great way to describe reusable knowledge</a:t>
            </a:r>
          </a:p>
          <a:p>
            <a:r>
              <a:rPr lang="en-US" dirty="0"/>
              <a:t> There are even Antipatterns: They are useful for describing lessons learned</a:t>
            </a:r>
          </a:p>
          <a:p>
            <a:r>
              <a:rPr lang="en-US" dirty="0"/>
              <a:t> Knowledge is often acquired by accidents or through failure</a:t>
            </a:r>
          </a:p>
          <a:p>
            <a:r>
              <a:rPr lang="en-US" dirty="0"/>
              <a:t> Learning from failures is important</a:t>
            </a:r>
          </a:p>
          <a:p>
            <a:r>
              <a:rPr lang="de-DE" dirty="0"/>
              <a:t> </a:t>
            </a:r>
            <a:r>
              <a:rPr lang="de-DE" dirty="0" err="1"/>
              <a:t>Popper's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falsication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ED8C41-B216-4477-8A3F-5ABC95F5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5E30F0-33E5-448E-8CB1-6B4BBA65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79328E5-4ACA-4DFA-9A96-2E7D4C370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25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2A06DB6-2759-4E22-BAAD-F781C7C368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44D0F5-C736-4924-9978-001F1B3A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75C6F9-C591-400C-BB95-E8C8EDA4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4B5CE9-9526-49DC-A1C0-E5F9640C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5CD41A0-37CE-413E-8E8E-8E77C09EB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679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3F6FC-7320-4D5C-82EA-9E8E6E3F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Strategy</a:t>
            </a:r>
            <a:r>
              <a:rPr lang="de-DE" dirty="0"/>
              <a:t> Pattern</a:t>
            </a:r>
          </a:p>
        </p:txBody>
      </p:sp>
      <p:pic>
        <p:nvPicPr>
          <p:cNvPr id="8" name="Inhaltsplatzhalter 9">
            <a:extLst>
              <a:ext uri="{FF2B5EF4-FFF2-40B4-BE49-F238E27FC236}">
                <a16:creationId xmlns:a16="http://schemas.microsoft.com/office/drawing/2014/main" id="{75AFCEF5-5FDC-4547-9333-2716D7408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29" y="1944293"/>
            <a:ext cx="7992743" cy="3326606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F18762-58EE-46CB-8D7F-2CC1410C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1E8C48-73F7-4DD2-A846-8FB171A9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AAEDBA-EAD3-450F-BBB2-378155296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881EAD0-FE21-487E-BFFB-379CF2851B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607" y="5913166"/>
            <a:ext cx="8586788" cy="426089"/>
          </a:xfrm>
        </p:spPr>
        <p:txBody>
          <a:bodyPr/>
          <a:lstStyle/>
          <a:p>
            <a:r>
              <a:rPr lang="de-DE" sz="1600" dirty="0"/>
              <a:t>A </a:t>
            </a:r>
            <a:r>
              <a:rPr lang="de-DE" sz="1600" dirty="0" err="1"/>
              <a:t>strategy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chosen</a:t>
            </a:r>
            <a:r>
              <a:rPr lang="de-DE" sz="1600" dirty="0"/>
              <a:t> on </a:t>
            </a:r>
            <a:r>
              <a:rPr lang="de-DE" sz="1600" b="1" dirty="0" err="1"/>
              <a:t>runtime</a:t>
            </a:r>
            <a:r>
              <a:rPr lang="de-DE" sz="1600" b="1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i="1" dirty="0"/>
              <a:t>Policy </a:t>
            </a:r>
            <a:r>
              <a:rPr lang="de-DE" sz="1600" dirty="0" err="1"/>
              <a:t>class</a:t>
            </a:r>
            <a:r>
              <a:rPr lang="de-DE" sz="1600" dirty="0"/>
              <a:t> </a:t>
            </a:r>
            <a:r>
              <a:rPr lang="de-DE" sz="1600" dirty="0" err="1"/>
              <a:t>before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client</a:t>
            </a:r>
            <a:r>
              <a:rPr lang="de-DE" sz="1600" dirty="0"/>
              <a:t> </a:t>
            </a:r>
            <a:r>
              <a:rPr lang="de-DE" sz="1600" dirty="0" err="1"/>
              <a:t>calls</a:t>
            </a:r>
            <a:r>
              <a:rPr lang="de-DE" sz="1600" dirty="0"/>
              <a:t> </a:t>
            </a:r>
            <a:r>
              <a:rPr lang="de-DE" sz="1600" i="1" dirty="0" err="1"/>
              <a:t>executeAlgorithm</a:t>
            </a:r>
            <a:r>
              <a:rPr lang="de-DE" sz="1600" i="1" dirty="0"/>
              <a:t>()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790851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23B488A-B873-450E-AED4-6F56A3B5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Strategy</a:t>
            </a:r>
            <a:r>
              <a:rPr lang="de-DE" dirty="0"/>
              <a:t> Pattern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B6895B-BF79-4ACD-A472-DEE72C859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Suited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situations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different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problem</a:t>
            </a:r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contrast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bridge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(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decisions</a:t>
            </a:r>
            <a:r>
              <a:rPr lang="de-DE" dirty="0"/>
              <a:t>)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choses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at </a:t>
            </a:r>
            <a:r>
              <a:rPr lang="de-DE" dirty="0" err="1"/>
              <a:t>runtime</a:t>
            </a:r>
            <a:r>
              <a:rPr lang="de-DE" dirty="0"/>
              <a:t> and </a:t>
            </a:r>
            <a:r>
              <a:rPr lang="de-DE" dirty="0" err="1"/>
              <a:t>therefore</a:t>
            </a:r>
            <a:r>
              <a:rPr lang="de-DE" dirty="0"/>
              <a:t> alters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bahavior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C522F6-D5C9-4C4A-9F01-8A832BD9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7D1BE0-C494-4ED1-BC06-0A378061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80C533-0908-42FE-B9CE-90181FA08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7AAD191-4FFA-463F-9D14-81C4C5478B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961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2FA9A-BD5F-40B5-854D-B8CABBD1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Pattern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3C81A3D-B1EF-407D-A705-032A5818F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7" y="2334828"/>
            <a:ext cx="8586789" cy="206656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1C917B-B533-4722-B0B3-04AA2ECE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F323B3-205E-42B3-BE2D-82D32236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E8996A-2C9D-4AAF-8E34-D614916EB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097B935-3EB1-4D20-A141-B848CA8D60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859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2FA9A-BD5F-40B5-854D-B8CABBD1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Pattern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D479DC9-24DB-4C3A-9462-8446D5D2E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Dependent</a:t>
            </a:r>
            <a:r>
              <a:rPr lang="de-DE" dirty="0"/>
              <a:t> on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, an </a:t>
            </a:r>
            <a:r>
              <a:rPr lang="de-DE" dirty="0" err="1"/>
              <a:t>action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do different </a:t>
            </a:r>
            <a:r>
              <a:rPr lang="de-DE" dirty="0" err="1"/>
              <a:t>things</a:t>
            </a:r>
            <a:endParaRPr lang="de-DE" dirty="0"/>
          </a:p>
          <a:p>
            <a:r>
              <a:rPr lang="de-DE" dirty="0"/>
              <a:t>E.g. TCP open, </a:t>
            </a:r>
            <a:r>
              <a:rPr lang="de-DE" dirty="0" err="1"/>
              <a:t>close</a:t>
            </a:r>
            <a:r>
              <a:rPr lang="de-DE" dirty="0"/>
              <a:t>…</a:t>
            </a:r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avoids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i="1" dirty="0" err="1"/>
              <a:t>if</a:t>
            </a:r>
            <a:r>
              <a:rPr lang="de-DE" i="1" dirty="0"/>
              <a:t> </a:t>
            </a:r>
            <a:r>
              <a:rPr lang="de-DE" i="1" dirty="0" err="1"/>
              <a:t>else</a:t>
            </a:r>
            <a:r>
              <a:rPr lang="de-DE" i="1" dirty="0"/>
              <a:t> </a:t>
            </a:r>
            <a:r>
              <a:rPr lang="de-DE" dirty="0" err="1"/>
              <a:t>statements</a:t>
            </a:r>
            <a:r>
              <a:rPr lang="de-DE" dirty="0"/>
              <a:t> and </a:t>
            </a:r>
            <a:r>
              <a:rPr lang="de-DE" dirty="0" err="1"/>
              <a:t>is</a:t>
            </a:r>
            <a:r>
              <a:rPr lang="de-DE" dirty="0"/>
              <a:t> flexible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/</a:t>
            </a:r>
            <a:r>
              <a:rPr lang="de-DE" dirty="0" err="1"/>
              <a:t>states</a:t>
            </a:r>
            <a:endParaRPr lang="de-DE" dirty="0"/>
          </a:p>
          <a:p>
            <a:r>
              <a:rPr lang="de-DE" dirty="0"/>
              <a:t>Also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explicit</a:t>
            </a:r>
          </a:p>
          <a:p>
            <a:r>
              <a:rPr lang="de-DE" dirty="0"/>
              <a:t>In </a:t>
            </a:r>
            <a:r>
              <a:rPr lang="de-DE" dirty="0" err="1"/>
              <a:t>contrast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strategy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(</a:t>
            </a:r>
            <a:r>
              <a:rPr lang="de-DE" dirty="0" err="1"/>
              <a:t>handles</a:t>
            </a:r>
            <a:r>
              <a:rPr lang="de-DE" dirty="0"/>
              <a:t> different </a:t>
            </a:r>
            <a:r>
              <a:rPr lang="de-DE" dirty="0" err="1"/>
              <a:t>algorithms</a:t>
            </a:r>
            <a:r>
              <a:rPr lang="de-DE" dirty="0"/>
              <a:t>)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handles</a:t>
            </a:r>
            <a:r>
              <a:rPr lang="de-DE" dirty="0"/>
              <a:t> different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object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1C917B-B533-4722-B0B3-04AA2ECE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F323B3-205E-42B3-BE2D-82D32236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E8996A-2C9D-4AAF-8E34-D614916EB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B8E88A2-5F4D-42A9-AFD2-07CE091AD1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975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46D43-2533-4111-AB83-332CBFDC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Observer Pattern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7A0F2F4D-19DD-416E-9646-B6A544B47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82" y="1562470"/>
            <a:ext cx="8489259" cy="370842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A0D46D-7386-4C66-A1A3-508FF1DC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ED61BD-AD82-4E76-9265-DDC62686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9398D8-C01D-4E30-826B-8F1DBEDB9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CB888DB-6240-429E-AA9E-7175ABC8C1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628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46D43-2533-4111-AB83-332CBFDC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Observer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EFEDEF-F7B5-4AA3-A99C-A0608016D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Handles </a:t>
            </a:r>
            <a:r>
              <a:rPr lang="de-DE" dirty="0" err="1"/>
              <a:t>changes</a:t>
            </a:r>
            <a:r>
              <a:rPr lang="de-DE" dirty="0"/>
              <a:t> in a </a:t>
            </a:r>
            <a:r>
              <a:rPr lang="de-DE" dirty="0" err="1"/>
              <a:t>publisher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and </a:t>
            </a:r>
            <a:r>
              <a:rPr lang="de-DE" dirty="0" err="1"/>
              <a:t>notifies</a:t>
            </a:r>
            <a:r>
              <a:rPr lang="de-DE" dirty="0"/>
              <a:t> all </a:t>
            </a:r>
            <a:r>
              <a:rPr lang="de-DE" dirty="0" err="1"/>
              <a:t>subscribers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change</a:t>
            </a:r>
            <a:endParaRPr lang="de-DE" dirty="0"/>
          </a:p>
          <a:p>
            <a:r>
              <a:rPr lang="de-DE" dirty="0" err="1"/>
              <a:t>Maintains</a:t>
            </a:r>
            <a:r>
              <a:rPr lang="de-DE" dirty="0"/>
              <a:t> </a:t>
            </a:r>
            <a:r>
              <a:rPr lang="de-DE" dirty="0" err="1"/>
              <a:t>consistency</a:t>
            </a:r>
            <a:endParaRPr lang="de-DE" dirty="0"/>
          </a:p>
          <a:p>
            <a:r>
              <a:rPr lang="de-DE" dirty="0" err="1"/>
              <a:t>Decouples</a:t>
            </a:r>
            <a:r>
              <a:rPr lang="de-DE" dirty="0"/>
              <a:t> an </a:t>
            </a:r>
            <a:r>
              <a:rPr lang="de-DE" dirty="0" err="1"/>
              <a:t>abstraction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ist </a:t>
            </a:r>
            <a:r>
              <a:rPr lang="de-DE" dirty="0" err="1"/>
              <a:t>views</a:t>
            </a:r>
            <a:endParaRPr lang="de-DE" dirty="0"/>
          </a:p>
          <a:p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variants</a:t>
            </a:r>
            <a:endParaRPr lang="de-DE" dirty="0"/>
          </a:p>
          <a:p>
            <a:pPr lvl="1"/>
            <a:r>
              <a:rPr lang="de-DE" b="1" dirty="0"/>
              <a:t>Push </a:t>
            </a:r>
            <a:r>
              <a:rPr lang="de-DE" b="1" dirty="0" err="1"/>
              <a:t>Notification</a:t>
            </a:r>
            <a:r>
              <a:rPr lang="de-DE" b="1" dirty="0"/>
              <a:t>: </a:t>
            </a:r>
            <a:r>
              <a:rPr lang="de-DE" dirty="0"/>
              <a:t>Every time a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, all </a:t>
            </a:r>
            <a:r>
              <a:rPr lang="de-DE" dirty="0" err="1"/>
              <a:t>subscribers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notified</a:t>
            </a:r>
            <a:endParaRPr lang="de-DE" dirty="0"/>
          </a:p>
          <a:p>
            <a:pPr lvl="1"/>
            <a:r>
              <a:rPr lang="de-DE" b="1" dirty="0"/>
              <a:t>Push-Update </a:t>
            </a:r>
            <a:r>
              <a:rPr lang="de-DE" b="1" dirty="0" err="1"/>
              <a:t>Notification</a:t>
            </a:r>
            <a:r>
              <a:rPr lang="de-DE" b="1" dirty="0"/>
              <a:t>: </a:t>
            </a:r>
            <a:r>
              <a:rPr lang="de-DE" dirty="0"/>
              <a:t>The </a:t>
            </a:r>
            <a:r>
              <a:rPr lang="de-DE" dirty="0" err="1"/>
              <a:t>publisher</a:t>
            </a:r>
            <a:r>
              <a:rPr lang="de-DE" dirty="0"/>
              <a:t> also </a:t>
            </a:r>
            <a:r>
              <a:rPr lang="de-DE" dirty="0" err="1"/>
              <a:t>sends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changed</a:t>
            </a:r>
            <a:endParaRPr lang="de-DE" dirty="0"/>
          </a:p>
          <a:p>
            <a:pPr lvl="1"/>
            <a:r>
              <a:rPr lang="de-DE" b="1" dirty="0"/>
              <a:t>Pull </a:t>
            </a:r>
            <a:r>
              <a:rPr lang="de-DE" b="1" dirty="0" err="1"/>
              <a:t>Notification</a:t>
            </a:r>
            <a:r>
              <a:rPr lang="de-DE" b="1" dirty="0"/>
              <a:t>: </a:t>
            </a:r>
            <a:r>
              <a:rPr lang="de-DE" dirty="0"/>
              <a:t>A </a:t>
            </a:r>
            <a:r>
              <a:rPr lang="de-DE" dirty="0" err="1"/>
              <a:t>subscriber</a:t>
            </a:r>
            <a:r>
              <a:rPr lang="de-DE" dirty="0"/>
              <a:t> </a:t>
            </a:r>
            <a:r>
              <a:rPr lang="de-DE" dirty="0" err="1"/>
              <a:t>inquiries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publisher</a:t>
            </a:r>
            <a:endParaRPr lang="de-DE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A0D46D-7386-4C66-A1A3-508FF1DC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ED61BD-AD82-4E76-9265-DDC62686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9398D8-C01D-4E30-826B-8F1DBEDB9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88C697F-A17B-4524-B871-38EF8395FD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293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BF838-D3B3-41A8-BAFF-928300B7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View Controller Pattern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F8327211-ADFB-4CC9-B990-D2F74F2B8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23" y="1944293"/>
            <a:ext cx="8173756" cy="3326606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A64073-D985-4820-AA52-D035A0AF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EE005D-9A2A-4939-BD21-78F3A872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DA6307-CA35-454E-8E79-819C5F2BA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198C2AE-24C5-464C-97F0-3585659809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74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BF838-D3B3-41A8-BAFF-928300B7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View Controller Pattern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D8571C3-B545-4DE1-B151-5B0BACD8F2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Decouples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and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endParaRPr lang="de-DE" dirty="0"/>
          </a:p>
          <a:p>
            <a:r>
              <a:rPr lang="de-DE" dirty="0"/>
              <a:t>The </a:t>
            </a:r>
            <a:r>
              <a:rPr lang="de-DE" i="1" dirty="0" err="1"/>
              <a:t>view</a:t>
            </a:r>
            <a:r>
              <a:rPr lang="de-DE" dirty="0"/>
              <a:t> </a:t>
            </a:r>
            <a:r>
              <a:rPr lang="de-DE" dirty="0" err="1"/>
              <a:t>handles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endParaRPr lang="de-DE" dirty="0"/>
          </a:p>
          <a:p>
            <a:r>
              <a:rPr lang="de-DE" dirty="0"/>
              <a:t>The </a:t>
            </a:r>
            <a:r>
              <a:rPr lang="de-DE" i="1" dirty="0" err="1"/>
              <a:t>model</a:t>
            </a:r>
            <a:r>
              <a:rPr lang="de-DE" i="1" dirty="0"/>
              <a:t> </a:t>
            </a:r>
            <a:r>
              <a:rPr lang="de-DE" i="1" dirty="0" err="1"/>
              <a:t>handles</a:t>
            </a:r>
            <a:r>
              <a:rPr lang="de-DE" i="1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access</a:t>
            </a:r>
            <a:endParaRPr lang="de-DE" dirty="0"/>
          </a:p>
          <a:p>
            <a:r>
              <a:rPr lang="de-DE" dirty="0"/>
              <a:t>The </a:t>
            </a:r>
            <a:r>
              <a:rPr lang="de-DE" i="1" dirty="0" err="1"/>
              <a:t>controller</a:t>
            </a:r>
            <a:r>
              <a:rPr lang="de-DE" i="1" dirty="0"/>
              <a:t> </a:t>
            </a:r>
            <a:r>
              <a:rPr lang="de-DE" dirty="0" err="1"/>
              <a:t>handles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two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133635AE-2DC9-4457-9F02-BEE94B75C1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b="1" dirty="0"/>
              <a:t>Pull variant: </a:t>
            </a:r>
          </a:p>
          <a:p>
            <a:pPr lvl="1"/>
            <a:r>
              <a:rPr lang="de-DE" dirty="0"/>
              <a:t>Connection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controller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removed</a:t>
            </a:r>
            <a:endParaRPr lang="de-DE" dirty="0"/>
          </a:p>
          <a:p>
            <a:pPr lvl="1"/>
            <a:r>
              <a:rPr lang="de-DE" dirty="0"/>
              <a:t>The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asks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explicitly</a:t>
            </a:r>
            <a:endParaRPr lang="de-DE" dirty="0"/>
          </a:p>
          <a:p>
            <a:r>
              <a:rPr lang="de-DE" b="1" dirty="0"/>
              <a:t>Push </a:t>
            </a:r>
            <a:r>
              <a:rPr lang="de-DE" b="1" dirty="0" err="1"/>
              <a:t>notification</a:t>
            </a:r>
            <a:r>
              <a:rPr lang="de-DE" b="1" dirty="0"/>
              <a:t> variant: </a:t>
            </a:r>
          </a:p>
          <a:p>
            <a:pPr lvl="1"/>
            <a:r>
              <a:rPr lang="de-DE" dirty="0"/>
              <a:t>Both </a:t>
            </a:r>
            <a:r>
              <a:rPr lang="de-DE" dirty="0" err="1"/>
              <a:t>connections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 and </a:t>
            </a:r>
            <a:r>
              <a:rPr lang="de-DE" dirty="0" err="1"/>
              <a:t>model</a:t>
            </a:r>
            <a:r>
              <a:rPr lang="de-DE" dirty="0"/>
              <a:t> and </a:t>
            </a:r>
            <a:r>
              <a:rPr lang="de-DE" dirty="0" err="1"/>
              <a:t>controller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	</a:t>
            </a:r>
            <a:r>
              <a:rPr lang="de-DE" dirty="0" err="1"/>
              <a:t>removed</a:t>
            </a:r>
            <a:endParaRPr lang="de-DE" dirty="0"/>
          </a:p>
          <a:p>
            <a:pPr lvl="1"/>
            <a:r>
              <a:rPr lang="de-DE" dirty="0" err="1"/>
              <a:t>When</a:t>
            </a:r>
            <a:r>
              <a:rPr lang="de-DE" dirty="0"/>
              <a:t> a </a:t>
            </a:r>
            <a:r>
              <a:rPr lang="de-DE" dirty="0" err="1"/>
              <a:t>change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occurs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 and </a:t>
            </a:r>
            <a:r>
              <a:rPr lang="de-DE" dirty="0" err="1"/>
              <a:t>controller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updated</a:t>
            </a:r>
            <a:r>
              <a:rPr lang="de-DE" dirty="0"/>
              <a:t> via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observer</a:t>
            </a:r>
            <a:r>
              <a:rPr lang="de-DE" dirty="0"/>
              <a:t> </a:t>
            </a:r>
            <a:r>
              <a:rPr lang="de-DE" dirty="0" err="1"/>
              <a:t>pattern</a:t>
            </a: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EE005D-9A2A-4939-BD21-78F3A872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DA6307-CA35-454E-8E79-819C5F2BA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A64073-D985-4820-AA52-D035A0AF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WS 17/18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09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A2213-0C06-4D39-BA7D-64075B8A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Command Pattern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BE6B4E0F-BD58-4BAB-A349-5B68192FF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27" y="1597626"/>
            <a:ext cx="7989041" cy="363058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52A8F5-EC72-4A1B-8553-38AE9781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0069F5-5A4B-4E6F-B6B0-23E558AB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373A0D-B30F-4E32-A08D-60B5F3FA4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E4D23AF-BEBD-439C-9FD5-860B233BE5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97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40FE08-4998-4E83-A977-F671E8D9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General</a:t>
            </a:r>
          </a:p>
        </p:txBody>
      </p: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510A75E3-A1FA-4D7C-83CE-C239BCD6F6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2755"/>
              </p:ext>
            </p:extLst>
          </p:nvPr>
        </p:nvGraphicFramePr>
        <p:xfrm>
          <a:off x="278606" y="1944292"/>
          <a:ext cx="8586788" cy="3693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173">
                  <a:extLst>
                    <a:ext uri="{9D8B030D-6E8A-4147-A177-3AD203B41FA5}">
                      <a16:colId xmlns:a16="http://schemas.microsoft.com/office/drawing/2014/main" val="2202343935"/>
                    </a:ext>
                  </a:extLst>
                </a:gridCol>
                <a:gridCol w="6663615">
                  <a:extLst>
                    <a:ext uri="{9D8B030D-6E8A-4147-A177-3AD203B41FA5}">
                      <a16:colId xmlns:a16="http://schemas.microsoft.com/office/drawing/2014/main" val="4142402836"/>
                    </a:ext>
                  </a:extLst>
                </a:gridCol>
              </a:tblGrid>
              <a:tr h="491885">
                <a:tc>
                  <a:txBody>
                    <a:bodyPr/>
                    <a:lstStyle/>
                    <a:p>
                      <a:r>
                        <a:rPr lang="de-DE" sz="1800" b="1" i="0" dirty="0" err="1">
                          <a:solidFill>
                            <a:schemeClr val="tx1"/>
                          </a:solidFill>
                        </a:rPr>
                        <a:t>Phenomenon</a:t>
                      </a:r>
                      <a:endParaRPr lang="de-DE" sz="18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Object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world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as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perceived</a:t>
                      </a:r>
                      <a:endParaRPr lang="de-DE" sz="18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340466"/>
                  </a:ext>
                </a:extLst>
              </a:tr>
              <a:tr h="491885">
                <a:tc>
                  <a:txBody>
                    <a:bodyPr/>
                    <a:lstStyle/>
                    <a:p>
                      <a:r>
                        <a:rPr lang="de-DE" sz="1800" b="1" i="0" dirty="0">
                          <a:solidFill>
                            <a:schemeClr val="tx1"/>
                          </a:solidFill>
                        </a:rPr>
                        <a:t>Concept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Describes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common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properties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phenomena</a:t>
                      </a:r>
                      <a:endParaRPr lang="de-DE" sz="18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purpose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members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503609"/>
                  </a:ext>
                </a:extLst>
              </a:tr>
              <a:tr h="491885">
                <a:tc>
                  <a:txBody>
                    <a:bodyPr/>
                    <a:lstStyle/>
                    <a:p>
                      <a:r>
                        <a:rPr lang="de-DE" sz="1800" b="1" i="0" dirty="0" err="1">
                          <a:solidFill>
                            <a:schemeClr val="tx1"/>
                          </a:solidFill>
                        </a:rPr>
                        <a:t>Abstraction</a:t>
                      </a:r>
                      <a:endParaRPr lang="de-DE" sz="18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Classification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phenomena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into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concepts</a:t>
                      </a:r>
                      <a:endParaRPr lang="de-DE" sz="18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621065"/>
                  </a:ext>
                </a:extLst>
              </a:tr>
              <a:tr h="491885">
                <a:tc>
                  <a:txBody>
                    <a:bodyPr/>
                    <a:lstStyle/>
                    <a:p>
                      <a:r>
                        <a:rPr lang="de-DE" sz="1800" b="1" i="0" dirty="0">
                          <a:solidFill>
                            <a:schemeClr val="tx1"/>
                          </a:solidFill>
                        </a:rPr>
                        <a:t>Modeling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Development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abstractions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answer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specific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questions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about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phenomena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while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ignoring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 irrelevant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details</a:t>
                      </a:r>
                      <a:endParaRPr lang="de-DE" sz="18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228930"/>
                  </a:ext>
                </a:extLst>
              </a:tr>
              <a:tr h="491885">
                <a:tc>
                  <a:txBody>
                    <a:bodyPr/>
                    <a:lstStyle/>
                    <a:p>
                      <a:r>
                        <a:rPr lang="de-DE" sz="1800" b="1" i="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Concept in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context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programming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languages</a:t>
                      </a:r>
                      <a:endParaRPr lang="de-DE" sz="18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320020"/>
                  </a:ext>
                </a:extLst>
              </a:tr>
              <a:tr h="491885">
                <a:tc>
                  <a:txBody>
                    <a:bodyPr/>
                    <a:lstStyle/>
                    <a:p>
                      <a:r>
                        <a:rPr lang="de-DE" sz="1800" b="1" i="0" dirty="0">
                          <a:solidFill>
                            <a:schemeClr val="tx1"/>
                          </a:solidFill>
                        </a:rPr>
                        <a:t>Instance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Member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specific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 type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4475"/>
                  </a:ext>
                </a:extLst>
              </a:tr>
              <a:tr h="491885">
                <a:tc>
                  <a:txBody>
                    <a:bodyPr/>
                    <a:lstStyle/>
                    <a:p>
                      <a:r>
                        <a:rPr lang="de-DE" sz="1800" b="1" i="0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Code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template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concept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that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used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create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instances</a:t>
                      </a:r>
                      <a:endParaRPr lang="de-DE" sz="18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589537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395541-A3A0-4463-9494-C9D133BD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70B302-848E-4995-9D7E-AF0FDE00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842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A2213-0C06-4D39-BA7D-64075B8A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Command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9DF40D-88AD-429F-B148-A7F2D5A584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Design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interfaces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commands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multiple </a:t>
            </a:r>
            <a:r>
              <a:rPr lang="de-DE" dirty="0" err="1"/>
              <a:t>if</a:t>
            </a:r>
            <a:r>
              <a:rPr lang="de-DE" dirty="0"/>
              <a:t>-statements</a:t>
            </a:r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menus</a:t>
            </a:r>
            <a:r>
              <a:rPr lang="de-DE" dirty="0"/>
              <a:t> </a:t>
            </a:r>
            <a:r>
              <a:rPr lang="de-DE" dirty="0" err="1"/>
              <a:t>reusable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decoupling</a:t>
            </a:r>
            <a:r>
              <a:rPr lang="de-DE" dirty="0"/>
              <a:t> </a:t>
            </a:r>
            <a:r>
              <a:rPr lang="de-DE" dirty="0" err="1"/>
              <a:t>boundary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(</a:t>
            </a:r>
            <a:r>
              <a:rPr lang="de-DE" dirty="0" err="1"/>
              <a:t>menu</a:t>
            </a:r>
            <a:r>
              <a:rPr lang="de-DE" dirty="0"/>
              <a:t> </a:t>
            </a:r>
            <a:r>
              <a:rPr lang="de-DE" dirty="0" err="1"/>
              <a:t>buttons</a:t>
            </a:r>
            <a:r>
              <a:rPr lang="de-DE" dirty="0"/>
              <a:t>)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(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)</a:t>
            </a:r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entity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(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receivers</a:t>
            </a:r>
            <a:r>
              <a:rPr lang="de-DE" dirty="0"/>
              <a:t>)</a:t>
            </a:r>
          </a:p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interface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,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boundary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modified</a:t>
            </a:r>
            <a:endParaRPr lang="de-DE" dirty="0"/>
          </a:p>
          <a:p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E005769-88EE-4A56-8618-C4AF185C03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b="1" dirty="0"/>
              <a:t>Command </a:t>
            </a:r>
            <a:r>
              <a:rPr lang="de-DE" b="1" dirty="0" err="1"/>
              <a:t>Applications</a:t>
            </a:r>
            <a:r>
              <a:rPr lang="de-DE" b="1" dirty="0"/>
              <a:t>: </a:t>
            </a:r>
            <a:endParaRPr lang="de-DE" dirty="0"/>
          </a:p>
          <a:p>
            <a:pPr lvl="1"/>
            <a:r>
              <a:rPr lang="de-DE" dirty="0"/>
              <a:t>Command </a:t>
            </a:r>
            <a:r>
              <a:rPr lang="de-DE" dirty="0" err="1"/>
              <a:t>manager</a:t>
            </a:r>
            <a:endParaRPr lang="de-DE" dirty="0"/>
          </a:p>
          <a:p>
            <a:pPr lvl="1"/>
            <a:r>
              <a:rPr lang="de-DE" dirty="0" err="1"/>
              <a:t>Redu</a:t>
            </a:r>
            <a:r>
              <a:rPr lang="de-DE" dirty="0"/>
              <a:t>/</a:t>
            </a:r>
            <a:r>
              <a:rPr lang="de-DE" dirty="0" err="1"/>
              <a:t>Undo</a:t>
            </a:r>
            <a:r>
              <a:rPr lang="de-DE" dirty="0"/>
              <a:t> </a:t>
            </a:r>
            <a:r>
              <a:rPr lang="de-DE" dirty="0" err="1"/>
              <a:t>manager</a:t>
            </a:r>
            <a:endParaRPr lang="de-DE" dirty="0"/>
          </a:p>
          <a:p>
            <a:pPr lvl="1"/>
            <a:r>
              <a:rPr lang="de-DE" dirty="0"/>
              <a:t>Queue</a:t>
            </a:r>
          </a:p>
          <a:p>
            <a:pPr lvl="1"/>
            <a:r>
              <a:rPr lang="de-DE" dirty="0"/>
              <a:t>Dispatcher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5 </a:t>
            </a:r>
            <a:r>
              <a:rPr lang="de-DE" b="1" dirty="0" err="1"/>
              <a:t>steps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realize</a:t>
            </a:r>
            <a:r>
              <a:rPr lang="de-DE" b="1" dirty="0"/>
              <a:t> a </a:t>
            </a:r>
            <a:r>
              <a:rPr lang="de-DE" b="1" dirty="0" err="1"/>
              <a:t>command</a:t>
            </a:r>
            <a:r>
              <a:rPr lang="de-DE" b="1" dirty="0"/>
              <a:t> </a:t>
            </a:r>
            <a:r>
              <a:rPr lang="de-DE" b="1" dirty="0" err="1"/>
              <a:t>pattern</a:t>
            </a:r>
            <a:endParaRPr lang="de-DE" b="1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Create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interface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Create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ConcreteCommand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Create </a:t>
            </a:r>
            <a:r>
              <a:rPr lang="de-DE" dirty="0" err="1"/>
              <a:t>the</a:t>
            </a:r>
            <a:r>
              <a:rPr lang="de-DE" dirty="0"/>
              <a:t> Receiver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Create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Invoker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Create </a:t>
            </a:r>
            <a:r>
              <a:rPr lang="de-DE" dirty="0" err="1"/>
              <a:t>the</a:t>
            </a:r>
            <a:r>
              <a:rPr lang="de-DE" dirty="0"/>
              <a:t> Client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0069F5-5A4B-4E6F-B6B0-23E558AB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373A0D-B30F-4E32-A08D-60B5F3FA4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52A8F5-EC72-4A1B-8553-38AE9781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WS 17/18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63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717BBB2-92A4-4BE8-BE32-A2811AC81F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7D33D9E-33EC-4E11-8F87-E68A8967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3AAB57-8BBC-4C86-9054-21F52775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31BAAD-59FF-4A61-B552-2DC8070B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ABFC6EB4-F75B-4B51-AB91-5C043F99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Creational</a:t>
            </a:r>
            <a:r>
              <a:rPr lang="de-DE" dirty="0"/>
              <a:t> Patterns</a:t>
            </a:r>
          </a:p>
        </p:txBody>
      </p:sp>
    </p:spTree>
    <p:extLst>
      <p:ext uri="{BB962C8B-B14F-4D97-AF65-F5344CB8AC3E}">
        <p14:creationId xmlns:p14="http://schemas.microsoft.com/office/powerpoint/2010/main" val="536272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9796941-05DE-4536-AF81-1645A031B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ED45D6-6CF9-4170-AA9B-0242914A1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A8DBEF-FD92-4972-9B24-D9AADB68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35C86-7DED-4940-A8A3-71DFFDE2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5F1ABCF-C2F9-4A0E-966A-7CB5FD1C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500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3800DB1-86C0-4FE6-AC8E-7AFD044F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Factory Pattern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E2F56845-AB42-422F-A84A-6798053AF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6" y="2510668"/>
            <a:ext cx="8586788" cy="2193857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6DFAC4C-290A-441A-AF65-57C46DDE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C2CD36-D782-485A-A00E-61A68620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A5236D-FA3C-4AE3-A604-E64EBE328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F0278CA-4057-405C-9DD7-7EE2DF16B0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576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3800DB1-86C0-4FE6-AC8E-7AFD044F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Factory Pattern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6DFAC4C-290A-441A-AF65-57C46DDE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C2CD36-D782-485A-A00E-61A68620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A5236D-FA3C-4AE3-A604-E64EBE328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F0278CA-4057-405C-9DD7-7EE2DF16B0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30C224-5EBD-4D03-A5A6-81A2EA381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Handles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instantiation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inheriting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superclass</a:t>
            </a:r>
            <a:r>
              <a:rPr lang="de-DE" dirty="0"/>
              <a:t> </a:t>
            </a:r>
            <a:r>
              <a:rPr lang="de-DE" dirty="0" err="1"/>
              <a:t>depending</a:t>
            </a:r>
            <a:r>
              <a:rPr lang="de-DE" dirty="0"/>
              <a:t> on a </a:t>
            </a:r>
            <a:r>
              <a:rPr lang="de-DE" dirty="0" err="1"/>
              <a:t>keyword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r>
              <a:rPr lang="de-DE" dirty="0"/>
              <a:t>Acts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delegate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products</a:t>
            </a:r>
            <a:r>
              <a:rPr lang="de-DE" dirty="0"/>
              <a:t> and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interface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products</a:t>
            </a:r>
            <a:endParaRPr lang="de-DE" dirty="0"/>
          </a:p>
          <a:p>
            <a:r>
              <a:rPr lang="de-DE" dirty="0"/>
              <a:t>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polymorphism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products</a:t>
            </a:r>
            <a:r>
              <a:rPr lang="de-DE" dirty="0"/>
              <a:t> </a:t>
            </a:r>
            <a:r>
              <a:rPr lang="de-DE" dirty="0" err="1"/>
              <a:t>uniformly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6705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62674-20C5-4EC9-87CA-C9D6B53D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Abstract Factory Pattern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A2A6307-5285-42AD-9ECB-4FC72425E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92" y="1302026"/>
            <a:ext cx="7671817" cy="479023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132B71-1D4E-48E5-89A9-9AD38395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7E5E58-1DE4-4130-9F21-C5C720D6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C3EB33-418F-4F81-9C41-9061B5B61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20602C-56DA-4069-A2CB-38C5DEC059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745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62674-20C5-4EC9-87CA-C9D6B53D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Abstract Factory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BA4A15-6B25-42F6-888E-99FFCF3BC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Instantiate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initialize</a:t>
            </a:r>
            <a:r>
              <a:rPr lang="de-DE" dirty="0"/>
              <a:t> an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consisting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subparts</a:t>
            </a:r>
            <a:endParaRPr lang="de-DE" dirty="0"/>
          </a:p>
          <a:p>
            <a:r>
              <a:rPr lang="de-DE" dirty="0"/>
              <a:t>Every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abstract</a:t>
            </a:r>
            <a:r>
              <a:rPr lang="de-DE" dirty="0"/>
              <a:t> </a:t>
            </a:r>
            <a:r>
              <a:rPr lang="de-DE" dirty="0" err="1"/>
              <a:t>factory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consisting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variant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object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132B71-1D4E-48E5-89A9-9AD38395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7E5E58-1DE4-4130-9F21-C5C720D6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C3EB33-418F-4F81-9C41-9061B5B61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20602C-56DA-4069-A2CB-38C5DEC059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77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EEC48-1621-46DE-816F-EFAAF270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EECA75-DEF1-4113-A04C-FFE031E65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Adapter vs. Bridge</a:t>
            </a:r>
          </a:p>
          <a:p>
            <a:pPr lvl="1"/>
            <a:r>
              <a:rPr lang="de-DE" u="sng" dirty="0"/>
              <a:t>Adapter</a:t>
            </a:r>
            <a:r>
              <a:rPr lang="de-DE" dirty="0"/>
              <a:t> (</a:t>
            </a:r>
            <a:r>
              <a:rPr lang="de-DE" dirty="0" err="1"/>
              <a:t>inheritance</a:t>
            </a:r>
            <a:r>
              <a:rPr lang="de-DE" dirty="0"/>
              <a:t> </a:t>
            </a:r>
            <a:r>
              <a:rPr lang="de-DE" dirty="0" err="1"/>
              <a:t>followed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delegation</a:t>
            </a:r>
            <a:r>
              <a:rPr lang="de-DE" dirty="0"/>
              <a:t>) </a:t>
            </a:r>
            <a:r>
              <a:rPr lang="de-DE" dirty="0" err="1"/>
              <a:t>handles</a:t>
            </a:r>
            <a:r>
              <a:rPr lang="de-DE" dirty="0"/>
              <a:t> </a:t>
            </a:r>
            <a:r>
              <a:rPr lang="de-DE" dirty="0" err="1"/>
              <a:t>incompabilities</a:t>
            </a:r>
            <a:endParaRPr lang="de-DE" dirty="0"/>
          </a:p>
          <a:p>
            <a:pPr lvl="1"/>
            <a:r>
              <a:rPr lang="de-DE" u="sng" dirty="0"/>
              <a:t>Bridge</a:t>
            </a:r>
            <a:r>
              <a:rPr lang="de-DE" dirty="0"/>
              <a:t> (</a:t>
            </a:r>
            <a:r>
              <a:rPr lang="de-DE" dirty="0" err="1"/>
              <a:t>delegation</a:t>
            </a:r>
            <a:r>
              <a:rPr lang="de-DE" dirty="0"/>
              <a:t> </a:t>
            </a:r>
            <a:r>
              <a:rPr lang="de-DE" dirty="0" err="1"/>
              <a:t>followed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inheritance</a:t>
            </a:r>
            <a:r>
              <a:rPr lang="de-DE" dirty="0"/>
              <a:t>) </a:t>
            </a:r>
            <a:r>
              <a:rPr lang="de-DE" dirty="0" err="1"/>
              <a:t>differentiates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abstraction</a:t>
            </a:r>
            <a:r>
              <a:rPr lang="de-DE" dirty="0"/>
              <a:t> and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-front</a:t>
            </a:r>
          </a:p>
          <a:p>
            <a:r>
              <a:rPr lang="de-DE" b="1" dirty="0"/>
              <a:t>Bridge vs. </a:t>
            </a:r>
            <a:r>
              <a:rPr lang="de-DE" b="1" dirty="0" err="1"/>
              <a:t>Strategy</a:t>
            </a:r>
            <a:endParaRPr lang="de-DE" b="1" dirty="0"/>
          </a:p>
          <a:p>
            <a:pPr lvl="1"/>
            <a:r>
              <a:rPr lang="de-DE" u="sng" dirty="0"/>
              <a:t>Bridge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decisions</a:t>
            </a:r>
            <a:r>
              <a:rPr lang="de-DE" dirty="0"/>
              <a:t> on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startup</a:t>
            </a:r>
            <a:endParaRPr lang="de-DE" dirty="0"/>
          </a:p>
          <a:p>
            <a:pPr lvl="1"/>
            <a:r>
              <a:rPr lang="de-DE" u="sng" dirty="0" err="1"/>
              <a:t>Strategy</a:t>
            </a:r>
            <a:r>
              <a:rPr lang="de-DE" dirty="0"/>
              <a:t> </a:t>
            </a:r>
            <a:r>
              <a:rPr lang="de-DE" dirty="0" err="1"/>
              <a:t>handles</a:t>
            </a:r>
            <a:r>
              <a:rPr lang="de-DE" dirty="0"/>
              <a:t> behavioral </a:t>
            </a:r>
            <a:r>
              <a:rPr lang="de-DE" dirty="0" err="1"/>
              <a:t>decisions</a:t>
            </a:r>
            <a:r>
              <a:rPr lang="de-DE" dirty="0"/>
              <a:t> on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criteria</a:t>
            </a:r>
            <a:endParaRPr lang="de-DE" dirty="0"/>
          </a:p>
          <a:p>
            <a:r>
              <a:rPr lang="de-DE" b="1" dirty="0" err="1"/>
              <a:t>Strategy</a:t>
            </a:r>
            <a:r>
              <a:rPr lang="de-DE" b="1" dirty="0"/>
              <a:t> vs. State</a:t>
            </a:r>
          </a:p>
          <a:p>
            <a:pPr lvl="1"/>
            <a:r>
              <a:rPr lang="de-DE" u="sng" dirty="0" err="1"/>
              <a:t>Strategy</a:t>
            </a:r>
            <a:r>
              <a:rPr lang="de-DE" dirty="0"/>
              <a:t> </a:t>
            </a:r>
            <a:r>
              <a:rPr lang="de-DE" dirty="0" err="1"/>
              <a:t>handles</a:t>
            </a:r>
            <a:r>
              <a:rPr lang="de-DE" dirty="0"/>
              <a:t> different </a:t>
            </a:r>
            <a:r>
              <a:rPr lang="de-DE" dirty="0" err="1"/>
              <a:t>algorithms</a:t>
            </a:r>
            <a:r>
              <a:rPr lang="de-DE" dirty="0"/>
              <a:t> at </a:t>
            </a:r>
            <a:r>
              <a:rPr lang="de-DE" dirty="0" err="1"/>
              <a:t>runtime</a:t>
            </a:r>
            <a:endParaRPr lang="de-DE" dirty="0"/>
          </a:p>
          <a:p>
            <a:pPr lvl="1"/>
            <a:r>
              <a:rPr lang="de-DE" u="sng" dirty="0"/>
              <a:t>State</a:t>
            </a:r>
            <a:r>
              <a:rPr lang="de-DE" dirty="0"/>
              <a:t> </a:t>
            </a:r>
            <a:r>
              <a:rPr lang="de-DE" dirty="0" err="1"/>
              <a:t>handles</a:t>
            </a:r>
            <a:r>
              <a:rPr lang="de-DE" dirty="0"/>
              <a:t> different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object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7FC772-55EF-442B-9CA4-757832FA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F5D914-93EF-4DCE-9336-A5928E92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E504E2-1B01-4DE7-97D1-0BF2F1011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EE25949-1E7A-44BA-AFC0-6D078AC83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902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75B024B-A400-4936-99CA-BEE3444A8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4641B84-2423-428C-966F-CE2D40DF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39936F-C458-485D-A05F-B380879E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AA4039-86CD-4FF4-B349-B8417C10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C88CA40-A1CD-4DFD-B798-F9DDB170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6702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B821C50-2333-4A91-A1A2-204CB2B1D9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A1C411-646A-4389-8E1A-77A36473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E18EF8-1CD0-4C6D-BFC2-30C02A1F4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92CD06-84FD-4444-8C09-9CFE8928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690560F1-EBF5-4D8F-A41F-95BBFBD0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Architectural</a:t>
            </a:r>
            <a:r>
              <a:rPr lang="de-DE" dirty="0"/>
              <a:t> Patterns</a:t>
            </a:r>
          </a:p>
        </p:txBody>
      </p:sp>
    </p:spTree>
    <p:extLst>
      <p:ext uri="{BB962C8B-B14F-4D97-AF65-F5344CB8AC3E}">
        <p14:creationId xmlns:p14="http://schemas.microsoft.com/office/powerpoint/2010/main" val="146293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40FE08-4998-4E83-A977-F671E8D9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Inhaltsplatzhalter 11">
                <a:extLst>
                  <a:ext uri="{FF2B5EF4-FFF2-40B4-BE49-F238E27FC236}">
                    <a16:creationId xmlns:a16="http://schemas.microsoft.com/office/drawing/2014/main" id="{510A75E3-A1FA-4D7C-83CE-C239BCD6F62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94541371"/>
                  </p:ext>
                </p:extLst>
              </p:nvPr>
            </p:nvGraphicFramePr>
            <p:xfrm>
              <a:off x="278606" y="1944290"/>
              <a:ext cx="8586788" cy="37151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3173">
                      <a:extLst>
                        <a:ext uri="{9D8B030D-6E8A-4147-A177-3AD203B41FA5}">
                          <a16:colId xmlns:a16="http://schemas.microsoft.com/office/drawing/2014/main" val="2202343935"/>
                        </a:ext>
                      </a:extLst>
                    </a:gridCol>
                    <a:gridCol w="6663615">
                      <a:extLst>
                        <a:ext uri="{9D8B030D-6E8A-4147-A177-3AD203B41FA5}">
                          <a16:colId xmlns:a16="http://schemas.microsoft.com/office/drawing/2014/main" val="4142402836"/>
                        </a:ext>
                      </a:extLst>
                    </a:gridCol>
                  </a:tblGrid>
                  <a:tr h="491885">
                    <a:tc>
                      <a:txBody>
                        <a:bodyPr/>
                        <a:lstStyle/>
                        <a:p>
                          <a:r>
                            <a:rPr lang="de-DE" sz="1800" b="1" i="0" dirty="0" err="1">
                              <a:solidFill>
                                <a:schemeClr val="tx1"/>
                              </a:solidFill>
                            </a:rPr>
                            <a:t>Abstraction</a:t>
                          </a:r>
                          <a:endParaRPr lang="de-DE" sz="18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Creating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a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the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problem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in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terms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classes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relationships</a:t>
                          </a:r>
                          <a:endParaRPr lang="de-DE" sz="18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5340466"/>
                      </a:ext>
                    </a:extLst>
                  </a:tr>
                  <a:tr h="491885">
                    <a:tc>
                      <a:txBody>
                        <a:bodyPr/>
                        <a:lstStyle/>
                        <a:p>
                          <a:r>
                            <a:rPr lang="de-DE" sz="1800" b="1" i="0" dirty="0" err="1">
                              <a:solidFill>
                                <a:schemeClr val="tx1"/>
                              </a:solidFill>
                            </a:rPr>
                            <a:t>Inheritance</a:t>
                          </a:r>
                          <a:endParaRPr lang="de-DE" sz="18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Super-/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Subclasses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⟷</m:t>
                              </m:r>
                            </m:oMath>
                          </a14:m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Generalization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/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Specialization</a:t>
                          </a:r>
                          <a:endParaRPr lang="de-DE" sz="18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9503609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r>
                            <a:rPr lang="de-DE" sz="1800" b="1" i="0" dirty="0" err="1">
                              <a:solidFill>
                                <a:schemeClr val="tx1"/>
                              </a:solidFill>
                            </a:rPr>
                            <a:t>Encapsulation</a:t>
                          </a:r>
                          <a:endParaRPr lang="de-DE" sz="18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Objects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are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self-contained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sets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data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behavior</a:t>
                          </a:r>
                          <a:endParaRPr lang="de-DE" sz="1800" b="0" i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Access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modifiers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Determine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which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data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and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behavior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exposed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to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outer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world</a:t>
                          </a:r>
                          <a:endParaRPr lang="de-DE" sz="1800" b="0" i="0" dirty="0">
                            <a:solidFill>
                              <a:schemeClr val="tx1"/>
                            </a:solidFill>
                            <a:sym typeface="Wingdings" panose="05000000000000000000" pitchFamily="2" charset="2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Exposed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part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called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public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interface</a:t>
                          </a:r>
                          <a:endParaRPr lang="de-DE" sz="18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68621065"/>
                      </a:ext>
                    </a:extLst>
                  </a:tr>
                  <a:tr h="891540">
                    <a:tc>
                      <a:txBody>
                        <a:bodyPr/>
                        <a:lstStyle/>
                        <a:p>
                          <a:r>
                            <a:rPr lang="de-DE" sz="1800" b="1" i="0" dirty="0">
                              <a:solidFill>
                                <a:schemeClr val="tx1"/>
                              </a:solidFill>
                            </a:rPr>
                            <a:t>Information </a:t>
                          </a:r>
                          <a:r>
                            <a:rPr lang="de-DE" sz="1800" b="1" i="0" dirty="0" err="1">
                              <a:solidFill>
                                <a:schemeClr val="tx1"/>
                              </a:solidFill>
                            </a:rPr>
                            <a:t>Hiding</a:t>
                          </a:r>
                          <a:endParaRPr lang="de-DE" sz="18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A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calling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module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does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not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need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to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know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anything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about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internals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called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module</a:t>
                          </a:r>
                          <a:endParaRPr lang="de-DE" sz="1800" b="0" i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This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can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be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achieved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by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making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all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attributes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operations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private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unless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operations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needed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by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class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‘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user</a:t>
                          </a:r>
                          <a:endParaRPr lang="de-DE" sz="1800" b="0" i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Only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public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methods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used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to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modify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a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class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‘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attribute</a:t>
                          </a:r>
                          <a:endParaRPr lang="de-DE" sz="18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72289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Inhaltsplatzhalter 11">
                <a:extLst>
                  <a:ext uri="{FF2B5EF4-FFF2-40B4-BE49-F238E27FC236}">
                    <a16:creationId xmlns:a16="http://schemas.microsoft.com/office/drawing/2014/main" id="{510A75E3-A1FA-4D7C-83CE-C239BCD6F62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94541371"/>
                  </p:ext>
                </p:extLst>
              </p:nvPr>
            </p:nvGraphicFramePr>
            <p:xfrm>
              <a:off x="278606" y="1944290"/>
              <a:ext cx="8586788" cy="37151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3173">
                      <a:extLst>
                        <a:ext uri="{9D8B030D-6E8A-4147-A177-3AD203B41FA5}">
                          <a16:colId xmlns:a16="http://schemas.microsoft.com/office/drawing/2014/main" val="2202343935"/>
                        </a:ext>
                      </a:extLst>
                    </a:gridCol>
                    <a:gridCol w="6663615">
                      <a:extLst>
                        <a:ext uri="{9D8B030D-6E8A-4147-A177-3AD203B41FA5}">
                          <a16:colId xmlns:a16="http://schemas.microsoft.com/office/drawing/2014/main" val="4142402836"/>
                        </a:ext>
                      </a:extLst>
                    </a:gridCol>
                  </a:tblGrid>
                  <a:tr h="617220">
                    <a:tc>
                      <a:txBody>
                        <a:bodyPr/>
                        <a:lstStyle/>
                        <a:p>
                          <a:r>
                            <a:rPr lang="de-DE" sz="1800" b="1" i="0" dirty="0" err="1">
                              <a:solidFill>
                                <a:schemeClr val="tx1"/>
                              </a:solidFill>
                            </a:rPr>
                            <a:t>Abstraction</a:t>
                          </a:r>
                          <a:endParaRPr lang="de-DE" sz="18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Creating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a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the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problem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in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terms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classes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relationships</a:t>
                          </a:r>
                          <a:endParaRPr lang="de-DE" sz="18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5340466"/>
                      </a:ext>
                    </a:extLst>
                  </a:tr>
                  <a:tr h="491885">
                    <a:tc>
                      <a:txBody>
                        <a:bodyPr/>
                        <a:lstStyle/>
                        <a:p>
                          <a:r>
                            <a:rPr lang="de-DE" sz="1800" b="1" i="0" dirty="0" err="1">
                              <a:solidFill>
                                <a:schemeClr val="tx1"/>
                              </a:solidFill>
                            </a:rPr>
                            <a:t>Inheritance</a:t>
                          </a:r>
                          <a:endParaRPr lang="de-DE" sz="18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885" t="-135000" r="-91" b="-55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9503609"/>
                      </a:ext>
                    </a:extLst>
                  </a:tr>
                  <a:tr h="1165860">
                    <a:tc>
                      <a:txBody>
                        <a:bodyPr/>
                        <a:lstStyle/>
                        <a:p>
                          <a:r>
                            <a:rPr lang="de-DE" sz="1800" b="1" i="0" dirty="0" err="1">
                              <a:solidFill>
                                <a:schemeClr val="tx1"/>
                              </a:solidFill>
                            </a:rPr>
                            <a:t>Encapsulation</a:t>
                          </a:r>
                          <a:endParaRPr lang="de-DE" sz="18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Objects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are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self-contained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sets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data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behavior</a:t>
                          </a:r>
                          <a:endParaRPr lang="de-DE" sz="1800" b="0" i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Access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modifiers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Determine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which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data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and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behavior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exposed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to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outer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world</a:t>
                          </a:r>
                          <a:endParaRPr lang="de-DE" sz="1800" b="0" i="0" dirty="0">
                            <a:solidFill>
                              <a:schemeClr val="tx1"/>
                            </a:solidFill>
                            <a:sym typeface="Wingdings" panose="05000000000000000000" pitchFamily="2" charset="2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Exposed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part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called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public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interface</a:t>
                          </a:r>
                          <a:endParaRPr lang="de-DE" sz="18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68621065"/>
                      </a:ext>
                    </a:extLst>
                  </a:tr>
                  <a:tr h="1440180">
                    <a:tc>
                      <a:txBody>
                        <a:bodyPr/>
                        <a:lstStyle/>
                        <a:p>
                          <a:r>
                            <a:rPr lang="de-DE" sz="1800" b="1" i="0" dirty="0">
                              <a:solidFill>
                                <a:schemeClr val="tx1"/>
                              </a:solidFill>
                            </a:rPr>
                            <a:t>Information </a:t>
                          </a:r>
                          <a:r>
                            <a:rPr lang="de-DE" sz="1800" b="1" i="0" dirty="0" err="1">
                              <a:solidFill>
                                <a:schemeClr val="tx1"/>
                              </a:solidFill>
                            </a:rPr>
                            <a:t>Hiding</a:t>
                          </a:r>
                          <a:endParaRPr lang="de-DE" sz="18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A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calling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module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does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not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need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to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know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anything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about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internals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called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module</a:t>
                          </a:r>
                          <a:endParaRPr lang="de-DE" sz="1800" b="0" i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This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can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be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achieved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by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making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all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attributes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operations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private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unless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operations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needed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by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class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‘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user</a:t>
                          </a:r>
                          <a:endParaRPr lang="de-DE" sz="1800" b="0" i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Only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public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methods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used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to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modify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 a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class</a:t>
                          </a:r>
                          <a:r>
                            <a:rPr lang="de-DE" sz="1800" b="0" i="0" dirty="0">
                              <a:solidFill>
                                <a:schemeClr val="tx1"/>
                              </a:solidFill>
                            </a:rPr>
                            <a:t>‘ </a:t>
                          </a:r>
                          <a:r>
                            <a:rPr lang="de-DE" sz="1800" b="0" i="0" dirty="0" err="1">
                              <a:solidFill>
                                <a:schemeClr val="tx1"/>
                              </a:solidFill>
                            </a:rPr>
                            <a:t>attribute</a:t>
                          </a:r>
                          <a:endParaRPr lang="de-DE" sz="18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72289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395541-A3A0-4463-9494-C9D133BD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70B302-848E-4995-9D7E-AF0FDE00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37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66D0937-8A3A-412A-904A-E7264FDB69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FFAFEF-C5E0-4C7B-ADCE-2DB9E3F0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E51A8B-C019-47D9-BCF6-86F4FEBBB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7961A6-6B7D-4727-B513-9E0BE070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6A6FD7C-4685-49FB-BC14-7D97244F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8412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3D39A-A8E3-443B-BA71-20BCF10A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Layer Pattern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3A5BE0-E264-45B1-9A83-6CE75393F0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Advantages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layer</a:t>
            </a:r>
            <a:r>
              <a:rPr lang="de-DE" b="1" dirty="0"/>
              <a:t> </a:t>
            </a:r>
            <a:r>
              <a:rPr lang="de-DE" b="1" dirty="0" err="1"/>
              <a:t>pattern</a:t>
            </a:r>
            <a:endParaRPr lang="de-DE" b="1" dirty="0"/>
          </a:p>
          <a:p>
            <a:r>
              <a:rPr lang="de-DE" dirty="0" err="1"/>
              <a:t>Reusability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especially</a:t>
            </a:r>
            <a:r>
              <a:rPr lang="de-DE" dirty="0"/>
              <a:t> in a 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dirty="0"/>
          </a:p>
          <a:p>
            <a:r>
              <a:rPr lang="de-DE" dirty="0"/>
              <a:t>Support für </a:t>
            </a:r>
            <a:r>
              <a:rPr lang="de-DE" dirty="0" err="1"/>
              <a:t>standardization</a:t>
            </a:r>
            <a:endParaRPr lang="de-DE" dirty="0"/>
          </a:p>
          <a:p>
            <a:r>
              <a:rPr lang="de-DE" dirty="0"/>
              <a:t>Low </a:t>
            </a:r>
            <a:r>
              <a:rPr lang="de-DE" dirty="0" err="1"/>
              <a:t>coupling</a:t>
            </a:r>
            <a:endParaRPr lang="de-DE" dirty="0"/>
          </a:p>
          <a:p>
            <a:r>
              <a:rPr lang="de-DE" dirty="0" err="1"/>
              <a:t>Improved</a:t>
            </a:r>
            <a:r>
              <a:rPr lang="de-DE" dirty="0"/>
              <a:t> </a:t>
            </a:r>
            <a:r>
              <a:rPr lang="de-DE" dirty="0" err="1"/>
              <a:t>testability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Disadvantages</a:t>
            </a:r>
            <a:endParaRPr lang="de-DE" b="1" dirty="0"/>
          </a:p>
          <a:p>
            <a:r>
              <a:rPr lang="de-DE" dirty="0"/>
              <a:t>A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in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rework</a:t>
            </a:r>
            <a:r>
              <a:rPr lang="de-DE" dirty="0"/>
              <a:t> in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layers</a:t>
            </a:r>
            <a:endParaRPr lang="de-DE" dirty="0"/>
          </a:p>
          <a:p>
            <a:r>
              <a:rPr lang="de-DE" dirty="0"/>
              <a:t>Lower </a:t>
            </a:r>
            <a:r>
              <a:rPr lang="de-DE" dirty="0" err="1"/>
              <a:t>efficiency</a:t>
            </a: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290370-0FC6-4832-A77C-23F7872B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6D8318-D21B-4583-BE8D-E81303500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7B02688-FF3A-46D2-9BC6-5BCB0BE6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  <p:pic>
        <p:nvPicPr>
          <p:cNvPr id="8" name="Inhaltsplatzhalter 5">
            <a:extLst>
              <a:ext uri="{FF2B5EF4-FFF2-40B4-BE49-F238E27FC236}">
                <a16:creationId xmlns:a16="http://schemas.microsoft.com/office/drawing/2014/main" id="{69E0A05C-FFE2-46B7-85A4-0C4B479FB5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28" y="1486111"/>
            <a:ext cx="3760485" cy="3929268"/>
          </a:xfrm>
        </p:spPr>
      </p:pic>
    </p:spTree>
    <p:extLst>
      <p:ext uri="{BB962C8B-B14F-4D97-AF65-F5344CB8AC3E}">
        <p14:creationId xmlns:p14="http://schemas.microsoft.com/office/powerpoint/2010/main" val="1893329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040191F-7118-4E46-85EB-956F79A5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Layer Pattern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A5467D7-B8EE-42A2-9E6D-A393425FE6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Closed</a:t>
            </a:r>
            <a:r>
              <a:rPr lang="de-DE" b="1" dirty="0"/>
              <a:t> Architecture (</a:t>
            </a:r>
            <a:r>
              <a:rPr lang="de-DE" b="1" dirty="0" err="1"/>
              <a:t>Opaque</a:t>
            </a:r>
            <a:r>
              <a:rPr lang="de-DE" b="1" dirty="0"/>
              <a:t> </a:t>
            </a:r>
            <a:r>
              <a:rPr lang="de-DE" b="1" dirty="0" err="1"/>
              <a:t>Layering</a:t>
            </a:r>
            <a:r>
              <a:rPr lang="de-DE" b="1" dirty="0"/>
              <a:t>)</a:t>
            </a:r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below</a:t>
            </a:r>
            <a:endParaRPr lang="de-DE" dirty="0"/>
          </a:p>
          <a:p>
            <a:pPr marL="0" indent="0">
              <a:buNone/>
            </a:pPr>
            <a:r>
              <a:rPr lang="de-DE" b="1" dirty="0"/>
              <a:t>Open Architecture</a:t>
            </a:r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below</a:t>
            </a:r>
            <a:endParaRPr lang="de-DE" dirty="0"/>
          </a:p>
          <a:p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42F17E0F-6F9B-4A68-9716-B3AEECABDB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5 </a:t>
            </a:r>
            <a:r>
              <a:rPr lang="de-DE" b="1" dirty="0" err="1"/>
              <a:t>Steps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create</a:t>
            </a:r>
            <a:r>
              <a:rPr lang="de-DE" b="1" dirty="0"/>
              <a:t> a </a:t>
            </a:r>
            <a:r>
              <a:rPr lang="de-DE" b="1" dirty="0" err="1"/>
              <a:t>Layered</a:t>
            </a:r>
            <a:r>
              <a:rPr lang="de-DE" b="1" dirty="0"/>
              <a:t> Architecture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subsystems</a:t>
            </a:r>
            <a:r>
              <a:rPr lang="de-DE" dirty="0"/>
              <a:t>,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interface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individual </a:t>
            </a:r>
            <a:r>
              <a:rPr lang="de-DE" dirty="0" err="1"/>
              <a:t>layers</a:t>
            </a:r>
            <a:r>
              <a:rPr lang="de-DE" dirty="0"/>
              <a:t> (</a:t>
            </a:r>
            <a:r>
              <a:rPr lang="de-DE" dirty="0" err="1"/>
              <a:t>patterns</a:t>
            </a:r>
            <a:r>
              <a:rPr lang="de-DE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protocol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adjacent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(push/pull)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Decouple</a:t>
            </a:r>
            <a:r>
              <a:rPr lang="de-DE" dirty="0"/>
              <a:t> </a:t>
            </a:r>
            <a:r>
              <a:rPr lang="de-DE" dirty="0" err="1"/>
              <a:t>adjacent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(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upper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/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callbacks</a:t>
            </a:r>
            <a:r>
              <a:rPr lang="de-DE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Design an </a:t>
            </a:r>
            <a:r>
              <a:rPr lang="de-DE" dirty="0" err="1"/>
              <a:t>error</a:t>
            </a:r>
            <a:r>
              <a:rPr lang="de-DE" dirty="0"/>
              <a:t>-handling </a:t>
            </a:r>
            <a:r>
              <a:rPr lang="de-DE" dirty="0" err="1"/>
              <a:t>strategy</a:t>
            </a:r>
            <a:r>
              <a:rPr lang="de-DE" dirty="0"/>
              <a:t> (</a:t>
            </a:r>
            <a:r>
              <a:rPr lang="de-DE" dirty="0" err="1"/>
              <a:t>handling</a:t>
            </a:r>
            <a:r>
              <a:rPr lang="de-DE" dirty="0"/>
              <a:t> on </a:t>
            </a:r>
            <a:r>
              <a:rPr lang="de-DE" dirty="0" err="1"/>
              <a:t>lowest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32B45E-8FE4-4ABA-BD57-CC4F38B4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70BF85-C408-41E1-8141-2341912F7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85077-F3A4-41D1-AB15-57EEE2DB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82181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B91F04A-C279-44CA-BD10-68A16C47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Repository Pattern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36CC3EE0-01E4-48B2-86E3-5CC6B06F0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92" y="2089845"/>
            <a:ext cx="7671817" cy="3041570"/>
          </a:xfr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4CAC35-EC22-42FD-948B-B1E5A8B6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8C1F4B-DA7A-45BE-A47C-39D51EC6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A74D6E-EF19-4793-8464-C3EC7ED5D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A75E92E-221F-4DF1-AEB8-F1AFB70BDD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3772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B91F04A-C279-44CA-BD10-68A16C47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Repository Pattern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4CAC35-EC22-42FD-948B-B1E5A8B6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8C1F4B-DA7A-45BE-A47C-39D51EC6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A74D6E-EF19-4793-8464-C3EC7ED5D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A75E92E-221F-4DF1-AEB8-F1AFB70BDD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51CF90-2A2A-4DE6-9312-ADBD95149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support a </a:t>
            </a:r>
            <a:r>
              <a:rPr lang="de-DE" dirty="0" err="1"/>
              <a:t>collection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programs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cooperatively</a:t>
            </a:r>
            <a:r>
              <a:rPr lang="de-DE" dirty="0"/>
              <a:t> on a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datastructure</a:t>
            </a:r>
            <a:r>
              <a:rPr lang="de-DE" dirty="0"/>
              <a:t> (Repository)</a:t>
            </a:r>
          </a:p>
          <a:p>
            <a:r>
              <a:rPr lang="de-DE" dirty="0"/>
              <a:t>The </a:t>
            </a:r>
            <a:r>
              <a:rPr lang="de-DE" dirty="0" err="1"/>
              <a:t>subsystems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via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and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loosely</a:t>
            </a:r>
            <a:r>
              <a:rPr lang="de-DE" dirty="0"/>
              <a:t> </a:t>
            </a:r>
            <a:r>
              <a:rPr lang="de-DE" dirty="0" err="1"/>
              <a:t>coupled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specified</a:t>
            </a:r>
            <a:endParaRPr lang="de-DE" dirty="0"/>
          </a:p>
          <a:p>
            <a:r>
              <a:rPr lang="de-DE" dirty="0"/>
              <a:t>Control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established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subsystems</a:t>
            </a:r>
            <a:r>
              <a:rPr lang="de-DE" dirty="0"/>
              <a:t> </a:t>
            </a:r>
            <a:r>
              <a:rPr lang="de-DE" dirty="0" err="1"/>
              <a:t>themselves</a:t>
            </a:r>
            <a:r>
              <a:rPr lang="de-DE" dirty="0"/>
              <a:t> e.g.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locks</a:t>
            </a:r>
            <a:r>
              <a:rPr lang="de-DE" dirty="0"/>
              <a:t> and </a:t>
            </a:r>
            <a:r>
              <a:rPr lang="de-DE" dirty="0" err="1"/>
              <a:t>synchronization</a:t>
            </a:r>
            <a:r>
              <a:rPr lang="de-DE" dirty="0"/>
              <a:t> primitives</a:t>
            </a:r>
          </a:p>
        </p:txBody>
      </p:sp>
    </p:spTree>
    <p:extLst>
      <p:ext uri="{BB962C8B-B14F-4D97-AF65-F5344CB8AC3E}">
        <p14:creationId xmlns:p14="http://schemas.microsoft.com/office/powerpoint/2010/main" val="23477597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A6677-DB3C-44CF-8966-4E2A981D7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Blackboard</a:t>
            </a:r>
            <a:r>
              <a:rPr lang="de-DE" dirty="0"/>
              <a:t> Pattern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4D75CC34-34EE-45DE-A472-3FAFBC5C0E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06" y="1944292"/>
            <a:ext cx="3821522" cy="3580077"/>
          </a:xfrm>
        </p:spPr>
      </p:pic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972A59F-B675-4441-846E-80040EE24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497" y="1944292"/>
            <a:ext cx="4485899" cy="3644503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Advantages</a:t>
            </a:r>
          </a:p>
          <a:p>
            <a:r>
              <a:rPr lang="de-DE" dirty="0"/>
              <a:t>Problem </a:t>
            </a:r>
            <a:r>
              <a:rPr lang="de-DE" dirty="0" err="1"/>
              <a:t>solving</a:t>
            </a:r>
            <a:r>
              <a:rPr lang="de-DE" dirty="0"/>
              <a:t> support</a:t>
            </a:r>
          </a:p>
          <a:p>
            <a:r>
              <a:rPr lang="de-DE" dirty="0" err="1"/>
              <a:t>Changeability</a:t>
            </a:r>
            <a:r>
              <a:rPr lang="de-DE" dirty="0"/>
              <a:t> and </a:t>
            </a:r>
            <a:r>
              <a:rPr lang="de-DE" dirty="0" err="1"/>
              <a:t>maintainability</a:t>
            </a:r>
            <a:endParaRPr lang="de-DE" dirty="0"/>
          </a:p>
          <a:p>
            <a:r>
              <a:rPr lang="de-DE" dirty="0"/>
              <a:t>Fault </a:t>
            </a:r>
            <a:r>
              <a:rPr lang="de-DE" dirty="0" err="1"/>
              <a:t>tolerance</a:t>
            </a:r>
            <a:r>
              <a:rPr lang="de-DE" dirty="0"/>
              <a:t> and </a:t>
            </a:r>
            <a:r>
              <a:rPr lang="de-DE" dirty="0" err="1"/>
              <a:t>robustness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Disadvantages</a:t>
            </a:r>
            <a:endParaRPr lang="de-DE" b="1" dirty="0"/>
          </a:p>
          <a:p>
            <a:r>
              <a:rPr lang="de-DE" dirty="0" err="1"/>
              <a:t>Difficulty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guaranteed</a:t>
            </a:r>
            <a:endParaRPr lang="de-DE" dirty="0"/>
          </a:p>
          <a:p>
            <a:r>
              <a:rPr lang="de-DE" dirty="0" err="1"/>
              <a:t>Difficulty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establish</a:t>
            </a:r>
            <a:r>
              <a:rPr lang="de-DE" dirty="0"/>
              <a:t>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strategy</a:t>
            </a:r>
            <a:endParaRPr lang="de-DE" dirty="0"/>
          </a:p>
          <a:p>
            <a:r>
              <a:rPr lang="de-DE" dirty="0"/>
              <a:t>High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effort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03B24B-083D-4DEF-BB28-65573BCE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C1E4E5-14FD-4277-B81D-152DF598E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773D0E-ADAB-489B-A02E-A3F4E04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79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6031DE-63BF-499D-A6D2-49ABD3C4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Blackboard</a:t>
            </a:r>
            <a:r>
              <a:rPr lang="de-DE" dirty="0"/>
              <a:t>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422FFD-3666-4301-8FDE-C005EDC013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communicate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a </a:t>
            </a:r>
            <a:r>
              <a:rPr lang="de-DE" dirty="0" err="1"/>
              <a:t>blackboard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a </a:t>
            </a:r>
            <a:r>
              <a:rPr lang="de-DE" dirty="0" err="1"/>
              <a:t>problem</a:t>
            </a:r>
            <a:endParaRPr lang="de-DE" dirty="0"/>
          </a:p>
          <a:p>
            <a:r>
              <a:rPr lang="de-DE" dirty="0" err="1"/>
              <a:t>Blackboard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de-DE" dirty="0"/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reads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, </a:t>
            </a:r>
            <a:r>
              <a:rPr lang="de-DE" dirty="0" err="1"/>
              <a:t>processes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and </a:t>
            </a:r>
            <a:r>
              <a:rPr lang="de-DE" dirty="0" err="1"/>
              <a:t>generates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hypotheses</a:t>
            </a:r>
            <a:endParaRPr lang="de-DE" dirty="0"/>
          </a:p>
          <a:p>
            <a:r>
              <a:rPr lang="de-DE" dirty="0"/>
              <a:t>A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governs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problem-</a:t>
            </a:r>
            <a:r>
              <a:rPr lang="de-DE" dirty="0" err="1"/>
              <a:t>solving</a:t>
            </a:r>
            <a:r>
              <a:rPr lang="de-DE" dirty="0"/>
              <a:t> </a:t>
            </a:r>
            <a:r>
              <a:rPr lang="de-DE" dirty="0" err="1"/>
              <a:t>activities</a:t>
            </a:r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known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722867-5BFD-4F63-AD9F-834A38FE12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6 </a:t>
            </a:r>
            <a:r>
              <a:rPr lang="de-DE" b="1" dirty="0" err="1"/>
              <a:t>Steps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realize</a:t>
            </a:r>
            <a:r>
              <a:rPr lang="de-DE" b="1" dirty="0"/>
              <a:t> a </a:t>
            </a:r>
            <a:r>
              <a:rPr lang="de-DE" b="1" dirty="0" err="1"/>
              <a:t>Blackboard</a:t>
            </a:r>
            <a:r>
              <a:rPr lang="de-DE" b="1" dirty="0"/>
              <a:t> Pattern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space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sources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blackboard</a:t>
            </a:r>
            <a:r>
              <a:rPr lang="de-DE" dirty="0"/>
              <a:t>,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representations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Implement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sources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5D8476-07B4-4328-8B47-34A0F4D3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DDFA1F-0B91-4598-AAE6-26FD187B8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AFB005E-30E5-47C7-AA82-9FDF2542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903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BB791-6621-40F1-85F8-EB0AB22A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Client-Dispatcher-Server Pattern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EF991B67-C1D3-4F45-8B51-29D3744735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7" y="2206043"/>
            <a:ext cx="4062574" cy="2896790"/>
          </a:xfrm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AEFEBE-CDCE-401F-914B-CF0B3ED7E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33890" y="1944292"/>
            <a:ext cx="4431506" cy="3644503"/>
          </a:xfrm>
        </p:spPr>
        <p:txBody>
          <a:bodyPr/>
          <a:lstStyle/>
          <a:p>
            <a:r>
              <a:rPr lang="de-DE" sz="1350" dirty="0" err="1"/>
              <a:t>Decouples</a:t>
            </a:r>
            <a:r>
              <a:rPr lang="de-DE" sz="1350" dirty="0"/>
              <a:t> </a:t>
            </a:r>
            <a:r>
              <a:rPr lang="de-DE" sz="1350" dirty="0" err="1"/>
              <a:t>client</a:t>
            </a:r>
            <a:r>
              <a:rPr lang="de-DE" sz="1350" dirty="0"/>
              <a:t> </a:t>
            </a:r>
            <a:r>
              <a:rPr lang="de-DE" sz="1350" dirty="0" err="1"/>
              <a:t>from</a:t>
            </a:r>
            <a:r>
              <a:rPr lang="de-DE" sz="1350" dirty="0"/>
              <a:t> </a:t>
            </a:r>
            <a:r>
              <a:rPr lang="de-DE" sz="1350" dirty="0" err="1"/>
              <a:t>server</a:t>
            </a:r>
            <a:r>
              <a:rPr lang="de-DE" sz="1350" dirty="0"/>
              <a:t> </a:t>
            </a:r>
            <a:r>
              <a:rPr lang="de-DE" sz="1350" dirty="0" err="1"/>
              <a:t>by</a:t>
            </a:r>
            <a:r>
              <a:rPr lang="de-DE" sz="1350" dirty="0"/>
              <a:t> </a:t>
            </a:r>
            <a:r>
              <a:rPr lang="de-DE" sz="1350" dirty="0" err="1"/>
              <a:t>seperating</a:t>
            </a:r>
            <a:r>
              <a:rPr lang="de-DE" sz="1350" dirty="0"/>
              <a:t> </a:t>
            </a:r>
            <a:r>
              <a:rPr lang="de-DE" sz="1350" dirty="0" err="1"/>
              <a:t>establishment</a:t>
            </a:r>
            <a:r>
              <a:rPr lang="de-DE" sz="1350" dirty="0"/>
              <a:t> </a:t>
            </a:r>
            <a:r>
              <a:rPr lang="de-DE" sz="1350" dirty="0" err="1"/>
              <a:t>of</a:t>
            </a:r>
            <a:r>
              <a:rPr lang="de-DE" sz="1350" dirty="0"/>
              <a:t> a </a:t>
            </a:r>
            <a:r>
              <a:rPr lang="de-DE" sz="1350" dirty="0" err="1"/>
              <a:t>connection</a:t>
            </a:r>
            <a:r>
              <a:rPr lang="de-DE" sz="1350" dirty="0"/>
              <a:t> and </a:t>
            </a:r>
            <a:r>
              <a:rPr lang="de-DE" sz="1350" dirty="0" err="1"/>
              <a:t>communication</a:t>
            </a:r>
            <a:r>
              <a:rPr lang="de-DE" sz="1350" dirty="0"/>
              <a:t> </a:t>
            </a:r>
            <a:r>
              <a:rPr lang="de-DE" sz="1350" dirty="0" err="1"/>
              <a:t>over</a:t>
            </a:r>
            <a:r>
              <a:rPr lang="de-DE" sz="1350" dirty="0"/>
              <a:t> </a:t>
            </a:r>
            <a:r>
              <a:rPr lang="de-DE" sz="1350" dirty="0" err="1"/>
              <a:t>the</a:t>
            </a:r>
            <a:r>
              <a:rPr lang="de-DE" sz="1350" dirty="0"/>
              <a:t> </a:t>
            </a:r>
            <a:r>
              <a:rPr lang="de-DE" sz="1350" dirty="0" err="1"/>
              <a:t>channel</a:t>
            </a:r>
            <a:endParaRPr lang="de-DE" sz="1350" dirty="0"/>
          </a:p>
          <a:p>
            <a:r>
              <a:rPr lang="de-DE" sz="1350" dirty="0"/>
              <a:t>Dispatcher </a:t>
            </a:r>
            <a:r>
              <a:rPr lang="de-DE" sz="1350" dirty="0" err="1"/>
              <a:t>allows</a:t>
            </a:r>
            <a:r>
              <a:rPr lang="de-DE" sz="1350" dirty="0"/>
              <a:t> </a:t>
            </a:r>
            <a:r>
              <a:rPr lang="de-DE" sz="1350" dirty="0" err="1"/>
              <a:t>the</a:t>
            </a:r>
            <a:r>
              <a:rPr lang="de-DE" sz="1350" dirty="0"/>
              <a:t> </a:t>
            </a:r>
            <a:r>
              <a:rPr lang="de-DE" sz="1350" dirty="0" err="1"/>
              <a:t>client</a:t>
            </a:r>
            <a:r>
              <a:rPr lang="de-DE" sz="1350" dirty="0"/>
              <a:t> </a:t>
            </a:r>
            <a:r>
              <a:rPr lang="de-DE" sz="1350" dirty="0" err="1"/>
              <a:t>to</a:t>
            </a:r>
            <a:r>
              <a:rPr lang="de-DE" sz="1350" dirty="0"/>
              <a:t> </a:t>
            </a:r>
            <a:r>
              <a:rPr lang="de-DE" sz="1350" dirty="0" err="1"/>
              <a:t>refer</a:t>
            </a:r>
            <a:r>
              <a:rPr lang="de-DE" sz="1350" dirty="0"/>
              <a:t> </a:t>
            </a:r>
            <a:r>
              <a:rPr lang="de-DE" sz="1350" dirty="0" err="1"/>
              <a:t>server</a:t>
            </a:r>
            <a:r>
              <a:rPr lang="de-DE" sz="1350" dirty="0"/>
              <a:t> </a:t>
            </a:r>
            <a:r>
              <a:rPr lang="de-DE" sz="1350" dirty="0" err="1"/>
              <a:t>by</a:t>
            </a:r>
            <a:r>
              <a:rPr lang="de-DE" sz="1350" dirty="0"/>
              <a:t> </a:t>
            </a:r>
            <a:r>
              <a:rPr lang="de-DE" sz="1350" dirty="0" err="1"/>
              <a:t>name</a:t>
            </a:r>
            <a:r>
              <a:rPr lang="de-DE" sz="1350" dirty="0"/>
              <a:t> </a:t>
            </a:r>
            <a:r>
              <a:rPr lang="de-DE" sz="1350" dirty="0" err="1"/>
              <a:t>instead</a:t>
            </a:r>
            <a:r>
              <a:rPr lang="de-DE" sz="1350" dirty="0"/>
              <a:t> </a:t>
            </a:r>
            <a:r>
              <a:rPr lang="de-DE" sz="1350" dirty="0" err="1"/>
              <a:t>of</a:t>
            </a:r>
            <a:r>
              <a:rPr lang="de-DE" sz="1350" dirty="0"/>
              <a:t> </a:t>
            </a:r>
            <a:r>
              <a:rPr lang="de-DE" sz="1350" dirty="0" err="1"/>
              <a:t>physical</a:t>
            </a:r>
            <a:r>
              <a:rPr lang="de-DE" sz="1350" dirty="0"/>
              <a:t> </a:t>
            </a:r>
            <a:r>
              <a:rPr lang="de-DE" sz="1350" dirty="0" err="1"/>
              <a:t>adress</a:t>
            </a:r>
            <a:endParaRPr lang="de-DE" sz="1350" dirty="0"/>
          </a:p>
          <a:p>
            <a:r>
              <a:rPr lang="de-DE" sz="1350" dirty="0" err="1"/>
              <a:t>Allows</a:t>
            </a:r>
            <a:r>
              <a:rPr lang="de-DE" sz="1350" dirty="0"/>
              <a:t> </a:t>
            </a:r>
            <a:r>
              <a:rPr lang="de-DE" sz="1350" dirty="0" err="1"/>
              <a:t>server</a:t>
            </a:r>
            <a:r>
              <a:rPr lang="de-DE" sz="1350" dirty="0"/>
              <a:t> </a:t>
            </a:r>
            <a:r>
              <a:rPr lang="de-DE" sz="1350" dirty="0" err="1"/>
              <a:t>to</a:t>
            </a:r>
            <a:r>
              <a:rPr lang="de-DE" sz="1350" dirty="0"/>
              <a:t> </a:t>
            </a:r>
            <a:r>
              <a:rPr lang="de-DE" sz="1350" dirty="0" err="1"/>
              <a:t>dynamically</a:t>
            </a:r>
            <a:r>
              <a:rPr lang="de-DE" sz="1350" dirty="0"/>
              <a:t> </a:t>
            </a:r>
            <a:r>
              <a:rPr lang="de-DE" sz="1350" dirty="0" err="1"/>
              <a:t>change</a:t>
            </a:r>
            <a:r>
              <a:rPr lang="de-DE" sz="1350" dirty="0"/>
              <a:t> </a:t>
            </a:r>
            <a:r>
              <a:rPr lang="de-DE" sz="1350" dirty="0" err="1"/>
              <a:t>it‘s</a:t>
            </a:r>
            <a:r>
              <a:rPr lang="de-DE" sz="1350" dirty="0"/>
              <a:t> </a:t>
            </a:r>
            <a:r>
              <a:rPr lang="de-DE" sz="1350" dirty="0" err="1"/>
              <a:t>location</a:t>
            </a:r>
            <a:endParaRPr lang="de-DE" sz="1350" dirty="0"/>
          </a:p>
          <a:p>
            <a:pPr marL="0" indent="0">
              <a:buNone/>
            </a:pPr>
            <a:r>
              <a:rPr lang="de-DE" sz="1350" b="1" dirty="0"/>
              <a:t>CD </a:t>
            </a:r>
            <a:r>
              <a:rPr lang="de-DE" sz="1350" b="1" dirty="0" err="1"/>
              <a:t>protocol</a:t>
            </a:r>
            <a:r>
              <a:rPr lang="de-DE" sz="1350" b="1" dirty="0"/>
              <a:t>:</a:t>
            </a:r>
          </a:p>
          <a:p>
            <a:r>
              <a:rPr lang="de-DE" sz="1350" dirty="0" err="1"/>
              <a:t>Spec</a:t>
            </a:r>
            <a:r>
              <a:rPr lang="de-DE" sz="1350" dirty="0"/>
              <a:t>. </a:t>
            </a:r>
            <a:r>
              <a:rPr lang="de-DE" sz="1350" dirty="0" err="1"/>
              <a:t>how</a:t>
            </a:r>
            <a:r>
              <a:rPr lang="de-DE" sz="1350" dirty="0"/>
              <a:t> a </a:t>
            </a:r>
            <a:r>
              <a:rPr lang="de-DE" sz="1350" dirty="0" err="1"/>
              <a:t>client</a:t>
            </a:r>
            <a:r>
              <a:rPr lang="de-DE" sz="1350" dirty="0"/>
              <a:t> must </a:t>
            </a:r>
            <a:r>
              <a:rPr lang="de-DE" sz="1350" dirty="0" err="1"/>
              <a:t>look</a:t>
            </a:r>
            <a:r>
              <a:rPr lang="de-DE" sz="1350" dirty="0"/>
              <a:t> </a:t>
            </a:r>
            <a:r>
              <a:rPr lang="de-DE" sz="1350" dirty="0" err="1"/>
              <a:t>for</a:t>
            </a:r>
            <a:r>
              <a:rPr lang="de-DE" sz="1350" dirty="0"/>
              <a:t> a </a:t>
            </a:r>
            <a:r>
              <a:rPr lang="de-DE" sz="1350" dirty="0" err="1"/>
              <a:t>server</a:t>
            </a:r>
            <a:endParaRPr lang="de-DE" sz="1350" dirty="0"/>
          </a:p>
          <a:p>
            <a:r>
              <a:rPr lang="de-DE" sz="1350" dirty="0"/>
              <a:t>Deals </a:t>
            </a:r>
            <a:r>
              <a:rPr lang="de-DE" sz="1350" dirty="0" err="1"/>
              <a:t>with</a:t>
            </a:r>
            <a:r>
              <a:rPr lang="de-DE" sz="1350" dirty="0"/>
              <a:t> </a:t>
            </a:r>
            <a:r>
              <a:rPr lang="de-DE" sz="1350" dirty="0" err="1"/>
              <a:t>communication</a:t>
            </a:r>
            <a:r>
              <a:rPr lang="de-DE" sz="1350" dirty="0"/>
              <a:t> </a:t>
            </a:r>
            <a:r>
              <a:rPr lang="de-DE" sz="1350" dirty="0" err="1"/>
              <a:t>errors</a:t>
            </a:r>
            <a:endParaRPr lang="de-DE" sz="1350" dirty="0"/>
          </a:p>
          <a:p>
            <a:pPr marL="0" indent="0">
              <a:buNone/>
            </a:pPr>
            <a:r>
              <a:rPr lang="de-DE" sz="1350" b="1" dirty="0"/>
              <a:t>DS </a:t>
            </a:r>
            <a:r>
              <a:rPr lang="de-DE" sz="1350" b="1" dirty="0" err="1"/>
              <a:t>protocol</a:t>
            </a:r>
            <a:r>
              <a:rPr lang="de-DE" sz="1350" b="1" dirty="0"/>
              <a:t>:</a:t>
            </a:r>
          </a:p>
          <a:p>
            <a:r>
              <a:rPr lang="de-DE" sz="1350" dirty="0" err="1"/>
              <a:t>Specifies</a:t>
            </a:r>
            <a:r>
              <a:rPr lang="de-DE" sz="1350" dirty="0"/>
              <a:t> </a:t>
            </a:r>
            <a:r>
              <a:rPr lang="de-DE" sz="1350" dirty="0" err="1"/>
              <a:t>how</a:t>
            </a:r>
            <a:r>
              <a:rPr lang="de-DE" sz="1350" dirty="0"/>
              <a:t> </a:t>
            </a:r>
            <a:r>
              <a:rPr lang="de-DE" sz="1350" dirty="0" err="1"/>
              <a:t>servers</a:t>
            </a:r>
            <a:r>
              <a:rPr lang="de-DE" sz="1350" dirty="0"/>
              <a:t> </a:t>
            </a:r>
            <a:r>
              <a:rPr lang="de-DE" sz="1350" dirty="0" err="1"/>
              <a:t>register</a:t>
            </a:r>
            <a:r>
              <a:rPr lang="de-DE" sz="1350" dirty="0"/>
              <a:t> </a:t>
            </a:r>
            <a:r>
              <a:rPr lang="de-DE" sz="1350" dirty="0" err="1"/>
              <a:t>with</a:t>
            </a:r>
            <a:r>
              <a:rPr lang="de-DE" sz="1350" dirty="0"/>
              <a:t> </a:t>
            </a:r>
            <a:r>
              <a:rPr lang="de-DE" sz="1350" dirty="0" err="1"/>
              <a:t>dispatcher</a:t>
            </a:r>
            <a:endParaRPr lang="de-DE" sz="1350" dirty="0"/>
          </a:p>
          <a:p>
            <a:r>
              <a:rPr lang="de-DE" sz="1350" dirty="0" err="1"/>
              <a:t>Determines</a:t>
            </a:r>
            <a:r>
              <a:rPr lang="de-DE" sz="1350" dirty="0"/>
              <a:t> </a:t>
            </a:r>
            <a:r>
              <a:rPr lang="de-DE" sz="1350" dirty="0" err="1"/>
              <a:t>activites</a:t>
            </a:r>
            <a:r>
              <a:rPr lang="de-DE" sz="1350" dirty="0"/>
              <a:t> </a:t>
            </a:r>
            <a:r>
              <a:rPr lang="de-DE" sz="1350" dirty="0" err="1"/>
              <a:t>needed</a:t>
            </a:r>
            <a:r>
              <a:rPr lang="de-DE" sz="1350" dirty="0"/>
              <a:t> </a:t>
            </a:r>
            <a:r>
              <a:rPr lang="de-DE" sz="1350" dirty="0" err="1"/>
              <a:t>to</a:t>
            </a:r>
            <a:r>
              <a:rPr lang="de-DE" sz="1350" dirty="0"/>
              <a:t> </a:t>
            </a:r>
            <a:r>
              <a:rPr lang="de-DE" sz="1350" dirty="0" err="1"/>
              <a:t>establish</a:t>
            </a:r>
            <a:r>
              <a:rPr lang="de-DE" sz="1350" dirty="0"/>
              <a:t> a </a:t>
            </a:r>
            <a:r>
              <a:rPr lang="de-DE" sz="1350" dirty="0" err="1"/>
              <a:t>communication</a:t>
            </a:r>
            <a:r>
              <a:rPr lang="de-DE" sz="1350" dirty="0"/>
              <a:t> </a:t>
            </a:r>
            <a:r>
              <a:rPr lang="de-DE" sz="1350" dirty="0" err="1"/>
              <a:t>channel</a:t>
            </a:r>
            <a:r>
              <a:rPr lang="de-DE" sz="1350" dirty="0"/>
              <a:t> </a:t>
            </a:r>
            <a:r>
              <a:rPr lang="de-DE" sz="1350" dirty="0" err="1"/>
              <a:t>between</a:t>
            </a:r>
            <a:r>
              <a:rPr lang="de-DE" sz="1350" dirty="0"/>
              <a:t> </a:t>
            </a:r>
            <a:r>
              <a:rPr lang="de-DE" sz="1350" dirty="0" err="1"/>
              <a:t>client</a:t>
            </a:r>
            <a:r>
              <a:rPr lang="de-DE" sz="1350" dirty="0"/>
              <a:t> and </a:t>
            </a:r>
            <a:r>
              <a:rPr lang="de-DE" sz="1350" dirty="0" err="1"/>
              <a:t>server</a:t>
            </a:r>
            <a:endParaRPr lang="de-DE" sz="1350" dirty="0"/>
          </a:p>
          <a:p>
            <a:pPr marL="0" indent="0">
              <a:buNone/>
            </a:pPr>
            <a:r>
              <a:rPr lang="de-DE" sz="1350" b="1" dirty="0"/>
              <a:t>CS </a:t>
            </a:r>
            <a:r>
              <a:rPr lang="de-DE" sz="1350" b="1" dirty="0" err="1"/>
              <a:t>protocol</a:t>
            </a:r>
            <a:r>
              <a:rPr lang="de-DE" sz="1350" b="1" dirty="0"/>
              <a:t>:</a:t>
            </a:r>
          </a:p>
          <a:p>
            <a:r>
              <a:rPr lang="de-DE" sz="1350" dirty="0" err="1"/>
              <a:t>Specifies</a:t>
            </a:r>
            <a:r>
              <a:rPr lang="de-DE" sz="1350" dirty="0"/>
              <a:t> </a:t>
            </a:r>
            <a:r>
              <a:rPr lang="de-DE" sz="1350" dirty="0" err="1"/>
              <a:t>the</a:t>
            </a:r>
            <a:r>
              <a:rPr lang="de-DE" sz="1350" dirty="0"/>
              <a:t> </a:t>
            </a:r>
            <a:r>
              <a:rPr lang="de-DE" sz="1350" dirty="0" err="1"/>
              <a:t>communication</a:t>
            </a:r>
            <a:r>
              <a:rPr lang="de-DE" sz="1350" dirty="0"/>
              <a:t> </a:t>
            </a:r>
            <a:r>
              <a:rPr lang="de-DE" sz="1350" dirty="0" err="1"/>
              <a:t>between</a:t>
            </a:r>
            <a:r>
              <a:rPr lang="de-DE" sz="1350" dirty="0"/>
              <a:t> </a:t>
            </a:r>
            <a:r>
              <a:rPr lang="de-DE" sz="1350" dirty="0" err="1"/>
              <a:t>client</a:t>
            </a:r>
            <a:r>
              <a:rPr lang="de-DE" sz="1350" dirty="0"/>
              <a:t> and </a:t>
            </a:r>
            <a:r>
              <a:rPr lang="de-DE" sz="1350" dirty="0" err="1"/>
              <a:t>server</a:t>
            </a:r>
            <a:endParaRPr lang="de-DE" sz="135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DE0547-C4D4-46B1-BD90-22A51DFAE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A44209-EAED-48CB-B876-D0753F4C1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F3CF852-FDB0-47FA-9B28-59CFA86E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2894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BB791-6621-40F1-85F8-EB0AB22A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Client-Dispatcher-Server Pattern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CF5EF3-186C-493F-ACCB-08FA504CC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0095" y="1848189"/>
            <a:ext cx="4155300" cy="4859337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6 </a:t>
            </a:r>
            <a:r>
              <a:rPr lang="de-DE" b="1" dirty="0" err="1"/>
              <a:t>Steps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implement Client-Server-</a:t>
            </a:r>
            <a:r>
              <a:rPr lang="de-DE" b="1" dirty="0" err="1"/>
              <a:t>Disp</a:t>
            </a:r>
            <a:r>
              <a:rPr lang="de-DE" b="1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design,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subsystems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act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 and </a:t>
            </a:r>
            <a:r>
              <a:rPr lang="de-DE" dirty="0" err="1"/>
              <a:t>servers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Decide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mechanism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protocols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protocols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Decide</a:t>
            </a:r>
            <a:r>
              <a:rPr lang="de-DE" dirty="0"/>
              <a:t> on a </a:t>
            </a:r>
            <a:r>
              <a:rPr lang="de-DE" dirty="0" err="1"/>
              <a:t>naming</a:t>
            </a:r>
            <a:r>
              <a:rPr lang="de-DE" dirty="0"/>
              <a:t> </a:t>
            </a:r>
            <a:r>
              <a:rPr lang="de-DE" dirty="0" err="1"/>
              <a:t>scheme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dispatcher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Implement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dispatcher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Implement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and </a:t>
            </a:r>
            <a:r>
              <a:rPr lang="de-DE" dirty="0" err="1"/>
              <a:t>server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DE0547-C4D4-46B1-BD90-22A51DFAE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A44209-EAED-48CB-B876-D0753F4C1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F3CF852-FDB0-47FA-9B28-59CFA86E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A8C2F548-A035-4FA1-BE48-F48076EC38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7" y="2162094"/>
            <a:ext cx="4155281" cy="3208898"/>
          </a:xfrm>
        </p:spPr>
      </p:pic>
    </p:spTree>
    <p:extLst>
      <p:ext uri="{BB962C8B-B14F-4D97-AF65-F5344CB8AC3E}">
        <p14:creationId xmlns:p14="http://schemas.microsoft.com/office/powerpoint/2010/main" val="365171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758EA-47D6-4801-88F8-5006EDCC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Broker Pattern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98109F5-6B90-4B4F-A5A6-81B0AA8BA9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7" y="3406097"/>
            <a:ext cx="3824162" cy="720890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8E98BC-0046-47D4-80D8-3A1D33F60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71210" y="1944292"/>
            <a:ext cx="4594184" cy="3644503"/>
          </a:xfrm>
        </p:spPr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broker</a:t>
            </a:r>
            <a:r>
              <a:rPr lang="de-DE" dirty="0"/>
              <a:t> </a:t>
            </a:r>
            <a:r>
              <a:rPr lang="de-DE" dirty="0" err="1"/>
              <a:t>coordinates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heterogenous</a:t>
            </a:r>
            <a:r>
              <a:rPr lang="de-DE" dirty="0"/>
              <a:t> </a:t>
            </a:r>
            <a:r>
              <a:rPr lang="de-DE" dirty="0" err="1"/>
              <a:t>nodes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Nonfunctional</a:t>
            </a:r>
            <a:r>
              <a:rPr lang="de-DE" b="1" dirty="0"/>
              <a:t> </a:t>
            </a:r>
            <a:r>
              <a:rPr lang="de-DE" b="1" dirty="0" err="1"/>
              <a:t>requirements</a:t>
            </a:r>
            <a:endParaRPr lang="de-DE" b="1" dirty="0"/>
          </a:p>
          <a:p>
            <a:r>
              <a:rPr lang="de-DE" dirty="0"/>
              <a:t>Low </a:t>
            </a:r>
            <a:r>
              <a:rPr lang="de-DE" dirty="0" err="1"/>
              <a:t>coupling</a:t>
            </a:r>
            <a:endParaRPr lang="de-DE" dirty="0"/>
          </a:p>
          <a:p>
            <a:r>
              <a:rPr lang="de-DE" dirty="0"/>
              <a:t>Location </a:t>
            </a:r>
            <a:r>
              <a:rPr lang="de-DE" dirty="0" err="1"/>
              <a:t>Transparency</a:t>
            </a:r>
            <a:endParaRPr lang="de-DE" dirty="0"/>
          </a:p>
          <a:p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Extensibility</a:t>
            </a:r>
            <a:endParaRPr lang="de-DE" dirty="0"/>
          </a:p>
          <a:p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Transparency</a:t>
            </a:r>
            <a:endParaRPr lang="de-DE" dirty="0"/>
          </a:p>
          <a:p>
            <a:pPr marL="0" indent="0">
              <a:buNone/>
            </a:pPr>
            <a:r>
              <a:rPr lang="de-DE" b="1" dirty="0"/>
              <a:t>Client-Side Proxy</a:t>
            </a:r>
          </a:p>
          <a:p>
            <a:r>
              <a:rPr lang="de-DE" dirty="0" err="1"/>
              <a:t>Lets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remote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appear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, </a:t>
            </a:r>
            <a:r>
              <a:rPr lang="de-DE" dirty="0" err="1"/>
              <a:t>hides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inter-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de-DE" dirty="0"/>
          </a:p>
          <a:p>
            <a:r>
              <a:rPr lang="de-DE" dirty="0" err="1"/>
              <a:t>Provides</a:t>
            </a:r>
            <a:r>
              <a:rPr lang="de-DE" dirty="0"/>
              <a:t>(</a:t>
            </a:r>
            <a:r>
              <a:rPr lang="de-DE" dirty="0" err="1"/>
              <a:t>un</a:t>
            </a:r>
            <a:r>
              <a:rPr lang="de-DE" dirty="0"/>
              <a:t>-)</a:t>
            </a:r>
            <a:r>
              <a:rPr lang="de-DE" dirty="0" err="1"/>
              <a:t>marshalling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A5A80E-49F8-4B0E-B822-9950ED46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E48B63-0CE5-4066-AEE9-4FCE63BAB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E75BCCB-24CF-496E-96DA-88472DCB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9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40FE08-4998-4E83-A977-F671E8D9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Polymorphism</a:t>
            </a:r>
            <a:endParaRPr lang="de-DE" dirty="0"/>
          </a:p>
        </p:txBody>
      </p: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510A75E3-A1FA-4D7C-83CE-C239BCD6F6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812158"/>
              </p:ext>
            </p:extLst>
          </p:nvPr>
        </p:nvGraphicFramePr>
        <p:xfrm>
          <a:off x="278607" y="1783701"/>
          <a:ext cx="8586788" cy="4224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804">
                  <a:extLst>
                    <a:ext uri="{9D8B030D-6E8A-4147-A177-3AD203B41FA5}">
                      <a16:colId xmlns:a16="http://schemas.microsoft.com/office/drawing/2014/main" val="2202343935"/>
                    </a:ext>
                  </a:extLst>
                </a:gridCol>
                <a:gridCol w="6422984">
                  <a:extLst>
                    <a:ext uri="{9D8B030D-6E8A-4147-A177-3AD203B41FA5}">
                      <a16:colId xmlns:a16="http://schemas.microsoft.com/office/drawing/2014/main" val="4142402836"/>
                    </a:ext>
                  </a:extLst>
                </a:gridCol>
              </a:tblGrid>
              <a:tr h="468090">
                <a:tc>
                  <a:txBody>
                    <a:bodyPr/>
                    <a:lstStyle/>
                    <a:p>
                      <a:r>
                        <a:rPr lang="de-DE" sz="1600" b="1" i="0" dirty="0" err="1">
                          <a:solidFill>
                            <a:schemeClr val="tx1"/>
                          </a:solidFill>
                        </a:rPr>
                        <a:t>Polymorphism</a:t>
                      </a:r>
                      <a:endParaRPr lang="de-DE" sz="16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i="0" dirty="0">
                          <a:solidFill>
                            <a:schemeClr val="tx1"/>
                          </a:solidFill>
                        </a:rPr>
                        <a:t>Ability </a:t>
                      </a:r>
                      <a:r>
                        <a:rPr lang="de-DE" sz="1600" b="0" i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600" b="0" i="0" dirty="0">
                          <a:solidFill>
                            <a:schemeClr val="tx1"/>
                          </a:solidFill>
                        </a:rPr>
                        <a:t> an </a:t>
                      </a:r>
                      <a:r>
                        <a:rPr lang="de-DE" sz="1600" b="0" i="0" dirty="0" err="1">
                          <a:solidFill>
                            <a:schemeClr val="tx1"/>
                          </a:solidFill>
                        </a:rPr>
                        <a:t>abstraction</a:t>
                      </a:r>
                      <a:r>
                        <a:rPr lang="de-DE" sz="16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="0" i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6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="0" i="0" dirty="0" err="1">
                          <a:solidFill>
                            <a:schemeClr val="tx1"/>
                          </a:solidFill>
                        </a:rPr>
                        <a:t>be</a:t>
                      </a:r>
                      <a:r>
                        <a:rPr lang="de-DE" sz="16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="0" i="0" dirty="0" err="1">
                          <a:solidFill>
                            <a:schemeClr val="tx1"/>
                          </a:solidFill>
                        </a:rPr>
                        <a:t>realized</a:t>
                      </a:r>
                      <a:r>
                        <a:rPr lang="de-DE" sz="1600" b="0" i="0" dirty="0">
                          <a:solidFill>
                            <a:schemeClr val="tx1"/>
                          </a:solidFill>
                        </a:rPr>
                        <a:t> in multiple </a:t>
                      </a:r>
                      <a:r>
                        <a:rPr lang="de-DE" sz="1600" b="0" i="0" dirty="0" err="1">
                          <a:solidFill>
                            <a:schemeClr val="tx1"/>
                          </a:solidFill>
                        </a:rPr>
                        <a:t>ways</a:t>
                      </a:r>
                      <a:endParaRPr lang="de-DE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340466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de-DE" sz="1600" b="1" i="0" dirty="0" err="1">
                          <a:solidFill>
                            <a:schemeClr val="tx1"/>
                          </a:solidFill>
                        </a:rPr>
                        <a:t>Parametric</a:t>
                      </a:r>
                      <a:r>
                        <a:rPr lang="de-DE" sz="1600" b="1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="1" i="0" dirty="0" err="1">
                          <a:solidFill>
                            <a:schemeClr val="tx1"/>
                          </a:solidFill>
                        </a:rPr>
                        <a:t>Polymorphism</a:t>
                      </a:r>
                      <a:endParaRPr lang="de-DE" sz="16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i="0" dirty="0" err="1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de-DE" sz="16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="0" i="0" dirty="0" err="1">
                          <a:solidFill>
                            <a:schemeClr val="tx1"/>
                          </a:solidFill>
                        </a:rPr>
                        <a:t>Types</a:t>
                      </a:r>
                      <a:r>
                        <a:rPr lang="de-DE" sz="1600" b="0" i="0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de-DE" sz="1600" b="0" i="0" dirty="0" err="1">
                          <a:solidFill>
                            <a:schemeClr val="tx1"/>
                          </a:solidFill>
                        </a:rPr>
                        <a:t>Operations</a:t>
                      </a:r>
                      <a:endParaRPr lang="de-DE" sz="16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i="0" dirty="0">
                          <a:solidFill>
                            <a:schemeClr val="tx1"/>
                          </a:solidFill>
                        </a:rPr>
                        <a:t>Type parameterliste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503609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de-DE" sz="1600" b="1" i="0" dirty="0" err="1">
                          <a:solidFill>
                            <a:schemeClr val="tx1"/>
                          </a:solidFill>
                        </a:rPr>
                        <a:t>Subtyping</a:t>
                      </a:r>
                      <a:endParaRPr lang="de-DE" sz="16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 A is a subtype of another type B, exactly when all A, considered as a set of values, is a subset of B. B can be substituted by A.</a:t>
                      </a:r>
                      <a:endParaRPr lang="de-DE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621065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Liskov</a:t>
                      </a:r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 substitution principle</a:t>
                      </a:r>
                      <a:endParaRPr lang="de-DE" sz="16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for each object OS of type S there is an object OT of type T such that for all programs P </a:t>
                      </a:r>
                      <a:r>
                        <a:rPr lang="en-U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dened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terms of T, the behavior of P is unchanged when OS is substituted for OT, then S is a subtype of 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subtype operations must have corresponding subtype operations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Weaker preconditions and stronger postconditions</a:t>
                      </a:r>
                      <a:endParaRPr lang="de-DE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22893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de-DE" sz="1600" b="1" i="0" dirty="0" err="1">
                          <a:solidFill>
                            <a:schemeClr val="tx1"/>
                          </a:solidFill>
                        </a:rPr>
                        <a:t>Subclassing</a:t>
                      </a:r>
                      <a:endParaRPr lang="de-DE" sz="16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i="0" dirty="0" err="1">
                          <a:solidFill>
                            <a:schemeClr val="tx1"/>
                          </a:solidFill>
                        </a:rPr>
                        <a:t>Usage</a:t>
                      </a:r>
                      <a:r>
                        <a:rPr lang="de-DE" sz="16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="0" i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6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="0" i="0" dirty="0" err="1">
                          <a:solidFill>
                            <a:schemeClr val="tx1"/>
                          </a:solidFill>
                        </a:rPr>
                        <a:t>inheritance</a:t>
                      </a:r>
                      <a:endParaRPr lang="de-DE" sz="16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i="0" dirty="0" err="1">
                          <a:solidFill>
                            <a:schemeClr val="tx1"/>
                          </a:solidFill>
                        </a:rPr>
                        <a:t>Overriding</a:t>
                      </a:r>
                      <a:endParaRPr lang="de-DE" sz="16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i="0" dirty="0" err="1">
                          <a:solidFill>
                            <a:schemeClr val="tx1"/>
                          </a:solidFill>
                        </a:rPr>
                        <a:t>Selection</a:t>
                      </a:r>
                      <a:r>
                        <a:rPr lang="de-DE" sz="16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="0" i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6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="0" i="0" dirty="0" err="1">
                          <a:solidFill>
                            <a:schemeClr val="tx1"/>
                          </a:solidFill>
                        </a:rPr>
                        <a:t>method</a:t>
                      </a:r>
                      <a:r>
                        <a:rPr lang="de-DE" sz="16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="0" i="0" dirty="0" err="1">
                          <a:solidFill>
                            <a:schemeClr val="tx1"/>
                          </a:solidFill>
                        </a:rPr>
                        <a:t>based</a:t>
                      </a:r>
                      <a:r>
                        <a:rPr lang="de-DE" sz="1600" b="0" i="0" dirty="0">
                          <a:solidFill>
                            <a:schemeClr val="tx1"/>
                          </a:solidFill>
                        </a:rPr>
                        <a:t> on type </a:t>
                      </a:r>
                      <a:r>
                        <a:rPr lang="de-DE" sz="1600" b="0" i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6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="0" i="0" dirty="0" err="1">
                          <a:solidFill>
                            <a:schemeClr val="tx1"/>
                          </a:solidFill>
                        </a:rPr>
                        <a:t>object</a:t>
                      </a:r>
                      <a:r>
                        <a:rPr lang="de-DE" sz="1600" b="0" i="0" dirty="0">
                          <a:solidFill>
                            <a:schemeClr val="tx1"/>
                          </a:solidFill>
                        </a:rPr>
                        <a:t> at </a:t>
                      </a:r>
                      <a:r>
                        <a:rPr lang="de-DE" sz="1600" b="0" i="0" dirty="0" err="1">
                          <a:solidFill>
                            <a:schemeClr val="tx1"/>
                          </a:solidFill>
                        </a:rPr>
                        <a:t>runtime</a:t>
                      </a:r>
                      <a:endParaRPr lang="de-DE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92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de-DE" sz="1600" b="1" i="0" dirty="0" err="1">
                          <a:solidFill>
                            <a:schemeClr val="tx1"/>
                          </a:solidFill>
                        </a:rPr>
                        <a:t>Overloading</a:t>
                      </a:r>
                      <a:endParaRPr lang="de-DE" sz="16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i="0" dirty="0" err="1">
                          <a:solidFill>
                            <a:schemeClr val="tx1"/>
                          </a:solidFill>
                        </a:rPr>
                        <a:t>One</a:t>
                      </a:r>
                      <a:r>
                        <a:rPr lang="de-DE" sz="16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="0" i="0" dirty="0" err="1">
                          <a:solidFill>
                            <a:schemeClr val="tx1"/>
                          </a:solidFill>
                        </a:rPr>
                        <a:t>featurename</a:t>
                      </a:r>
                      <a:r>
                        <a:rPr lang="de-DE" sz="16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="0" i="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DE" sz="16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="0" i="0" dirty="0" err="1">
                          <a:solidFill>
                            <a:schemeClr val="tx1"/>
                          </a:solidFill>
                        </a:rPr>
                        <a:t>one</a:t>
                      </a:r>
                      <a:r>
                        <a:rPr lang="de-DE" sz="16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="0" i="0" dirty="0" err="1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de-DE" sz="16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="0" i="0" dirty="0" err="1">
                          <a:solidFill>
                            <a:schemeClr val="tx1"/>
                          </a:solidFill>
                        </a:rPr>
                        <a:t>more</a:t>
                      </a:r>
                      <a:r>
                        <a:rPr lang="de-DE" sz="16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="0" i="0" dirty="0" err="1">
                          <a:solidFill>
                            <a:schemeClr val="tx1"/>
                          </a:solidFill>
                        </a:rPr>
                        <a:t>operations</a:t>
                      </a:r>
                      <a:endParaRPr lang="de-DE" sz="16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i="0" dirty="0" err="1">
                          <a:solidFill>
                            <a:schemeClr val="tx1"/>
                          </a:solidFill>
                        </a:rPr>
                        <a:t>Selection</a:t>
                      </a:r>
                      <a:r>
                        <a:rPr lang="de-DE" sz="16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="0" i="0" dirty="0" err="1">
                          <a:solidFill>
                            <a:schemeClr val="tx1"/>
                          </a:solidFill>
                        </a:rPr>
                        <a:t>decided</a:t>
                      </a:r>
                      <a:r>
                        <a:rPr lang="de-DE" sz="16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="0" i="0" dirty="0" err="1">
                          <a:solidFill>
                            <a:schemeClr val="tx1"/>
                          </a:solidFill>
                        </a:rPr>
                        <a:t>by</a:t>
                      </a:r>
                      <a:r>
                        <a:rPr lang="de-DE" sz="16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="0" i="0" dirty="0" err="1">
                          <a:solidFill>
                            <a:schemeClr val="tx1"/>
                          </a:solidFill>
                        </a:rPr>
                        <a:t>signature</a:t>
                      </a:r>
                      <a:endParaRPr lang="de-DE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437072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395541-A3A0-4463-9494-C9D133BD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70B302-848E-4995-9D7E-AF0FDE00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608C73-20E5-4DFD-BB27-C7C59842B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55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A0964-83E5-480C-9BCB-B5ACD988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Broker Pattern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909FE65-F344-401A-BBDD-211F99533B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24" y="1302026"/>
            <a:ext cx="6574954" cy="3006586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5F95A3-76BD-4131-870B-D58A55ADB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018" y="4503160"/>
            <a:ext cx="8025055" cy="18798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4 </a:t>
            </a:r>
            <a:r>
              <a:rPr lang="de-DE" b="1" dirty="0" err="1"/>
              <a:t>Steps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realize</a:t>
            </a:r>
            <a:r>
              <a:rPr lang="de-DE" b="1" dirty="0"/>
              <a:t> a Broker Pattern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and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definitions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broker</a:t>
            </a:r>
            <a:r>
              <a:rPr lang="de-DE" dirty="0"/>
              <a:t> </a:t>
            </a:r>
            <a:r>
              <a:rPr lang="de-DE" dirty="0" err="1"/>
              <a:t>service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Implement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broker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and </a:t>
            </a:r>
            <a:r>
              <a:rPr lang="de-DE" dirty="0" err="1"/>
              <a:t>proxy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and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side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Implement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and </a:t>
            </a:r>
            <a:r>
              <a:rPr lang="de-DE" dirty="0" err="1"/>
              <a:t>server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DCE8CF-B4C2-4696-B7BF-E7DBD81C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BE5370-A5EF-4724-8484-07CB6D061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8FDB72F-CF1B-4037-9DF0-D86B2136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907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ECBC1-F828-43D8-BA06-F4E4F7BE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 Pattern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DDFA293C-E5B5-4631-923B-E8B102E325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7" y="2587110"/>
            <a:ext cx="4155281" cy="235886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469988-C9E0-4DEF-9744-595E4B3FD2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Seperates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and </a:t>
            </a:r>
            <a:r>
              <a:rPr lang="de-DE" dirty="0" err="1"/>
              <a:t>server</a:t>
            </a:r>
            <a:endParaRPr lang="de-DE" dirty="0"/>
          </a:p>
          <a:p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resources</a:t>
            </a:r>
            <a:endParaRPr lang="de-DE" dirty="0"/>
          </a:p>
          <a:p>
            <a:r>
              <a:rPr lang="de-DE" dirty="0"/>
              <a:t>Server </a:t>
            </a:r>
            <a:r>
              <a:rPr lang="de-DE" dirty="0" err="1"/>
              <a:t>holds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stateless</a:t>
            </a:r>
            <a:endParaRPr lang="de-DE" dirty="0">
              <a:sym typeface="Wingdings" panose="05000000000000000000" pitchFamily="2" charset="2"/>
            </a:endParaRPr>
          </a:p>
          <a:p>
            <a:endParaRPr lang="de-DE" sz="9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b="1" dirty="0"/>
              <a:t>6 Elements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REST </a:t>
            </a:r>
            <a:r>
              <a:rPr lang="de-DE" b="1" dirty="0" err="1"/>
              <a:t>architecture</a:t>
            </a:r>
            <a:endParaRPr lang="de-DE" b="1" dirty="0"/>
          </a:p>
          <a:p>
            <a:r>
              <a:rPr lang="de-DE" dirty="0"/>
              <a:t>Client-Server</a:t>
            </a:r>
          </a:p>
          <a:p>
            <a:r>
              <a:rPr lang="de-DE" dirty="0" err="1"/>
              <a:t>Stateless</a:t>
            </a:r>
            <a:endParaRPr lang="de-DE" dirty="0"/>
          </a:p>
          <a:p>
            <a:r>
              <a:rPr lang="de-DE" dirty="0" err="1"/>
              <a:t>Cachable</a:t>
            </a:r>
            <a:endParaRPr lang="de-DE" dirty="0"/>
          </a:p>
          <a:p>
            <a:r>
              <a:rPr lang="de-DE" dirty="0"/>
              <a:t>Uniform Interface</a:t>
            </a:r>
          </a:p>
          <a:p>
            <a:r>
              <a:rPr lang="de-DE" dirty="0" err="1"/>
              <a:t>Layered</a:t>
            </a:r>
            <a:r>
              <a:rPr lang="de-DE" dirty="0"/>
              <a:t> System</a:t>
            </a:r>
          </a:p>
          <a:p>
            <a:r>
              <a:rPr lang="de-DE" dirty="0"/>
              <a:t>Code-On-Demand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0E0016-9C68-437E-AEA6-28B76BA0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22759D-6590-4E21-9F09-D85971503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603433E-EA59-4639-80FE-D4FFC99B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017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2404D-5ABF-422B-9166-1B2F7396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 Pattern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22B1C1-1FC3-4452-AA7E-417E76BAB3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REST Methods </a:t>
            </a:r>
          </a:p>
          <a:p>
            <a:r>
              <a:rPr lang="de-DE" b="1" dirty="0">
                <a:sym typeface="Wingdings" panose="05000000000000000000" pitchFamily="2" charset="2"/>
              </a:rPr>
              <a:t>C</a:t>
            </a:r>
            <a:r>
              <a:rPr lang="de-DE" dirty="0">
                <a:sym typeface="Wingdings" panose="05000000000000000000" pitchFamily="2" charset="2"/>
              </a:rPr>
              <a:t>reate, </a:t>
            </a:r>
            <a:r>
              <a:rPr lang="de-DE" b="1" dirty="0">
                <a:sym typeface="Wingdings" panose="05000000000000000000" pitchFamily="2" charset="2"/>
              </a:rPr>
              <a:t>R</a:t>
            </a:r>
            <a:r>
              <a:rPr lang="de-DE" dirty="0">
                <a:sym typeface="Wingdings" panose="05000000000000000000" pitchFamily="2" charset="2"/>
              </a:rPr>
              <a:t>ead, </a:t>
            </a:r>
            <a:r>
              <a:rPr lang="de-DE" b="1" dirty="0">
                <a:sym typeface="Wingdings" panose="05000000000000000000" pitchFamily="2" charset="2"/>
              </a:rPr>
              <a:t>U</a:t>
            </a:r>
            <a:r>
              <a:rPr lang="de-DE" dirty="0">
                <a:sym typeface="Wingdings" panose="05000000000000000000" pitchFamily="2" charset="2"/>
              </a:rPr>
              <a:t>pdate, </a:t>
            </a:r>
            <a:r>
              <a:rPr lang="de-DE" b="1" dirty="0">
                <a:sym typeface="Wingdings" panose="05000000000000000000" pitchFamily="2" charset="2"/>
              </a:rPr>
              <a:t>D</a:t>
            </a:r>
            <a:r>
              <a:rPr lang="de-DE" dirty="0">
                <a:sym typeface="Wingdings" panose="05000000000000000000" pitchFamily="2" charset="2"/>
              </a:rPr>
              <a:t>elete</a:t>
            </a:r>
          </a:p>
          <a:p>
            <a:r>
              <a:rPr lang="de-DE" dirty="0">
                <a:sym typeface="Wingdings" panose="05000000000000000000" pitchFamily="2" charset="2"/>
              </a:rPr>
              <a:t>POST, GET, PUT, DELETE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b="1" dirty="0">
                <a:sym typeface="Wingdings" panose="05000000000000000000" pitchFamily="2" charset="2"/>
              </a:rPr>
              <a:t>Request-Response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>
                <a:sym typeface="Wingdings" panose="05000000000000000000" pitchFamily="2" charset="2"/>
              </a:rPr>
              <a:t>Requestor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sends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message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replier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system</a:t>
            </a:r>
            <a:endParaRPr lang="de-DE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 err="1">
                <a:sym typeface="Wingdings" panose="05000000000000000000" pitchFamily="2" charset="2"/>
              </a:rPr>
              <a:t>Replier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system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receives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processes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request</a:t>
            </a:r>
            <a:endParaRPr lang="de-DE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 err="1">
                <a:sym typeface="Wingdings" panose="05000000000000000000" pitchFamily="2" charset="2"/>
              </a:rPr>
              <a:t>Replier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returns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message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response</a:t>
            </a:r>
            <a:endParaRPr lang="de-DE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F3F6DD-3849-4498-9653-E2B4928C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983791-F993-4D71-A6BD-1898E660B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F60B5C-E77D-4065-A70F-7A2E8E7A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  <p:pic>
        <p:nvPicPr>
          <p:cNvPr id="13" name="Inhaltsplatzhalter 10">
            <a:extLst>
              <a:ext uri="{FF2B5EF4-FFF2-40B4-BE49-F238E27FC236}">
                <a16:creationId xmlns:a16="http://schemas.microsoft.com/office/drawing/2014/main" id="{3D43E952-5819-4782-950B-A7A8C33489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6" y="1971835"/>
            <a:ext cx="4155281" cy="1200607"/>
          </a:xfrm>
          <a:prstGeom prst="rect">
            <a:avLst/>
          </a:prstGeom>
        </p:spPr>
      </p:pic>
      <p:pic>
        <p:nvPicPr>
          <p:cNvPr id="14" name="Inhaltsplatzhalter 12">
            <a:extLst>
              <a:ext uri="{FF2B5EF4-FFF2-40B4-BE49-F238E27FC236}">
                <a16:creationId xmlns:a16="http://schemas.microsoft.com/office/drawing/2014/main" id="{DA6D8838-3A9A-4A10-B790-7DDFCE5CB3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19" y="3324635"/>
            <a:ext cx="1729243" cy="224801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70BED21-5B4A-489D-BE96-4C5DD0C24E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60" y="3324637"/>
            <a:ext cx="1284086" cy="128868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0FEAD5A-337F-4B2F-93F3-D97357628D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288" y="4731047"/>
            <a:ext cx="1538862" cy="84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076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C77C183-BD1E-49DC-B412-B181E2E926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CCE6EB-038B-44A6-9236-BB1A50AC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A09A5A-B2AC-4680-BAB6-50EB4A88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AA21D2-C053-4F0B-864F-3C0C5D6D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3549819-6F39-4E79-A9B1-6B240896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Antipatterns</a:t>
            </a:r>
          </a:p>
        </p:txBody>
      </p:sp>
    </p:spTree>
    <p:extLst>
      <p:ext uri="{BB962C8B-B14F-4D97-AF65-F5344CB8AC3E}">
        <p14:creationId xmlns:p14="http://schemas.microsoft.com/office/powerpoint/2010/main" val="24828480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F2D2768-7407-46E7-B621-B2F4B4402E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731331-CE25-4AA8-AA86-E311D82B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F01D0E-416B-4EC7-B812-B503B922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9C704D-D927-431A-9C42-ED567D66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F4D0846-ACC5-42F5-B67F-C11520A2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4289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BD443F5-75C3-4DAE-8EBF-FFC7AD673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Antipatterns - General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27B02EE0-3E3F-4192-85D3-CBB51AFEE9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32" y="1566966"/>
            <a:ext cx="4276908" cy="4292295"/>
          </a:xfrm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52631B76-175F-492F-AD41-C7301EFC0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7939" y="1944292"/>
            <a:ext cx="4317457" cy="3644503"/>
          </a:xfrm>
        </p:spPr>
        <p:txBody>
          <a:bodyPr/>
          <a:lstStyle/>
          <a:p>
            <a:r>
              <a:rPr lang="de-DE" dirty="0" err="1"/>
              <a:t>Consists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problem</a:t>
            </a:r>
            <a:r>
              <a:rPr lang="de-DE" dirty="0"/>
              <a:t> and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solutions</a:t>
            </a:r>
            <a:endParaRPr lang="de-DE" dirty="0"/>
          </a:p>
          <a:p>
            <a:pPr marL="685800" lvl="1" indent="-342900">
              <a:buFont typeface="+mj-lt"/>
              <a:buAutoNum type="arabicPeriod"/>
            </a:pPr>
            <a:r>
              <a:rPr lang="de-DE" dirty="0" err="1"/>
              <a:t>Problematic</a:t>
            </a:r>
            <a:r>
              <a:rPr lang="de-DE" dirty="0"/>
              <a:t> </a:t>
            </a:r>
            <a:r>
              <a:rPr lang="de-DE" dirty="0" err="1"/>
              <a:t>solution</a:t>
            </a:r>
            <a:endParaRPr lang="de-DE" dirty="0"/>
          </a:p>
          <a:p>
            <a:pPr marL="985838" lvl="2" indent="-342900"/>
            <a:r>
              <a:rPr lang="de-DE" dirty="0" err="1"/>
              <a:t>Commonly</a:t>
            </a:r>
            <a:r>
              <a:rPr lang="de-DE" dirty="0"/>
              <a:t> </a:t>
            </a:r>
            <a:r>
              <a:rPr lang="de-DE" dirty="0" err="1"/>
              <a:t>occuring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generates</a:t>
            </a:r>
            <a:r>
              <a:rPr lang="de-DE" dirty="0"/>
              <a:t> </a:t>
            </a:r>
            <a:r>
              <a:rPr lang="de-DE" dirty="0" err="1"/>
              <a:t>overwhelming</a:t>
            </a:r>
            <a:r>
              <a:rPr lang="de-DE" dirty="0"/>
              <a:t> negative </a:t>
            </a:r>
            <a:r>
              <a:rPr lang="de-DE" dirty="0" err="1"/>
              <a:t>consequences</a:t>
            </a:r>
            <a:endParaRPr lang="de-DE" dirty="0"/>
          </a:p>
          <a:p>
            <a:pPr marL="685800" lvl="1" indent="-342900">
              <a:buFont typeface="+mj-lt"/>
              <a:buAutoNum type="arabicPeriod"/>
            </a:pPr>
            <a:r>
              <a:rPr lang="de-DE" dirty="0" err="1"/>
              <a:t>Refactored</a:t>
            </a:r>
            <a:r>
              <a:rPr lang="de-DE" dirty="0"/>
              <a:t> </a:t>
            </a:r>
            <a:r>
              <a:rPr lang="de-DE" dirty="0" err="1"/>
              <a:t>solution</a:t>
            </a:r>
            <a:endParaRPr lang="de-DE" dirty="0"/>
          </a:p>
          <a:p>
            <a:pPr marL="985838" lvl="2" indent="-342900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problematic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reengineered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negative </a:t>
            </a:r>
            <a:r>
              <a:rPr lang="de-DE" dirty="0" err="1"/>
              <a:t>consequences</a:t>
            </a:r>
            <a:r>
              <a:rPr lang="de-DE" dirty="0"/>
              <a:t> and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benefits</a:t>
            </a:r>
            <a:r>
              <a:rPr lang="de-DE" dirty="0"/>
              <a:t> </a:t>
            </a:r>
            <a:r>
              <a:rPr lang="de-DE" dirty="0" err="1"/>
              <a:t>again</a:t>
            </a:r>
            <a:endParaRPr lang="de-DE" dirty="0"/>
          </a:p>
          <a:p>
            <a:r>
              <a:rPr lang="de-DE" dirty="0"/>
              <a:t>Patterns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evolve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antipatterns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occur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2F3231-D126-4046-825E-79A93EE6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A05B7A-09BC-4208-9105-84FDACD2F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883DE3-6A52-4E8F-A48D-D703DFB0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82847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DB014-A90C-4933-A781-068D0EA6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Antipatterns - General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8804A8-D7DF-4B89-A4D1-1359FE92D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8606" y="1486111"/>
            <a:ext cx="4431487" cy="3644503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7 </a:t>
            </a:r>
            <a:r>
              <a:rPr lang="de-DE" b="1" dirty="0" err="1"/>
              <a:t>Typical</a:t>
            </a:r>
            <a:r>
              <a:rPr lang="de-DE" b="1" dirty="0"/>
              <a:t> </a:t>
            </a:r>
            <a:r>
              <a:rPr lang="de-DE" b="1" dirty="0" err="1"/>
              <a:t>mistakes</a:t>
            </a:r>
            <a:r>
              <a:rPr lang="de-DE" b="1" dirty="0"/>
              <a:t> in </a:t>
            </a:r>
            <a:r>
              <a:rPr lang="de-DE" b="1" dirty="0" err="1"/>
              <a:t>software</a:t>
            </a:r>
            <a:r>
              <a:rPr lang="de-DE" b="1" dirty="0"/>
              <a:t> </a:t>
            </a:r>
            <a:r>
              <a:rPr lang="de-DE" b="1" dirty="0" err="1"/>
              <a:t>development</a:t>
            </a:r>
            <a:endParaRPr lang="de-DE" b="1" dirty="0"/>
          </a:p>
          <a:p>
            <a:pPr marL="257175" indent="-257175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sz="1350" b="1" dirty="0" err="1"/>
              <a:t>Apathy</a:t>
            </a:r>
            <a:endParaRPr lang="de-DE" sz="1350" b="1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DE" sz="1350" dirty="0"/>
              <a:t>Not </a:t>
            </a:r>
            <a:r>
              <a:rPr lang="de-DE" sz="1350" dirty="0" err="1"/>
              <a:t>caring</a:t>
            </a:r>
            <a:r>
              <a:rPr lang="de-DE" sz="1350" dirty="0"/>
              <a:t> </a:t>
            </a:r>
            <a:r>
              <a:rPr lang="de-DE" sz="1350" dirty="0" err="1"/>
              <a:t>about</a:t>
            </a:r>
            <a:r>
              <a:rPr lang="de-DE" sz="1350" dirty="0"/>
              <a:t> </a:t>
            </a:r>
            <a:r>
              <a:rPr lang="de-DE" sz="1350" dirty="0" err="1"/>
              <a:t>problem</a:t>
            </a:r>
            <a:r>
              <a:rPr lang="de-DE" sz="1350" dirty="0"/>
              <a:t>, </a:t>
            </a:r>
            <a:r>
              <a:rPr lang="de-DE" sz="1350" dirty="0" err="1"/>
              <a:t>unwillingness</a:t>
            </a:r>
            <a:r>
              <a:rPr lang="de-DE" sz="1350" dirty="0"/>
              <a:t> </a:t>
            </a:r>
            <a:r>
              <a:rPr lang="de-DE" sz="1350" dirty="0" err="1"/>
              <a:t>to</a:t>
            </a:r>
            <a:r>
              <a:rPr lang="de-DE" sz="1350" dirty="0"/>
              <a:t> </a:t>
            </a:r>
            <a:r>
              <a:rPr lang="de-DE" sz="1350" dirty="0" err="1"/>
              <a:t>attempt</a:t>
            </a:r>
            <a:r>
              <a:rPr lang="de-DE" sz="1350" dirty="0"/>
              <a:t> a </a:t>
            </a:r>
            <a:r>
              <a:rPr lang="de-DE" sz="1350" dirty="0" err="1"/>
              <a:t>solution</a:t>
            </a:r>
            <a:endParaRPr lang="de-DE" sz="1350" dirty="0"/>
          </a:p>
          <a:p>
            <a:pPr marL="257175" indent="-257175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sz="1350" b="1" dirty="0" err="1"/>
              <a:t>Hastle</a:t>
            </a:r>
            <a:endParaRPr lang="de-DE" sz="1350" b="1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DE" sz="1350" dirty="0"/>
              <a:t>Solution </a:t>
            </a:r>
            <a:r>
              <a:rPr lang="de-DE" sz="1350" dirty="0" err="1"/>
              <a:t>based</a:t>
            </a:r>
            <a:r>
              <a:rPr lang="de-DE" sz="1350" dirty="0"/>
              <a:t> on </a:t>
            </a:r>
            <a:r>
              <a:rPr lang="de-DE" sz="1350" dirty="0" err="1"/>
              <a:t>hasty</a:t>
            </a:r>
            <a:r>
              <a:rPr lang="de-DE" sz="1350" dirty="0"/>
              <a:t> </a:t>
            </a:r>
            <a:r>
              <a:rPr lang="de-DE" sz="1350" dirty="0" err="1"/>
              <a:t>decisions</a:t>
            </a:r>
            <a:endParaRPr lang="de-DE" sz="1350" dirty="0"/>
          </a:p>
          <a:p>
            <a:pPr marL="257175" indent="-257175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sz="1350" b="1" dirty="0"/>
              <a:t>Narrow-</a:t>
            </a:r>
            <a:r>
              <a:rPr lang="de-DE" sz="1350" b="1" dirty="0" err="1"/>
              <a:t>mindedness</a:t>
            </a:r>
            <a:endParaRPr lang="de-DE" sz="1350" b="1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DE" sz="1350" dirty="0"/>
              <a:t>The </a:t>
            </a:r>
            <a:r>
              <a:rPr lang="de-DE" sz="1350" dirty="0" err="1"/>
              <a:t>refusal</a:t>
            </a:r>
            <a:r>
              <a:rPr lang="de-DE" sz="1350" dirty="0"/>
              <a:t> </a:t>
            </a:r>
            <a:r>
              <a:rPr lang="de-DE" sz="1350" dirty="0" err="1"/>
              <a:t>to</a:t>
            </a:r>
            <a:r>
              <a:rPr lang="de-DE" sz="1350" dirty="0"/>
              <a:t> </a:t>
            </a:r>
            <a:r>
              <a:rPr lang="de-DE" sz="1350" dirty="0" err="1"/>
              <a:t>use</a:t>
            </a:r>
            <a:r>
              <a:rPr lang="de-DE" sz="1350" dirty="0"/>
              <a:t> </a:t>
            </a:r>
            <a:r>
              <a:rPr lang="de-DE" sz="1350" dirty="0" err="1"/>
              <a:t>solutions</a:t>
            </a:r>
            <a:r>
              <a:rPr lang="de-DE" sz="1350" dirty="0"/>
              <a:t> </a:t>
            </a:r>
            <a:r>
              <a:rPr lang="de-DE" sz="1350" dirty="0" err="1"/>
              <a:t>that</a:t>
            </a:r>
            <a:r>
              <a:rPr lang="de-DE" sz="1350" dirty="0"/>
              <a:t> </a:t>
            </a:r>
            <a:r>
              <a:rPr lang="de-DE" sz="1350" dirty="0" err="1"/>
              <a:t>are</a:t>
            </a:r>
            <a:r>
              <a:rPr lang="de-DE" sz="1350" dirty="0"/>
              <a:t> </a:t>
            </a:r>
            <a:r>
              <a:rPr lang="de-DE" sz="1350" dirty="0" err="1"/>
              <a:t>widely</a:t>
            </a:r>
            <a:r>
              <a:rPr lang="de-DE" sz="1350" dirty="0"/>
              <a:t> </a:t>
            </a:r>
            <a:r>
              <a:rPr lang="de-DE" sz="1350" dirty="0" err="1"/>
              <a:t>known</a:t>
            </a:r>
            <a:endParaRPr lang="de-DE" sz="1350" dirty="0"/>
          </a:p>
          <a:p>
            <a:pPr marL="257175" indent="-257175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sz="1350" b="1" dirty="0" err="1"/>
              <a:t>Sloth</a:t>
            </a:r>
            <a:endParaRPr lang="de-DE" sz="1350" b="1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DE" sz="1350" dirty="0"/>
              <a:t>Making </a:t>
            </a:r>
            <a:r>
              <a:rPr lang="de-DE" sz="1350" dirty="0" err="1"/>
              <a:t>poor</a:t>
            </a:r>
            <a:r>
              <a:rPr lang="de-DE" sz="1350" dirty="0"/>
              <a:t> </a:t>
            </a:r>
            <a:r>
              <a:rPr lang="de-DE" sz="1350" dirty="0" err="1"/>
              <a:t>decisions</a:t>
            </a:r>
            <a:r>
              <a:rPr lang="de-DE" sz="1350" dirty="0"/>
              <a:t> </a:t>
            </a:r>
            <a:r>
              <a:rPr lang="de-DE" sz="1350" dirty="0" err="1"/>
              <a:t>based</a:t>
            </a:r>
            <a:r>
              <a:rPr lang="de-DE" sz="1350" dirty="0"/>
              <a:t> on easy </a:t>
            </a:r>
            <a:r>
              <a:rPr lang="de-DE" sz="1350" dirty="0" err="1"/>
              <a:t>answers</a:t>
            </a:r>
            <a:endParaRPr lang="de-DE" sz="1350" dirty="0"/>
          </a:p>
          <a:p>
            <a:pPr marL="257175" indent="-257175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sz="1350" b="1" dirty="0" err="1"/>
              <a:t>Avarice</a:t>
            </a:r>
            <a:r>
              <a:rPr lang="de-DE" sz="1350" b="1" dirty="0"/>
              <a:t> (</a:t>
            </a:r>
            <a:r>
              <a:rPr lang="de-DE" sz="1350" b="1" dirty="0" err="1"/>
              <a:t>excessive</a:t>
            </a:r>
            <a:r>
              <a:rPr lang="de-DE" sz="1350" b="1" dirty="0"/>
              <a:t> </a:t>
            </a:r>
            <a:r>
              <a:rPr lang="de-DE" sz="1350" b="1" dirty="0" err="1"/>
              <a:t>complexity</a:t>
            </a:r>
            <a:r>
              <a:rPr lang="de-DE" sz="1350" b="1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DE" sz="1350" dirty="0" err="1"/>
              <a:t>No</a:t>
            </a:r>
            <a:r>
              <a:rPr lang="de-DE" sz="1350" dirty="0"/>
              <a:t> </a:t>
            </a:r>
            <a:r>
              <a:rPr lang="de-DE" sz="1350" dirty="0" err="1"/>
              <a:t>use</a:t>
            </a:r>
            <a:r>
              <a:rPr lang="de-DE" sz="1350" dirty="0"/>
              <a:t> </a:t>
            </a:r>
            <a:r>
              <a:rPr lang="de-DE" sz="1350" dirty="0" err="1"/>
              <a:t>of</a:t>
            </a:r>
            <a:r>
              <a:rPr lang="de-DE" sz="1350" dirty="0"/>
              <a:t> </a:t>
            </a:r>
            <a:r>
              <a:rPr lang="de-DE" sz="1350" dirty="0" err="1"/>
              <a:t>abstractions</a:t>
            </a:r>
            <a:r>
              <a:rPr lang="de-DE" sz="1350" dirty="0"/>
              <a:t>, </a:t>
            </a:r>
            <a:r>
              <a:rPr lang="de-DE" sz="1350" dirty="0" err="1"/>
              <a:t>excessive</a:t>
            </a:r>
            <a:r>
              <a:rPr lang="de-DE" sz="1350" dirty="0"/>
              <a:t> </a:t>
            </a:r>
            <a:r>
              <a:rPr lang="de-DE" sz="1350" dirty="0" err="1"/>
              <a:t>modeling</a:t>
            </a:r>
            <a:r>
              <a:rPr lang="de-DE" sz="1350" dirty="0"/>
              <a:t> </a:t>
            </a:r>
            <a:r>
              <a:rPr lang="de-DE" sz="1350" dirty="0" err="1"/>
              <a:t>of</a:t>
            </a:r>
            <a:r>
              <a:rPr lang="de-DE" sz="1350" dirty="0"/>
              <a:t> </a:t>
            </a:r>
            <a:r>
              <a:rPr lang="de-DE" sz="1350" dirty="0" err="1"/>
              <a:t>details</a:t>
            </a:r>
            <a:endParaRPr lang="de-DE" sz="1350" dirty="0"/>
          </a:p>
          <a:p>
            <a:pPr marL="257175" indent="-257175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sz="1350" b="1" dirty="0" err="1"/>
              <a:t>Ingorance</a:t>
            </a:r>
            <a:endParaRPr lang="de-DE" sz="1350" b="1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DE" sz="1350" dirty="0" err="1"/>
              <a:t>Failure</a:t>
            </a:r>
            <a:r>
              <a:rPr lang="de-DE" sz="1350" dirty="0"/>
              <a:t> </a:t>
            </a:r>
            <a:r>
              <a:rPr lang="de-DE" sz="1350" dirty="0" err="1"/>
              <a:t>to</a:t>
            </a:r>
            <a:r>
              <a:rPr lang="de-DE" sz="1350" dirty="0"/>
              <a:t> </a:t>
            </a:r>
            <a:r>
              <a:rPr lang="de-DE" sz="1350" dirty="0" err="1"/>
              <a:t>seek</a:t>
            </a:r>
            <a:r>
              <a:rPr lang="de-DE" sz="1350" dirty="0"/>
              <a:t> </a:t>
            </a:r>
            <a:r>
              <a:rPr lang="de-DE" sz="1350" dirty="0" err="1"/>
              <a:t>understanding</a:t>
            </a:r>
            <a:endParaRPr lang="de-DE" sz="1350" dirty="0"/>
          </a:p>
          <a:p>
            <a:pPr marL="257175" indent="-257175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sz="1350" b="1" dirty="0"/>
              <a:t>Pride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DE" sz="1350" dirty="0"/>
              <a:t>Not </a:t>
            </a:r>
            <a:r>
              <a:rPr lang="de-DE" sz="1350" dirty="0" err="1"/>
              <a:t>willing</a:t>
            </a:r>
            <a:r>
              <a:rPr lang="de-DE" sz="1350" dirty="0"/>
              <a:t> </a:t>
            </a:r>
            <a:r>
              <a:rPr lang="de-DE" sz="1350" dirty="0" err="1"/>
              <a:t>to</a:t>
            </a:r>
            <a:r>
              <a:rPr lang="de-DE" sz="1350" dirty="0"/>
              <a:t> </a:t>
            </a:r>
            <a:r>
              <a:rPr lang="de-DE" sz="1350" dirty="0" err="1"/>
              <a:t>adopt</a:t>
            </a:r>
            <a:r>
              <a:rPr lang="de-DE" sz="1350" dirty="0"/>
              <a:t> </a:t>
            </a:r>
            <a:r>
              <a:rPr lang="de-DE" sz="1350" dirty="0" err="1"/>
              <a:t>anything</a:t>
            </a:r>
            <a:r>
              <a:rPr lang="de-DE" sz="1350" dirty="0"/>
              <a:t> </a:t>
            </a:r>
            <a:r>
              <a:rPr lang="de-DE" sz="1350" dirty="0" err="1"/>
              <a:t>from</a:t>
            </a:r>
            <a:r>
              <a:rPr lang="de-DE" sz="1350" dirty="0"/>
              <a:t> </a:t>
            </a:r>
            <a:r>
              <a:rPr lang="de-DE" sz="1350" dirty="0" err="1"/>
              <a:t>the</a:t>
            </a:r>
            <a:r>
              <a:rPr lang="de-DE" sz="1350" dirty="0"/>
              <a:t> outside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54B90C-066F-4F05-B162-647CC04D3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16626" y="1486111"/>
            <a:ext cx="4155300" cy="4859337"/>
          </a:xfrm>
        </p:spPr>
        <p:txBody>
          <a:bodyPr/>
          <a:lstStyle/>
          <a:p>
            <a:pPr marL="0" indent="0">
              <a:buNone/>
            </a:pPr>
            <a:r>
              <a:rPr lang="de-DE" sz="1500" b="1" dirty="0"/>
              <a:t>3 </a:t>
            </a:r>
            <a:r>
              <a:rPr lang="de-DE" sz="1500" b="1" dirty="0" err="1"/>
              <a:t>Types</a:t>
            </a:r>
            <a:r>
              <a:rPr lang="de-DE" sz="1500" b="1" dirty="0"/>
              <a:t> </a:t>
            </a:r>
            <a:r>
              <a:rPr lang="de-DE" sz="1500" b="1" dirty="0" err="1"/>
              <a:t>of</a:t>
            </a:r>
            <a:r>
              <a:rPr lang="de-DE" sz="1500" b="1" dirty="0"/>
              <a:t> Antipatterns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sz="1500" dirty="0"/>
              <a:t>Developer </a:t>
            </a:r>
            <a:r>
              <a:rPr lang="de-DE" sz="1500" dirty="0" err="1"/>
              <a:t>antipattern</a:t>
            </a:r>
            <a:endParaRPr lang="de-DE" sz="15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DE" sz="1500" dirty="0"/>
              <a:t>Software </a:t>
            </a:r>
            <a:r>
              <a:rPr lang="de-DE" sz="1500" dirty="0" err="1"/>
              <a:t>refactoring</a:t>
            </a:r>
            <a:endParaRPr lang="de-DE" sz="15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DE" sz="1500" dirty="0" err="1"/>
              <a:t>Modification</a:t>
            </a:r>
            <a:r>
              <a:rPr lang="de-DE" sz="1500" dirty="0"/>
              <a:t> </a:t>
            </a:r>
            <a:r>
              <a:rPr lang="de-DE" sz="1500" dirty="0" err="1"/>
              <a:t>of</a:t>
            </a:r>
            <a:r>
              <a:rPr lang="de-DE" sz="1500" dirty="0"/>
              <a:t> </a:t>
            </a:r>
            <a:r>
              <a:rPr lang="de-DE" sz="1500" dirty="0" err="1"/>
              <a:t>source</a:t>
            </a:r>
            <a:r>
              <a:rPr lang="de-DE" sz="1500" dirty="0"/>
              <a:t> </a:t>
            </a:r>
            <a:r>
              <a:rPr lang="de-DE" sz="1500" dirty="0" err="1"/>
              <a:t>code</a:t>
            </a:r>
            <a:endParaRPr lang="de-DE" sz="15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sz="1500" dirty="0"/>
              <a:t>Architecture</a:t>
            </a:r>
          </a:p>
          <a:p>
            <a:pPr marL="771525" lvl="1" indent="-342900">
              <a:lnSpc>
                <a:spcPct val="100000"/>
              </a:lnSpc>
              <a:spcBef>
                <a:spcPts val="0"/>
              </a:spcBef>
            </a:pPr>
            <a:r>
              <a:rPr lang="de-DE" sz="1500" dirty="0" err="1"/>
              <a:t>Partitioning</a:t>
            </a:r>
            <a:r>
              <a:rPr lang="de-DE" sz="1500" dirty="0"/>
              <a:t> </a:t>
            </a:r>
            <a:r>
              <a:rPr lang="de-DE" sz="1500" dirty="0" err="1"/>
              <a:t>of</a:t>
            </a:r>
            <a:r>
              <a:rPr lang="de-DE" sz="1500" dirty="0"/>
              <a:t> </a:t>
            </a:r>
            <a:r>
              <a:rPr lang="de-DE" sz="1500" dirty="0" err="1"/>
              <a:t>subsystems</a:t>
            </a:r>
            <a:r>
              <a:rPr lang="de-DE" sz="1500" dirty="0"/>
              <a:t> and </a:t>
            </a:r>
            <a:r>
              <a:rPr lang="de-DE" sz="1500" dirty="0" err="1"/>
              <a:t>components</a:t>
            </a:r>
            <a:endParaRPr lang="de-DE" sz="1500" dirty="0"/>
          </a:p>
          <a:p>
            <a:pPr marL="771525" lvl="1" indent="-342900">
              <a:lnSpc>
                <a:spcPct val="100000"/>
              </a:lnSpc>
              <a:spcBef>
                <a:spcPts val="0"/>
              </a:spcBef>
            </a:pPr>
            <a:r>
              <a:rPr lang="de-DE" sz="1500" dirty="0" err="1"/>
              <a:t>Platform</a:t>
            </a:r>
            <a:r>
              <a:rPr lang="de-DE" sz="1500" dirty="0"/>
              <a:t> </a:t>
            </a:r>
            <a:r>
              <a:rPr lang="de-DE" sz="1500" dirty="0" err="1"/>
              <a:t>independent</a:t>
            </a:r>
            <a:r>
              <a:rPr lang="de-DE" sz="1500" dirty="0"/>
              <a:t> </a:t>
            </a:r>
            <a:r>
              <a:rPr lang="de-DE" sz="1500" dirty="0" err="1"/>
              <a:t>defenition</a:t>
            </a:r>
            <a:r>
              <a:rPr lang="de-DE" sz="1500" dirty="0"/>
              <a:t> </a:t>
            </a:r>
            <a:r>
              <a:rPr lang="de-DE" sz="1500" dirty="0" err="1"/>
              <a:t>of</a:t>
            </a:r>
            <a:r>
              <a:rPr lang="de-DE" sz="1500" dirty="0"/>
              <a:t> </a:t>
            </a:r>
            <a:r>
              <a:rPr lang="de-DE" sz="1500" dirty="0" err="1"/>
              <a:t>interfaces</a:t>
            </a:r>
            <a:endParaRPr lang="de-DE" sz="1500" dirty="0"/>
          </a:p>
          <a:p>
            <a:pPr marL="771525" lvl="1" indent="-342900">
              <a:lnSpc>
                <a:spcPct val="100000"/>
              </a:lnSpc>
              <a:spcBef>
                <a:spcPts val="0"/>
              </a:spcBef>
            </a:pPr>
            <a:r>
              <a:rPr lang="de-DE" sz="1500" dirty="0"/>
              <a:t>Connectivity </a:t>
            </a:r>
            <a:r>
              <a:rPr lang="de-DE" sz="1500" dirty="0" err="1"/>
              <a:t>of</a:t>
            </a:r>
            <a:r>
              <a:rPr lang="de-DE" sz="1500" dirty="0"/>
              <a:t> </a:t>
            </a:r>
            <a:r>
              <a:rPr lang="de-DE" sz="1500" dirty="0" err="1"/>
              <a:t>components</a:t>
            </a:r>
            <a:endParaRPr lang="de-DE" sz="15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sz="1500" dirty="0"/>
              <a:t>Management</a:t>
            </a:r>
          </a:p>
          <a:p>
            <a:pPr marL="771525" lvl="1" indent="-342900">
              <a:lnSpc>
                <a:spcPct val="100000"/>
              </a:lnSpc>
              <a:spcBef>
                <a:spcPts val="0"/>
              </a:spcBef>
            </a:pPr>
            <a:r>
              <a:rPr lang="de-DE" sz="1500" dirty="0"/>
              <a:t>Software </a:t>
            </a:r>
            <a:r>
              <a:rPr lang="de-DE" sz="1500" dirty="0" err="1"/>
              <a:t>project</a:t>
            </a:r>
            <a:r>
              <a:rPr lang="de-DE" sz="1500" dirty="0"/>
              <a:t> </a:t>
            </a:r>
            <a:r>
              <a:rPr lang="de-DE" sz="1500" dirty="0" err="1"/>
              <a:t>organization</a:t>
            </a:r>
            <a:r>
              <a:rPr lang="de-DE" sz="1500" dirty="0"/>
              <a:t>/</a:t>
            </a:r>
            <a:r>
              <a:rPr lang="de-DE" sz="1500" dirty="0" err="1"/>
              <a:t>management</a:t>
            </a:r>
            <a:endParaRPr lang="de-DE" sz="1500" dirty="0"/>
          </a:p>
          <a:p>
            <a:pPr marL="771525" lvl="1" indent="-342900">
              <a:lnSpc>
                <a:spcPct val="100000"/>
              </a:lnSpc>
              <a:spcBef>
                <a:spcPts val="0"/>
              </a:spcBef>
            </a:pPr>
            <a:r>
              <a:rPr lang="de-DE" sz="1500" dirty="0"/>
              <a:t>Software </a:t>
            </a:r>
            <a:r>
              <a:rPr lang="de-DE" sz="1500" dirty="0" err="1"/>
              <a:t>process</a:t>
            </a:r>
            <a:r>
              <a:rPr lang="de-DE" sz="1500" dirty="0"/>
              <a:t> </a:t>
            </a:r>
            <a:r>
              <a:rPr lang="de-DE" sz="1500" dirty="0" err="1"/>
              <a:t>model</a:t>
            </a:r>
            <a:endParaRPr lang="de-DE" sz="1500" dirty="0"/>
          </a:p>
          <a:p>
            <a:pPr marL="771525" lvl="1" indent="-342900">
              <a:lnSpc>
                <a:spcPct val="100000"/>
              </a:lnSpc>
              <a:spcBef>
                <a:spcPts val="0"/>
              </a:spcBef>
            </a:pPr>
            <a:r>
              <a:rPr lang="de-DE" sz="1500" dirty="0"/>
              <a:t>Human </a:t>
            </a:r>
            <a:r>
              <a:rPr lang="de-DE" sz="1500" dirty="0" err="1"/>
              <a:t>communication</a:t>
            </a:r>
            <a:endParaRPr lang="de-DE" sz="1500" dirty="0"/>
          </a:p>
          <a:p>
            <a:pPr marL="771525" lvl="1" indent="-342900">
              <a:lnSpc>
                <a:spcPct val="100000"/>
              </a:lnSpc>
              <a:spcBef>
                <a:spcPts val="0"/>
              </a:spcBef>
            </a:pPr>
            <a:r>
              <a:rPr lang="de-DE" sz="1500" dirty="0"/>
              <a:t>Rational </a:t>
            </a:r>
            <a:r>
              <a:rPr lang="de-DE" sz="1500" dirty="0" err="1"/>
              <a:t>management</a:t>
            </a:r>
            <a:endParaRPr lang="de-DE" sz="1500" dirty="0"/>
          </a:p>
          <a:p>
            <a:endParaRPr lang="de-DE" sz="15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39AB0A-0D56-4C0A-89DD-F9C9A719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E0DC74-17D2-4043-BD95-CDA860433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F5334B-0D87-4658-A6A2-D28D688B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557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3B5F4188-DE0A-458A-843E-73F4F57C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Decomposition</a:t>
            </a:r>
            <a:r>
              <a:rPr lang="de-DE" dirty="0"/>
              <a:t> Antipattern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70DC8F1-A88A-4B8F-8A13-B603DBEE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Describes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decomposition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 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  <a:p>
            <a:r>
              <a:rPr lang="de-DE" dirty="0" err="1"/>
              <a:t>Insted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and/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(</a:t>
            </a:r>
            <a:r>
              <a:rPr lang="de-DE" dirty="0" err="1"/>
              <a:t>object-oriented</a:t>
            </a:r>
            <a:r>
              <a:rPr lang="de-DE" dirty="0"/>
              <a:t> </a:t>
            </a:r>
            <a:r>
              <a:rPr lang="de-DE" dirty="0" err="1"/>
              <a:t>decomposition</a:t>
            </a:r>
            <a:r>
              <a:rPr lang="de-DE" dirty="0"/>
              <a:t>)</a:t>
            </a:r>
          </a:p>
          <a:p>
            <a:r>
              <a:rPr lang="de-DE" dirty="0"/>
              <a:t>So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somewhere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nobody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expect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  <a:p>
            <a:pPr marL="0" indent="0">
              <a:buNone/>
            </a:pPr>
            <a:r>
              <a:rPr lang="de-DE" b="1" dirty="0"/>
              <a:t>Recommended </a:t>
            </a:r>
            <a:r>
              <a:rPr lang="de-DE" b="1" dirty="0" err="1"/>
              <a:t>approach</a:t>
            </a:r>
            <a:r>
              <a:rPr lang="de-DE" b="1" dirty="0"/>
              <a:t>:</a:t>
            </a:r>
          </a:p>
          <a:p>
            <a:r>
              <a:rPr lang="de-DE" dirty="0"/>
              <a:t>First </a:t>
            </a:r>
            <a:r>
              <a:rPr lang="de-DE" dirty="0" err="1"/>
              <a:t>decompose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in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7B3E22-0343-494C-9EDC-7BE545FD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3E0F22-EBCA-4CAB-A062-15F1AF47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988516-3311-4515-A27F-FDB37B350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35A4AA7-12C8-463C-A879-0FA61CF2E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542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3B5F4188-DE0A-458A-843E-73F4F57C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Decomposition</a:t>
            </a:r>
            <a:r>
              <a:rPr lang="de-DE" dirty="0"/>
              <a:t> Antipattern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7B3E22-0343-494C-9EDC-7BE545FD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3E0F22-EBCA-4CAB-A062-15F1AF47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988516-3311-4515-A27F-FDB37B350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Chapter / Lecture title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35A4AA7-12C8-463C-A879-0FA61CF2E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262D09E-2FBD-455F-9A85-A06E02615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359746"/>
              </p:ext>
            </p:extLst>
          </p:nvPr>
        </p:nvGraphicFramePr>
        <p:xfrm>
          <a:off x="320684" y="1833770"/>
          <a:ext cx="8544710" cy="3553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473">
                  <a:extLst>
                    <a:ext uri="{9D8B030D-6E8A-4147-A177-3AD203B41FA5}">
                      <a16:colId xmlns:a16="http://schemas.microsoft.com/office/drawing/2014/main" val="3257283770"/>
                    </a:ext>
                  </a:extLst>
                </a:gridCol>
                <a:gridCol w="6148237">
                  <a:extLst>
                    <a:ext uri="{9D8B030D-6E8A-4147-A177-3AD203B41FA5}">
                      <a16:colId xmlns:a16="http://schemas.microsoft.com/office/drawing/2014/main" val="1456348109"/>
                    </a:ext>
                  </a:extLst>
                </a:gridCol>
              </a:tblGrid>
              <a:tr h="287124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Also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known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as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OO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661779"/>
                  </a:ext>
                </a:extLst>
              </a:tr>
              <a:tr h="287124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General form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 err="1"/>
                        <a:t>Everything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is</a:t>
                      </a:r>
                      <a:r>
                        <a:rPr lang="de-DE" sz="1400" dirty="0"/>
                        <a:t> a </a:t>
                      </a:r>
                      <a:r>
                        <a:rPr lang="de-DE" sz="1400" dirty="0" err="1"/>
                        <a:t>function</a:t>
                      </a:r>
                      <a:r>
                        <a:rPr lang="de-DE" sz="1400" dirty="0"/>
                        <a:t>, lots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files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named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misc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util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aux</a:t>
                      </a:r>
                      <a:r>
                        <a:rPr lang="de-DE" sz="1400" dirty="0"/>
                        <a:t>..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473430"/>
                  </a:ext>
                </a:extLst>
              </a:tr>
              <a:tr h="9568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Symptoms and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Consequences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 err="1"/>
                        <a:t>Maintainer</a:t>
                      </a:r>
                      <a:r>
                        <a:rPr lang="de-DE" sz="1400" dirty="0"/>
                        <a:t> must </a:t>
                      </a:r>
                      <a:r>
                        <a:rPr lang="de-DE" sz="1400" dirty="0" err="1"/>
                        <a:t>understand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whole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system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make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changes</a:t>
                      </a:r>
                      <a:endParaRPr lang="de-DE" sz="14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Code </a:t>
                      </a:r>
                      <a:r>
                        <a:rPr lang="de-DE" sz="1400" dirty="0" err="1"/>
                        <a:t>is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hard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understand</a:t>
                      </a:r>
                      <a:endParaRPr lang="de-DE" sz="14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Code </a:t>
                      </a:r>
                      <a:r>
                        <a:rPr lang="de-DE" sz="1400" dirty="0" err="1"/>
                        <a:t>is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complex</a:t>
                      </a:r>
                      <a:r>
                        <a:rPr lang="de-DE" sz="1400" dirty="0"/>
                        <a:t>, high </a:t>
                      </a:r>
                      <a:r>
                        <a:rPr lang="de-DE" sz="1400" dirty="0" err="1"/>
                        <a:t>coupling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between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code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sections</a:t>
                      </a:r>
                      <a:r>
                        <a:rPr lang="de-DE" sz="1400" dirty="0"/>
                        <a:t> in different </a:t>
                      </a:r>
                      <a:r>
                        <a:rPr lang="de-DE" sz="1400" dirty="0" err="1"/>
                        <a:t>files</a:t>
                      </a:r>
                      <a:endParaRPr lang="de-DE" sz="14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User </a:t>
                      </a:r>
                      <a:r>
                        <a:rPr lang="de-DE" sz="1400" dirty="0" err="1"/>
                        <a:t>interface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often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awkward</a:t>
                      </a:r>
                      <a:r>
                        <a:rPr lang="de-DE" sz="1400" dirty="0"/>
                        <a:t> and non-intuitive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6881529"/>
                  </a:ext>
                </a:extLst>
              </a:tr>
              <a:tr h="5024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Typical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causes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dirty="0" err="1"/>
                        <a:t>Wrong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trained</a:t>
                      </a:r>
                      <a:r>
                        <a:rPr lang="de-DE" sz="1400" dirty="0"/>
                        <a:t> personal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4259617"/>
                  </a:ext>
                </a:extLst>
              </a:tr>
              <a:tr h="515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Unbalanced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forces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Management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complexity</a:t>
                      </a:r>
                      <a:endParaRPr lang="de-DE" sz="14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Change </a:t>
                      </a:r>
                      <a:r>
                        <a:rPr lang="de-DE" sz="1400" dirty="0" err="1"/>
                        <a:t>management</a:t>
                      </a:r>
                      <a:endParaRPr lang="de-DE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176923"/>
                  </a:ext>
                </a:extLst>
              </a:tr>
              <a:tr h="5024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Refactored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dirty="0" err="1"/>
                        <a:t>Object-oriented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reengineering</a:t>
                      </a:r>
                      <a:endParaRPr lang="de-DE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887227"/>
                  </a:ext>
                </a:extLst>
              </a:tr>
              <a:tr h="5024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Refactored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type</a:t>
                      </a:r>
                    </a:p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dirty="0" err="1"/>
                        <a:t>Process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158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4867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0C323-14A9-4FB7-93EE-107157C0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Golden Hammer Antipattern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437EEF70-7879-4769-9B73-CFC88921E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703800"/>
              </p:ext>
            </p:extLst>
          </p:nvPr>
        </p:nvGraphicFramePr>
        <p:xfrm>
          <a:off x="278606" y="1944292"/>
          <a:ext cx="8586787" cy="367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137">
                  <a:extLst>
                    <a:ext uri="{9D8B030D-6E8A-4147-A177-3AD203B41FA5}">
                      <a16:colId xmlns:a16="http://schemas.microsoft.com/office/drawing/2014/main" val="3255048252"/>
                    </a:ext>
                  </a:extLst>
                </a:gridCol>
                <a:gridCol w="6288650">
                  <a:extLst>
                    <a:ext uri="{9D8B030D-6E8A-4147-A177-3AD203B41FA5}">
                      <a16:colId xmlns:a16="http://schemas.microsoft.com/office/drawing/2014/main" val="1943397039"/>
                    </a:ext>
                  </a:extLst>
                </a:gridCol>
              </a:tblGrid>
              <a:tr h="713654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General form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Developer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has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high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level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competence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in a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particular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Every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new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development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effort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solved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this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Developer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unwiliing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learn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apply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new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approach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340080"/>
                  </a:ext>
                </a:extLst>
              </a:tr>
              <a:tr h="713654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Symptoms and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Consequences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Identical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tools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used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many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diverse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products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System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architecture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depends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on a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particular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suite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and a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specific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vendor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tool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496825"/>
                  </a:ext>
                </a:extLst>
              </a:tr>
              <a:tr h="576850">
                <a:tc>
                  <a:txBody>
                    <a:bodyPr/>
                    <a:lstStyle/>
                    <a:p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Typical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Causes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Large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investments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specific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technologies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maybe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exclusive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features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Reliance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on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proprietary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features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that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are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not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available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from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other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vendors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257941"/>
                  </a:ext>
                </a:extLst>
              </a:tr>
              <a:tr h="307718">
                <a:tc>
                  <a:txBody>
                    <a:bodyPr/>
                    <a:lstStyle/>
                    <a:p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Variants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Obsessive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use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favorite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software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concept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GoF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design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pattern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427432"/>
                  </a:ext>
                </a:extLst>
              </a:tr>
              <a:tr h="300485">
                <a:tc>
                  <a:txBody>
                    <a:bodyPr/>
                    <a:lstStyle/>
                    <a:p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Known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Exceptions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part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vendor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suite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that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provides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all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needs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661566"/>
                  </a:ext>
                </a:extLst>
              </a:tr>
              <a:tr h="713654">
                <a:tc>
                  <a:txBody>
                    <a:bodyPr/>
                    <a:lstStyle/>
                    <a:p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Refactored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Solution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Projet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organization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develops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commitment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explore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new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technologies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Software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developers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keep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up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date on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technology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trends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Management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adopts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commitment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open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systems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architectures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13811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FFD728-82B6-4B03-9DB5-35543590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339ADD-559E-453F-AB09-B8D1AF4E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071995-14A9-4CD7-A23F-36B2AF8F6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BD85B40-EB0A-4E08-A19A-037DC1C196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09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85073-C2A5-4F79-9F96-A1C1D3927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E10DCC-9F2D-4E0A-80E5-EDDFA8F5F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7" y="1755104"/>
            <a:ext cx="8586788" cy="4434681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Early Binding (Static </a:t>
            </a:r>
            <a:r>
              <a:rPr lang="de-DE" b="1" dirty="0" err="1"/>
              <a:t>binding</a:t>
            </a:r>
            <a:r>
              <a:rPr lang="de-DE" b="1" dirty="0"/>
              <a:t>, at </a:t>
            </a:r>
            <a:r>
              <a:rPr lang="de-DE" b="1" dirty="0" err="1"/>
              <a:t>compile</a:t>
            </a:r>
            <a:r>
              <a:rPr lang="de-DE" b="1" dirty="0"/>
              <a:t> time)</a:t>
            </a:r>
          </a:p>
          <a:p>
            <a:r>
              <a:rPr lang="en-US" dirty="0"/>
              <a:t>The premature choice of operation variant, resulting in possibly wrong results and (in favorable cases) </a:t>
            </a:r>
            <a:r>
              <a:rPr lang="de-DE" dirty="0" err="1"/>
              <a:t>run</a:t>
            </a:r>
            <a:r>
              <a:rPr lang="de-DE" dirty="0"/>
              <a:t>-time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crashes</a:t>
            </a:r>
            <a:r>
              <a:rPr lang="de-DE" dirty="0"/>
              <a:t>.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Late </a:t>
            </a:r>
            <a:r>
              <a:rPr lang="de-DE" b="1" dirty="0" err="1"/>
              <a:t>binding</a:t>
            </a:r>
            <a:r>
              <a:rPr lang="de-DE" b="1" dirty="0"/>
              <a:t> (</a:t>
            </a:r>
            <a:r>
              <a:rPr lang="de-DE" b="1" dirty="0" err="1"/>
              <a:t>Dynaming</a:t>
            </a:r>
            <a:r>
              <a:rPr lang="de-DE" b="1" dirty="0"/>
              <a:t> </a:t>
            </a:r>
            <a:r>
              <a:rPr lang="de-DE" b="1" dirty="0" err="1"/>
              <a:t>binding</a:t>
            </a:r>
            <a:r>
              <a:rPr lang="de-DE" b="1" dirty="0"/>
              <a:t>, at </a:t>
            </a:r>
            <a:r>
              <a:rPr lang="de-DE" b="1" dirty="0" err="1"/>
              <a:t>run</a:t>
            </a:r>
            <a:r>
              <a:rPr lang="de-DE" b="1" dirty="0"/>
              <a:t> time)</a:t>
            </a:r>
          </a:p>
          <a:p>
            <a:r>
              <a:rPr lang="en-US" dirty="0"/>
              <a:t>The guarantee that every execution of an operation will select the correct version of the operation, based on the type of the operation's target.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Delegation</a:t>
            </a:r>
          </a:p>
          <a:p>
            <a:r>
              <a:rPr lang="en-US" dirty="0"/>
              <a:t>Delegation is a mechanism for code reuse in which an operation resends a message to another class to accomplish the desired behavior. It involves passing a method call to another object, transforming the input if necessary. By that, the behavior of an object is extended.</a:t>
            </a:r>
            <a:endParaRPr lang="de-DE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773BD1-40FC-4595-AE54-9C11D194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B073BB-8CF1-4234-973C-D42FA46C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23582D-C07A-49CC-B4FD-5A1E773A4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6D5C0A4-1B21-4971-9A3D-2B08A042D9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9309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0C323-14A9-4FB7-93EE-107157C0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Lava Flow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437EEF70-7879-4769-9B73-CFC88921E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025877"/>
              </p:ext>
            </p:extLst>
          </p:nvPr>
        </p:nvGraphicFramePr>
        <p:xfrm>
          <a:off x="278606" y="1944291"/>
          <a:ext cx="8586787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137">
                  <a:extLst>
                    <a:ext uri="{9D8B030D-6E8A-4147-A177-3AD203B41FA5}">
                      <a16:colId xmlns:a16="http://schemas.microsoft.com/office/drawing/2014/main" val="3255048252"/>
                    </a:ext>
                  </a:extLst>
                </a:gridCol>
                <a:gridCol w="6288650">
                  <a:extLst>
                    <a:ext uri="{9D8B030D-6E8A-4147-A177-3AD203B41FA5}">
                      <a16:colId xmlns:a16="http://schemas.microsoft.com/office/drawing/2014/main" val="194339703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Also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known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as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Dead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257248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General form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Lava like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flows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previous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development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hardened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into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basalt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like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mass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Difficult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remove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once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solidified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340080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Symptoms and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Consequences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Unused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commented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-out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Undocumented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complex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important-looking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Functions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classes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that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do not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relate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system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architecture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Evolving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architecture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496825"/>
                  </a:ext>
                </a:extLst>
              </a:tr>
              <a:tr h="1303020">
                <a:tc>
                  <a:txBody>
                    <a:bodyPr/>
                    <a:lstStyle/>
                    <a:p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Typical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Causes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Research and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development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code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placed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into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production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Implementation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several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trial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approaches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High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programmer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turnover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rate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Fear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breaking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something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and not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knowing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how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fix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it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Unclear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repeatedly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changing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project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goals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Architectural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scars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2579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Known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Exceptions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Small-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scale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papidly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development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661566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Refactored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Solution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Architecture-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centric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Avoid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architecture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changes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during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active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development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13811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FFD728-82B6-4B03-9DB5-35543590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339ADD-559E-453F-AB09-B8D1AF4E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071995-14A9-4CD7-A23F-36B2AF8F6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Chapter / Lecture Title</a:t>
            </a:r>
          </a:p>
        </p:txBody>
      </p:sp>
    </p:spTree>
    <p:extLst>
      <p:ext uri="{BB962C8B-B14F-4D97-AF65-F5344CB8AC3E}">
        <p14:creationId xmlns:p14="http://schemas.microsoft.com/office/powerpoint/2010/main" val="15210486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0C323-14A9-4FB7-93EE-107157C0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Blob</a:t>
            </a:r>
            <a:r>
              <a:rPr lang="de-DE" dirty="0"/>
              <a:t> Antipattern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437EEF70-7879-4769-9B73-CFC88921E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690900"/>
              </p:ext>
            </p:extLst>
          </p:nvPr>
        </p:nvGraphicFramePr>
        <p:xfrm>
          <a:off x="278606" y="1944293"/>
          <a:ext cx="8586787" cy="3681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137">
                  <a:extLst>
                    <a:ext uri="{9D8B030D-6E8A-4147-A177-3AD203B41FA5}">
                      <a16:colId xmlns:a16="http://schemas.microsoft.com/office/drawing/2014/main" val="3255048252"/>
                    </a:ext>
                  </a:extLst>
                </a:gridCol>
                <a:gridCol w="6288650">
                  <a:extLst>
                    <a:ext uri="{9D8B030D-6E8A-4147-A177-3AD203B41FA5}">
                      <a16:colId xmlns:a16="http://schemas.microsoft.com/office/drawing/2014/main" val="1943397039"/>
                    </a:ext>
                  </a:extLst>
                </a:gridCol>
              </a:tblGrid>
              <a:tr h="571925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Also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known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as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God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328152"/>
                  </a:ext>
                </a:extLst>
              </a:tr>
              <a:tr h="571925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General form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Majority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responsibilities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are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one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complex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controller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are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associated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simple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classes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340080"/>
                  </a:ext>
                </a:extLst>
              </a:tr>
              <a:tr h="714485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Symptoms and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Consequences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Huge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many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unrelated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attributes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operations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enapsulated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Usually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too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complex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reuse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496825"/>
                  </a:ext>
                </a:extLst>
              </a:tr>
              <a:tr h="666127">
                <a:tc>
                  <a:txBody>
                    <a:bodyPr/>
                    <a:lstStyle/>
                    <a:p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Typical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Causes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Lack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object-oriented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architecture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Too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limited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intervention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in iterative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projects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257941"/>
                  </a:ext>
                </a:extLst>
              </a:tr>
              <a:tr h="448856">
                <a:tc>
                  <a:txBody>
                    <a:bodyPr/>
                    <a:lstStyle/>
                    <a:p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Known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Exceptions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Wrapping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legacy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systems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66156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Refactored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Solution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Identify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categorize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related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attributes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operations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Move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them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into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classes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they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belong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(Source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code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refactoring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Remove redundant,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indirect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associations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13811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FFD728-82B6-4B03-9DB5-35543590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339ADD-559E-453F-AB09-B8D1AF4E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071995-14A9-4CD7-A23F-36B2AF8F6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Chapter / Lecture Title</a:t>
            </a:r>
          </a:p>
        </p:txBody>
      </p:sp>
    </p:spTree>
    <p:extLst>
      <p:ext uri="{BB962C8B-B14F-4D97-AF65-F5344CB8AC3E}">
        <p14:creationId xmlns:p14="http://schemas.microsoft.com/office/powerpoint/2010/main" val="13024428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0C323-14A9-4FB7-93EE-107157C0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Spaghetti Code Antipattern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437EEF70-7879-4769-9B73-CFC88921E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95432"/>
              </p:ext>
            </p:extLst>
          </p:nvPr>
        </p:nvGraphicFramePr>
        <p:xfrm>
          <a:off x="278606" y="1944291"/>
          <a:ext cx="8586787" cy="3456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137">
                  <a:extLst>
                    <a:ext uri="{9D8B030D-6E8A-4147-A177-3AD203B41FA5}">
                      <a16:colId xmlns:a16="http://schemas.microsoft.com/office/drawing/2014/main" val="3255048252"/>
                    </a:ext>
                  </a:extLst>
                </a:gridCol>
                <a:gridCol w="6288650">
                  <a:extLst>
                    <a:ext uri="{9D8B030D-6E8A-4147-A177-3AD203B41FA5}">
                      <a16:colId xmlns:a16="http://schemas.microsoft.com/office/drawing/2014/main" val="1943397039"/>
                    </a:ext>
                  </a:extLst>
                </a:gridCol>
              </a:tblGrid>
              <a:tr h="571925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General form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Software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very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little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structure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where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object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methods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are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invoked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in a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single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multistage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process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340080"/>
                  </a:ext>
                </a:extLst>
              </a:tr>
              <a:tr h="150876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Symptoms and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Consequences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Methods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are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process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oriented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objects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are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named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as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processes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Execution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flow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dictated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by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implementation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objects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instead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by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users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that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inheritance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polymorphism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code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difficult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reuse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Point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diminishing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returns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: Software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maintenance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effort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higher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than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compete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reengineering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effort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496825"/>
                  </a:ext>
                </a:extLst>
              </a:tr>
              <a:tr h="666127">
                <a:tc>
                  <a:txBody>
                    <a:bodyPr/>
                    <a:lstStyle/>
                    <a:p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Typical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Causes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design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prior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implementation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Inexperience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object-oriented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design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257941"/>
                  </a:ext>
                </a:extLst>
              </a:tr>
              <a:tr h="656021">
                <a:tc>
                  <a:txBody>
                    <a:bodyPr/>
                    <a:lstStyle/>
                    <a:p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Refactored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Solution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Software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Refactoring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, Code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Cleanup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Incremental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refactoring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13811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FFD728-82B6-4B03-9DB5-35543590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339ADD-559E-453F-AB09-B8D1AF4E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071995-14A9-4CD7-A23F-36B2AF8F6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Chapter / Lecture Title</a:t>
            </a:r>
          </a:p>
        </p:txBody>
      </p:sp>
    </p:spTree>
    <p:extLst>
      <p:ext uri="{BB962C8B-B14F-4D97-AF65-F5344CB8AC3E}">
        <p14:creationId xmlns:p14="http://schemas.microsoft.com/office/powerpoint/2010/main" val="33298156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0C323-14A9-4FB7-93EE-107157C0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Vendor Lock-In Antipattern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437EEF70-7879-4769-9B73-CFC88921E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275100"/>
              </p:ext>
            </p:extLst>
          </p:nvPr>
        </p:nvGraphicFramePr>
        <p:xfrm>
          <a:off x="278606" y="1944293"/>
          <a:ext cx="8586787" cy="3657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137">
                  <a:extLst>
                    <a:ext uri="{9D8B030D-6E8A-4147-A177-3AD203B41FA5}">
                      <a16:colId xmlns:a16="http://schemas.microsoft.com/office/drawing/2014/main" val="3255048252"/>
                    </a:ext>
                  </a:extLst>
                </a:gridCol>
                <a:gridCol w="6288650">
                  <a:extLst>
                    <a:ext uri="{9D8B030D-6E8A-4147-A177-3AD203B41FA5}">
                      <a16:colId xmlns:a16="http://schemas.microsoft.com/office/drawing/2014/main" val="1943397039"/>
                    </a:ext>
                  </a:extLst>
                </a:gridCol>
              </a:tblGrid>
              <a:tr h="571925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General form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software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project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adopts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technology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becomes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completely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dependent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vendors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implementation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340080"/>
                  </a:ext>
                </a:extLst>
              </a:tr>
              <a:tr h="963918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Symptoms and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Consequences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Maintainance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cycle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driven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by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update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cycle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Promised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features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are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delayed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never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delivered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subsequently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causing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failure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deliver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updates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programming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requires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in-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depth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knowledge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496825"/>
                  </a:ext>
                </a:extLst>
              </a:tr>
              <a:tr h="750348">
                <a:tc>
                  <a:txBody>
                    <a:bodyPr/>
                    <a:lstStyle/>
                    <a:p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Typical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Causes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selected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because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marketing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instead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technical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inspection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varies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from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published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open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system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standards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beacause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there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effective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conformance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process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standard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257941"/>
                  </a:ext>
                </a:extLst>
              </a:tr>
              <a:tr h="448856">
                <a:tc>
                  <a:txBody>
                    <a:bodyPr/>
                    <a:lstStyle/>
                    <a:p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Known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Exceptions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Single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vendors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code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majority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code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needed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an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application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661566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Refactored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Solution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Isolation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layer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Closed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architecture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Separation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infrastructure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knowledge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from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knowledge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Level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abstraction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between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software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lower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-level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infrastructure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Adapter design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pattern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13811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FFD728-82B6-4B03-9DB5-35543590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339ADD-559E-453F-AB09-B8D1AF4E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071995-14A9-4CD7-A23F-36B2AF8F6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Chapter / Lecture Title</a:t>
            </a:r>
          </a:p>
        </p:txBody>
      </p:sp>
    </p:spTree>
    <p:extLst>
      <p:ext uri="{BB962C8B-B14F-4D97-AF65-F5344CB8AC3E}">
        <p14:creationId xmlns:p14="http://schemas.microsoft.com/office/powerpoint/2010/main" val="42807722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0C323-14A9-4FB7-93EE-107157C0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Analysis Paralysis Antipattern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437EEF70-7879-4769-9B73-CFC88921E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74654"/>
              </p:ext>
            </p:extLst>
          </p:nvPr>
        </p:nvGraphicFramePr>
        <p:xfrm>
          <a:off x="278606" y="1944291"/>
          <a:ext cx="8586787" cy="2874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137">
                  <a:extLst>
                    <a:ext uri="{9D8B030D-6E8A-4147-A177-3AD203B41FA5}">
                      <a16:colId xmlns:a16="http://schemas.microsoft.com/office/drawing/2014/main" val="3255048252"/>
                    </a:ext>
                  </a:extLst>
                </a:gridCol>
                <a:gridCol w="6288650">
                  <a:extLst>
                    <a:ext uri="{9D8B030D-6E8A-4147-A177-3AD203B41FA5}">
                      <a16:colId xmlns:a16="http://schemas.microsoft.com/office/drawing/2014/main" val="1943397039"/>
                    </a:ext>
                  </a:extLst>
                </a:gridCol>
              </a:tblGrid>
              <a:tr h="571925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General form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Goal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achieve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perfection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completeness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analysis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phase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Very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detailed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models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340080"/>
                  </a:ext>
                </a:extLst>
              </a:tr>
              <a:tr h="714485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Symptoms and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Consequences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Analysis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cost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exceeds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expectations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without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predictable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end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point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Analysis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documents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longer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make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sense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domain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experts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496825"/>
                  </a:ext>
                </a:extLst>
              </a:tr>
              <a:tr h="666127">
                <a:tc>
                  <a:txBody>
                    <a:bodyPr/>
                    <a:lstStyle/>
                    <a:p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Typical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Causes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Management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assumes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waterfall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progression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phases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Analysis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goals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are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not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well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defined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257941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Refactored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Solution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Vertical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prototyping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Scenario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based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design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Sprint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based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development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(Agile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methods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Incremental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, iterative, adaptive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development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13811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FFD728-82B6-4B03-9DB5-35543590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339ADD-559E-453F-AB09-B8D1AF4E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071995-14A9-4CD7-A23F-36B2AF8F6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Chapter / Lecture Title</a:t>
            </a:r>
          </a:p>
        </p:txBody>
      </p:sp>
    </p:spTree>
    <p:extLst>
      <p:ext uri="{BB962C8B-B14F-4D97-AF65-F5344CB8AC3E}">
        <p14:creationId xmlns:p14="http://schemas.microsoft.com/office/powerpoint/2010/main" val="18464698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E298732-6D63-49C4-8023-B658997E5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473E4B-3286-47DD-8306-90F4BE3B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BFCF24-F1D2-424D-AF91-DA69262F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B00C4B-8679-4EEE-A5A6-AEF1DADD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897A6A6-9120-4E13-86A6-8170508E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smells</a:t>
            </a:r>
            <a:r>
              <a:rPr lang="de-DE" dirty="0"/>
              <a:t> and </a:t>
            </a:r>
            <a:r>
              <a:rPr lang="de-DE" dirty="0" err="1"/>
              <a:t>Refactoring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67637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85264CC-95BE-4F56-B1D4-8C9D86D6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smells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1F943F0-EE54-4658-855C-A2FC131C0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Symptoms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possibly</a:t>
            </a:r>
            <a:r>
              <a:rPr lang="de-DE" dirty="0"/>
              <a:t> </a:t>
            </a:r>
            <a:r>
              <a:rPr lang="de-DE" dirty="0" err="1"/>
              <a:t>indicate</a:t>
            </a:r>
            <a:r>
              <a:rPr lang="de-DE" dirty="0"/>
              <a:t> </a:t>
            </a:r>
            <a:r>
              <a:rPr lang="de-DE" dirty="0" err="1"/>
              <a:t>bigger</a:t>
            </a:r>
            <a:r>
              <a:rPr lang="de-DE" dirty="0"/>
              <a:t> </a:t>
            </a:r>
            <a:r>
              <a:rPr lang="de-DE" dirty="0" err="1"/>
              <a:t>problems</a:t>
            </a:r>
            <a:endParaRPr lang="de-DE" dirty="0"/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heuristic</a:t>
            </a:r>
            <a:r>
              <a:rPr lang="de-DE" dirty="0"/>
              <a:t> </a:t>
            </a:r>
            <a:r>
              <a:rPr lang="de-DE" dirty="0" err="1"/>
              <a:t>indicaton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refactor</a:t>
            </a:r>
            <a:r>
              <a:rPr lang="de-DE" dirty="0"/>
              <a:t> and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technique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endParaRPr lang="de-DE" dirty="0"/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D3F150-BDE5-40F1-95EF-631FAE40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6C536E-4E9D-4DFD-A999-2BE0D042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911B6A-7EA3-4A82-A190-4686763CF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EA21B04-B46E-4ED0-8376-1CC7718013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AE4F2656-A537-4958-8DFC-93F277E63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271899"/>
              </p:ext>
            </p:extLst>
          </p:nvPr>
        </p:nvGraphicFramePr>
        <p:xfrm>
          <a:off x="278606" y="2636251"/>
          <a:ext cx="8586788" cy="3214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341">
                  <a:extLst>
                    <a:ext uri="{9D8B030D-6E8A-4147-A177-3AD203B41FA5}">
                      <a16:colId xmlns:a16="http://schemas.microsoft.com/office/drawing/2014/main" val="965831761"/>
                    </a:ext>
                  </a:extLst>
                </a:gridCol>
                <a:gridCol w="5075447">
                  <a:extLst>
                    <a:ext uri="{9D8B030D-6E8A-4147-A177-3AD203B41FA5}">
                      <a16:colId xmlns:a16="http://schemas.microsoft.com/office/drawing/2014/main" val="1105430813"/>
                    </a:ext>
                  </a:extLst>
                </a:gridCol>
              </a:tblGrid>
              <a:tr h="308219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Method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too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Extract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962275"/>
                  </a:ext>
                </a:extLst>
              </a:tr>
              <a:tr h="308219">
                <a:tc>
                  <a:txBody>
                    <a:bodyPr/>
                    <a:lstStyle/>
                    <a:p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Duplicated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Extract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/pull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up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method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extract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9667906"/>
                  </a:ext>
                </a:extLst>
              </a:tr>
              <a:tr h="308219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Class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too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large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Extract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superclass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576439"/>
                  </a:ext>
                </a:extLst>
              </a:tr>
              <a:tr h="308219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Parameter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list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too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Replace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parameter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explicit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method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introduce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parameter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18211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Feature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envy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uses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methods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another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excessively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Move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393400"/>
                  </a:ext>
                </a:extLst>
              </a:tr>
              <a:tr h="308219">
                <a:tc>
                  <a:txBody>
                    <a:bodyPr/>
                    <a:lstStyle/>
                    <a:p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Lazy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interesting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behavior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Turn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into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attribute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200537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Speculative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generality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excessive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use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on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inheritance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Collapse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inheritance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tree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718116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Refudes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bequest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subclass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reusing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behavior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superclass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, but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interface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supported)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Replace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inheritance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delegation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948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1776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5FB42D-801A-412B-BB6B-9A99A8BD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Refactoring</a:t>
            </a:r>
            <a:endParaRPr lang="de-DE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E52017C9-55FB-48C2-9EDB-2E5AB9B5C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6" y="2489726"/>
            <a:ext cx="8586788" cy="223574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26BE2-B02B-47FE-8508-38F7EE2A2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C9D802-6063-4499-A462-98E68B36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49E4FF-7DA4-4270-8EDA-0CAC559E2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B308CB88-4175-47D2-9C2D-9D53C69FC2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7820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A1C31D-4E79-4531-BB60-66934D19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Inheritance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Delegation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7463696-6CE5-48FC-9E6A-98881F66C1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b="1" dirty="0" err="1"/>
              <a:t>Dealing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Generalization</a:t>
            </a:r>
            <a:endParaRPr lang="de-DE" b="1" dirty="0"/>
          </a:p>
          <a:p>
            <a:r>
              <a:rPr lang="de-DE" dirty="0"/>
              <a:t>A </a:t>
            </a:r>
            <a:r>
              <a:rPr lang="de-DE" dirty="0" err="1"/>
              <a:t>subclass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superclass</a:t>
            </a:r>
            <a:r>
              <a:rPr lang="de-DE" dirty="0"/>
              <a:t> </a:t>
            </a:r>
            <a:r>
              <a:rPr lang="de-DE" dirty="0" err="1"/>
              <a:t>interface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inherit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intention</a:t>
            </a:r>
            <a:r>
              <a:rPr lang="de-DE" dirty="0"/>
              <a:t>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else</a:t>
            </a:r>
            <a:endParaRPr lang="de-DE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inheritance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delegation</a:t>
            </a:r>
            <a:endParaRPr lang="de-DE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This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delegated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B60F12A6-7C96-4B03-BC3D-DBF742C7FA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4 </a:t>
            </a:r>
            <a:r>
              <a:rPr lang="de-DE" b="1" dirty="0" err="1"/>
              <a:t>Steps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dealing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generalization</a:t>
            </a:r>
            <a:endParaRPr lang="de-DE" b="1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Create a </a:t>
            </a:r>
            <a:r>
              <a:rPr lang="de-DE" dirty="0" err="1"/>
              <a:t>field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subclass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refers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superclass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subclass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superclass</a:t>
            </a:r>
            <a:r>
              <a:rPr lang="de-DE" dirty="0"/>
              <a:t> via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field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Break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inheritance</a:t>
            </a:r>
            <a:r>
              <a:rPr lang="de-DE" dirty="0"/>
              <a:t> </a:t>
            </a:r>
            <a:r>
              <a:rPr lang="de-DE" dirty="0" err="1"/>
              <a:t>relationship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removing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extends</a:t>
            </a:r>
            <a:r>
              <a:rPr lang="de-DE" dirty="0"/>
              <a:t> </a:t>
            </a:r>
            <a:r>
              <a:rPr lang="de-DE" dirty="0" err="1"/>
              <a:t>declaration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subclass</a:t>
            </a:r>
            <a:r>
              <a:rPr lang="de-DE" dirty="0"/>
              <a:t> </a:t>
            </a:r>
            <a:r>
              <a:rPr lang="de-DE" dirty="0" err="1"/>
              <a:t>definition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Create </a:t>
            </a:r>
            <a:r>
              <a:rPr lang="de-DE" dirty="0" err="1"/>
              <a:t>delegating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subclass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superclass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subclass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EF588D-ED2D-4E82-B90D-D896FB43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027797-A195-48C8-9E3A-CBA240D87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53CC75-7CB1-499D-891A-31797B4D6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259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955CA-000E-4B55-B5A2-E2CB58FC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Refactorings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5B63D08-FCFA-4B90-9D2A-A4A0DD968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Extract</a:t>
            </a:r>
            <a:r>
              <a:rPr lang="de-DE" b="1" dirty="0"/>
              <a:t> Method (</a:t>
            </a:r>
            <a:r>
              <a:rPr lang="de-DE" b="1" dirty="0" err="1"/>
              <a:t>Composing</a:t>
            </a:r>
            <a:r>
              <a:rPr lang="de-DE" b="1" dirty="0"/>
              <a:t> Methods)</a:t>
            </a:r>
          </a:p>
          <a:p>
            <a:r>
              <a:rPr lang="de-DE" dirty="0" err="1"/>
              <a:t>Shortens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extracting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  <a:p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extracted</a:t>
            </a:r>
            <a:r>
              <a:rPr lang="de-DE" dirty="0"/>
              <a:t> and </a:t>
            </a:r>
            <a:r>
              <a:rPr lang="de-DE" dirty="0" err="1"/>
              <a:t>moved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seperate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Extract</a:t>
            </a:r>
            <a:r>
              <a:rPr lang="de-DE" b="1" dirty="0"/>
              <a:t> Class (Moving Features </a:t>
            </a:r>
            <a:r>
              <a:rPr lang="de-DE" b="1" dirty="0" err="1"/>
              <a:t>between</a:t>
            </a:r>
            <a:r>
              <a:rPr lang="de-DE" b="1" dirty="0"/>
              <a:t> Objects)</a:t>
            </a:r>
          </a:p>
          <a:p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an </a:t>
            </a: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abstraction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explicitly</a:t>
            </a:r>
            <a:r>
              <a:rPr lang="de-DE" dirty="0"/>
              <a:t> </a:t>
            </a:r>
            <a:r>
              <a:rPr lang="de-DE" dirty="0" err="1"/>
              <a:t>modeled</a:t>
            </a:r>
            <a:endParaRPr lang="de-DE" dirty="0"/>
          </a:p>
          <a:p>
            <a:r>
              <a:rPr lang="de-DE" dirty="0"/>
              <a:t>Attributes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summarized</a:t>
            </a:r>
            <a:r>
              <a:rPr lang="de-DE" dirty="0"/>
              <a:t> in a </a:t>
            </a:r>
            <a:r>
              <a:rPr lang="de-DE" dirty="0" err="1"/>
              <a:t>seperate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class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Replace</a:t>
            </a:r>
            <a:r>
              <a:rPr lang="de-DE" b="1" dirty="0"/>
              <a:t> Data Value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Object</a:t>
            </a:r>
            <a:r>
              <a:rPr lang="de-DE" b="1" dirty="0"/>
              <a:t> (</a:t>
            </a:r>
            <a:r>
              <a:rPr lang="de-DE" b="1" dirty="0" err="1"/>
              <a:t>Organizing</a:t>
            </a:r>
            <a:r>
              <a:rPr lang="de-DE" b="1" dirty="0"/>
              <a:t> Data)</a:t>
            </a:r>
          </a:p>
          <a:p>
            <a:r>
              <a:rPr lang="de-DE" dirty="0"/>
              <a:t>A simple </a:t>
            </a:r>
            <a:r>
              <a:rPr lang="de-DE" dirty="0" err="1"/>
              <a:t>attribute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versatile</a:t>
            </a:r>
          </a:p>
          <a:p>
            <a:r>
              <a:rPr lang="de-DE" dirty="0"/>
              <a:t>The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replaced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an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newly</a:t>
            </a:r>
            <a:r>
              <a:rPr lang="de-DE" dirty="0"/>
              <a:t> </a:t>
            </a:r>
            <a:r>
              <a:rPr lang="de-DE" dirty="0" err="1"/>
              <a:t>introduced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EEC753B-037B-4AC1-91E1-2416E857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CCFD7F-AA9F-471C-A436-3427C077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8B6067-AEA9-4027-8BAE-D92A41AC9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FAD3FD1-83FD-49D2-952E-99BEA3D165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68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BE0B1-5D9C-4731-85B5-91EBBD93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UML Syntax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816B6C19-4AFE-4974-A52F-19ACC12E6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461" y="1948939"/>
            <a:ext cx="5994000" cy="344294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7451D5-B7C3-4914-B904-7BDD2839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AD28D5-0E68-48E0-A0AC-B9033B21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01FD26-1E44-41E5-B1E2-9FCCFED4B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E4C7986-821B-451E-981F-2012D6A1F0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A37D540-102E-4D55-9008-C35DE845B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461" y="3042787"/>
            <a:ext cx="5994000" cy="30288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4D26AB9-493A-4CA3-97C8-3C5E9D2AA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461" y="3600177"/>
            <a:ext cx="5994000" cy="3328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9E1DC6A-6EDB-4D1E-A679-AA39C9C8AE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461" y="2462800"/>
            <a:ext cx="5994000" cy="34517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721E869-190D-48E6-8F9F-5648FD5C17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461" y="4168310"/>
            <a:ext cx="5994000" cy="99236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F6F9CE8-BD73-4679-A849-018EA678BC85}"/>
              </a:ext>
            </a:extLst>
          </p:cNvPr>
          <p:cNvSpPr txBox="1"/>
          <p:nvPr/>
        </p:nvSpPr>
        <p:spPr>
          <a:xfrm>
            <a:off x="1078638" y="2052287"/>
            <a:ext cx="17148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 err="1"/>
              <a:t>Association</a:t>
            </a:r>
            <a:endParaRPr lang="de-DE" sz="135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0524A9C-BC31-4AC9-B544-27EB0C0B1953}"/>
              </a:ext>
            </a:extLst>
          </p:cNvPr>
          <p:cNvSpPr txBox="1"/>
          <p:nvPr/>
        </p:nvSpPr>
        <p:spPr>
          <a:xfrm>
            <a:off x="1078638" y="2505302"/>
            <a:ext cx="17148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Link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313B449-9F34-46F0-9790-F2240524118C}"/>
              </a:ext>
            </a:extLst>
          </p:cNvPr>
          <p:cNvSpPr txBox="1"/>
          <p:nvPr/>
        </p:nvSpPr>
        <p:spPr>
          <a:xfrm>
            <a:off x="1078638" y="2943804"/>
            <a:ext cx="17148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Aggregation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de-DE" sz="1350" dirty="0"/>
              <a:t>Part </a:t>
            </a:r>
            <a:r>
              <a:rPr lang="de-DE" sz="1350" dirty="0" err="1"/>
              <a:t>of</a:t>
            </a:r>
            <a:r>
              <a:rPr lang="de-DE" sz="1350" dirty="0"/>
              <a:t>, </a:t>
            </a:r>
            <a:r>
              <a:rPr lang="de-DE" sz="1350" dirty="0" err="1"/>
              <a:t>consists</a:t>
            </a:r>
            <a:r>
              <a:rPr lang="de-DE" sz="1350" dirty="0"/>
              <a:t> </a:t>
            </a:r>
            <a:r>
              <a:rPr lang="de-DE" sz="1350" dirty="0" err="1"/>
              <a:t>of</a:t>
            </a:r>
            <a:endParaRPr lang="de-DE" sz="135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48BC076-770F-40F3-9FFF-95CEDD269BD2}"/>
              </a:ext>
            </a:extLst>
          </p:cNvPr>
          <p:cNvSpPr txBox="1"/>
          <p:nvPr/>
        </p:nvSpPr>
        <p:spPr>
          <a:xfrm>
            <a:off x="1078638" y="3512138"/>
            <a:ext cx="171482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 err="1"/>
              <a:t>Composition</a:t>
            </a:r>
            <a:endParaRPr lang="de-DE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de-DE" sz="1350" dirty="0"/>
              <a:t>Parts </a:t>
            </a:r>
            <a:r>
              <a:rPr lang="de-DE" sz="1350" dirty="0" err="1"/>
              <a:t>cannot</a:t>
            </a:r>
            <a:r>
              <a:rPr lang="de-DE" sz="1350" dirty="0"/>
              <a:t> </a:t>
            </a:r>
            <a:r>
              <a:rPr lang="de-DE" sz="1350" dirty="0" err="1"/>
              <a:t>exist</a:t>
            </a:r>
            <a:r>
              <a:rPr lang="de-DE" sz="1350" dirty="0"/>
              <a:t> </a:t>
            </a:r>
            <a:r>
              <a:rPr lang="de-DE" sz="1350" dirty="0" err="1"/>
              <a:t>without</a:t>
            </a:r>
            <a:r>
              <a:rPr lang="de-DE" sz="1350" dirty="0"/>
              <a:t> </a:t>
            </a:r>
            <a:r>
              <a:rPr lang="de-DE" sz="1350" dirty="0" err="1"/>
              <a:t>whole</a:t>
            </a:r>
            <a:endParaRPr lang="de-DE" sz="135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FFAB5AA-A0EB-4442-AD95-46082C9B40DC}"/>
              </a:ext>
            </a:extLst>
          </p:cNvPr>
          <p:cNvSpPr txBox="1"/>
          <p:nvPr/>
        </p:nvSpPr>
        <p:spPr>
          <a:xfrm>
            <a:off x="1078638" y="4337971"/>
            <a:ext cx="17148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 err="1"/>
              <a:t>Multiplicity</a:t>
            </a:r>
            <a:endParaRPr lang="de-DE" sz="1350" dirty="0"/>
          </a:p>
        </p:txBody>
      </p:sp>
    </p:spTree>
    <p:extLst>
      <p:ext uri="{BB962C8B-B14F-4D97-AF65-F5344CB8AC3E}">
        <p14:creationId xmlns:p14="http://schemas.microsoft.com/office/powerpoint/2010/main" val="9536003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BE10B-4135-42F4-AE94-06A04278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Polymorphism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EAA5DC-A736-402D-ACF6-D9879FD6A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b="1" dirty="0" err="1"/>
              <a:t>Simplifying</a:t>
            </a:r>
            <a:r>
              <a:rPr lang="de-DE" b="1" dirty="0"/>
              <a:t> </a:t>
            </a:r>
            <a:r>
              <a:rPr lang="de-DE" b="1" dirty="0" err="1"/>
              <a:t>Conditional</a:t>
            </a:r>
            <a:r>
              <a:rPr lang="de-DE" b="1" dirty="0"/>
              <a:t> </a:t>
            </a:r>
            <a:r>
              <a:rPr lang="de-DE" b="1" dirty="0" err="1"/>
              <a:t>Expressions</a:t>
            </a:r>
            <a:endParaRPr lang="de-DE" b="1" dirty="0"/>
          </a:p>
          <a:p>
            <a:r>
              <a:rPr lang="de-DE" dirty="0"/>
              <a:t>A simple </a:t>
            </a:r>
            <a:r>
              <a:rPr lang="de-DE" dirty="0" err="1"/>
              <a:t>if-then-else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mutate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switch-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</a:t>
            </a:r>
          </a:p>
          <a:p>
            <a:r>
              <a:rPr lang="de-DE" dirty="0"/>
              <a:t>As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grow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become</a:t>
            </a:r>
            <a:r>
              <a:rPr lang="de-DE" dirty="0"/>
              <a:t> </a:t>
            </a:r>
            <a:r>
              <a:rPr lang="de-DE" dirty="0" err="1"/>
              <a:t>confusing</a:t>
            </a:r>
            <a:r>
              <a:rPr lang="de-DE" dirty="0"/>
              <a:t> and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maintain</a:t>
            </a:r>
            <a:endParaRPr lang="de-DE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polymorphism</a:t>
            </a:r>
            <a:endParaRPr lang="de-DE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Turn </a:t>
            </a:r>
            <a:r>
              <a:rPr lang="de-DE" dirty="0" err="1"/>
              <a:t>object</a:t>
            </a:r>
            <a:r>
              <a:rPr lang="de-DE" dirty="0"/>
              <a:t> on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abstract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dirty="0" err="1"/>
              <a:t>Subtypes</a:t>
            </a:r>
            <a:r>
              <a:rPr lang="de-DE" dirty="0"/>
              <a:t> </a:t>
            </a:r>
            <a:r>
              <a:rPr lang="de-DE" dirty="0" err="1"/>
              <a:t>encapsulate</a:t>
            </a:r>
            <a:r>
              <a:rPr lang="de-DE" dirty="0"/>
              <a:t> different </a:t>
            </a:r>
            <a:r>
              <a:rPr lang="de-DE" dirty="0" err="1"/>
              <a:t>cases</a:t>
            </a:r>
            <a:endParaRPr lang="de-DE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E.g. Command </a:t>
            </a:r>
            <a:r>
              <a:rPr lang="de-DE" dirty="0" err="1"/>
              <a:t>pattern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C7E50B-6FC3-4C49-AF47-FC0FB0C7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89112B-29A9-494C-9B85-AE3E22B00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BC0581-9C51-4275-9911-A5EBC10A4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5D176A3-4705-46E7-ADD3-31A710BA7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3837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7B411-52D7-42D1-8F7A-A5C56498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Replace</a:t>
            </a:r>
            <a:r>
              <a:rPr lang="de-DE" dirty="0"/>
              <a:t> Error Codes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Exceptions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E82A2C-F23E-49FF-B16A-FE605BA6E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b="1" dirty="0"/>
              <a:t>Making Method Calls Simpler</a:t>
            </a:r>
          </a:p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codes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r>
              <a:rPr lang="de-DE" dirty="0"/>
              <a:t>Developers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resolve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r>
              <a:rPr lang="de-DE" dirty="0"/>
              <a:t>Look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meaning</a:t>
            </a:r>
            <a:endParaRPr lang="de-DE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Use </a:t>
            </a:r>
            <a:r>
              <a:rPr lang="de-DE" dirty="0" err="1"/>
              <a:t>exceptions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transfer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caller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method</a:t>
            </a:r>
            <a:endParaRPr lang="de-DE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dirty="0" err="1"/>
              <a:t>Moves</a:t>
            </a:r>
            <a:r>
              <a:rPr lang="de-DE" dirty="0"/>
              <a:t> </a:t>
            </a:r>
            <a:r>
              <a:rPr lang="de-DE" dirty="0" err="1"/>
              <a:t>responsibilities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resolve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caller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B3765E-ACFF-4271-90EB-9E0B985E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7213E6-A56E-4044-9345-988C0FB2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7AB17F-EABC-47CD-8F07-CD918244B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25C3B02-6BFD-4CF3-96AB-22336B9E50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9645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B8341-CF18-42ED-AFF9-788176E2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DCD1CB-856A-44EF-8E35-50A8B927F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AEA5C-704F-4F1C-AFC0-6BE3B33F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812F9C-426A-4007-83D1-3330AFC1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8CD59F-8D76-4BC2-B9E9-2D3620655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1204469-1C4F-402B-9818-ECAF45953B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3232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814BD76-E362-4D20-8C85-8F83231BA3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de-DE" dirty="0"/>
              <a:t>Test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successful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generates</a:t>
            </a:r>
            <a:r>
              <a:rPr lang="de-DE" dirty="0"/>
              <a:t> a </a:t>
            </a:r>
            <a:r>
              <a:rPr lang="de-DE" dirty="0" err="1"/>
              <a:t>failure</a:t>
            </a:r>
            <a:r>
              <a:rPr lang="de-DE" dirty="0"/>
              <a:t> (Goal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falsification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de-DE" dirty="0"/>
              <a:t>Test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successful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generate</a:t>
            </a:r>
            <a:r>
              <a:rPr lang="de-DE" dirty="0"/>
              <a:t> a </a:t>
            </a:r>
            <a:r>
              <a:rPr lang="de-DE" dirty="0" err="1"/>
              <a:t>failure</a:t>
            </a:r>
            <a:r>
              <a:rPr lang="de-DE" dirty="0"/>
              <a:t> (</a:t>
            </a:r>
            <a:r>
              <a:rPr lang="de-DE" dirty="0" err="1"/>
              <a:t>Commonly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2819E6-C8C7-43D1-BF7D-A6D04277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AD3364-36DA-4E32-85B4-F9C81581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984B63-67D1-4CB6-A3E0-D48B4930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FD20B74-DB78-4983-AFCE-8D298FD1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Patterns</a:t>
            </a:r>
          </a:p>
        </p:txBody>
      </p:sp>
    </p:spTree>
    <p:extLst>
      <p:ext uri="{BB962C8B-B14F-4D97-AF65-F5344CB8AC3E}">
        <p14:creationId xmlns:p14="http://schemas.microsoft.com/office/powerpoint/2010/main" val="158572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D7655D6-CC9C-40EE-9118-6884D02CB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Model</a:t>
            </a:r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9DAF3DB8-1284-4D4A-91C6-58FB163930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224798"/>
              </p:ext>
            </p:extLst>
          </p:nvPr>
        </p:nvGraphicFramePr>
        <p:xfrm>
          <a:off x="278606" y="1944292"/>
          <a:ext cx="8586788" cy="3326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994">
                  <a:extLst>
                    <a:ext uri="{9D8B030D-6E8A-4147-A177-3AD203B41FA5}">
                      <a16:colId xmlns:a16="http://schemas.microsoft.com/office/drawing/2014/main" val="3375153670"/>
                    </a:ext>
                  </a:extLst>
                </a:gridCol>
                <a:gridCol w="5207794">
                  <a:extLst>
                    <a:ext uri="{9D8B030D-6E8A-4147-A177-3AD203B41FA5}">
                      <a16:colId xmlns:a16="http://schemas.microsoft.com/office/drawing/2014/main" val="3558057872"/>
                    </a:ext>
                  </a:extLst>
                </a:gridCol>
              </a:tblGrid>
              <a:tr h="622820">
                <a:tc>
                  <a:txBody>
                    <a:bodyPr/>
                    <a:lstStyle/>
                    <a:p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Test Cases/Tests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Description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testing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activities</a:t>
                      </a:r>
                      <a:endParaRPr lang="de-DE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Derived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from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use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cases</a:t>
                      </a:r>
                      <a:endParaRPr lang="de-DE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453444"/>
                  </a:ext>
                </a:extLst>
              </a:tr>
              <a:tr h="622820">
                <a:tc>
                  <a:txBody>
                    <a:bodyPr/>
                    <a:lstStyle/>
                    <a:p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Test Driver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Programs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executing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tests</a:t>
                      </a:r>
                      <a:endParaRPr lang="de-DE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572371"/>
                  </a:ext>
                </a:extLst>
              </a:tr>
              <a:tr h="622820">
                <a:tc>
                  <a:txBody>
                    <a:bodyPr/>
                    <a:lstStyle/>
                    <a:p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Input Data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Needed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de-DE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289323"/>
                  </a:ext>
                </a:extLst>
              </a:tr>
              <a:tr h="622820">
                <a:tc>
                  <a:txBody>
                    <a:bodyPr/>
                    <a:lstStyle/>
                    <a:p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Oracle 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Compares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expected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output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actual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output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de-DE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99655"/>
                  </a:ext>
                </a:extLst>
              </a:tr>
              <a:tr h="834736">
                <a:tc>
                  <a:txBody>
                    <a:bodyPr/>
                    <a:lstStyle/>
                    <a:p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Test Harness/</a:t>
                      </a:r>
                      <a:r>
                        <a:rPr lang="de-DE" sz="1800" b="1" dirty="0" err="1">
                          <a:solidFill>
                            <a:schemeClr val="tx1"/>
                          </a:solidFill>
                        </a:rPr>
                        <a:t>Testing</a:t>
                      </a:r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 Framework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Software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components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framework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running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tests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under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varying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conditions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monitoring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behavior</a:t>
                      </a:r>
                      <a:endParaRPr lang="de-DE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793507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A7E3F77-04BE-4E9C-A75E-D6611B0F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5A6A8F-7B92-44B9-9FFF-40A98AA6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4589D74-01B4-4D0D-8A75-440A99643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89A18E8-87FA-4360-B5EB-A2B6D36E30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7200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F9AE0-F11D-421C-803E-50875C6E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91A0B4C5-F849-421D-AA6D-D60AD1DE46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7" y="2315085"/>
            <a:ext cx="4155281" cy="2902916"/>
          </a:xfr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EDD6CE4-DC04-43E2-8D2D-5FD35AA22C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z="1575" dirty="0"/>
              <a:t>System </a:t>
            </a:r>
            <a:r>
              <a:rPr lang="de-DE" sz="1575" dirty="0" err="1"/>
              <a:t>model</a:t>
            </a:r>
            <a:r>
              <a:rPr lang="de-DE" sz="1575" dirty="0"/>
              <a:t> </a:t>
            </a:r>
            <a:r>
              <a:rPr lang="de-DE" sz="1575" dirty="0" err="1"/>
              <a:t>is</a:t>
            </a:r>
            <a:r>
              <a:rPr lang="de-DE" sz="1575" dirty="0"/>
              <a:t> </a:t>
            </a:r>
            <a:r>
              <a:rPr lang="de-DE" sz="1575" dirty="0" err="1"/>
              <a:t>used</a:t>
            </a:r>
            <a:r>
              <a:rPr lang="de-DE" sz="1575" dirty="0"/>
              <a:t> </a:t>
            </a:r>
            <a:r>
              <a:rPr lang="de-DE" sz="1575" dirty="0" err="1"/>
              <a:t>for</a:t>
            </a:r>
            <a:r>
              <a:rPr lang="de-DE" sz="1575" dirty="0"/>
              <a:t> </a:t>
            </a:r>
            <a:r>
              <a:rPr lang="de-DE" sz="1575" dirty="0" err="1"/>
              <a:t>generation</a:t>
            </a:r>
            <a:r>
              <a:rPr lang="de-DE" sz="1575" dirty="0"/>
              <a:t> </a:t>
            </a:r>
            <a:r>
              <a:rPr lang="de-DE" sz="1575" dirty="0" err="1"/>
              <a:t>of</a:t>
            </a:r>
            <a:r>
              <a:rPr lang="de-DE" sz="1575" dirty="0"/>
              <a:t> </a:t>
            </a:r>
            <a:r>
              <a:rPr lang="de-DE" sz="1575" dirty="0" err="1"/>
              <a:t>the</a:t>
            </a:r>
            <a:r>
              <a:rPr lang="de-DE" sz="1575" dirty="0"/>
              <a:t> </a:t>
            </a:r>
            <a:r>
              <a:rPr lang="de-DE" sz="1575" dirty="0" err="1"/>
              <a:t>test</a:t>
            </a:r>
            <a:r>
              <a:rPr lang="de-DE" sz="1575" dirty="0"/>
              <a:t> </a:t>
            </a:r>
            <a:r>
              <a:rPr lang="de-DE" sz="1575" dirty="0" err="1"/>
              <a:t>model</a:t>
            </a:r>
            <a:endParaRPr lang="de-DE" sz="1575" dirty="0"/>
          </a:p>
          <a:p>
            <a:r>
              <a:rPr lang="de-DE" sz="1575" dirty="0" err="1"/>
              <a:t>Increses</a:t>
            </a:r>
            <a:r>
              <a:rPr lang="de-DE" sz="1575" dirty="0"/>
              <a:t> </a:t>
            </a:r>
            <a:r>
              <a:rPr lang="de-DE" sz="1575" dirty="0" err="1"/>
              <a:t>the</a:t>
            </a:r>
            <a:r>
              <a:rPr lang="de-DE" sz="1575" dirty="0"/>
              <a:t> </a:t>
            </a:r>
            <a:r>
              <a:rPr lang="de-DE" sz="1575" dirty="0" err="1"/>
              <a:t>effectiveness</a:t>
            </a:r>
            <a:r>
              <a:rPr lang="de-DE" sz="1575" dirty="0"/>
              <a:t> </a:t>
            </a:r>
            <a:r>
              <a:rPr lang="de-DE" sz="1575" dirty="0" err="1"/>
              <a:t>of</a:t>
            </a:r>
            <a:r>
              <a:rPr lang="de-DE" sz="1575" dirty="0"/>
              <a:t> </a:t>
            </a:r>
            <a:r>
              <a:rPr lang="de-DE" sz="1575" dirty="0" err="1"/>
              <a:t>testing</a:t>
            </a:r>
            <a:r>
              <a:rPr lang="de-DE" sz="1575" dirty="0"/>
              <a:t>, </a:t>
            </a:r>
            <a:r>
              <a:rPr lang="de-DE" sz="1575" dirty="0" err="1"/>
              <a:t>as</a:t>
            </a:r>
            <a:r>
              <a:rPr lang="de-DE" sz="1575" dirty="0"/>
              <a:t> </a:t>
            </a:r>
            <a:r>
              <a:rPr lang="de-DE" sz="1575" dirty="0" err="1"/>
              <a:t>costs</a:t>
            </a:r>
            <a:r>
              <a:rPr lang="de-DE" sz="1575" dirty="0"/>
              <a:t> </a:t>
            </a:r>
            <a:r>
              <a:rPr lang="de-DE" sz="1575" dirty="0" err="1"/>
              <a:t>are</a:t>
            </a:r>
            <a:r>
              <a:rPr lang="de-DE" sz="1575" dirty="0"/>
              <a:t> </a:t>
            </a:r>
            <a:r>
              <a:rPr lang="de-DE" sz="1575" dirty="0" err="1"/>
              <a:t>reduced</a:t>
            </a:r>
            <a:r>
              <a:rPr lang="de-DE" sz="1575" dirty="0"/>
              <a:t> and </a:t>
            </a:r>
            <a:r>
              <a:rPr lang="de-DE" sz="1575" dirty="0" err="1"/>
              <a:t>maintenance</a:t>
            </a:r>
            <a:r>
              <a:rPr lang="de-DE" sz="1575" dirty="0"/>
              <a:t> </a:t>
            </a:r>
            <a:r>
              <a:rPr lang="de-DE" sz="1575" dirty="0" err="1"/>
              <a:t>is</a:t>
            </a:r>
            <a:r>
              <a:rPr lang="de-DE" sz="1575" dirty="0"/>
              <a:t> </a:t>
            </a:r>
            <a:r>
              <a:rPr lang="de-DE" sz="1575" dirty="0" err="1"/>
              <a:t>easier</a:t>
            </a:r>
            <a:endParaRPr lang="de-DE" sz="1575" dirty="0"/>
          </a:p>
          <a:p>
            <a:r>
              <a:rPr lang="de-DE" sz="1575" dirty="0"/>
              <a:t>Analysis and design </a:t>
            </a:r>
            <a:r>
              <a:rPr lang="de-DE" sz="1575" dirty="0" err="1"/>
              <a:t>models</a:t>
            </a:r>
            <a:r>
              <a:rPr lang="de-DE" sz="1575" dirty="0"/>
              <a:t> </a:t>
            </a:r>
            <a:r>
              <a:rPr lang="de-DE" sz="1575" dirty="0" err="1"/>
              <a:t>are</a:t>
            </a:r>
            <a:r>
              <a:rPr lang="de-DE" sz="1575" dirty="0"/>
              <a:t> </a:t>
            </a:r>
            <a:r>
              <a:rPr lang="de-DE" sz="1575" dirty="0" err="1"/>
              <a:t>reused</a:t>
            </a:r>
            <a:endParaRPr lang="de-DE" sz="1575" dirty="0"/>
          </a:p>
          <a:p>
            <a:r>
              <a:rPr lang="de-DE" sz="1575" dirty="0"/>
              <a:t>The </a:t>
            </a:r>
            <a:r>
              <a:rPr lang="de-DE" sz="1575" dirty="0" err="1"/>
              <a:t>platform</a:t>
            </a:r>
            <a:r>
              <a:rPr lang="de-DE" sz="1575" dirty="0"/>
              <a:t> </a:t>
            </a:r>
            <a:r>
              <a:rPr lang="de-DE" sz="1575" dirty="0" err="1"/>
              <a:t>independent</a:t>
            </a:r>
            <a:r>
              <a:rPr lang="de-DE" sz="1575" dirty="0"/>
              <a:t> </a:t>
            </a:r>
            <a:r>
              <a:rPr lang="de-DE" sz="1575" dirty="0" err="1"/>
              <a:t>system</a:t>
            </a:r>
            <a:r>
              <a:rPr lang="de-DE" sz="1575" dirty="0"/>
              <a:t> </a:t>
            </a:r>
            <a:r>
              <a:rPr lang="de-DE" sz="1575" dirty="0" err="1"/>
              <a:t>model</a:t>
            </a:r>
            <a:r>
              <a:rPr lang="de-DE" sz="1575" dirty="0"/>
              <a:t> </a:t>
            </a:r>
            <a:r>
              <a:rPr lang="de-DE" sz="1575" dirty="0" err="1"/>
              <a:t>can</a:t>
            </a:r>
            <a:r>
              <a:rPr lang="de-DE" sz="1575" dirty="0"/>
              <a:t> </a:t>
            </a:r>
            <a:r>
              <a:rPr lang="de-DE" sz="1575" dirty="0" err="1"/>
              <a:t>be</a:t>
            </a:r>
            <a:r>
              <a:rPr lang="de-DE" sz="1575" dirty="0"/>
              <a:t> </a:t>
            </a:r>
            <a:r>
              <a:rPr lang="de-DE" sz="1575" dirty="0" err="1"/>
              <a:t>transformed</a:t>
            </a:r>
            <a:r>
              <a:rPr lang="de-DE" sz="1575" dirty="0"/>
              <a:t> </a:t>
            </a:r>
            <a:r>
              <a:rPr lang="de-DE" sz="1575" dirty="0" err="1"/>
              <a:t>into</a:t>
            </a:r>
            <a:r>
              <a:rPr lang="de-DE" sz="1575" dirty="0"/>
              <a:t> </a:t>
            </a:r>
            <a:r>
              <a:rPr lang="de-DE" sz="1575" dirty="0" err="1"/>
              <a:t>the</a:t>
            </a:r>
            <a:r>
              <a:rPr lang="de-DE" sz="1575" dirty="0"/>
              <a:t> </a:t>
            </a:r>
            <a:r>
              <a:rPr lang="de-DE" sz="1575" dirty="0" err="1"/>
              <a:t>platform</a:t>
            </a:r>
            <a:r>
              <a:rPr lang="de-DE" sz="1575" dirty="0"/>
              <a:t> </a:t>
            </a:r>
            <a:r>
              <a:rPr lang="de-DE" sz="1575" dirty="0" err="1"/>
              <a:t>independent</a:t>
            </a:r>
            <a:r>
              <a:rPr lang="de-DE" sz="1575" dirty="0"/>
              <a:t> </a:t>
            </a:r>
            <a:r>
              <a:rPr lang="de-DE" sz="1575" dirty="0" err="1"/>
              <a:t>test</a:t>
            </a:r>
            <a:r>
              <a:rPr lang="de-DE" sz="1575" dirty="0"/>
              <a:t> </a:t>
            </a:r>
            <a:r>
              <a:rPr lang="de-DE" sz="1575" dirty="0" err="1"/>
              <a:t>model</a:t>
            </a:r>
            <a:endParaRPr lang="de-DE" sz="1575" dirty="0"/>
          </a:p>
          <a:p>
            <a:r>
              <a:rPr lang="de-DE" sz="1575" dirty="0"/>
              <a:t>The </a:t>
            </a:r>
            <a:r>
              <a:rPr lang="de-DE" sz="1575" dirty="0" err="1"/>
              <a:t>platform</a:t>
            </a:r>
            <a:r>
              <a:rPr lang="de-DE" sz="1575" dirty="0"/>
              <a:t> </a:t>
            </a:r>
            <a:r>
              <a:rPr lang="de-DE" sz="1575" dirty="0" err="1"/>
              <a:t>specific</a:t>
            </a:r>
            <a:r>
              <a:rPr lang="de-DE" sz="1575" dirty="0"/>
              <a:t> </a:t>
            </a:r>
            <a:r>
              <a:rPr lang="de-DE" sz="1575" dirty="0" err="1"/>
              <a:t>test</a:t>
            </a:r>
            <a:r>
              <a:rPr lang="de-DE" sz="1575" dirty="0"/>
              <a:t> </a:t>
            </a:r>
            <a:r>
              <a:rPr lang="de-DE" sz="1575" dirty="0" err="1"/>
              <a:t>model</a:t>
            </a:r>
            <a:r>
              <a:rPr lang="de-DE" sz="1575" dirty="0"/>
              <a:t> </a:t>
            </a:r>
            <a:r>
              <a:rPr lang="de-DE" sz="1575" dirty="0" err="1"/>
              <a:t>can</a:t>
            </a:r>
            <a:r>
              <a:rPr lang="de-DE" sz="1575" dirty="0"/>
              <a:t> </a:t>
            </a:r>
            <a:r>
              <a:rPr lang="de-DE" sz="1575" dirty="0" err="1"/>
              <a:t>be</a:t>
            </a:r>
            <a:r>
              <a:rPr lang="de-DE" sz="1575" dirty="0"/>
              <a:t> </a:t>
            </a:r>
            <a:r>
              <a:rPr lang="de-DE" sz="1575" dirty="0" err="1"/>
              <a:t>derived</a:t>
            </a:r>
            <a:r>
              <a:rPr lang="de-DE" sz="1575" dirty="0"/>
              <a:t> </a:t>
            </a:r>
            <a:r>
              <a:rPr lang="de-DE" sz="1575" dirty="0" err="1"/>
              <a:t>from</a:t>
            </a:r>
            <a:r>
              <a:rPr lang="de-DE" sz="1575" dirty="0"/>
              <a:t> </a:t>
            </a:r>
            <a:r>
              <a:rPr lang="de-DE" sz="1575" dirty="0" err="1"/>
              <a:t>the</a:t>
            </a:r>
            <a:r>
              <a:rPr lang="de-DE" sz="1575" dirty="0"/>
              <a:t> </a:t>
            </a:r>
            <a:r>
              <a:rPr lang="de-DE" sz="1575" dirty="0" err="1"/>
              <a:t>platform</a:t>
            </a:r>
            <a:r>
              <a:rPr lang="de-DE" sz="1575" dirty="0"/>
              <a:t> </a:t>
            </a:r>
            <a:r>
              <a:rPr lang="de-DE" sz="1575" dirty="0" err="1"/>
              <a:t>specific</a:t>
            </a:r>
            <a:r>
              <a:rPr lang="de-DE" sz="1575" dirty="0"/>
              <a:t> </a:t>
            </a:r>
            <a:r>
              <a:rPr lang="de-DE" sz="1575" dirty="0" err="1"/>
              <a:t>system</a:t>
            </a:r>
            <a:r>
              <a:rPr lang="de-DE" sz="1575" dirty="0"/>
              <a:t> </a:t>
            </a:r>
            <a:r>
              <a:rPr lang="de-DE" sz="1575" dirty="0" err="1"/>
              <a:t>model</a:t>
            </a:r>
            <a:r>
              <a:rPr lang="de-DE" sz="1575" dirty="0"/>
              <a:t> </a:t>
            </a:r>
            <a:r>
              <a:rPr lang="de-DE" sz="1575" dirty="0" err="1"/>
              <a:t>or</a:t>
            </a:r>
            <a:r>
              <a:rPr lang="de-DE" sz="1575" dirty="0"/>
              <a:t> </a:t>
            </a:r>
            <a:r>
              <a:rPr lang="de-DE" sz="1575" dirty="0" err="1"/>
              <a:t>the</a:t>
            </a:r>
            <a:r>
              <a:rPr lang="de-DE" sz="1575" dirty="0"/>
              <a:t> </a:t>
            </a:r>
            <a:r>
              <a:rPr lang="de-DE" sz="1575" dirty="0" err="1"/>
              <a:t>platform</a:t>
            </a:r>
            <a:r>
              <a:rPr lang="de-DE" sz="1575" dirty="0"/>
              <a:t> </a:t>
            </a:r>
            <a:r>
              <a:rPr lang="de-DE" sz="1575" dirty="0" err="1"/>
              <a:t>independent</a:t>
            </a:r>
            <a:r>
              <a:rPr lang="de-DE" sz="1575" dirty="0"/>
              <a:t> </a:t>
            </a:r>
            <a:r>
              <a:rPr lang="de-DE" sz="1575" dirty="0" err="1"/>
              <a:t>test</a:t>
            </a:r>
            <a:r>
              <a:rPr lang="de-DE" sz="1575" dirty="0"/>
              <a:t> </a:t>
            </a:r>
            <a:r>
              <a:rPr lang="de-DE" sz="1575" dirty="0" err="1"/>
              <a:t>model</a:t>
            </a:r>
            <a:endParaRPr lang="de-DE" sz="1575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sz="1575" dirty="0" err="1"/>
              <a:t>Enables</a:t>
            </a:r>
            <a:r>
              <a:rPr lang="de-DE" sz="1575" dirty="0"/>
              <a:t> </a:t>
            </a:r>
            <a:r>
              <a:rPr lang="de-DE" sz="1575" dirty="0" err="1"/>
              <a:t>early</a:t>
            </a:r>
            <a:r>
              <a:rPr lang="de-DE" sz="1575" dirty="0"/>
              <a:t> </a:t>
            </a:r>
            <a:r>
              <a:rPr lang="de-DE" sz="1575" dirty="0" err="1"/>
              <a:t>integration</a:t>
            </a:r>
            <a:r>
              <a:rPr lang="de-DE" sz="1575" dirty="0"/>
              <a:t> </a:t>
            </a:r>
            <a:r>
              <a:rPr lang="de-DE" sz="1575" dirty="0" err="1"/>
              <a:t>of</a:t>
            </a:r>
            <a:r>
              <a:rPr lang="de-DE" sz="1575" dirty="0"/>
              <a:t> </a:t>
            </a:r>
            <a:r>
              <a:rPr lang="de-DE" sz="1575" dirty="0" err="1"/>
              <a:t>testing</a:t>
            </a:r>
            <a:r>
              <a:rPr lang="de-DE" sz="1575" dirty="0"/>
              <a:t> </a:t>
            </a:r>
            <a:r>
              <a:rPr lang="de-DE" sz="1575" dirty="0" err="1"/>
              <a:t>into</a:t>
            </a:r>
            <a:r>
              <a:rPr lang="de-DE" sz="1575" dirty="0"/>
              <a:t> </a:t>
            </a:r>
            <a:r>
              <a:rPr lang="de-DE" sz="1575" dirty="0" err="1"/>
              <a:t>system</a:t>
            </a:r>
            <a:r>
              <a:rPr lang="de-DE" sz="1575" dirty="0"/>
              <a:t> </a:t>
            </a:r>
            <a:r>
              <a:rPr lang="de-DE" sz="1575" dirty="0" err="1"/>
              <a:t>development</a:t>
            </a:r>
            <a:r>
              <a:rPr lang="de-DE" sz="1575" dirty="0"/>
              <a:t> </a:t>
            </a:r>
            <a:r>
              <a:rPr lang="de-DE" sz="1575" dirty="0" err="1"/>
              <a:t>process</a:t>
            </a:r>
            <a:r>
              <a:rPr lang="de-DE" sz="1575" dirty="0"/>
              <a:t> (</a:t>
            </a:r>
            <a:r>
              <a:rPr lang="de-DE" sz="1575" dirty="0" err="1"/>
              <a:t>test</a:t>
            </a:r>
            <a:r>
              <a:rPr lang="de-DE" sz="1575" dirty="0"/>
              <a:t> </a:t>
            </a:r>
            <a:r>
              <a:rPr lang="de-DE" sz="1575" dirty="0" err="1"/>
              <a:t>driven</a:t>
            </a:r>
            <a:r>
              <a:rPr lang="de-DE" sz="1575" dirty="0"/>
              <a:t> </a:t>
            </a:r>
            <a:r>
              <a:rPr lang="de-DE" sz="1575" dirty="0" err="1"/>
              <a:t>development</a:t>
            </a:r>
            <a:r>
              <a:rPr lang="de-DE" sz="1575" dirty="0"/>
              <a:t>)</a:t>
            </a:r>
          </a:p>
          <a:p>
            <a:endParaRPr lang="de-DE" sz="1575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C86619-082C-41F8-9393-544A8FD0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F26895-39D6-4D41-97F9-7BF31AF06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6C3071-0EB5-43DC-AFA7-11CEC297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1748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82110-CD0D-4091-9756-D2122DFB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Activities</a:t>
            </a: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1B7AB40-E9F7-4391-9E41-2B2047A098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7" y="1971836"/>
            <a:ext cx="4155281" cy="2913147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2179CC-E0FD-4F67-BC6B-CBF34069AC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50" b="1" dirty="0"/>
              <a:t>Unit </a:t>
            </a:r>
            <a:r>
              <a:rPr lang="de-DE" sz="1650" b="1" dirty="0" err="1"/>
              <a:t>Testing</a:t>
            </a:r>
            <a:r>
              <a:rPr lang="de-DE" sz="1650" b="1" dirty="0"/>
              <a:t>/Module </a:t>
            </a:r>
            <a:r>
              <a:rPr lang="de-DE" sz="1650" b="1" dirty="0" err="1"/>
              <a:t>Testing</a:t>
            </a:r>
            <a:endParaRPr lang="de-DE" sz="1650" b="1" dirty="0"/>
          </a:p>
          <a:p>
            <a:r>
              <a:rPr lang="de-DE" sz="1650" dirty="0"/>
              <a:t>Developers </a:t>
            </a:r>
            <a:r>
              <a:rPr lang="de-DE" sz="1650" dirty="0" err="1"/>
              <a:t>test</a:t>
            </a:r>
            <a:r>
              <a:rPr lang="de-DE" sz="1650" dirty="0"/>
              <a:t> individual </a:t>
            </a:r>
            <a:r>
              <a:rPr lang="de-DE" sz="1650" dirty="0" err="1"/>
              <a:t>components</a:t>
            </a:r>
            <a:r>
              <a:rPr lang="de-DE" sz="1650" dirty="0"/>
              <a:t>, </a:t>
            </a:r>
            <a:r>
              <a:rPr lang="de-DE" sz="1650" dirty="0" err="1"/>
              <a:t>confirms</a:t>
            </a:r>
            <a:r>
              <a:rPr lang="de-DE" sz="1650" dirty="0"/>
              <a:t> </a:t>
            </a:r>
            <a:r>
              <a:rPr lang="de-DE" sz="1650" dirty="0" err="1"/>
              <a:t>correct</a:t>
            </a:r>
            <a:r>
              <a:rPr lang="de-DE" sz="1650" dirty="0"/>
              <a:t> </a:t>
            </a:r>
            <a:r>
              <a:rPr lang="de-DE" sz="1650" dirty="0" err="1"/>
              <a:t>coding</a:t>
            </a:r>
            <a:r>
              <a:rPr lang="de-DE" sz="1650" dirty="0"/>
              <a:t> </a:t>
            </a:r>
            <a:r>
              <a:rPr lang="de-DE" sz="1650" dirty="0" err="1"/>
              <a:t>of</a:t>
            </a:r>
            <a:r>
              <a:rPr lang="de-DE" sz="1650" dirty="0"/>
              <a:t> </a:t>
            </a:r>
            <a:r>
              <a:rPr lang="de-DE" sz="1650" dirty="0" err="1"/>
              <a:t>component</a:t>
            </a:r>
            <a:r>
              <a:rPr lang="de-DE" sz="1650" dirty="0"/>
              <a:t> </a:t>
            </a:r>
            <a:r>
              <a:rPr lang="de-DE" sz="1650" dirty="0" err="1"/>
              <a:t>or</a:t>
            </a:r>
            <a:r>
              <a:rPr lang="de-DE" sz="1650" dirty="0"/>
              <a:t> </a:t>
            </a:r>
            <a:r>
              <a:rPr lang="de-DE" sz="1650" dirty="0" err="1"/>
              <a:t>subsystem</a:t>
            </a:r>
            <a:endParaRPr lang="de-DE" sz="1650" dirty="0"/>
          </a:p>
          <a:p>
            <a:pPr marL="0" indent="0">
              <a:buNone/>
            </a:pPr>
            <a:r>
              <a:rPr lang="de-DE" sz="1650" b="1" dirty="0"/>
              <a:t>Integration </a:t>
            </a:r>
            <a:r>
              <a:rPr lang="de-DE" sz="1650" b="1" dirty="0" err="1"/>
              <a:t>Testing</a:t>
            </a:r>
            <a:endParaRPr lang="de-DE" sz="1650" b="1" dirty="0"/>
          </a:p>
          <a:p>
            <a:r>
              <a:rPr lang="de-DE" sz="1650" dirty="0"/>
              <a:t>Developers </a:t>
            </a:r>
            <a:r>
              <a:rPr lang="de-DE" sz="1650" dirty="0" err="1"/>
              <a:t>test</a:t>
            </a:r>
            <a:r>
              <a:rPr lang="de-DE" sz="1650" dirty="0"/>
              <a:t> </a:t>
            </a:r>
            <a:r>
              <a:rPr lang="de-DE" sz="1650" dirty="0" err="1"/>
              <a:t>groups</a:t>
            </a:r>
            <a:r>
              <a:rPr lang="de-DE" sz="1650" dirty="0"/>
              <a:t> </a:t>
            </a:r>
            <a:r>
              <a:rPr lang="de-DE" sz="1650" dirty="0" err="1"/>
              <a:t>of</a:t>
            </a:r>
            <a:r>
              <a:rPr lang="de-DE" sz="1650" dirty="0"/>
              <a:t> </a:t>
            </a:r>
            <a:r>
              <a:rPr lang="de-DE" sz="1650" dirty="0" err="1"/>
              <a:t>subsystems</a:t>
            </a:r>
            <a:r>
              <a:rPr lang="de-DE" sz="1650" dirty="0"/>
              <a:t>, </a:t>
            </a:r>
            <a:r>
              <a:rPr lang="de-DE" sz="1650" dirty="0" err="1"/>
              <a:t>confirm</a:t>
            </a:r>
            <a:r>
              <a:rPr lang="de-DE" sz="1650" dirty="0"/>
              <a:t> </a:t>
            </a:r>
            <a:r>
              <a:rPr lang="de-DE" sz="1650" dirty="0" err="1"/>
              <a:t>interface</a:t>
            </a:r>
            <a:r>
              <a:rPr lang="de-DE" sz="1650" dirty="0"/>
              <a:t> </a:t>
            </a:r>
            <a:r>
              <a:rPr lang="de-DE" sz="1650" dirty="0" err="1"/>
              <a:t>specifications</a:t>
            </a:r>
            <a:r>
              <a:rPr lang="de-DE" sz="1650" dirty="0"/>
              <a:t> </a:t>
            </a:r>
            <a:r>
              <a:rPr lang="de-DE" sz="1650" dirty="0" err="1"/>
              <a:t>of</a:t>
            </a:r>
            <a:r>
              <a:rPr lang="de-DE" sz="1650" dirty="0"/>
              <a:t> </a:t>
            </a:r>
            <a:r>
              <a:rPr lang="de-DE" sz="1650" dirty="0" err="1"/>
              <a:t>subsytems</a:t>
            </a:r>
            <a:endParaRPr lang="de-DE" sz="1650" dirty="0"/>
          </a:p>
          <a:p>
            <a:pPr marL="0" indent="0">
              <a:buNone/>
            </a:pPr>
            <a:r>
              <a:rPr lang="de-DE" sz="1650" b="1" dirty="0"/>
              <a:t>System </a:t>
            </a:r>
            <a:r>
              <a:rPr lang="de-DE" sz="1650" b="1" dirty="0" err="1"/>
              <a:t>Testing</a:t>
            </a:r>
            <a:endParaRPr lang="de-DE" sz="1650" b="1" dirty="0"/>
          </a:p>
          <a:p>
            <a:r>
              <a:rPr lang="de-DE" sz="1650" dirty="0"/>
              <a:t>Developers </a:t>
            </a:r>
            <a:r>
              <a:rPr lang="de-DE" sz="1650" dirty="0" err="1"/>
              <a:t>test</a:t>
            </a:r>
            <a:r>
              <a:rPr lang="de-DE" sz="1650" dirty="0"/>
              <a:t> </a:t>
            </a:r>
            <a:r>
              <a:rPr lang="de-DE" sz="1650" dirty="0" err="1"/>
              <a:t>the</a:t>
            </a:r>
            <a:r>
              <a:rPr lang="de-DE" sz="1650" dirty="0"/>
              <a:t> </a:t>
            </a:r>
            <a:r>
              <a:rPr lang="de-DE" sz="1650" dirty="0" err="1"/>
              <a:t>entire</a:t>
            </a:r>
            <a:r>
              <a:rPr lang="de-DE" sz="1650" dirty="0"/>
              <a:t> </a:t>
            </a:r>
            <a:r>
              <a:rPr lang="de-DE" sz="1650" dirty="0" err="1"/>
              <a:t>system</a:t>
            </a:r>
            <a:r>
              <a:rPr lang="de-DE" sz="1650" dirty="0"/>
              <a:t>, </a:t>
            </a:r>
            <a:r>
              <a:rPr lang="de-DE" sz="1650" dirty="0" err="1"/>
              <a:t>checks</a:t>
            </a:r>
            <a:r>
              <a:rPr lang="de-DE" sz="1650" dirty="0"/>
              <a:t> </a:t>
            </a:r>
            <a:r>
              <a:rPr lang="de-DE" sz="1650" dirty="0" err="1"/>
              <a:t>if</a:t>
            </a:r>
            <a:r>
              <a:rPr lang="de-DE" sz="1650" dirty="0"/>
              <a:t> </a:t>
            </a:r>
            <a:r>
              <a:rPr lang="de-DE" sz="1650" dirty="0" err="1"/>
              <a:t>system</a:t>
            </a:r>
            <a:r>
              <a:rPr lang="de-DE" sz="1650" dirty="0"/>
              <a:t> </a:t>
            </a:r>
            <a:r>
              <a:rPr lang="de-DE" sz="1650" dirty="0" err="1"/>
              <a:t>requirements</a:t>
            </a:r>
            <a:r>
              <a:rPr lang="de-DE" sz="1650" dirty="0"/>
              <a:t> </a:t>
            </a:r>
            <a:r>
              <a:rPr lang="de-DE" sz="1650" dirty="0" err="1"/>
              <a:t>are</a:t>
            </a:r>
            <a:r>
              <a:rPr lang="de-DE" sz="1650" dirty="0"/>
              <a:t> </a:t>
            </a:r>
            <a:r>
              <a:rPr lang="de-DE" sz="1650" dirty="0" err="1"/>
              <a:t>met</a:t>
            </a:r>
            <a:endParaRPr lang="de-DE" sz="1650" dirty="0"/>
          </a:p>
          <a:p>
            <a:pPr marL="0" indent="0">
              <a:buNone/>
            </a:pPr>
            <a:r>
              <a:rPr lang="de-DE" sz="1650" b="1" dirty="0"/>
              <a:t>Acceptance </a:t>
            </a:r>
            <a:r>
              <a:rPr lang="de-DE" sz="1650" b="1" dirty="0" err="1"/>
              <a:t>Testing</a:t>
            </a:r>
            <a:endParaRPr lang="de-DE" sz="1650" b="1" dirty="0"/>
          </a:p>
          <a:p>
            <a:r>
              <a:rPr lang="de-DE" sz="1650" dirty="0"/>
              <a:t>Client </a:t>
            </a:r>
            <a:r>
              <a:rPr lang="de-DE" sz="1650" dirty="0" err="1"/>
              <a:t>evaluates</a:t>
            </a:r>
            <a:r>
              <a:rPr lang="de-DE" sz="1650" dirty="0"/>
              <a:t> </a:t>
            </a:r>
            <a:r>
              <a:rPr lang="de-DE" sz="1650" dirty="0" err="1"/>
              <a:t>the</a:t>
            </a:r>
            <a:r>
              <a:rPr lang="de-DE" sz="1650" dirty="0"/>
              <a:t> </a:t>
            </a:r>
            <a:r>
              <a:rPr lang="de-DE" sz="1650" dirty="0" err="1"/>
              <a:t>system</a:t>
            </a:r>
            <a:r>
              <a:rPr lang="de-DE" sz="1650" dirty="0"/>
              <a:t> </a:t>
            </a:r>
            <a:r>
              <a:rPr lang="de-DE" sz="1650" dirty="0" err="1"/>
              <a:t>by</a:t>
            </a:r>
            <a:r>
              <a:rPr lang="de-DE" sz="1650" dirty="0"/>
              <a:t> </a:t>
            </a:r>
            <a:r>
              <a:rPr lang="de-DE" sz="1650" dirty="0" err="1"/>
              <a:t>executing</a:t>
            </a:r>
            <a:r>
              <a:rPr lang="de-DE" sz="1650" dirty="0"/>
              <a:t> </a:t>
            </a:r>
            <a:r>
              <a:rPr lang="de-DE" sz="1650" dirty="0" err="1"/>
              <a:t>typical</a:t>
            </a:r>
            <a:r>
              <a:rPr lang="de-DE" sz="1650" dirty="0"/>
              <a:t> </a:t>
            </a:r>
            <a:r>
              <a:rPr lang="de-DE" sz="1650" dirty="0" err="1"/>
              <a:t>use</a:t>
            </a:r>
            <a:r>
              <a:rPr lang="de-DE" sz="1650" dirty="0"/>
              <a:t> </a:t>
            </a:r>
            <a:r>
              <a:rPr lang="de-DE" sz="1650" dirty="0" err="1"/>
              <a:t>cases</a:t>
            </a:r>
            <a:r>
              <a:rPr lang="de-DE" sz="1650" dirty="0"/>
              <a:t>, </a:t>
            </a:r>
            <a:r>
              <a:rPr lang="de-DE" sz="1650" dirty="0" err="1"/>
              <a:t>checks</a:t>
            </a:r>
            <a:r>
              <a:rPr lang="de-DE" sz="1650" dirty="0"/>
              <a:t> </a:t>
            </a:r>
            <a:r>
              <a:rPr lang="de-DE" sz="1650" dirty="0" err="1"/>
              <a:t>requirements</a:t>
            </a:r>
            <a:endParaRPr lang="de-DE" sz="165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028934-6506-4849-B8AE-58145BDA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13481D-0513-4EAF-ABD8-DD556DAB5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71E617-1981-4AB5-B38F-B9B98ACC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F4A70FE-9FC4-49A2-817E-E7A3D6230AB7}"/>
              </a:ext>
            </a:extLst>
          </p:cNvPr>
          <p:cNvSpPr txBox="1"/>
          <p:nvPr/>
        </p:nvSpPr>
        <p:spPr>
          <a:xfrm>
            <a:off x="403255" y="5154873"/>
            <a:ext cx="42055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00" dirty="0"/>
              <a:t>Tests after </a:t>
            </a:r>
            <a:r>
              <a:rPr lang="de-DE" sz="1500" dirty="0" err="1"/>
              <a:t>every</a:t>
            </a:r>
            <a:r>
              <a:rPr lang="de-DE" sz="1500" dirty="0"/>
              <a:t> </a:t>
            </a:r>
            <a:r>
              <a:rPr lang="de-DE" sz="1500" dirty="0" err="1"/>
              <a:t>change</a:t>
            </a:r>
            <a:r>
              <a:rPr lang="de-DE" sz="1500" dirty="0"/>
              <a:t> </a:t>
            </a:r>
            <a:r>
              <a:rPr lang="de-DE" sz="1500" dirty="0" err="1"/>
              <a:t>are</a:t>
            </a:r>
            <a:r>
              <a:rPr lang="de-DE" sz="1500" dirty="0"/>
              <a:t> </a:t>
            </a:r>
            <a:r>
              <a:rPr lang="de-DE" sz="1500" dirty="0" err="1"/>
              <a:t>called</a:t>
            </a:r>
            <a:r>
              <a:rPr lang="de-DE" sz="1500" dirty="0"/>
              <a:t> </a:t>
            </a:r>
            <a:r>
              <a:rPr lang="de-DE" sz="1500" b="1" dirty="0"/>
              <a:t>Regression Tests</a:t>
            </a:r>
            <a:endParaRPr lang="de-DE" sz="1500" dirty="0"/>
          </a:p>
        </p:txBody>
      </p:sp>
    </p:spTree>
    <p:extLst>
      <p:ext uri="{BB962C8B-B14F-4D97-AF65-F5344CB8AC3E}">
        <p14:creationId xmlns:p14="http://schemas.microsoft.com/office/powerpoint/2010/main" val="10952768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D4B49-9DF8-48BA-A5C4-DF5EDB1E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JUnit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6A097F97-6168-4C22-A094-38546C726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327932"/>
              </p:ext>
            </p:extLst>
          </p:nvPr>
        </p:nvGraphicFramePr>
        <p:xfrm>
          <a:off x="266575" y="1956322"/>
          <a:ext cx="8586788" cy="332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3394">
                  <a:extLst>
                    <a:ext uri="{9D8B030D-6E8A-4147-A177-3AD203B41FA5}">
                      <a16:colId xmlns:a16="http://schemas.microsoft.com/office/drawing/2014/main" val="168940148"/>
                    </a:ext>
                  </a:extLst>
                </a:gridCol>
                <a:gridCol w="4293394">
                  <a:extLst>
                    <a:ext uri="{9D8B030D-6E8A-4147-A177-3AD203B41FA5}">
                      <a16:colId xmlns:a16="http://schemas.microsoft.com/office/drawing/2014/main" val="2747203375"/>
                    </a:ext>
                  </a:extLst>
                </a:gridCol>
              </a:tblGrid>
              <a:tr h="415751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@Test public void foo()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 is a test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812840"/>
                  </a:ext>
                </a:extLst>
              </a:tr>
              <a:tr h="415751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@Before public void bar()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bar is executed before every test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731207"/>
                  </a:ext>
                </a:extLst>
              </a:tr>
              <a:tr h="415751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@After public void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foobar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Any test method must finish with call to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foobar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55849"/>
                  </a:ext>
                </a:extLst>
              </a:tr>
              <a:tr h="415751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BeforeClass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public void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foofoo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foofoo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executed before the start of all tests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5400994"/>
                  </a:ext>
                </a:extLst>
              </a:tr>
              <a:tr h="415751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AfterClass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public void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blabla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blabla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executed after all tests have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nished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042062"/>
                  </a:ext>
                </a:extLst>
              </a:tr>
              <a:tr h="415751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@Ignore(String s)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Ignores the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prexed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method and prints s instead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0956076"/>
                  </a:ext>
                </a:extLst>
              </a:tr>
              <a:tr h="415751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@Test(expected=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IllegalArgumentException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Tests if the test method throws the named exception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803732"/>
                  </a:ext>
                </a:extLst>
              </a:tr>
              <a:tr h="4157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@Test(timeout=100)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fails, if it takes longer than 100 milliseconds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889773"/>
                  </a:ext>
                </a:extLst>
              </a:tr>
            </a:tbl>
          </a:graphicData>
        </a:graphic>
      </p:graphicFrame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6051679-22AC-4B73-ACA4-0EB867A9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CBE526-48E6-4A5B-8B0B-BA299D18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641E6A-071E-46B7-883F-1984BC62F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699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D4B49-9DF8-48BA-A5C4-DF5EDB1E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JUnit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4A8CABB-94FA-4950-B76C-9DE39D751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Assertions</a:t>
            </a:r>
            <a:endParaRPr lang="de-DE" b="1" dirty="0"/>
          </a:p>
          <a:p>
            <a:r>
              <a:rPr lang="de-DE" dirty="0" err="1"/>
              <a:t>assertTrue</a:t>
            </a:r>
            <a:r>
              <a:rPr lang="de-DE" dirty="0"/>
              <a:t>(</a:t>
            </a:r>
            <a:r>
              <a:rPr lang="de-DE" dirty="0" err="1"/>
              <a:t>predicate</a:t>
            </a:r>
            <a:r>
              <a:rPr lang="de-DE" dirty="0"/>
              <a:t>)</a:t>
            </a:r>
          </a:p>
          <a:p>
            <a:r>
              <a:rPr lang="de-DE" dirty="0"/>
              <a:t> </a:t>
            </a:r>
            <a:r>
              <a:rPr lang="de-DE" dirty="0" err="1"/>
              <a:t>assertFalse</a:t>
            </a:r>
            <a:r>
              <a:rPr lang="de-DE" dirty="0"/>
              <a:t>(</a:t>
            </a:r>
            <a:r>
              <a:rPr lang="de-DE" dirty="0" err="1"/>
              <a:t>predicate</a:t>
            </a:r>
            <a:r>
              <a:rPr lang="de-DE" dirty="0"/>
              <a:t>)</a:t>
            </a:r>
          </a:p>
          <a:p>
            <a:r>
              <a:rPr lang="en-US" dirty="0"/>
              <a:t> fail(String)	 lets the method fail, used in code which should be unreachable</a:t>
            </a:r>
          </a:p>
          <a:p>
            <a:r>
              <a:rPr lang="en-US" dirty="0"/>
              <a:t> </a:t>
            </a:r>
            <a:r>
              <a:rPr lang="en-US" dirty="0" err="1"/>
              <a:t>assertsEquals</a:t>
            </a:r>
            <a:r>
              <a:rPr lang="en-US" dirty="0"/>
              <a:t>([String message], expected, actual)</a:t>
            </a:r>
          </a:p>
          <a:p>
            <a:r>
              <a:rPr lang="en-US" dirty="0"/>
              <a:t> </a:t>
            </a:r>
            <a:r>
              <a:rPr lang="en-US" dirty="0" err="1"/>
              <a:t>assertsEquals</a:t>
            </a:r>
            <a:r>
              <a:rPr lang="en-US" dirty="0"/>
              <a:t>([String message], expected, actual, tolerance) used for float and double</a:t>
            </a:r>
          </a:p>
          <a:p>
            <a:r>
              <a:rPr lang="en-US" dirty="0"/>
              <a:t> </a:t>
            </a:r>
            <a:r>
              <a:rPr lang="en-US" dirty="0" err="1"/>
              <a:t>assertNull</a:t>
            </a:r>
            <a:r>
              <a:rPr lang="en-US" dirty="0"/>
              <a:t>([message], object) prints message if object is null</a:t>
            </a:r>
          </a:p>
          <a:p>
            <a:r>
              <a:rPr lang="de-DE" dirty="0"/>
              <a:t> </a:t>
            </a:r>
            <a:r>
              <a:rPr lang="de-DE" dirty="0" err="1"/>
              <a:t>assertNotNull</a:t>
            </a:r>
            <a:r>
              <a:rPr lang="de-DE" dirty="0"/>
              <a:t>([</a:t>
            </a:r>
            <a:r>
              <a:rPr lang="de-DE" dirty="0" err="1"/>
              <a:t>message</a:t>
            </a:r>
            <a:r>
              <a:rPr lang="de-DE" dirty="0"/>
              <a:t>], </a:t>
            </a:r>
            <a:r>
              <a:rPr lang="de-DE" dirty="0" err="1"/>
              <a:t>object</a:t>
            </a:r>
            <a:r>
              <a:rPr lang="de-DE" dirty="0"/>
              <a:t>)</a:t>
            </a:r>
          </a:p>
          <a:p>
            <a:r>
              <a:rPr lang="en-US" dirty="0"/>
              <a:t> </a:t>
            </a:r>
            <a:r>
              <a:rPr lang="en-US" dirty="0" err="1"/>
              <a:t>assertSame</a:t>
            </a:r>
            <a:r>
              <a:rPr lang="en-US" dirty="0"/>
              <a:t>([String], expected, actual) expected == actual (not equals!)</a:t>
            </a:r>
          </a:p>
          <a:p>
            <a:r>
              <a:rPr lang="de-DE" dirty="0"/>
              <a:t> </a:t>
            </a:r>
            <a:r>
              <a:rPr lang="de-DE" dirty="0" err="1"/>
              <a:t>assertNotSame</a:t>
            </a:r>
            <a:r>
              <a:rPr lang="de-DE" dirty="0"/>
              <a:t>([String], </a:t>
            </a:r>
            <a:r>
              <a:rPr lang="de-DE" dirty="0" err="1"/>
              <a:t>expected</a:t>
            </a:r>
            <a:r>
              <a:rPr lang="de-DE" dirty="0"/>
              <a:t>, </a:t>
            </a:r>
            <a:r>
              <a:rPr lang="de-DE" dirty="0" err="1"/>
              <a:t>actual</a:t>
            </a:r>
            <a:r>
              <a:rPr lang="de-DE" dirty="0"/>
              <a:t>)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6051679-22AC-4B73-ACA4-0EB867A9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CBE526-48E6-4A5B-8B0B-BA299D18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641E6A-071E-46B7-883F-1984BC62F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20851D7-B0A7-4B9E-A00D-0BDF10C48B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4314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4302D5-FC60-4496-B18F-5781C13D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Object-Oriented</a:t>
            </a:r>
            <a:r>
              <a:rPr lang="de-DE" dirty="0"/>
              <a:t> Model-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D5B76C38-159E-42C9-9E20-929D8EC8A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797690"/>
              </p:ext>
            </p:extLst>
          </p:nvPr>
        </p:nvGraphicFramePr>
        <p:xfrm>
          <a:off x="278606" y="1948937"/>
          <a:ext cx="8586788" cy="3294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0531">
                  <a:extLst>
                    <a:ext uri="{9D8B030D-6E8A-4147-A177-3AD203B41FA5}">
                      <a16:colId xmlns:a16="http://schemas.microsoft.com/office/drawing/2014/main" val="213763177"/>
                    </a:ext>
                  </a:extLst>
                </a:gridCol>
                <a:gridCol w="6146257">
                  <a:extLst>
                    <a:ext uri="{9D8B030D-6E8A-4147-A177-3AD203B41FA5}">
                      <a16:colId xmlns:a16="http://schemas.microsoft.com/office/drawing/2014/main" val="183488149"/>
                    </a:ext>
                  </a:extLst>
                </a:gridCol>
              </a:tblGrid>
              <a:tr h="744212">
                <a:tc>
                  <a:txBody>
                    <a:bodyPr/>
                    <a:lstStyle/>
                    <a:p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Dummy </a:t>
                      </a:r>
                      <a:r>
                        <a:rPr lang="de-DE" sz="1800" b="1" dirty="0" err="1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de-DE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Used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fill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parameter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holes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never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actually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used</a:t>
                      </a:r>
                      <a:endParaRPr lang="de-DE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506660"/>
                  </a:ext>
                </a:extLst>
              </a:tr>
              <a:tr h="744212">
                <a:tc>
                  <a:txBody>
                    <a:bodyPr/>
                    <a:lstStyle/>
                    <a:p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Fake </a:t>
                      </a:r>
                      <a:r>
                        <a:rPr lang="de-DE" sz="1800" b="1" dirty="0" err="1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de-DE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Functional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that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has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not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yet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actual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funcionality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real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de-DE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83927"/>
                  </a:ext>
                </a:extLst>
              </a:tr>
              <a:tr h="744212">
                <a:tc>
                  <a:txBody>
                    <a:bodyPr/>
                    <a:lstStyle/>
                    <a:p>
                      <a:r>
                        <a:rPr lang="de-DE" sz="1800" b="1" dirty="0" err="1">
                          <a:solidFill>
                            <a:schemeClr val="tx1"/>
                          </a:solidFill>
                        </a:rPr>
                        <a:t>Stub</a:t>
                      </a:r>
                      <a:endParaRPr lang="de-DE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Returns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always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same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de-DE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369777"/>
                  </a:ext>
                </a:extLst>
              </a:tr>
              <a:tr h="1061481">
                <a:tc>
                  <a:txBody>
                    <a:bodyPr/>
                    <a:lstStyle/>
                    <a:p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Mock </a:t>
                      </a:r>
                      <a:r>
                        <a:rPr lang="de-DE" sz="1800" b="1" dirty="0" err="1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de-DE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Imitates real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behavior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an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de-DE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Requires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good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architecture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let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mock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object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inherit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from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desired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</a:rPr>
                        <a:t>interface</a:t>
                      </a:r>
                      <a:endParaRPr lang="de-DE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068760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F51DFA-CA77-456F-930F-73295404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9C3A99-BFD0-49D0-AF15-BAA7334C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532483-4BC3-47EB-89EE-DD91C48D2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0EF2833-5FF0-4A27-ABDA-D18400CD6E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617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BE0B1-5D9C-4731-85B5-91EBBD93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UML Syntax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7451D5-B7C3-4914-B904-7BDD2839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AD28D5-0E68-48E0-A0AC-B9033B21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01FD26-1E44-41E5-B1E2-9FCCFED4B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E4C7986-821B-451E-981F-2012D6A1F0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A8B704DC-45EA-40F1-BCA2-013171A22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904" y="2882142"/>
            <a:ext cx="2597216" cy="1456975"/>
          </a:xfr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C4CF06D-6F01-47F2-9513-D096659183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7" y="2890587"/>
            <a:ext cx="2386565" cy="205855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7B68A98-5625-4292-ACAD-E1582AE869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853" y="2890589"/>
            <a:ext cx="2825541" cy="1521905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AF9A7B36-6870-43C3-840D-657B375EF97B}"/>
              </a:ext>
            </a:extLst>
          </p:cNvPr>
          <p:cNvSpPr txBox="1"/>
          <p:nvPr/>
        </p:nvSpPr>
        <p:spPr>
          <a:xfrm>
            <a:off x="994715" y="2485744"/>
            <a:ext cx="10021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b="1" dirty="0" err="1"/>
              <a:t>Inheritance</a:t>
            </a:r>
            <a:endParaRPr lang="de-DE" sz="1350" b="1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F28C6E0-1939-4289-A875-D2CE763A7137}"/>
              </a:ext>
            </a:extLst>
          </p:cNvPr>
          <p:cNvSpPr txBox="1"/>
          <p:nvPr/>
        </p:nvSpPr>
        <p:spPr>
          <a:xfrm>
            <a:off x="3796038" y="2489624"/>
            <a:ext cx="11575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b="1" dirty="0"/>
              <a:t>Abstract </a:t>
            </a:r>
            <a:r>
              <a:rPr lang="de-DE" sz="1350" b="1" dirty="0" err="1"/>
              <a:t>class</a:t>
            </a:r>
            <a:endParaRPr lang="de-DE" sz="1350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A296E32-EC38-4D04-8832-E69553DB8C6C}"/>
              </a:ext>
            </a:extLst>
          </p:cNvPr>
          <p:cNvSpPr txBox="1"/>
          <p:nvPr/>
        </p:nvSpPr>
        <p:spPr>
          <a:xfrm>
            <a:off x="7063815" y="2485744"/>
            <a:ext cx="822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b="1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87714844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D3F23-7972-4F0A-8920-562CD11A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FB0B4D-1746-445B-B786-ADB021B15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B426C9-4BC7-4F37-A274-CE6F3FFEF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BA20B6-56CA-47FA-BBE8-7194D9BB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D99E88-919A-4A5D-97BA-0211EEED9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FB2C502-36DD-4B30-97E5-78CD35B5AF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2309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BD2A7-F371-4ABC-8337-6205A323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Mock-</a:t>
            </a:r>
            <a:r>
              <a:rPr lang="de-DE" dirty="0" err="1"/>
              <a:t>Object</a:t>
            </a:r>
            <a:r>
              <a:rPr lang="de-DE" dirty="0"/>
              <a:t> Pattern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C566954F-0349-4B25-8CE3-2CE51F4A4E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7" y="2263806"/>
            <a:ext cx="4269430" cy="2875330"/>
          </a:xfrm>
        </p:spPr>
      </p:pic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65A59D46-C7FD-4632-82DB-39DD4DBC6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0407" y="2263806"/>
            <a:ext cx="4155300" cy="4859337"/>
          </a:xfrm>
        </p:spPr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nondeterministic</a:t>
            </a:r>
            <a:r>
              <a:rPr lang="de-DE" dirty="0"/>
              <a:t> </a:t>
            </a:r>
            <a:r>
              <a:rPr lang="de-DE" dirty="0" err="1"/>
              <a:t>behavior</a:t>
            </a:r>
            <a:endParaRPr lang="de-DE" dirty="0"/>
          </a:p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up</a:t>
            </a:r>
            <a:endParaRPr lang="de-DE" dirty="0"/>
          </a:p>
          <a:p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trigger</a:t>
            </a:r>
            <a:endParaRPr lang="de-DE" dirty="0"/>
          </a:p>
          <a:p>
            <a:r>
              <a:rPr lang="de-DE" dirty="0"/>
              <a:t>Slow </a:t>
            </a:r>
            <a:r>
              <a:rPr lang="de-DE" dirty="0" err="1"/>
              <a:t>methods</a:t>
            </a:r>
            <a:endParaRPr lang="de-DE" dirty="0"/>
          </a:p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an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interface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endParaRPr lang="de-DE" dirty="0"/>
          </a:p>
          <a:p>
            <a:r>
              <a:rPr lang="de-DE" dirty="0"/>
              <a:t>The real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testable</a:t>
            </a: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2373FC-4B48-44E0-8DE1-78321700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C5AA46-2E18-4618-A759-96352ADF5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3F8F1D-E258-4550-AC74-619E569B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288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BD2A7-F371-4ABC-8337-6205A323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Mock-</a:t>
            </a:r>
            <a:r>
              <a:rPr lang="de-DE" dirty="0" err="1"/>
              <a:t>Object</a:t>
            </a:r>
            <a:r>
              <a:rPr lang="de-DE" dirty="0"/>
              <a:t> Pattern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B97F6CBF-234B-4C09-BB5F-2F080E170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How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use</a:t>
            </a:r>
            <a:r>
              <a:rPr lang="de-DE" b="1" dirty="0"/>
              <a:t> Easy Mock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Instantiate</a:t>
            </a:r>
            <a:r>
              <a:rPr lang="de-DE" dirty="0"/>
              <a:t> </a:t>
            </a:r>
            <a:r>
              <a:rPr lang="de-DE" dirty="0" err="1"/>
              <a:t>mock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: </a:t>
            </a:r>
            <a:r>
              <a:rPr lang="de-DE" dirty="0" err="1"/>
              <a:t>mock</a:t>
            </a:r>
            <a:r>
              <a:rPr lang="de-DE" dirty="0"/>
              <a:t> = </a:t>
            </a:r>
            <a:r>
              <a:rPr lang="de-DE" dirty="0" err="1"/>
              <a:t>createMock</a:t>
            </a:r>
            <a:r>
              <a:rPr lang="de-DE" dirty="0"/>
              <a:t>(</a:t>
            </a:r>
            <a:r>
              <a:rPr lang="de-DE" dirty="0" err="1"/>
              <a:t>foo.class</a:t>
            </a:r>
            <a:r>
              <a:rPr lang="de-DE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behavior</a:t>
            </a:r>
            <a:endParaRPr lang="de-DE" dirty="0"/>
          </a:p>
          <a:p>
            <a:pPr marL="771525" lvl="1" indent="-342900"/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in Java</a:t>
            </a:r>
          </a:p>
          <a:p>
            <a:pPr marL="771525" lvl="1" indent="-342900"/>
            <a:r>
              <a:rPr lang="de-DE" dirty="0"/>
              <a:t>Methods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expect</a:t>
            </a:r>
            <a:r>
              <a:rPr lang="de-DE" dirty="0"/>
              <a:t>()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and </a:t>
            </a:r>
            <a:r>
              <a:rPr lang="de-DE" dirty="0" err="1"/>
              <a:t>andReturn</a:t>
            </a:r>
            <a:r>
              <a:rPr lang="de-DE" dirty="0"/>
              <a:t>()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pPr marL="771525" lvl="1" indent="-342900"/>
            <a:r>
              <a:rPr lang="de-DE" dirty="0" err="1"/>
              <a:t>times</a:t>
            </a:r>
            <a:r>
              <a:rPr lang="de-DE" dirty="0"/>
              <a:t>() </a:t>
            </a:r>
            <a:r>
              <a:rPr lang="de-DE" dirty="0" err="1"/>
              <a:t>defines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called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Use </a:t>
            </a:r>
            <a:r>
              <a:rPr lang="de-DE" dirty="0" err="1"/>
              <a:t>replay</a:t>
            </a:r>
            <a:r>
              <a:rPr lang="de-DE" dirty="0"/>
              <a:t>(</a:t>
            </a:r>
            <a:r>
              <a:rPr lang="de-DE" dirty="0" err="1"/>
              <a:t>mock</a:t>
            </a:r>
            <a:r>
              <a:rPr lang="de-DE" dirty="0"/>
              <a:t>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mock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Invoke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SUT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SUT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mock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specified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verify</a:t>
            </a:r>
            <a:r>
              <a:rPr lang="de-DE" dirty="0"/>
              <a:t>(</a:t>
            </a:r>
            <a:r>
              <a:rPr lang="de-DE" dirty="0" err="1"/>
              <a:t>mock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3F8F1D-E258-4550-AC74-619E569B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2373FC-4B48-44E0-8DE1-78321700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C5AA46-2E18-4618-A759-96352ADF5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1482F89-D2E9-42F6-9626-6B461B4442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4389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633F2-061A-4FBB-81A0-DCB6C3A14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Pattern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F9E7E952-01D2-421C-9B34-F9DC99DE8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29" y="1720762"/>
            <a:ext cx="8227352" cy="3073184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D8746B-2768-448B-91BA-67D1C3F3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081974-98D1-46E1-BC70-0CE515D5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23AB73-714A-486E-96C6-90F814377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79294BA-F6B7-44B6-83D9-8DC6C5F056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606" y="5212683"/>
            <a:ext cx="8586788" cy="399010"/>
          </a:xfrm>
        </p:spPr>
        <p:txBody>
          <a:bodyPr/>
          <a:lstStyle/>
          <a:p>
            <a:r>
              <a:rPr lang="de-DE" sz="1800" dirty="0" err="1"/>
              <a:t>Avoid</a:t>
            </a:r>
            <a:r>
              <a:rPr lang="de-DE" sz="1800" dirty="0"/>
              <a:t> high </a:t>
            </a:r>
            <a:r>
              <a:rPr lang="de-DE" sz="1800" dirty="0" err="1"/>
              <a:t>coupling</a:t>
            </a:r>
            <a:r>
              <a:rPr lang="de-DE" sz="1800" dirty="0"/>
              <a:t> </a:t>
            </a:r>
            <a:r>
              <a:rPr lang="de-DE" sz="1800" dirty="0" err="1"/>
              <a:t>between</a:t>
            </a:r>
            <a:r>
              <a:rPr lang="de-DE" sz="1800" dirty="0"/>
              <a:t> </a:t>
            </a:r>
            <a:r>
              <a:rPr lang="de-DE" sz="1800" dirty="0" err="1"/>
              <a:t>test</a:t>
            </a:r>
            <a:r>
              <a:rPr lang="de-DE" sz="1800" dirty="0"/>
              <a:t> </a:t>
            </a:r>
            <a:r>
              <a:rPr lang="de-DE" sz="1800" dirty="0" err="1"/>
              <a:t>classes</a:t>
            </a:r>
            <a:r>
              <a:rPr lang="de-DE" sz="1800" dirty="0"/>
              <a:t> an SUT</a:t>
            </a:r>
          </a:p>
        </p:txBody>
      </p:sp>
    </p:spTree>
    <p:extLst>
      <p:ext uri="{BB962C8B-B14F-4D97-AF65-F5344CB8AC3E}">
        <p14:creationId xmlns:p14="http://schemas.microsoft.com/office/powerpoint/2010/main" val="11098786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4D6BE-53C5-4F29-B4E4-E9CEC2CC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749CBE-EAA0-4EA9-8262-C45258464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Google </a:t>
            </a:r>
            <a:r>
              <a:rPr lang="de-DE" b="1" dirty="0" err="1"/>
              <a:t>Guice</a:t>
            </a:r>
            <a:r>
              <a:rPr lang="de-DE" b="1" dirty="0"/>
              <a:t> Framework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Place @</a:t>
            </a:r>
            <a:r>
              <a:rPr lang="de-DE" dirty="0" err="1"/>
              <a:t>Inject</a:t>
            </a:r>
            <a:r>
              <a:rPr lang="de-DE" dirty="0"/>
              <a:t> </a:t>
            </a:r>
            <a:r>
              <a:rPr lang="de-DE" dirty="0" err="1"/>
              <a:t>annotation</a:t>
            </a:r>
            <a:r>
              <a:rPr lang="de-DE" dirty="0"/>
              <a:t> (</a:t>
            </a:r>
            <a:r>
              <a:rPr lang="de-DE" dirty="0" err="1"/>
              <a:t>constructors</a:t>
            </a:r>
            <a:r>
              <a:rPr lang="de-DE" dirty="0"/>
              <a:t>, </a:t>
            </a:r>
            <a:r>
              <a:rPr lang="de-DE" dirty="0" err="1"/>
              <a:t>methods</a:t>
            </a:r>
            <a:r>
              <a:rPr lang="de-DE" dirty="0"/>
              <a:t>, </a:t>
            </a:r>
            <a:r>
              <a:rPr lang="de-DE" dirty="0" err="1"/>
              <a:t>fields</a:t>
            </a:r>
            <a:r>
              <a:rPr lang="de-DE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Create a Module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binding</a:t>
            </a:r>
            <a:r>
              <a:rPr lang="de-DE" dirty="0"/>
              <a:t> </a:t>
            </a:r>
          </a:p>
          <a:p>
            <a:pPr marL="642938" lvl="2" indent="0">
              <a:buNone/>
            </a:pPr>
            <a:r>
              <a:rPr lang="de-DE" dirty="0" err="1"/>
              <a:t>configure</a:t>
            </a:r>
            <a:r>
              <a:rPr lang="de-DE" dirty="0"/>
              <a:t>(){</a:t>
            </a:r>
          </a:p>
          <a:p>
            <a:pPr marL="1028700" lvl="3" indent="0">
              <a:buNone/>
            </a:pPr>
            <a:r>
              <a:rPr lang="de-DE" dirty="0"/>
              <a:t>Bind(</a:t>
            </a:r>
            <a:r>
              <a:rPr lang="de-DE" dirty="0" err="1"/>
              <a:t>Service.class</a:t>
            </a:r>
            <a:r>
              <a:rPr lang="de-DE" dirty="0"/>
              <a:t>).</a:t>
            </a:r>
            <a:r>
              <a:rPr lang="de-DE" dirty="0" err="1"/>
              <a:t>to</a:t>
            </a:r>
            <a:r>
              <a:rPr lang="de-DE" dirty="0"/>
              <a:t>(</a:t>
            </a:r>
            <a:r>
              <a:rPr lang="de-DE" dirty="0" err="1"/>
              <a:t>ServiceImpl.class</a:t>
            </a:r>
            <a:r>
              <a:rPr lang="de-DE" dirty="0"/>
              <a:t>)</a:t>
            </a:r>
          </a:p>
          <a:p>
            <a:pPr marL="642938" lvl="2" indent="0">
              <a:buNone/>
            </a:pPr>
            <a:r>
              <a:rPr lang="de-DE" dirty="0"/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Instantiate</a:t>
            </a:r>
            <a:r>
              <a:rPr lang="de-DE" dirty="0"/>
              <a:t> an </a:t>
            </a:r>
            <a:r>
              <a:rPr lang="de-DE" dirty="0" err="1"/>
              <a:t>injector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module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</a:p>
          <a:p>
            <a:pPr marL="642938" lvl="2" indent="0">
              <a:buNone/>
            </a:pPr>
            <a:r>
              <a:rPr lang="de-DE" dirty="0" err="1"/>
              <a:t>Guice.createInjector</a:t>
            </a:r>
            <a:r>
              <a:rPr lang="de-DE" dirty="0"/>
              <a:t>(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ProductionModule</a:t>
            </a:r>
            <a:r>
              <a:rPr lang="de-DE" dirty="0"/>
              <a:t>())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Instantiate</a:t>
            </a:r>
            <a:r>
              <a:rPr lang="de-DE" dirty="0"/>
              <a:t> an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needing</a:t>
            </a:r>
            <a:r>
              <a:rPr lang="de-DE" dirty="0"/>
              <a:t> </a:t>
            </a:r>
            <a:r>
              <a:rPr lang="de-DE" dirty="0" err="1"/>
              <a:t>injection</a:t>
            </a:r>
            <a:endParaRPr lang="de-DE" dirty="0"/>
          </a:p>
          <a:p>
            <a:pPr marL="642938" lvl="2" indent="0">
              <a:buNone/>
            </a:pPr>
            <a:r>
              <a:rPr lang="de-DE" dirty="0" err="1"/>
              <a:t>Injector.getInstance</a:t>
            </a:r>
            <a:r>
              <a:rPr lang="de-DE" dirty="0"/>
              <a:t>(</a:t>
            </a:r>
            <a:r>
              <a:rPr lang="de-DE" dirty="0" err="1"/>
              <a:t>Service.class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413CAC-E63E-47A4-B49A-0165394F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FFBC28-6A70-46BF-91F0-C8EF21A1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65EF0B-4F5F-4F82-9FF5-1D7B315D8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B86F47C-C0DA-4F76-A153-7D74033F9D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2450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8A669-B932-4D5F-B573-B0379CEC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Four</a:t>
            </a:r>
            <a:r>
              <a:rPr lang="de-DE" dirty="0"/>
              <a:t>-Stage </a:t>
            </a:r>
            <a:r>
              <a:rPr lang="de-DE" dirty="0" err="1"/>
              <a:t>Testing</a:t>
            </a:r>
            <a:r>
              <a:rPr lang="de-DE" dirty="0"/>
              <a:t> Pattern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0105CE4D-1174-4AD3-80FA-EE992C9C14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View-State Test Pattern</a:t>
            </a:r>
          </a:p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updated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?</a:t>
            </a:r>
          </a:p>
          <a:p>
            <a:endParaRPr lang="de-DE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026CBB26-88D9-4D1D-A25C-40645CC050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Model-State Test Pattern</a:t>
            </a:r>
          </a:p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updated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 via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0CC70F-5F60-4AC1-9299-867EA2AA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DC3F19-29F7-4C1D-B25C-261B50097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A21AD2-2CFF-4F82-A749-7EDDCDE9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3292EE8F-1F3B-4D40-A2F5-7A971BD5F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6" y="3218147"/>
            <a:ext cx="4105278" cy="167733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922AA69-1C2E-4094-AD37-150E8EF6A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149" y="3218149"/>
            <a:ext cx="4126245" cy="16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207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456E23-B577-45C1-A941-F2C2F209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Reflection</a:t>
            </a:r>
            <a:endParaRPr lang="de-DE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4C5A66C3-8AD5-4C44-B147-FD68BD412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21" y="1944293"/>
            <a:ext cx="8069358" cy="3326606"/>
          </a:xfr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0F043B-AD79-4148-9DC9-CC3060A4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760231-8012-44D5-80E7-4179761F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15AC6E-0B61-4090-8E64-C08379B6A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C1096D1-0BF6-4F1A-9CF0-2D0C140AA4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606" y="5270897"/>
            <a:ext cx="8586788" cy="340794"/>
          </a:xfrm>
        </p:spPr>
        <p:txBody>
          <a:bodyPr/>
          <a:lstStyle/>
          <a:p>
            <a:r>
              <a:rPr lang="de-DE" sz="1800" dirty="0" err="1"/>
              <a:t>Used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test</a:t>
            </a:r>
            <a:r>
              <a:rPr lang="de-DE" sz="1800" dirty="0"/>
              <a:t> private </a:t>
            </a:r>
            <a:r>
              <a:rPr lang="de-DE" sz="1800" dirty="0" err="1"/>
              <a:t>attributes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1317970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61C1DEB-1503-4715-9531-8052B5B11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9C7B3E-3097-4CAC-81B7-E6BD3EFB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9B64A7-6CF6-4AE0-B6DA-9AA56F8A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D01925-B431-4C55-8F0E-AC999AF0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EED98A4-17F8-4D75-A116-6A630A5A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Pattern-</a:t>
            </a:r>
            <a:r>
              <a:rPr lang="de-DE" dirty="0" err="1"/>
              <a:t>based</a:t>
            </a:r>
            <a:r>
              <a:rPr lang="de-DE" dirty="0"/>
              <a:t> Reengineering</a:t>
            </a:r>
          </a:p>
        </p:txBody>
      </p:sp>
    </p:spTree>
    <p:extLst>
      <p:ext uri="{BB962C8B-B14F-4D97-AF65-F5344CB8AC3E}">
        <p14:creationId xmlns:p14="http://schemas.microsoft.com/office/powerpoint/2010/main" val="403544955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F7A18FE-78B6-4DF0-92BB-430AE34E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reengineer</a:t>
            </a:r>
            <a:r>
              <a:rPr lang="de-DE" dirty="0"/>
              <a:t> &amp; </a:t>
            </a:r>
            <a:r>
              <a:rPr lang="de-DE" dirty="0" err="1"/>
              <a:t>Reenginering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B1D22174-D6E9-47D1-BAB7-1FBA88184B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7" y="2497768"/>
            <a:ext cx="4155281" cy="2537549"/>
          </a:xfrm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C9314715-6FA4-4D8C-A038-DB7729217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0094" y="2686050"/>
            <a:ext cx="4155300" cy="2902743"/>
          </a:xfrm>
        </p:spPr>
        <p:txBody>
          <a:bodyPr/>
          <a:lstStyle/>
          <a:p>
            <a:r>
              <a:rPr lang="de-DE" dirty="0" err="1"/>
              <a:t>Inventory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de-DE" dirty="0"/>
          </a:p>
          <a:p>
            <a:r>
              <a:rPr lang="de-DE" dirty="0" err="1"/>
              <a:t>Refactoring</a:t>
            </a:r>
            <a:endParaRPr lang="de-DE" dirty="0"/>
          </a:p>
          <a:p>
            <a:r>
              <a:rPr lang="de-DE" dirty="0"/>
              <a:t>Analysis</a:t>
            </a:r>
          </a:p>
          <a:p>
            <a:r>
              <a:rPr lang="de-DE" dirty="0" err="1"/>
              <a:t>Object</a:t>
            </a:r>
            <a:r>
              <a:rPr lang="de-DE" dirty="0"/>
              <a:t> Design</a:t>
            </a:r>
          </a:p>
          <a:p>
            <a:r>
              <a:rPr lang="de-DE" dirty="0"/>
              <a:t>System Design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53AF7D-CAF5-4594-8EA6-01398706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7EA845-84AD-42CE-BF88-7D1CA943D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C9EF336-B25B-4C7D-86DA-1F61BC38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00144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032AE604-9B82-4708-AA3E-4C1F8B62E84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Refactoring &amp; Rule </a:t>
                </a:r>
                <a:r>
                  <a:rPr lang="de-DE" dirty="0" err="1"/>
                  <a:t>of</a:t>
                </a:r>
                <a:r>
                  <a:rPr lang="de-DE" dirty="0"/>
                  <a:t> 7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de-DE" dirty="0"/>
                  <a:t>2</a:t>
                </a: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032AE604-9B82-4708-AA3E-4C1F8B62E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83" t="-29464" b="-43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D41A31-2A94-41DB-9418-7F6E252BEA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incrementally</a:t>
            </a:r>
            <a:r>
              <a:rPr lang="de-DE" dirty="0"/>
              <a:t> </a:t>
            </a:r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organization</a:t>
            </a:r>
            <a:endParaRPr lang="de-DE" dirty="0"/>
          </a:p>
          <a:p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changed</a:t>
            </a:r>
            <a:endParaRPr lang="de-DE" dirty="0"/>
          </a:p>
          <a:p>
            <a:pPr marL="0" indent="0">
              <a:buNone/>
            </a:pPr>
            <a:r>
              <a:rPr lang="de-DE" b="1" dirty="0"/>
              <a:t>Rules </a:t>
            </a:r>
            <a:r>
              <a:rPr lang="de-DE" b="1" dirty="0" err="1"/>
              <a:t>when</a:t>
            </a:r>
            <a:r>
              <a:rPr lang="de-DE" b="1" dirty="0"/>
              <a:t> </a:t>
            </a:r>
            <a:r>
              <a:rPr lang="de-DE" b="1" dirty="0" err="1"/>
              <a:t>refactoring</a:t>
            </a:r>
            <a:endParaRPr lang="de-DE" b="1" dirty="0"/>
          </a:p>
          <a:p>
            <a:r>
              <a:rPr lang="de-DE" dirty="0"/>
              <a:t>Small, </a:t>
            </a:r>
            <a:r>
              <a:rPr lang="de-DE" dirty="0" err="1"/>
              <a:t>locale</a:t>
            </a:r>
            <a:r>
              <a:rPr lang="de-DE" dirty="0"/>
              <a:t> and </a:t>
            </a:r>
            <a:r>
              <a:rPr lang="de-DE" dirty="0" err="1"/>
              <a:t>testable</a:t>
            </a:r>
            <a:r>
              <a:rPr lang="de-DE" dirty="0"/>
              <a:t> </a:t>
            </a:r>
            <a:r>
              <a:rPr lang="de-DE" dirty="0" err="1"/>
              <a:t>steps</a:t>
            </a:r>
            <a:endParaRPr lang="de-DE" dirty="0"/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refactor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de-DE" dirty="0"/>
          </a:p>
          <a:p>
            <a:r>
              <a:rPr lang="de-DE" dirty="0"/>
              <a:t>Test </a:t>
            </a:r>
            <a:r>
              <a:rPr lang="de-DE" dirty="0" err="1"/>
              <a:t>changes</a:t>
            </a:r>
            <a:endParaRPr lang="de-DE" dirty="0"/>
          </a:p>
          <a:p>
            <a:r>
              <a:rPr lang="de-DE" dirty="0"/>
              <a:t>Finish </a:t>
            </a:r>
            <a:r>
              <a:rPr lang="de-DE" dirty="0" err="1"/>
              <a:t>refactoring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ones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A36845C3-FDC2-4C4F-91AA-B3EA6F01AB6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/>
                  <a:t>element</a:t>
                </a:r>
                <a:r>
                  <a:rPr lang="de-DE" dirty="0"/>
                  <a:t> </a:t>
                </a:r>
                <a:r>
                  <a:rPr lang="de-DE" dirty="0" err="1"/>
                  <a:t>consists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more</a:t>
                </a:r>
                <a:r>
                  <a:rPr lang="de-DE" dirty="0"/>
                  <a:t> </a:t>
                </a:r>
                <a:r>
                  <a:rPr lang="de-DE" dirty="0" err="1"/>
                  <a:t>than</a:t>
                </a:r>
                <a:r>
                  <a:rPr lang="de-DE" dirty="0"/>
                  <a:t> 7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de-DE" dirty="0"/>
                  <a:t>2 </a:t>
                </a:r>
                <a:r>
                  <a:rPr lang="de-DE" dirty="0" err="1"/>
                  <a:t>elements</a:t>
                </a:r>
                <a:r>
                  <a:rPr lang="de-DE" dirty="0"/>
                  <a:t> </a:t>
                </a:r>
                <a:r>
                  <a:rPr lang="de-DE" dirty="0" err="1"/>
                  <a:t>there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a high </a:t>
                </a:r>
                <a:r>
                  <a:rPr lang="de-DE" dirty="0" err="1"/>
                  <a:t>chance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there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a </a:t>
                </a:r>
                <a:r>
                  <a:rPr lang="de-DE" dirty="0" err="1"/>
                  <a:t>problem</a:t>
                </a:r>
                <a:endParaRPr lang="de-DE" dirty="0"/>
              </a:p>
              <a:p>
                <a:pPr marL="0" indent="0">
                  <a:buNone/>
                </a:pPr>
                <a:r>
                  <a:rPr lang="de-DE" b="1" dirty="0"/>
                  <a:t>Rule </a:t>
                </a:r>
                <a:r>
                  <a:rPr lang="de-DE" b="1" dirty="0" err="1"/>
                  <a:t>of</a:t>
                </a:r>
                <a:r>
                  <a:rPr lang="de-DE" b="1" dirty="0"/>
                  <a:t> 7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de-DE" b="1" dirty="0"/>
                  <a:t>2</a:t>
                </a:r>
              </a:p>
              <a:p>
                <a:r>
                  <a:rPr lang="de-DE" dirty="0"/>
                  <a:t>Methods &gt; 30 </a:t>
                </a:r>
                <a:r>
                  <a:rPr lang="de-DE" dirty="0" err="1"/>
                  <a:t>lines</a:t>
                </a:r>
                <a:endParaRPr lang="de-DE" dirty="0"/>
              </a:p>
              <a:p>
                <a:r>
                  <a:rPr lang="de-DE" dirty="0"/>
                  <a:t>Class &gt; 7</a:t>
                </a:r>
                <a14:m>
                  <m:oMath xmlns:m="http://schemas.openxmlformats.org/officeDocument/2006/math">
                    <m:r>
                      <a:rPr lang="de-DE" b="0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de-DE" dirty="0"/>
                  <a:t>2 methods</a:t>
                </a:r>
              </a:p>
              <a:p>
                <a:r>
                  <a:rPr lang="de-DE" dirty="0"/>
                  <a:t>Package &gt; 7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de-DE" dirty="0"/>
                  <a:t>2 classes</a:t>
                </a:r>
              </a:p>
              <a:p>
                <a:r>
                  <a:rPr lang="de-DE" dirty="0"/>
                  <a:t>Subsystem &gt; 7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de-DE" dirty="0"/>
                  <a:t>2 packages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A36845C3-FDC2-4C4F-91AA-B3EA6F01A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650" t="-17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9E2077-4992-4575-AFD8-8D387589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F7806C-FB92-4AF6-9C3F-8EA04FAEF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33FBCD4-A21A-43BD-8372-882BC826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1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D6CDC5D-5FF4-4F94-BCD8-D569B0FE2B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504AB8-68DB-4292-BEA9-957FDDD9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WS 17/18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53B968-BB12-4F1F-9D47-778BC405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1306" y="5726859"/>
            <a:ext cx="5902596" cy="163370"/>
          </a:xfrm>
        </p:spPr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2067BB-9FE7-4AAC-83C1-DD4B9E20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33224FFD-8C5B-495A-B4AC-AE9862556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7805425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63B42-DD21-4590-9110-46D59224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A3BF77-C420-4A0D-BFEE-10F6A75583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988F8C-FBE8-4C07-B439-022FA71C59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D5FC95-C07A-4C4D-AB76-B29E229D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25AA88-2F50-4D0F-9F82-68D72109D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F1E5478-E587-4273-991C-F659DADC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3745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581E8C4-E706-4077-A0FD-D2444ECCE0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77EC12-F3A6-491F-97CF-2D9FB72F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53A947-7633-48B8-949D-3B719F23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9D7C73-810A-41AB-BD72-D8466833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10AD5-7C46-4333-9A16-69BB08BE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Terminology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415527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8B69FBA-C88A-4C85-B462-8D1996D412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F07764-D60F-49F0-901E-5A25F183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C8466E-A496-4DE4-A57E-C1BCA696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EF369C-0DD3-44AE-8F9D-132501FE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81DB44E-AC86-4B0C-BDC9-49C5F84B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61227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10AD5-7C46-4333-9A16-69BB08BE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Terminology</a:t>
            </a:r>
            <a:endParaRPr lang="de-DE" dirty="0"/>
          </a:p>
        </p:txBody>
      </p:sp>
      <p:graphicFrame>
        <p:nvGraphicFramePr>
          <p:cNvPr id="16" name="Inhaltsplatzhalter 15">
            <a:extLst>
              <a:ext uri="{FF2B5EF4-FFF2-40B4-BE49-F238E27FC236}">
                <a16:creationId xmlns:a16="http://schemas.microsoft.com/office/drawing/2014/main" id="{22B3F9F1-EC4F-4A46-B440-3A1E6AB8C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789056"/>
              </p:ext>
            </p:extLst>
          </p:nvPr>
        </p:nvGraphicFramePr>
        <p:xfrm>
          <a:off x="278606" y="1944292"/>
          <a:ext cx="8586788" cy="3890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120">
                  <a:extLst>
                    <a:ext uri="{9D8B030D-6E8A-4147-A177-3AD203B41FA5}">
                      <a16:colId xmlns:a16="http://schemas.microsoft.com/office/drawing/2014/main" val="3979507247"/>
                    </a:ext>
                  </a:extLst>
                </a:gridCol>
                <a:gridCol w="6302668">
                  <a:extLst>
                    <a:ext uri="{9D8B030D-6E8A-4147-A177-3AD203B41FA5}">
                      <a16:colId xmlns:a16="http://schemas.microsoft.com/office/drawing/2014/main" val="2904857336"/>
                    </a:ext>
                  </a:extLst>
                </a:gridCol>
              </a:tblGrid>
              <a:tr h="282599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(Low)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Coupling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measures the dependencies between subsystems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998527"/>
                  </a:ext>
                </a:extLst>
              </a:tr>
              <a:tr h="282599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(High)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Cohesion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Measures the dependencies among classes within a subsystem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936347"/>
                  </a:ext>
                </a:extLst>
              </a:tr>
              <a:tr h="282599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Design Pattern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describes associations and collaborations of a set of classes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06977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Architectural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Style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a pattern for a subsystem decomposition, i.e. describes relationships and collabo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rations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different 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subsystems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717738"/>
                  </a:ext>
                </a:extLst>
              </a:tr>
              <a:tr h="282599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Software Architecture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an instance of an architectural style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332338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User Model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imagined by the user in their mind. It helps the user to know and understand the underlying 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453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Natural Mapping (UI)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a mapping between UI controls of a system and objects in the real world such that the mapping does not tax the user's memory when performing a task that involves the</a:t>
                      </a:r>
                    </a:p>
                    <a:p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manipulation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these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controls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826560"/>
                  </a:ext>
                </a:extLst>
              </a:tr>
              <a:tr h="282599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Components/Subsystems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Computational units with a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specied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interface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927587"/>
                  </a:ext>
                </a:extLst>
              </a:tr>
              <a:tr h="282599">
                <a:tc>
                  <a:txBody>
                    <a:bodyPr/>
                    <a:lstStyle/>
                    <a:p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Connectors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/Communication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Interactions between the components/subsystems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484778"/>
                  </a:ext>
                </a:extLst>
              </a:tr>
              <a:tr h="282599">
                <a:tc>
                  <a:txBody>
                    <a:bodyPr/>
                    <a:lstStyle/>
                    <a:p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Failure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Deviation of the observed behavior from the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specied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one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966871"/>
                  </a:ext>
                </a:extLst>
              </a:tr>
            </a:tbl>
          </a:graphicData>
        </a:graphic>
      </p:graphicFrame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77EC12-F3A6-491F-97CF-2D9FB72F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9D7C73-810A-41AB-BD72-D8466833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53A947-7633-48B8-949D-3B719F23A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8379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10AD5-7C46-4333-9A16-69BB08BE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Terminology</a:t>
            </a:r>
            <a:endParaRPr lang="de-DE" dirty="0"/>
          </a:p>
        </p:txBody>
      </p:sp>
      <p:graphicFrame>
        <p:nvGraphicFramePr>
          <p:cNvPr id="16" name="Inhaltsplatzhalter 15">
            <a:extLst>
              <a:ext uri="{FF2B5EF4-FFF2-40B4-BE49-F238E27FC236}">
                <a16:creationId xmlns:a16="http://schemas.microsoft.com/office/drawing/2014/main" id="{22B3F9F1-EC4F-4A46-B440-3A1E6AB8C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602758"/>
              </p:ext>
            </p:extLst>
          </p:nvPr>
        </p:nvGraphicFramePr>
        <p:xfrm>
          <a:off x="278606" y="1944292"/>
          <a:ext cx="8586787" cy="4037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825">
                  <a:extLst>
                    <a:ext uri="{9D8B030D-6E8A-4147-A177-3AD203B41FA5}">
                      <a16:colId xmlns:a16="http://schemas.microsoft.com/office/drawing/2014/main" val="3979507247"/>
                    </a:ext>
                  </a:extLst>
                </a:gridCol>
                <a:gridCol w="6795962">
                  <a:extLst>
                    <a:ext uri="{9D8B030D-6E8A-4147-A177-3AD203B41FA5}">
                      <a16:colId xmlns:a16="http://schemas.microsoft.com/office/drawing/2014/main" val="290485733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Fault/Bug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Mechanical or algorithmic cause of an error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998527"/>
                  </a:ext>
                </a:extLst>
              </a:tr>
              <a:tr h="357449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Error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system is in a state such that further processing by the system can lead to a failure.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936347"/>
                  </a:ext>
                </a:extLst>
              </a:tr>
              <a:tr h="357449">
                <a:tc>
                  <a:txBody>
                    <a:bodyPr/>
                    <a:lstStyle/>
                    <a:p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Verification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Activity that checks if the observed behavior complies with the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specied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behavior of the system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06977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Validation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Activity that checks if the observed behavior meets the needs informally expressed by a stake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holder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717738"/>
                  </a:ext>
                </a:extLst>
              </a:tr>
              <a:tr h="357449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Marshalling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Transforming object to common representation and serializing afterwards to send over network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332338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Unmarshalling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Deserializing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data from network and transform the created object to a representation 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understandable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receiver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453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Good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Architecture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 result of a consistent set of principles and techniques, applied consistently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through all phases of a project. It is resilient in the face of changes and is a source of guidance 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throughout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lifetime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82656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(A-)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synchronous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 Communication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client issues the method call and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waits (blocks) until the result is returned,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continues (non-blocking) and gets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notied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(Callbacks) by broker when the result is ready.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927587"/>
                  </a:ext>
                </a:extLst>
              </a:tr>
            </a:tbl>
          </a:graphicData>
        </a:graphic>
      </p:graphicFrame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77EC12-F3A6-491F-97CF-2D9FB72F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9D7C73-810A-41AB-BD72-D8466833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53A947-7633-48B8-949D-3B719F23A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6421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AF3F017-0527-4A5A-B18A-ADA890AF1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B4CF08-E8BB-49CA-A517-B14BFFE0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7B31E1-F784-4479-A40F-0D596C46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0FDC7C-8001-488E-A7D4-645443A8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A895B3-48F1-4D50-B894-DEB6E638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Taxonomies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93177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88937B5-CB65-441F-BAD6-3A79A410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Polymorphism</a:t>
            </a:r>
            <a:endParaRPr lang="de-DE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D379ADB8-6EBD-42F8-812E-59385A953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50" y="1455583"/>
            <a:ext cx="8176302" cy="3815316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2F5096-B15A-46EA-82CE-E7D270BA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3B5DA9-74A0-4DD9-B229-AC473E55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37015B-062F-49D9-8418-BB889D8F3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EA7A534-9293-4196-BBDF-47D6DF7F54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1478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88937B5-CB65-441F-BAD6-3A79A410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Patterns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BFDC380-A6EF-4C02-B839-4FFA88757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70" y="962522"/>
            <a:ext cx="7587662" cy="4768246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2F5096-B15A-46EA-82CE-E7D270BA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3B5DA9-74A0-4DD9-B229-AC473E55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37015B-062F-49D9-8418-BB889D8F3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EA7A534-9293-4196-BBDF-47D6DF7F54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63662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ECDF6-947E-466B-AFD4-9D008C2E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Pattern-</a:t>
            </a:r>
            <a:r>
              <a:rPr lang="de-DE" dirty="0" err="1"/>
              <a:t>oriented</a:t>
            </a:r>
            <a:r>
              <a:rPr lang="de-DE" dirty="0"/>
              <a:t> Architecture (</a:t>
            </a:r>
            <a:r>
              <a:rPr lang="de-DE" dirty="0" err="1"/>
              <a:t>GoF</a:t>
            </a:r>
            <a:r>
              <a:rPr lang="de-DE" dirty="0"/>
              <a:t>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7098A58-202F-45F6-82FA-B7E1BCFC2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7" y="1455583"/>
            <a:ext cx="8102254" cy="436645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7ED910-E33F-43C9-8524-5211C779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A9F6BE-6232-49F7-AB7C-A3347963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67424E-4189-40A5-AEB9-BC3C44865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BB4AF12-0858-46C3-B944-9ED5F51F10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13109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1E6CBA-F2A3-402C-A5F4-3AAE541A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Fault Handling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CF10643-0A4A-401F-826F-C549003D8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51" y="1348688"/>
            <a:ext cx="7847501" cy="464496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BF2F4E-D5CC-494E-B326-CDEB598D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90C12D-C0F9-4458-A477-D8B0256F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588DA6-6577-45FF-8428-ADB13AFD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A668EF2-4A9B-464A-BFD2-22F7BA3C36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I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M_I6_Presentation_Wide.potx" id="{7CC128BB-DCD2-4E37-8BCC-6EA7D9250DCD}" vid="{E51C5ED9-ACAB-4828-8F06-AED52E40E3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template_presentation</Template>
  <TotalTime>0</TotalTime>
  <Words>5071</Words>
  <Application>Microsoft Office PowerPoint</Application>
  <PresentationFormat>Bildschirmpräsentation (4:3)</PresentationFormat>
  <Paragraphs>1000</Paragraphs>
  <Slides>101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101</vt:i4>
      </vt:variant>
    </vt:vector>
  </HeadingPairs>
  <TitlesOfParts>
    <vt:vector size="106" baseType="lpstr">
      <vt:lpstr>Arial</vt:lpstr>
      <vt:lpstr>Calibri</vt:lpstr>
      <vt:lpstr>Cambria Math</vt:lpstr>
      <vt:lpstr>Wingdings</vt:lpstr>
      <vt:lpstr>Office</vt:lpstr>
      <vt:lpstr>Record Cards</vt:lpstr>
      <vt:lpstr>Patterns</vt:lpstr>
      <vt:lpstr>General</vt:lpstr>
      <vt:lpstr>General</vt:lpstr>
      <vt:lpstr>Polymorphism</vt:lpstr>
      <vt:lpstr>Binding</vt:lpstr>
      <vt:lpstr>UML Syntax</vt:lpstr>
      <vt:lpstr>UML Syntax</vt:lpstr>
      <vt:lpstr>Design Patterns</vt:lpstr>
      <vt:lpstr>General</vt:lpstr>
      <vt:lpstr>Adapter Pattern</vt:lpstr>
      <vt:lpstr>Adapter Pattern</vt:lpstr>
      <vt:lpstr>Bridge Pattern</vt:lpstr>
      <vt:lpstr>Bridge Pattern</vt:lpstr>
      <vt:lpstr>Proxy Pattern</vt:lpstr>
      <vt:lpstr>Proxy Pattern</vt:lpstr>
      <vt:lpstr>Composite Pattern</vt:lpstr>
      <vt:lpstr>PowerPoint-Präsentation</vt:lpstr>
      <vt:lpstr>Behavioral Patterns</vt:lpstr>
      <vt:lpstr>PowerPoint-Präsentation</vt:lpstr>
      <vt:lpstr>Strategy Pattern</vt:lpstr>
      <vt:lpstr>Strategy Pattern</vt:lpstr>
      <vt:lpstr>State Pattern</vt:lpstr>
      <vt:lpstr>State Pattern</vt:lpstr>
      <vt:lpstr>Observer Pattern</vt:lpstr>
      <vt:lpstr>Observer Pattern</vt:lpstr>
      <vt:lpstr>Model View Controller Pattern</vt:lpstr>
      <vt:lpstr>Model View Controller Pattern</vt:lpstr>
      <vt:lpstr>Command Pattern</vt:lpstr>
      <vt:lpstr>Command Pattern</vt:lpstr>
      <vt:lpstr>Creational Patterns</vt:lpstr>
      <vt:lpstr>PowerPoint-Präsentation</vt:lpstr>
      <vt:lpstr>Factory Pattern</vt:lpstr>
      <vt:lpstr>Factory Pattern</vt:lpstr>
      <vt:lpstr>Abstract Factory Pattern</vt:lpstr>
      <vt:lpstr>Abstract Factory Pattern</vt:lpstr>
      <vt:lpstr>Comparisons</vt:lpstr>
      <vt:lpstr>PowerPoint-Präsentation</vt:lpstr>
      <vt:lpstr>Architectural Patterns</vt:lpstr>
      <vt:lpstr>PowerPoint-Präsentation</vt:lpstr>
      <vt:lpstr>Layer Pattern</vt:lpstr>
      <vt:lpstr>Layer Pattern</vt:lpstr>
      <vt:lpstr>Repository Pattern</vt:lpstr>
      <vt:lpstr>Repository Pattern</vt:lpstr>
      <vt:lpstr>Blackboard Pattern</vt:lpstr>
      <vt:lpstr>Blackboard Pattern</vt:lpstr>
      <vt:lpstr>Client-Dispatcher-Server Pattern</vt:lpstr>
      <vt:lpstr>Client-Dispatcher-Server Pattern</vt:lpstr>
      <vt:lpstr>Broker Pattern</vt:lpstr>
      <vt:lpstr>Broker Pattern</vt:lpstr>
      <vt:lpstr>REST Pattern</vt:lpstr>
      <vt:lpstr>Rest Pattern</vt:lpstr>
      <vt:lpstr>Antipatterns</vt:lpstr>
      <vt:lpstr>PowerPoint-Präsentation</vt:lpstr>
      <vt:lpstr>Antipatterns - General</vt:lpstr>
      <vt:lpstr>Antipatterns - General</vt:lpstr>
      <vt:lpstr>Functional Decomposition Antipattern</vt:lpstr>
      <vt:lpstr>Functional Decomposition Antipattern</vt:lpstr>
      <vt:lpstr>Golden Hammer Antipattern</vt:lpstr>
      <vt:lpstr>Lava Flow</vt:lpstr>
      <vt:lpstr>Blob Antipattern</vt:lpstr>
      <vt:lpstr>Spaghetti Code Antipattern</vt:lpstr>
      <vt:lpstr>Vendor Lock-In Antipattern</vt:lpstr>
      <vt:lpstr>Analysis Paralysis Antipattern</vt:lpstr>
      <vt:lpstr>Code smells and Refactoring</vt:lpstr>
      <vt:lpstr>Code smells</vt:lpstr>
      <vt:lpstr>Refactoring</vt:lpstr>
      <vt:lpstr>Replace Inheritance with Delegation</vt:lpstr>
      <vt:lpstr>Refactorings</vt:lpstr>
      <vt:lpstr>Replace Conditional with Polymorphism</vt:lpstr>
      <vt:lpstr>Replace Error Codes with Exceptions</vt:lpstr>
      <vt:lpstr>PowerPoint-Präsentation</vt:lpstr>
      <vt:lpstr>Testing Patterns</vt:lpstr>
      <vt:lpstr>Test Model</vt:lpstr>
      <vt:lpstr>Model-Based Testing</vt:lpstr>
      <vt:lpstr>Testing Activities</vt:lpstr>
      <vt:lpstr>JUnit Testing</vt:lpstr>
      <vt:lpstr>JUnit Testing</vt:lpstr>
      <vt:lpstr>Object-Oriented Model-Based Testing</vt:lpstr>
      <vt:lpstr>PowerPoint-Präsentation</vt:lpstr>
      <vt:lpstr>Mock-Object Pattern</vt:lpstr>
      <vt:lpstr>Mock-Object Pattern</vt:lpstr>
      <vt:lpstr>Dependency Injection Pattern</vt:lpstr>
      <vt:lpstr>Dependency Injection Pattern</vt:lpstr>
      <vt:lpstr>Four-Stage Testing Pattern</vt:lpstr>
      <vt:lpstr>Reflection</vt:lpstr>
      <vt:lpstr>Pattern-based Reengineering</vt:lpstr>
      <vt:lpstr>When to reengineer &amp; Reenginering process</vt:lpstr>
      <vt:lpstr>Refactoring &amp; Rule of 7±2</vt:lpstr>
      <vt:lpstr>PowerPoint-Präsentation</vt:lpstr>
      <vt:lpstr>Terminology</vt:lpstr>
      <vt:lpstr>PowerPoint-Präsentation</vt:lpstr>
      <vt:lpstr>Terminology</vt:lpstr>
      <vt:lpstr>Terminology</vt:lpstr>
      <vt:lpstr>Taxonomies</vt:lpstr>
      <vt:lpstr>Polymorphism</vt:lpstr>
      <vt:lpstr>Design Patterns</vt:lpstr>
      <vt:lpstr>Pattern-oriented Architecture (GoF)</vt:lpstr>
      <vt:lpstr>Fault Handling</vt:lpstr>
      <vt:lpstr>Antipattern</vt:lpstr>
      <vt:lpstr>Source Code Refactoring</vt:lpstr>
    </vt:vector>
  </TitlesOfParts>
  <Manager>knoll@mytum.de</Manager>
  <Company>Technische Universität München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Marcel Bruckner</dc:creator>
  <cp:lastModifiedBy>ga58lum</cp:lastModifiedBy>
  <cp:revision>60</cp:revision>
  <cp:lastPrinted>2018-02-14T17:50:36Z</cp:lastPrinted>
  <dcterms:created xsi:type="dcterms:W3CDTF">2018-02-13T18:19:54Z</dcterms:created>
  <dcterms:modified xsi:type="dcterms:W3CDTF">2018-02-14T18:12:08Z</dcterms:modified>
</cp:coreProperties>
</file>