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73" r:id="rId16"/>
    <p:sldId id="274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7DDCD3-E8D7-439E-8934-01C1554A0C52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sr-Latn-RS"/>
        </a:p>
      </dgm:t>
    </dgm:pt>
    <dgm:pt modelId="{CA008986-0FE0-4888-8787-14BB342E7BBE}">
      <dgm:prSet phldrT="[Text]"/>
      <dgm:spPr/>
      <dgm:t>
        <a:bodyPr/>
        <a:lstStyle/>
        <a:p>
          <a:r>
            <a:rPr lang="sr-Latn-RS" dirty="0"/>
            <a:t>Ulaz: slika automobila</a:t>
          </a:r>
        </a:p>
      </dgm:t>
    </dgm:pt>
    <dgm:pt modelId="{43A2A280-006A-4A93-9729-BCD2CF0C12B9}" type="parTrans" cxnId="{9538F95D-9DCB-4F67-A1ED-184065100F7B}">
      <dgm:prSet/>
      <dgm:spPr/>
      <dgm:t>
        <a:bodyPr/>
        <a:lstStyle/>
        <a:p>
          <a:endParaRPr lang="sr-Latn-RS"/>
        </a:p>
      </dgm:t>
    </dgm:pt>
    <dgm:pt modelId="{F5293128-87B7-40E7-AC7C-390C4BFE00EE}" type="sibTrans" cxnId="{9538F95D-9DCB-4F67-A1ED-184065100F7B}">
      <dgm:prSet/>
      <dgm:spPr/>
      <dgm:t>
        <a:bodyPr/>
        <a:lstStyle/>
        <a:p>
          <a:endParaRPr lang="sr-Latn-RS"/>
        </a:p>
      </dgm:t>
    </dgm:pt>
    <dgm:pt modelId="{11FC9D0B-62F8-4C64-9235-FF77879209B8}">
      <dgm:prSet phldrT="[Text]"/>
      <dgm:spPr/>
      <dgm:t>
        <a:bodyPr/>
        <a:lstStyle/>
        <a:p>
          <a:r>
            <a:rPr lang="sr-Latn-RS"/>
            <a:t>YOLO detekcija pozicije tablica</a:t>
          </a:r>
        </a:p>
      </dgm:t>
    </dgm:pt>
    <dgm:pt modelId="{C167A8A9-4C05-4139-BD08-805E045E5987}" type="parTrans" cxnId="{EF7302B1-2AF8-4ABC-8727-6692CDC9FD75}">
      <dgm:prSet/>
      <dgm:spPr/>
      <dgm:t>
        <a:bodyPr/>
        <a:lstStyle/>
        <a:p>
          <a:endParaRPr lang="sr-Latn-RS"/>
        </a:p>
      </dgm:t>
    </dgm:pt>
    <dgm:pt modelId="{286DD9FB-8E25-47AC-9BA7-DA2A421A486B}" type="sibTrans" cxnId="{EF7302B1-2AF8-4ABC-8727-6692CDC9FD75}">
      <dgm:prSet/>
      <dgm:spPr/>
      <dgm:t>
        <a:bodyPr/>
        <a:lstStyle/>
        <a:p>
          <a:endParaRPr lang="sr-Latn-RS"/>
        </a:p>
      </dgm:t>
    </dgm:pt>
    <dgm:pt modelId="{49BDE117-F56D-4DA1-94AC-A53238FAD279}">
      <dgm:prSet phldrT="[Text]"/>
      <dgm:spPr/>
      <dgm:t>
        <a:bodyPr/>
        <a:lstStyle/>
        <a:p>
          <a:r>
            <a:rPr lang="sr-Latn-RS"/>
            <a:t>Isecanje tablice</a:t>
          </a:r>
        </a:p>
      </dgm:t>
    </dgm:pt>
    <dgm:pt modelId="{1595B704-611C-422F-AB57-BED48B5E7758}" type="parTrans" cxnId="{557EE1B4-F5F9-4205-BAFC-B7BD545B3829}">
      <dgm:prSet/>
      <dgm:spPr/>
      <dgm:t>
        <a:bodyPr/>
        <a:lstStyle/>
        <a:p>
          <a:endParaRPr lang="sr-Latn-RS"/>
        </a:p>
      </dgm:t>
    </dgm:pt>
    <dgm:pt modelId="{AE17EBE2-CA78-477E-A57C-1163831540F6}" type="sibTrans" cxnId="{557EE1B4-F5F9-4205-BAFC-B7BD545B3829}">
      <dgm:prSet/>
      <dgm:spPr/>
      <dgm:t>
        <a:bodyPr/>
        <a:lstStyle/>
        <a:p>
          <a:endParaRPr lang="sr-Latn-RS"/>
        </a:p>
      </dgm:t>
    </dgm:pt>
    <dgm:pt modelId="{507F40E4-3D3D-46EC-95AB-DE09B327CA5A}">
      <dgm:prSet phldrT="[Text]"/>
      <dgm:spPr/>
      <dgm:t>
        <a:bodyPr/>
        <a:lstStyle/>
        <a:p>
          <a:r>
            <a:rPr lang="sr-Latn-RS"/>
            <a:t>Obrada slike</a:t>
          </a:r>
        </a:p>
      </dgm:t>
    </dgm:pt>
    <dgm:pt modelId="{E80B420D-21FE-4439-BC5A-788CFE68BA0A}" type="parTrans" cxnId="{0AD0DFD1-9C75-4546-9906-52A2D524313E}">
      <dgm:prSet/>
      <dgm:spPr/>
      <dgm:t>
        <a:bodyPr/>
        <a:lstStyle/>
        <a:p>
          <a:endParaRPr lang="sr-Latn-RS"/>
        </a:p>
      </dgm:t>
    </dgm:pt>
    <dgm:pt modelId="{501CF7AA-0EF3-443B-B749-CFD24D3D85F8}" type="sibTrans" cxnId="{0AD0DFD1-9C75-4546-9906-52A2D524313E}">
      <dgm:prSet/>
      <dgm:spPr/>
      <dgm:t>
        <a:bodyPr/>
        <a:lstStyle/>
        <a:p>
          <a:endParaRPr lang="sr-Latn-RS"/>
        </a:p>
      </dgm:t>
    </dgm:pt>
    <dgm:pt modelId="{50DF4526-648A-498C-A1D6-5A6253B263BC}">
      <dgm:prSet phldrT="[Text]"/>
      <dgm:spPr/>
      <dgm:t>
        <a:bodyPr/>
        <a:lstStyle/>
        <a:p>
          <a:r>
            <a:rPr lang="sr-Latn-RS"/>
            <a:t>OCR</a:t>
          </a:r>
        </a:p>
      </dgm:t>
    </dgm:pt>
    <dgm:pt modelId="{2D0CAB20-51B5-43C8-B25A-935CCD0E1C16}" type="parTrans" cxnId="{BF7FD06E-7723-49F7-B633-00AF24471D46}">
      <dgm:prSet/>
      <dgm:spPr/>
      <dgm:t>
        <a:bodyPr/>
        <a:lstStyle/>
        <a:p>
          <a:endParaRPr lang="sr-Latn-RS"/>
        </a:p>
      </dgm:t>
    </dgm:pt>
    <dgm:pt modelId="{3FE47842-47D4-4C3C-952A-71003383EFC3}" type="sibTrans" cxnId="{BF7FD06E-7723-49F7-B633-00AF24471D46}">
      <dgm:prSet/>
      <dgm:spPr/>
      <dgm:t>
        <a:bodyPr/>
        <a:lstStyle/>
        <a:p>
          <a:endParaRPr lang="sr-Latn-RS"/>
        </a:p>
      </dgm:t>
    </dgm:pt>
    <dgm:pt modelId="{2018FD8B-F23E-4D86-851D-51F87A50BA8F}">
      <dgm:prSet phldrT="[Text]"/>
      <dgm:spPr/>
      <dgm:t>
        <a:bodyPr/>
        <a:lstStyle/>
        <a:p>
          <a:r>
            <a:rPr lang="sr-Latn-RS" dirty="0"/>
            <a:t>Izlaz: tekstualni format tablice</a:t>
          </a:r>
        </a:p>
      </dgm:t>
    </dgm:pt>
    <dgm:pt modelId="{4A2EB702-3E5A-41F8-A28F-1B469D046B33}" type="parTrans" cxnId="{323AE0C2-F1C3-4AB5-9D65-7BF3DE4F3C34}">
      <dgm:prSet/>
      <dgm:spPr/>
      <dgm:t>
        <a:bodyPr/>
        <a:lstStyle/>
        <a:p>
          <a:endParaRPr lang="sr-Latn-RS"/>
        </a:p>
      </dgm:t>
    </dgm:pt>
    <dgm:pt modelId="{C27CDF95-EA4B-4D4F-B1BB-71D01005AE17}" type="sibTrans" cxnId="{323AE0C2-F1C3-4AB5-9D65-7BF3DE4F3C34}">
      <dgm:prSet/>
      <dgm:spPr/>
      <dgm:t>
        <a:bodyPr/>
        <a:lstStyle/>
        <a:p>
          <a:endParaRPr lang="sr-Latn-RS"/>
        </a:p>
      </dgm:t>
    </dgm:pt>
    <dgm:pt modelId="{2F38ACF8-60FC-433E-AECA-88115F1D137F}" type="pres">
      <dgm:prSet presAssocID="{667DDCD3-E8D7-439E-8934-01C1554A0C52}" presName="Name0" presStyleCnt="0">
        <dgm:presLayoutVars>
          <dgm:dir/>
          <dgm:resizeHandles val="exact"/>
        </dgm:presLayoutVars>
      </dgm:prSet>
      <dgm:spPr/>
    </dgm:pt>
    <dgm:pt modelId="{6E62F6EC-36F9-4DC3-8A3F-DA50A5E9F662}" type="pres">
      <dgm:prSet presAssocID="{CA008986-0FE0-4888-8787-14BB342E7BBE}" presName="node" presStyleLbl="node1" presStyleIdx="0" presStyleCnt="6">
        <dgm:presLayoutVars>
          <dgm:bulletEnabled val="1"/>
        </dgm:presLayoutVars>
      </dgm:prSet>
      <dgm:spPr/>
    </dgm:pt>
    <dgm:pt modelId="{780C3A98-BBD7-4FD3-AD19-BC20E319DE7D}" type="pres">
      <dgm:prSet presAssocID="{F5293128-87B7-40E7-AC7C-390C4BFE00EE}" presName="sibTrans" presStyleLbl="sibTrans2D1" presStyleIdx="0" presStyleCnt="5"/>
      <dgm:spPr/>
    </dgm:pt>
    <dgm:pt modelId="{DC7D4484-F8DB-4C6F-AB79-FE2581497F28}" type="pres">
      <dgm:prSet presAssocID="{F5293128-87B7-40E7-AC7C-390C4BFE00EE}" presName="connectorText" presStyleLbl="sibTrans2D1" presStyleIdx="0" presStyleCnt="5"/>
      <dgm:spPr/>
    </dgm:pt>
    <dgm:pt modelId="{BA80D90C-BB54-497A-851D-49C38FE1914C}" type="pres">
      <dgm:prSet presAssocID="{11FC9D0B-62F8-4C64-9235-FF77879209B8}" presName="node" presStyleLbl="node1" presStyleIdx="1" presStyleCnt="6">
        <dgm:presLayoutVars>
          <dgm:bulletEnabled val="1"/>
        </dgm:presLayoutVars>
      </dgm:prSet>
      <dgm:spPr/>
    </dgm:pt>
    <dgm:pt modelId="{82A9E309-573C-4CBF-9306-F204B3A2D80C}" type="pres">
      <dgm:prSet presAssocID="{286DD9FB-8E25-47AC-9BA7-DA2A421A486B}" presName="sibTrans" presStyleLbl="sibTrans2D1" presStyleIdx="1" presStyleCnt="5"/>
      <dgm:spPr/>
    </dgm:pt>
    <dgm:pt modelId="{90613E71-0FA9-4007-970F-8DFCB26F8A4F}" type="pres">
      <dgm:prSet presAssocID="{286DD9FB-8E25-47AC-9BA7-DA2A421A486B}" presName="connectorText" presStyleLbl="sibTrans2D1" presStyleIdx="1" presStyleCnt="5"/>
      <dgm:spPr/>
    </dgm:pt>
    <dgm:pt modelId="{967A0378-A4E0-44F9-98FF-82971FBF28CE}" type="pres">
      <dgm:prSet presAssocID="{49BDE117-F56D-4DA1-94AC-A53238FAD279}" presName="node" presStyleLbl="node1" presStyleIdx="2" presStyleCnt="6">
        <dgm:presLayoutVars>
          <dgm:bulletEnabled val="1"/>
        </dgm:presLayoutVars>
      </dgm:prSet>
      <dgm:spPr/>
    </dgm:pt>
    <dgm:pt modelId="{B2DAD674-340E-4F1A-BE2E-BA555C151419}" type="pres">
      <dgm:prSet presAssocID="{AE17EBE2-CA78-477E-A57C-1163831540F6}" presName="sibTrans" presStyleLbl="sibTrans2D1" presStyleIdx="2" presStyleCnt="5"/>
      <dgm:spPr/>
    </dgm:pt>
    <dgm:pt modelId="{D845F852-2813-45AE-982F-18F4F17C9C92}" type="pres">
      <dgm:prSet presAssocID="{AE17EBE2-CA78-477E-A57C-1163831540F6}" presName="connectorText" presStyleLbl="sibTrans2D1" presStyleIdx="2" presStyleCnt="5"/>
      <dgm:spPr/>
    </dgm:pt>
    <dgm:pt modelId="{13B49871-B095-48A4-A90A-4DE7919ECD1F}" type="pres">
      <dgm:prSet presAssocID="{507F40E4-3D3D-46EC-95AB-DE09B327CA5A}" presName="node" presStyleLbl="node1" presStyleIdx="3" presStyleCnt="6">
        <dgm:presLayoutVars>
          <dgm:bulletEnabled val="1"/>
        </dgm:presLayoutVars>
      </dgm:prSet>
      <dgm:spPr/>
    </dgm:pt>
    <dgm:pt modelId="{67F33205-E35E-4A90-9009-7C5F88CD22BA}" type="pres">
      <dgm:prSet presAssocID="{501CF7AA-0EF3-443B-B749-CFD24D3D85F8}" presName="sibTrans" presStyleLbl="sibTrans2D1" presStyleIdx="3" presStyleCnt="5"/>
      <dgm:spPr/>
    </dgm:pt>
    <dgm:pt modelId="{FBD6A430-F210-462E-B6FA-4917D176DCEB}" type="pres">
      <dgm:prSet presAssocID="{501CF7AA-0EF3-443B-B749-CFD24D3D85F8}" presName="connectorText" presStyleLbl="sibTrans2D1" presStyleIdx="3" presStyleCnt="5"/>
      <dgm:spPr/>
    </dgm:pt>
    <dgm:pt modelId="{F810A77F-EDA2-4C98-B7CE-AFD53135B0CA}" type="pres">
      <dgm:prSet presAssocID="{50DF4526-648A-498C-A1D6-5A6253B263BC}" presName="node" presStyleLbl="node1" presStyleIdx="4" presStyleCnt="6">
        <dgm:presLayoutVars>
          <dgm:bulletEnabled val="1"/>
        </dgm:presLayoutVars>
      </dgm:prSet>
      <dgm:spPr/>
    </dgm:pt>
    <dgm:pt modelId="{C2FD3813-8042-4191-A9F4-29B6015F50F8}" type="pres">
      <dgm:prSet presAssocID="{3FE47842-47D4-4C3C-952A-71003383EFC3}" presName="sibTrans" presStyleLbl="sibTrans2D1" presStyleIdx="4" presStyleCnt="5"/>
      <dgm:spPr/>
    </dgm:pt>
    <dgm:pt modelId="{63F2EDFC-70F3-40BB-AD28-0C0E93A57DE3}" type="pres">
      <dgm:prSet presAssocID="{3FE47842-47D4-4C3C-952A-71003383EFC3}" presName="connectorText" presStyleLbl="sibTrans2D1" presStyleIdx="4" presStyleCnt="5"/>
      <dgm:spPr/>
    </dgm:pt>
    <dgm:pt modelId="{B64E506A-B6BE-453D-90D9-B561A7EC11B2}" type="pres">
      <dgm:prSet presAssocID="{2018FD8B-F23E-4D86-851D-51F87A50BA8F}" presName="node" presStyleLbl="node1" presStyleIdx="5" presStyleCnt="6">
        <dgm:presLayoutVars>
          <dgm:bulletEnabled val="1"/>
        </dgm:presLayoutVars>
      </dgm:prSet>
      <dgm:spPr/>
    </dgm:pt>
  </dgm:ptLst>
  <dgm:cxnLst>
    <dgm:cxn modelId="{F30AC006-6580-466F-AF45-CFB28876D2A9}" type="presOf" srcId="{AE17EBE2-CA78-477E-A57C-1163831540F6}" destId="{B2DAD674-340E-4F1A-BE2E-BA555C151419}" srcOrd="0" destOrd="0" presId="urn:microsoft.com/office/officeart/2005/8/layout/process1"/>
    <dgm:cxn modelId="{AD9AC21B-E431-44F6-9018-A40CE65CF6B2}" type="presOf" srcId="{501CF7AA-0EF3-443B-B749-CFD24D3D85F8}" destId="{67F33205-E35E-4A90-9009-7C5F88CD22BA}" srcOrd="0" destOrd="0" presId="urn:microsoft.com/office/officeart/2005/8/layout/process1"/>
    <dgm:cxn modelId="{747AB936-63B2-49FC-A23D-8CCFB6C27AC4}" type="presOf" srcId="{F5293128-87B7-40E7-AC7C-390C4BFE00EE}" destId="{780C3A98-BBD7-4FD3-AD19-BC20E319DE7D}" srcOrd="0" destOrd="0" presId="urn:microsoft.com/office/officeart/2005/8/layout/process1"/>
    <dgm:cxn modelId="{99227C3E-FEE2-431C-8294-CCE3D3F7B45F}" type="presOf" srcId="{501CF7AA-0EF3-443B-B749-CFD24D3D85F8}" destId="{FBD6A430-F210-462E-B6FA-4917D176DCEB}" srcOrd="1" destOrd="0" presId="urn:microsoft.com/office/officeart/2005/8/layout/process1"/>
    <dgm:cxn modelId="{5112175C-7555-4D64-98AA-68B43D6A18B8}" type="presOf" srcId="{49BDE117-F56D-4DA1-94AC-A53238FAD279}" destId="{967A0378-A4E0-44F9-98FF-82971FBF28CE}" srcOrd="0" destOrd="0" presId="urn:microsoft.com/office/officeart/2005/8/layout/process1"/>
    <dgm:cxn modelId="{9538F95D-9DCB-4F67-A1ED-184065100F7B}" srcId="{667DDCD3-E8D7-439E-8934-01C1554A0C52}" destId="{CA008986-0FE0-4888-8787-14BB342E7BBE}" srcOrd="0" destOrd="0" parTransId="{43A2A280-006A-4A93-9729-BCD2CF0C12B9}" sibTransId="{F5293128-87B7-40E7-AC7C-390C4BFE00EE}"/>
    <dgm:cxn modelId="{BF7FD06E-7723-49F7-B633-00AF24471D46}" srcId="{667DDCD3-E8D7-439E-8934-01C1554A0C52}" destId="{50DF4526-648A-498C-A1D6-5A6253B263BC}" srcOrd="4" destOrd="0" parTransId="{2D0CAB20-51B5-43C8-B25A-935CCD0E1C16}" sibTransId="{3FE47842-47D4-4C3C-952A-71003383EFC3}"/>
    <dgm:cxn modelId="{D0DCAA75-0494-41AA-B4BB-8102CE4F049E}" type="presOf" srcId="{3FE47842-47D4-4C3C-952A-71003383EFC3}" destId="{63F2EDFC-70F3-40BB-AD28-0C0E93A57DE3}" srcOrd="1" destOrd="0" presId="urn:microsoft.com/office/officeart/2005/8/layout/process1"/>
    <dgm:cxn modelId="{D264928B-EF5A-49D4-B720-11226FB95E22}" type="presOf" srcId="{3FE47842-47D4-4C3C-952A-71003383EFC3}" destId="{C2FD3813-8042-4191-A9F4-29B6015F50F8}" srcOrd="0" destOrd="0" presId="urn:microsoft.com/office/officeart/2005/8/layout/process1"/>
    <dgm:cxn modelId="{9DE9FA94-1E9C-4A5C-A8EA-C54117D63AD8}" type="presOf" srcId="{11FC9D0B-62F8-4C64-9235-FF77879209B8}" destId="{BA80D90C-BB54-497A-851D-49C38FE1914C}" srcOrd="0" destOrd="0" presId="urn:microsoft.com/office/officeart/2005/8/layout/process1"/>
    <dgm:cxn modelId="{CF7A6A9F-2D03-4B38-AC17-FF9AA0FBF365}" type="presOf" srcId="{AE17EBE2-CA78-477E-A57C-1163831540F6}" destId="{D845F852-2813-45AE-982F-18F4F17C9C92}" srcOrd="1" destOrd="0" presId="urn:microsoft.com/office/officeart/2005/8/layout/process1"/>
    <dgm:cxn modelId="{0A590CA6-325F-4763-8E28-731612A88559}" type="presOf" srcId="{2018FD8B-F23E-4D86-851D-51F87A50BA8F}" destId="{B64E506A-B6BE-453D-90D9-B561A7EC11B2}" srcOrd="0" destOrd="0" presId="urn:microsoft.com/office/officeart/2005/8/layout/process1"/>
    <dgm:cxn modelId="{EF7302B1-2AF8-4ABC-8727-6692CDC9FD75}" srcId="{667DDCD3-E8D7-439E-8934-01C1554A0C52}" destId="{11FC9D0B-62F8-4C64-9235-FF77879209B8}" srcOrd="1" destOrd="0" parTransId="{C167A8A9-4C05-4139-BD08-805E045E5987}" sibTransId="{286DD9FB-8E25-47AC-9BA7-DA2A421A486B}"/>
    <dgm:cxn modelId="{2BE30EB1-D3E2-4980-BD3D-878449885C66}" type="presOf" srcId="{286DD9FB-8E25-47AC-9BA7-DA2A421A486B}" destId="{82A9E309-573C-4CBF-9306-F204B3A2D80C}" srcOrd="0" destOrd="0" presId="urn:microsoft.com/office/officeart/2005/8/layout/process1"/>
    <dgm:cxn modelId="{804821B1-C9F8-469C-8BA6-690CB7EF94E2}" type="presOf" srcId="{CA008986-0FE0-4888-8787-14BB342E7BBE}" destId="{6E62F6EC-36F9-4DC3-8A3F-DA50A5E9F662}" srcOrd="0" destOrd="0" presId="urn:microsoft.com/office/officeart/2005/8/layout/process1"/>
    <dgm:cxn modelId="{557EE1B4-F5F9-4205-BAFC-B7BD545B3829}" srcId="{667DDCD3-E8D7-439E-8934-01C1554A0C52}" destId="{49BDE117-F56D-4DA1-94AC-A53238FAD279}" srcOrd="2" destOrd="0" parTransId="{1595B704-611C-422F-AB57-BED48B5E7758}" sibTransId="{AE17EBE2-CA78-477E-A57C-1163831540F6}"/>
    <dgm:cxn modelId="{B648DAB7-C8D3-4564-A3EE-1A806FBFFF7D}" type="presOf" srcId="{50DF4526-648A-498C-A1D6-5A6253B263BC}" destId="{F810A77F-EDA2-4C98-B7CE-AFD53135B0CA}" srcOrd="0" destOrd="0" presId="urn:microsoft.com/office/officeart/2005/8/layout/process1"/>
    <dgm:cxn modelId="{28CA02BC-8194-4627-ACD6-E614163548F7}" type="presOf" srcId="{F5293128-87B7-40E7-AC7C-390C4BFE00EE}" destId="{DC7D4484-F8DB-4C6F-AB79-FE2581497F28}" srcOrd="1" destOrd="0" presId="urn:microsoft.com/office/officeart/2005/8/layout/process1"/>
    <dgm:cxn modelId="{323AE0C2-F1C3-4AB5-9D65-7BF3DE4F3C34}" srcId="{667DDCD3-E8D7-439E-8934-01C1554A0C52}" destId="{2018FD8B-F23E-4D86-851D-51F87A50BA8F}" srcOrd="5" destOrd="0" parTransId="{4A2EB702-3E5A-41F8-A28F-1B469D046B33}" sibTransId="{C27CDF95-EA4B-4D4F-B1BB-71D01005AE17}"/>
    <dgm:cxn modelId="{0AD0DFD1-9C75-4546-9906-52A2D524313E}" srcId="{667DDCD3-E8D7-439E-8934-01C1554A0C52}" destId="{507F40E4-3D3D-46EC-95AB-DE09B327CA5A}" srcOrd="3" destOrd="0" parTransId="{E80B420D-21FE-4439-BC5A-788CFE68BA0A}" sibTransId="{501CF7AA-0EF3-443B-B749-CFD24D3D85F8}"/>
    <dgm:cxn modelId="{86426AEB-AFE5-45E4-96E6-8D6770685C32}" type="presOf" srcId="{507F40E4-3D3D-46EC-95AB-DE09B327CA5A}" destId="{13B49871-B095-48A4-A90A-4DE7919ECD1F}" srcOrd="0" destOrd="0" presId="urn:microsoft.com/office/officeart/2005/8/layout/process1"/>
    <dgm:cxn modelId="{6D39D4F1-03A9-455F-89C4-D523C98386AF}" type="presOf" srcId="{286DD9FB-8E25-47AC-9BA7-DA2A421A486B}" destId="{90613E71-0FA9-4007-970F-8DFCB26F8A4F}" srcOrd="1" destOrd="0" presId="urn:microsoft.com/office/officeart/2005/8/layout/process1"/>
    <dgm:cxn modelId="{84DAC3FE-3D70-4DAC-A75C-6338C4CE5B6A}" type="presOf" srcId="{667DDCD3-E8D7-439E-8934-01C1554A0C52}" destId="{2F38ACF8-60FC-433E-AECA-88115F1D137F}" srcOrd="0" destOrd="0" presId="urn:microsoft.com/office/officeart/2005/8/layout/process1"/>
    <dgm:cxn modelId="{8D1DA567-F836-479E-A5C3-C6E318EF2AD6}" type="presParOf" srcId="{2F38ACF8-60FC-433E-AECA-88115F1D137F}" destId="{6E62F6EC-36F9-4DC3-8A3F-DA50A5E9F662}" srcOrd="0" destOrd="0" presId="urn:microsoft.com/office/officeart/2005/8/layout/process1"/>
    <dgm:cxn modelId="{536602F5-ADF2-4718-9376-7CE0A0B735F2}" type="presParOf" srcId="{2F38ACF8-60FC-433E-AECA-88115F1D137F}" destId="{780C3A98-BBD7-4FD3-AD19-BC20E319DE7D}" srcOrd="1" destOrd="0" presId="urn:microsoft.com/office/officeart/2005/8/layout/process1"/>
    <dgm:cxn modelId="{867CBEE7-9262-4881-B606-EE263A03ABB6}" type="presParOf" srcId="{780C3A98-BBD7-4FD3-AD19-BC20E319DE7D}" destId="{DC7D4484-F8DB-4C6F-AB79-FE2581497F28}" srcOrd="0" destOrd="0" presId="urn:microsoft.com/office/officeart/2005/8/layout/process1"/>
    <dgm:cxn modelId="{20ADFC1F-CF5E-4E1B-8BA9-8BC0C709CFFE}" type="presParOf" srcId="{2F38ACF8-60FC-433E-AECA-88115F1D137F}" destId="{BA80D90C-BB54-497A-851D-49C38FE1914C}" srcOrd="2" destOrd="0" presId="urn:microsoft.com/office/officeart/2005/8/layout/process1"/>
    <dgm:cxn modelId="{BD4CEE7F-3D1E-4B61-8EC6-0FFEC07F24AB}" type="presParOf" srcId="{2F38ACF8-60FC-433E-AECA-88115F1D137F}" destId="{82A9E309-573C-4CBF-9306-F204B3A2D80C}" srcOrd="3" destOrd="0" presId="urn:microsoft.com/office/officeart/2005/8/layout/process1"/>
    <dgm:cxn modelId="{78FC31BF-155B-42FA-B5D6-D14C76745E08}" type="presParOf" srcId="{82A9E309-573C-4CBF-9306-F204B3A2D80C}" destId="{90613E71-0FA9-4007-970F-8DFCB26F8A4F}" srcOrd="0" destOrd="0" presId="urn:microsoft.com/office/officeart/2005/8/layout/process1"/>
    <dgm:cxn modelId="{73BFEB53-4C6B-4F07-890A-8AB44D0ED37F}" type="presParOf" srcId="{2F38ACF8-60FC-433E-AECA-88115F1D137F}" destId="{967A0378-A4E0-44F9-98FF-82971FBF28CE}" srcOrd="4" destOrd="0" presId="urn:microsoft.com/office/officeart/2005/8/layout/process1"/>
    <dgm:cxn modelId="{5CDF06F2-A53A-4BC9-BA07-B6ED678A9EF7}" type="presParOf" srcId="{2F38ACF8-60FC-433E-AECA-88115F1D137F}" destId="{B2DAD674-340E-4F1A-BE2E-BA555C151419}" srcOrd="5" destOrd="0" presId="urn:microsoft.com/office/officeart/2005/8/layout/process1"/>
    <dgm:cxn modelId="{BA14A18F-3B88-4F6D-95A6-EC83F61B3B9C}" type="presParOf" srcId="{B2DAD674-340E-4F1A-BE2E-BA555C151419}" destId="{D845F852-2813-45AE-982F-18F4F17C9C92}" srcOrd="0" destOrd="0" presId="urn:microsoft.com/office/officeart/2005/8/layout/process1"/>
    <dgm:cxn modelId="{D591CAA4-21F0-496D-9276-811372BCB9E6}" type="presParOf" srcId="{2F38ACF8-60FC-433E-AECA-88115F1D137F}" destId="{13B49871-B095-48A4-A90A-4DE7919ECD1F}" srcOrd="6" destOrd="0" presId="urn:microsoft.com/office/officeart/2005/8/layout/process1"/>
    <dgm:cxn modelId="{5EF71F77-DA95-4E2F-8B95-1CDB2C05621F}" type="presParOf" srcId="{2F38ACF8-60FC-433E-AECA-88115F1D137F}" destId="{67F33205-E35E-4A90-9009-7C5F88CD22BA}" srcOrd="7" destOrd="0" presId="urn:microsoft.com/office/officeart/2005/8/layout/process1"/>
    <dgm:cxn modelId="{8AE66342-B753-41FF-994A-3E1439BB2F84}" type="presParOf" srcId="{67F33205-E35E-4A90-9009-7C5F88CD22BA}" destId="{FBD6A430-F210-462E-B6FA-4917D176DCEB}" srcOrd="0" destOrd="0" presId="urn:microsoft.com/office/officeart/2005/8/layout/process1"/>
    <dgm:cxn modelId="{78FE5053-FE8A-4BC5-9DBE-3CC5F5C52643}" type="presParOf" srcId="{2F38ACF8-60FC-433E-AECA-88115F1D137F}" destId="{F810A77F-EDA2-4C98-B7CE-AFD53135B0CA}" srcOrd="8" destOrd="0" presId="urn:microsoft.com/office/officeart/2005/8/layout/process1"/>
    <dgm:cxn modelId="{5F8F7BB2-ADDC-4BC3-B6DE-3141C8499F50}" type="presParOf" srcId="{2F38ACF8-60FC-433E-AECA-88115F1D137F}" destId="{C2FD3813-8042-4191-A9F4-29B6015F50F8}" srcOrd="9" destOrd="0" presId="urn:microsoft.com/office/officeart/2005/8/layout/process1"/>
    <dgm:cxn modelId="{4F2B77FA-66F1-412B-9535-02B91F51BDC1}" type="presParOf" srcId="{C2FD3813-8042-4191-A9F4-29B6015F50F8}" destId="{63F2EDFC-70F3-40BB-AD28-0C0E93A57DE3}" srcOrd="0" destOrd="0" presId="urn:microsoft.com/office/officeart/2005/8/layout/process1"/>
    <dgm:cxn modelId="{154154D1-72C5-4B16-8795-18106A6BBBD2}" type="presParOf" srcId="{2F38ACF8-60FC-433E-AECA-88115F1D137F}" destId="{B64E506A-B6BE-453D-90D9-B561A7EC11B2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2F6EC-36F9-4DC3-8A3F-DA50A5E9F662}">
      <dsp:nvSpPr>
        <dsp:cNvPr id="0" name=""/>
        <dsp:cNvSpPr/>
      </dsp:nvSpPr>
      <dsp:spPr>
        <a:xfrm>
          <a:off x="0" y="1482360"/>
          <a:ext cx="1074538" cy="9167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400" kern="1200" dirty="0"/>
            <a:t>Ulaz: slika automobila</a:t>
          </a:r>
        </a:p>
      </dsp:txBody>
      <dsp:txXfrm>
        <a:off x="26850" y="1509210"/>
        <a:ext cx="1020838" cy="863016"/>
      </dsp:txXfrm>
    </dsp:sp>
    <dsp:sp modelId="{780C3A98-BBD7-4FD3-AD19-BC20E319DE7D}">
      <dsp:nvSpPr>
        <dsp:cNvPr id="0" name=""/>
        <dsp:cNvSpPr/>
      </dsp:nvSpPr>
      <dsp:spPr>
        <a:xfrm>
          <a:off x="1181992" y="1807475"/>
          <a:ext cx="227802" cy="266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1100" kern="1200"/>
        </a:p>
      </dsp:txBody>
      <dsp:txXfrm>
        <a:off x="1181992" y="1860772"/>
        <a:ext cx="159461" cy="159891"/>
      </dsp:txXfrm>
    </dsp:sp>
    <dsp:sp modelId="{BA80D90C-BB54-497A-851D-49C38FE1914C}">
      <dsp:nvSpPr>
        <dsp:cNvPr id="0" name=""/>
        <dsp:cNvSpPr/>
      </dsp:nvSpPr>
      <dsp:spPr>
        <a:xfrm>
          <a:off x="1504354" y="1482360"/>
          <a:ext cx="1074538" cy="9167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400" kern="1200"/>
            <a:t>YOLO detekcija pozicije tablica</a:t>
          </a:r>
        </a:p>
      </dsp:txBody>
      <dsp:txXfrm>
        <a:off x="1531204" y="1509210"/>
        <a:ext cx="1020838" cy="863016"/>
      </dsp:txXfrm>
    </dsp:sp>
    <dsp:sp modelId="{82A9E309-573C-4CBF-9306-F204B3A2D80C}">
      <dsp:nvSpPr>
        <dsp:cNvPr id="0" name=""/>
        <dsp:cNvSpPr/>
      </dsp:nvSpPr>
      <dsp:spPr>
        <a:xfrm>
          <a:off x="2686347" y="1807475"/>
          <a:ext cx="227802" cy="266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1100" kern="1200"/>
        </a:p>
      </dsp:txBody>
      <dsp:txXfrm>
        <a:off x="2686347" y="1860772"/>
        <a:ext cx="159461" cy="159891"/>
      </dsp:txXfrm>
    </dsp:sp>
    <dsp:sp modelId="{967A0378-A4E0-44F9-98FF-82971FBF28CE}">
      <dsp:nvSpPr>
        <dsp:cNvPr id="0" name=""/>
        <dsp:cNvSpPr/>
      </dsp:nvSpPr>
      <dsp:spPr>
        <a:xfrm>
          <a:off x="3008709" y="1482360"/>
          <a:ext cx="1074538" cy="9167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400" kern="1200"/>
            <a:t>Isecanje tablice</a:t>
          </a:r>
        </a:p>
      </dsp:txBody>
      <dsp:txXfrm>
        <a:off x="3035559" y="1509210"/>
        <a:ext cx="1020838" cy="863016"/>
      </dsp:txXfrm>
    </dsp:sp>
    <dsp:sp modelId="{B2DAD674-340E-4F1A-BE2E-BA555C151419}">
      <dsp:nvSpPr>
        <dsp:cNvPr id="0" name=""/>
        <dsp:cNvSpPr/>
      </dsp:nvSpPr>
      <dsp:spPr>
        <a:xfrm>
          <a:off x="4190702" y="1807475"/>
          <a:ext cx="227802" cy="266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1100" kern="1200"/>
        </a:p>
      </dsp:txBody>
      <dsp:txXfrm>
        <a:off x="4190702" y="1860772"/>
        <a:ext cx="159461" cy="159891"/>
      </dsp:txXfrm>
    </dsp:sp>
    <dsp:sp modelId="{13B49871-B095-48A4-A90A-4DE7919ECD1F}">
      <dsp:nvSpPr>
        <dsp:cNvPr id="0" name=""/>
        <dsp:cNvSpPr/>
      </dsp:nvSpPr>
      <dsp:spPr>
        <a:xfrm>
          <a:off x="4513063" y="1482360"/>
          <a:ext cx="1074538" cy="9167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400" kern="1200"/>
            <a:t>Obrada slike</a:t>
          </a:r>
        </a:p>
      </dsp:txBody>
      <dsp:txXfrm>
        <a:off x="4539913" y="1509210"/>
        <a:ext cx="1020838" cy="863016"/>
      </dsp:txXfrm>
    </dsp:sp>
    <dsp:sp modelId="{67F33205-E35E-4A90-9009-7C5F88CD22BA}">
      <dsp:nvSpPr>
        <dsp:cNvPr id="0" name=""/>
        <dsp:cNvSpPr/>
      </dsp:nvSpPr>
      <dsp:spPr>
        <a:xfrm>
          <a:off x="5695056" y="1807475"/>
          <a:ext cx="227802" cy="266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1100" kern="1200"/>
        </a:p>
      </dsp:txBody>
      <dsp:txXfrm>
        <a:off x="5695056" y="1860772"/>
        <a:ext cx="159461" cy="159891"/>
      </dsp:txXfrm>
    </dsp:sp>
    <dsp:sp modelId="{F810A77F-EDA2-4C98-B7CE-AFD53135B0CA}">
      <dsp:nvSpPr>
        <dsp:cNvPr id="0" name=""/>
        <dsp:cNvSpPr/>
      </dsp:nvSpPr>
      <dsp:spPr>
        <a:xfrm>
          <a:off x="6017418" y="1482360"/>
          <a:ext cx="1074538" cy="9167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400" kern="1200"/>
            <a:t>OCR</a:t>
          </a:r>
        </a:p>
      </dsp:txBody>
      <dsp:txXfrm>
        <a:off x="6044268" y="1509210"/>
        <a:ext cx="1020838" cy="863016"/>
      </dsp:txXfrm>
    </dsp:sp>
    <dsp:sp modelId="{C2FD3813-8042-4191-A9F4-29B6015F50F8}">
      <dsp:nvSpPr>
        <dsp:cNvPr id="0" name=""/>
        <dsp:cNvSpPr/>
      </dsp:nvSpPr>
      <dsp:spPr>
        <a:xfrm>
          <a:off x="7199411" y="1807475"/>
          <a:ext cx="227802" cy="2664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r-Latn-RS" sz="1100" kern="1200"/>
        </a:p>
      </dsp:txBody>
      <dsp:txXfrm>
        <a:off x="7199411" y="1860772"/>
        <a:ext cx="159461" cy="159891"/>
      </dsp:txXfrm>
    </dsp:sp>
    <dsp:sp modelId="{B64E506A-B6BE-453D-90D9-B561A7EC11B2}">
      <dsp:nvSpPr>
        <dsp:cNvPr id="0" name=""/>
        <dsp:cNvSpPr/>
      </dsp:nvSpPr>
      <dsp:spPr>
        <a:xfrm>
          <a:off x="7521773" y="1482360"/>
          <a:ext cx="1074538" cy="9167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400" kern="1200" dirty="0"/>
            <a:t>Izlaz: tekstualni format tablice</a:t>
          </a:r>
        </a:p>
      </dsp:txBody>
      <dsp:txXfrm>
        <a:off x="7548623" y="1509210"/>
        <a:ext cx="1020838" cy="86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14.10.2025.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3993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14.10.2025.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7602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14.10.2025.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620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14.10.2025.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24910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14.10.2025.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3937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14.10.2025.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46658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14.10.2025.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36278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14.10.2025.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365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14.10.2025.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4332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14.10.2025.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870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14.10.2025.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6864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14.10.2025.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4395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14.10.2025.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243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14.10.2025.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825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14.10.2025.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7321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5FF83-0B1F-41C5-90A9-70A6B20E0842}" type="datetimeFigureOut">
              <a:rPr lang="sr-Latn-RS" smtClean="0"/>
              <a:t>14.10.2025.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642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5FF83-0B1F-41C5-90A9-70A6B20E0842}" type="datetimeFigureOut">
              <a:rPr lang="sr-Latn-RS" smtClean="0"/>
              <a:t>14.10.2025.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CA625F-1DF8-45AE-9D1F-00660C51805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7598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800D-A530-497B-5D5B-3BD7A8EC0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Prepoznavanje registarskih tablica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5FE59-498D-4390-33FD-F7D5B7AA9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Luka Bradić</a:t>
            </a:r>
          </a:p>
          <a:p>
            <a:r>
              <a:rPr lang="sr-Latn-RS" dirty="0"/>
              <a:t>SV53/2022</a:t>
            </a:r>
          </a:p>
        </p:txBody>
      </p:sp>
    </p:spTree>
    <p:extLst>
      <p:ext uri="{BB962C8B-B14F-4D97-AF65-F5344CB8AC3E}">
        <p14:creationId xmlns:p14="http://schemas.microsoft.com/office/powerpoint/2010/main" val="402240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AF5C9-1248-BBF3-48A2-C14CF28DA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EEAF-9F9F-D493-9841-3FEED14F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Demonstracija - isecanje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4BDAE5-34F2-261B-5D86-6C5FCF082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9" t="69345" r="38763" b="23629"/>
          <a:stretch>
            <a:fillRect/>
          </a:stretch>
        </p:blipFill>
        <p:spPr>
          <a:xfrm>
            <a:off x="677334" y="2911674"/>
            <a:ext cx="4959201" cy="1034652"/>
          </a:xfrm>
        </p:spPr>
      </p:pic>
    </p:spTree>
    <p:extLst>
      <p:ext uri="{BB962C8B-B14F-4D97-AF65-F5344CB8AC3E}">
        <p14:creationId xmlns:p14="http://schemas.microsoft.com/office/powerpoint/2010/main" val="3786093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7CAA7-4FBF-401E-9BB4-D40F7F2B1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232A-D700-B4BE-FFB8-E315CF73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Demonstracija – obrada slike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DACB5-E786-904F-3AAF-2EE89C9F4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9" t="69345" r="38763" b="23629"/>
          <a:stretch>
            <a:fillRect/>
          </a:stretch>
        </p:blipFill>
        <p:spPr>
          <a:xfrm>
            <a:off x="677334" y="2911674"/>
            <a:ext cx="4959201" cy="1034652"/>
          </a:xfrm>
        </p:spPr>
      </p:pic>
    </p:spTree>
    <p:extLst>
      <p:ext uri="{BB962C8B-B14F-4D97-AF65-F5344CB8AC3E}">
        <p14:creationId xmlns:p14="http://schemas.microsoft.com/office/powerpoint/2010/main" val="34627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E7710-02F6-EA27-D8D2-5BC3C96E0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BA74-73E5-F7C7-5359-1670815C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Demonstracija - OCR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51A9E-A4C0-F8A1-C54C-DF0BECB3F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91156"/>
            <a:ext cx="6286175" cy="8756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sr-Latn-RS" sz="7800" dirty="0" err="1"/>
              <a:t>predicted</a:t>
            </a:r>
            <a:r>
              <a:rPr lang="sr-Latn-RS" sz="7800" dirty="0"/>
              <a:t> = [„BG“, „151AA“]</a:t>
            </a:r>
            <a:endParaRPr lang="sr-Latn-RS" sz="6000" dirty="0"/>
          </a:p>
        </p:txBody>
      </p:sp>
    </p:spTree>
    <p:extLst>
      <p:ext uri="{BB962C8B-B14F-4D97-AF65-F5344CB8AC3E}">
        <p14:creationId xmlns:p14="http://schemas.microsoft.com/office/powerpoint/2010/main" val="4072607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13E7B-60F4-3D15-0522-4F44BE217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1DFE-4D22-745D-CED2-28EA478A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Demonstracija - izlaz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D23D6-048C-423A-9593-2DFAC2CA3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91156"/>
            <a:ext cx="6286175" cy="8756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r-Latn-RS" sz="7800" b="1" dirty="0"/>
              <a:t>BG151AA</a:t>
            </a:r>
            <a:endParaRPr lang="sr-Latn-RS" sz="6000" b="1" dirty="0"/>
          </a:p>
        </p:txBody>
      </p:sp>
    </p:spTree>
    <p:extLst>
      <p:ext uri="{BB962C8B-B14F-4D97-AF65-F5344CB8AC3E}">
        <p14:creationId xmlns:p14="http://schemas.microsoft.com/office/powerpoint/2010/main" val="2435472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260CF-5A81-6B6A-B49C-8D52B740D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F05D-A755-A02A-89A7-A2BDC67C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Evaluacija Sistema</a:t>
            </a:r>
            <a:r>
              <a:rPr lang="en-US" dirty="0"/>
              <a:t> - YOLO</a:t>
            </a:r>
            <a:endParaRPr lang="sr-Latn-R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68A47E-0322-BDFB-2383-5EC6C84FA1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649069"/>
              </p:ext>
            </p:extLst>
          </p:nvPr>
        </p:nvGraphicFramePr>
        <p:xfrm>
          <a:off x="677334" y="1454075"/>
          <a:ext cx="89323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460">
                  <a:extLst>
                    <a:ext uri="{9D8B030D-6E8A-4147-A177-3AD203B41FA5}">
                      <a16:colId xmlns:a16="http://schemas.microsoft.com/office/drawing/2014/main" val="1364248812"/>
                    </a:ext>
                  </a:extLst>
                </a:gridCol>
                <a:gridCol w="1786460">
                  <a:extLst>
                    <a:ext uri="{9D8B030D-6E8A-4147-A177-3AD203B41FA5}">
                      <a16:colId xmlns:a16="http://schemas.microsoft.com/office/drawing/2014/main" val="2370963011"/>
                    </a:ext>
                  </a:extLst>
                </a:gridCol>
                <a:gridCol w="1786460">
                  <a:extLst>
                    <a:ext uri="{9D8B030D-6E8A-4147-A177-3AD203B41FA5}">
                      <a16:colId xmlns:a16="http://schemas.microsoft.com/office/drawing/2014/main" val="1268194370"/>
                    </a:ext>
                  </a:extLst>
                </a:gridCol>
                <a:gridCol w="1786460">
                  <a:extLst>
                    <a:ext uri="{9D8B030D-6E8A-4147-A177-3AD203B41FA5}">
                      <a16:colId xmlns:a16="http://schemas.microsoft.com/office/drawing/2014/main" val="59899557"/>
                    </a:ext>
                  </a:extLst>
                </a:gridCol>
                <a:gridCol w="1786460">
                  <a:extLst>
                    <a:ext uri="{9D8B030D-6E8A-4147-A177-3AD203B41FA5}">
                      <a16:colId xmlns:a16="http://schemas.microsoft.com/office/drawing/2014/main" val="3447203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mAP@0.5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mAP@0.5:0.95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9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Small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0.9743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0.9333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0.9850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0.5787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84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Mid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0.9280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0.8596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0.9622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0.5850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66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Large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0.9955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1.0000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0.9950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0.7629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39326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BB3CBD-D9B0-0E1C-15B2-C33C3641625D}"/>
              </a:ext>
            </a:extLst>
          </p:cNvPr>
          <p:cNvSpPr txBox="1">
            <a:spLocks/>
          </p:cNvSpPr>
          <p:nvPr/>
        </p:nvSpPr>
        <p:spPr>
          <a:xfrm>
            <a:off x="677334" y="3429000"/>
            <a:ext cx="8596668" cy="2096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b="1" dirty="0"/>
              <a:t>Zaključak:</a:t>
            </a:r>
            <a:endParaRPr lang="sr-Latn-RS" dirty="0"/>
          </a:p>
          <a:p>
            <a:r>
              <a:rPr lang="en-US" dirty="0"/>
              <a:t>L</a:t>
            </a:r>
            <a:r>
              <a:rPr lang="sr-Latn-RS" dirty="0" err="1"/>
              <a:t>arge</a:t>
            </a:r>
            <a:r>
              <a:rPr lang="sr-Latn-RS" dirty="0"/>
              <a:t> model je najbolji: gotovo sve tablice detektuje (</a:t>
            </a:r>
            <a:r>
              <a:rPr lang="sr-Latn-RS" dirty="0" err="1"/>
              <a:t>Recall</a:t>
            </a:r>
            <a:r>
              <a:rPr lang="sr-Latn-RS" dirty="0"/>
              <a:t>=1) i gotovo sve predikcije su tačne (</a:t>
            </a:r>
            <a:r>
              <a:rPr lang="sr-Latn-RS" dirty="0" err="1"/>
              <a:t>Precision</a:t>
            </a:r>
            <a:r>
              <a:rPr lang="sr-Latn-RS" dirty="0"/>
              <a:t>=0.9955).</a:t>
            </a:r>
          </a:p>
          <a:p>
            <a:r>
              <a:rPr lang="sr-Latn-RS" dirty="0"/>
              <a:t>mAP@0.5 visok → dobar za generalnu detekciju.</a:t>
            </a:r>
          </a:p>
          <a:p>
            <a:r>
              <a:rPr lang="sr-Latn-RS" dirty="0"/>
              <a:t>mAP@0.5:0.95 niži → fine-</a:t>
            </a:r>
            <a:r>
              <a:rPr lang="sr-Latn-RS" dirty="0" err="1"/>
              <a:t>grained</a:t>
            </a:r>
            <a:r>
              <a:rPr lang="sr-Latn-RS" dirty="0"/>
              <a:t> pozicioniranje </a:t>
            </a:r>
            <a:r>
              <a:rPr lang="sr-Latn-RS" dirty="0" err="1"/>
              <a:t>bounding</a:t>
            </a:r>
            <a:r>
              <a:rPr lang="sr-Latn-RS" dirty="0"/>
              <a:t> </a:t>
            </a:r>
            <a:r>
              <a:rPr lang="sr-Latn-RS" dirty="0" err="1"/>
              <a:t>box</a:t>
            </a:r>
            <a:r>
              <a:rPr lang="sr-Latn-RS" dirty="0"/>
              <a:t>-a nije savršeno.</a:t>
            </a:r>
          </a:p>
        </p:txBody>
      </p:sp>
    </p:spTree>
    <p:extLst>
      <p:ext uri="{BB962C8B-B14F-4D97-AF65-F5344CB8AC3E}">
        <p14:creationId xmlns:p14="http://schemas.microsoft.com/office/powerpoint/2010/main" val="307136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F6C20-E35D-5B88-542F-602C0B246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52A0-FAD7-2E62-28C3-663DE1A9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Evaluacija Sistema</a:t>
            </a:r>
            <a:r>
              <a:rPr lang="en-US" dirty="0"/>
              <a:t> - OCR</a:t>
            </a:r>
            <a:endParaRPr lang="sr-Latn-R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B7872-5539-05FD-2D62-DF107FF5488F}"/>
              </a:ext>
            </a:extLst>
          </p:cNvPr>
          <p:cNvSpPr txBox="1">
            <a:spLocks/>
          </p:cNvSpPr>
          <p:nvPr/>
        </p:nvSpPr>
        <p:spPr>
          <a:xfrm>
            <a:off x="677334" y="4178404"/>
            <a:ext cx="8596668" cy="2096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Z</a:t>
            </a:r>
            <a:r>
              <a:rPr lang="sr-Latn-RS" b="1" dirty="0" err="1"/>
              <a:t>aključak</a:t>
            </a:r>
            <a:r>
              <a:rPr lang="sr-Latn-RS" b="1" dirty="0"/>
              <a:t>:</a:t>
            </a:r>
            <a:endParaRPr lang="sr-Latn-RS" dirty="0"/>
          </a:p>
          <a:p>
            <a:r>
              <a:rPr lang="sr-Latn-RS" dirty="0" err="1"/>
              <a:t>PaddleOCR</a:t>
            </a:r>
            <a:r>
              <a:rPr lang="sr-Latn-RS" dirty="0"/>
              <a:t> generalno daje bolje rezultate po karakterima, dok </a:t>
            </a:r>
            <a:r>
              <a:rPr lang="sr-Latn-RS" dirty="0" err="1"/>
              <a:t>Tesseract</a:t>
            </a:r>
            <a:r>
              <a:rPr lang="sr-Latn-RS" dirty="0"/>
              <a:t> često pati od niskog </a:t>
            </a:r>
            <a:r>
              <a:rPr lang="sr-Latn-RS" dirty="0" err="1"/>
              <a:t>char</a:t>
            </a:r>
            <a:r>
              <a:rPr lang="sr-Latn-RS" dirty="0"/>
              <a:t> </a:t>
            </a:r>
            <a:r>
              <a:rPr lang="sr-Latn-RS" dirty="0" err="1"/>
              <a:t>accuracy</a:t>
            </a:r>
            <a:r>
              <a:rPr lang="sr-Latn-RS" dirty="0"/>
              <a:t>.</a:t>
            </a:r>
          </a:p>
          <a:p>
            <a:r>
              <a:rPr lang="sr-Latn-RS" dirty="0"/>
              <a:t>Ni jedna od obrada slike značajno ne povećava tačnost cele tablice (Plate </a:t>
            </a:r>
            <a:r>
              <a:rPr lang="sr-Latn-RS" dirty="0" err="1"/>
              <a:t>accuracy</a:t>
            </a:r>
            <a:r>
              <a:rPr lang="sr-Latn-RS" dirty="0"/>
              <a:t> ostaje niska), što znači da OCR </a:t>
            </a:r>
            <a:r>
              <a:rPr lang="sr-Latn-RS" dirty="0" err="1"/>
              <a:t>engine</a:t>
            </a:r>
            <a:r>
              <a:rPr lang="sr-Latn-RS" dirty="0"/>
              <a:t> ima problema sa kompletnim prepoznavanjem tablice, posebno kada je potrebno tačno detektovati sve karaktere zajedno.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D7A818-1666-F843-668B-3D381B420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133227"/>
              </p:ext>
            </p:extLst>
          </p:nvPr>
        </p:nvGraphicFramePr>
        <p:xfrm>
          <a:off x="677334" y="1348591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1020869697"/>
                    </a:ext>
                  </a:extLst>
                </a:gridCol>
                <a:gridCol w="1880059">
                  <a:extLst>
                    <a:ext uri="{9D8B030D-6E8A-4147-A177-3AD203B41FA5}">
                      <a16:colId xmlns:a16="http://schemas.microsoft.com/office/drawing/2014/main" val="2805159757"/>
                    </a:ext>
                  </a:extLst>
                </a:gridCol>
                <a:gridCol w="2418097">
                  <a:extLst>
                    <a:ext uri="{9D8B030D-6E8A-4147-A177-3AD203B41FA5}">
                      <a16:colId xmlns:a16="http://schemas.microsoft.com/office/drawing/2014/main" val="3457768678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564836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OCR Engine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Enhancement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 Accuracy</a:t>
                      </a:r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Plate Accuracy</a:t>
                      </a:r>
                      <a:endParaRPr lang="sr-Latn-R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20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PaddleOCR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48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PaddleOCR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Basic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0.4953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PaddleOCR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Advanced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21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Tesseract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0.4393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30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Tesseract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Basic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0.0000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8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Tesseract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Advanced</a:t>
                      </a:r>
                      <a:endParaRPr lang="sr-Latn-RS" sz="1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0.4393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75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08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53B9D-A9D3-0AD4-80F9-D42DDDD09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2275-E089-DD98-ABD2-3CAB621D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Evaluacija Sistema</a:t>
            </a:r>
            <a:r>
              <a:rPr lang="en-US" dirty="0"/>
              <a:t> - Pipeline</a:t>
            </a:r>
            <a:endParaRPr lang="sr-Latn-R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BC4B62-7761-B330-E973-E65962476757}"/>
              </a:ext>
            </a:extLst>
          </p:cNvPr>
          <p:cNvSpPr txBox="1">
            <a:spLocks/>
          </p:cNvSpPr>
          <p:nvPr/>
        </p:nvSpPr>
        <p:spPr>
          <a:xfrm>
            <a:off x="677334" y="1665299"/>
            <a:ext cx="8596668" cy="4807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Z</a:t>
            </a:r>
            <a:r>
              <a:rPr lang="sr-Latn-RS" b="1" dirty="0" err="1"/>
              <a:t>aključak</a:t>
            </a:r>
            <a:r>
              <a:rPr lang="sr-Latn-RS" b="1" dirty="0"/>
              <a:t>:</a:t>
            </a:r>
            <a:endParaRPr lang="sr-Latn-RS" dirty="0"/>
          </a:p>
          <a:p>
            <a:r>
              <a:rPr lang="sr-Latn-RS" b="1" dirty="0"/>
              <a:t>YOLO model veličina:</a:t>
            </a:r>
            <a:endParaRPr lang="sr-Latn-RS" dirty="0"/>
          </a:p>
          <a:p>
            <a:pPr lvl="1"/>
            <a:r>
              <a:rPr lang="sr-Latn-RS" dirty="0"/>
              <a:t>Veći modeli (</a:t>
            </a:r>
            <a:r>
              <a:rPr lang="sr-Latn-RS" dirty="0" err="1"/>
              <a:t>Large</a:t>
            </a:r>
            <a:r>
              <a:rPr lang="sr-Latn-RS" dirty="0"/>
              <a:t>) daju bolje rezultate </a:t>
            </a:r>
            <a:r>
              <a:rPr lang="sr-Latn-RS" dirty="0" err="1"/>
              <a:t>char</a:t>
            </a:r>
            <a:r>
              <a:rPr lang="sr-Latn-RS" dirty="0"/>
              <a:t> </a:t>
            </a:r>
            <a:r>
              <a:rPr lang="sr-Latn-RS" dirty="0" err="1"/>
              <a:t>accuracy</a:t>
            </a:r>
            <a:r>
              <a:rPr lang="sr-Latn-RS" dirty="0"/>
              <a:t> i plate </a:t>
            </a:r>
            <a:r>
              <a:rPr lang="sr-Latn-RS" dirty="0" err="1"/>
              <a:t>accuracy</a:t>
            </a:r>
            <a:r>
              <a:rPr lang="sr-Latn-RS" dirty="0"/>
              <a:t> u poređenju sa Mid i SRB (</a:t>
            </a:r>
            <a:r>
              <a:rPr lang="sr-Latn-RS" dirty="0" err="1"/>
              <a:t>small</a:t>
            </a:r>
            <a:r>
              <a:rPr lang="sr-Latn-RS" dirty="0"/>
              <a:t>) modelima, što pokazuje da </a:t>
            </a:r>
            <a:r>
              <a:rPr lang="sr-Latn-RS" b="1" dirty="0"/>
              <a:t>preciznije detekcioni modeli pomažu OCR-u da bolje prepozna karaktere</a:t>
            </a:r>
            <a:r>
              <a:rPr lang="sr-Latn-RS" dirty="0"/>
              <a:t>.</a:t>
            </a:r>
            <a:endParaRPr lang="en-US" dirty="0"/>
          </a:p>
          <a:p>
            <a:r>
              <a:rPr lang="en-US" b="1" dirty="0"/>
              <a:t>OCR:</a:t>
            </a:r>
            <a:endParaRPr lang="sr-Latn-RS" dirty="0"/>
          </a:p>
          <a:p>
            <a:pPr lvl="1"/>
            <a:r>
              <a:rPr lang="sr-Latn-RS" b="1" dirty="0" err="1"/>
              <a:t>Tesseract</a:t>
            </a:r>
            <a:r>
              <a:rPr lang="sr-Latn-RS" dirty="0"/>
              <a:t> generalno daje nižu </a:t>
            </a:r>
            <a:r>
              <a:rPr lang="sr-Latn-RS" dirty="0" err="1"/>
              <a:t>char</a:t>
            </a:r>
            <a:r>
              <a:rPr lang="sr-Latn-RS" dirty="0"/>
              <a:t> </a:t>
            </a:r>
            <a:r>
              <a:rPr lang="sr-Latn-RS" dirty="0" err="1"/>
              <a:t>accuracy</a:t>
            </a:r>
            <a:r>
              <a:rPr lang="sr-Latn-RS" dirty="0"/>
              <a:t> od </a:t>
            </a:r>
            <a:r>
              <a:rPr lang="sr-Latn-RS" dirty="0" err="1"/>
              <a:t>PaddleOCR</a:t>
            </a:r>
            <a:r>
              <a:rPr lang="sr-Latn-RS" dirty="0"/>
              <a:t>-a u svim kombinacijama, ali povremeno ima bolje plate </a:t>
            </a:r>
            <a:r>
              <a:rPr lang="sr-Latn-RS" dirty="0" err="1"/>
              <a:t>accuracy</a:t>
            </a:r>
            <a:r>
              <a:rPr lang="sr-Latn-RS" dirty="0"/>
              <a:t> (npr. </a:t>
            </a:r>
            <a:r>
              <a:rPr lang="sr-Latn-RS" dirty="0" err="1"/>
              <a:t>Large</a:t>
            </a:r>
            <a:r>
              <a:rPr lang="sr-Latn-RS" dirty="0"/>
              <a:t> + </a:t>
            </a:r>
            <a:r>
              <a:rPr lang="sr-Latn-RS" dirty="0" err="1"/>
              <a:t>Advanced</a:t>
            </a:r>
            <a:r>
              <a:rPr lang="sr-Latn-RS" dirty="0"/>
              <a:t> = 20%).</a:t>
            </a:r>
            <a:endParaRPr lang="en-US" dirty="0"/>
          </a:p>
          <a:p>
            <a:r>
              <a:rPr lang="en-US" b="1" dirty="0" err="1"/>
              <a:t>Obrada</a:t>
            </a:r>
            <a:r>
              <a:rPr lang="en-US" b="1" dirty="0"/>
              <a:t> </a:t>
            </a:r>
            <a:r>
              <a:rPr lang="en-US" b="1" dirty="0" err="1"/>
              <a:t>slike</a:t>
            </a:r>
            <a:r>
              <a:rPr lang="sr-Latn-RS" b="1" dirty="0"/>
              <a:t>:</a:t>
            </a:r>
            <a:endParaRPr lang="sr-Latn-RS" dirty="0"/>
          </a:p>
          <a:p>
            <a:pPr lvl="1"/>
            <a:r>
              <a:rPr lang="sr-Latn-RS" b="1" dirty="0" err="1"/>
              <a:t>Advanced</a:t>
            </a:r>
            <a:r>
              <a:rPr lang="sr-Latn-RS" b="1" dirty="0"/>
              <a:t> </a:t>
            </a:r>
            <a:r>
              <a:rPr lang="sr-Latn-RS" b="1" dirty="0" err="1"/>
              <a:t>enhancement</a:t>
            </a:r>
            <a:r>
              <a:rPr lang="sr-Latn-RS" dirty="0"/>
              <a:t> poboljšava </a:t>
            </a:r>
            <a:r>
              <a:rPr lang="sr-Latn-RS" dirty="0" err="1"/>
              <a:t>char</a:t>
            </a:r>
            <a:r>
              <a:rPr lang="sr-Latn-RS" dirty="0"/>
              <a:t> </a:t>
            </a:r>
            <a:r>
              <a:rPr lang="sr-Latn-RS" dirty="0" err="1"/>
              <a:t>accuracy</a:t>
            </a:r>
            <a:r>
              <a:rPr lang="sr-Latn-RS" dirty="0"/>
              <a:t> posebno kod </a:t>
            </a:r>
            <a:r>
              <a:rPr lang="sr-Latn-RS" dirty="0" err="1"/>
              <a:t>PaddleOCR</a:t>
            </a:r>
            <a:r>
              <a:rPr lang="sr-Latn-RS" dirty="0"/>
              <a:t>-a i </a:t>
            </a:r>
            <a:r>
              <a:rPr lang="sr-Latn-RS" dirty="0" err="1"/>
              <a:t>Tesseract</a:t>
            </a:r>
            <a:r>
              <a:rPr lang="sr-Latn-RS" dirty="0"/>
              <a:t>-a na </a:t>
            </a:r>
            <a:r>
              <a:rPr lang="sr-Latn-RS" dirty="0" err="1"/>
              <a:t>Large</a:t>
            </a:r>
            <a:r>
              <a:rPr lang="sr-Latn-RS" dirty="0"/>
              <a:t> modelu.</a:t>
            </a:r>
          </a:p>
          <a:p>
            <a:pPr lvl="1"/>
            <a:r>
              <a:rPr lang="sr-Latn-RS" b="1" dirty="0"/>
              <a:t>Basic </a:t>
            </a:r>
            <a:r>
              <a:rPr lang="sr-Latn-RS" b="1" dirty="0" err="1"/>
              <a:t>enhancement</a:t>
            </a:r>
            <a:r>
              <a:rPr lang="sr-Latn-RS" dirty="0"/>
              <a:t> često ne pomaže ili čak smanjuje tačnost (npr. Mid model + </a:t>
            </a:r>
            <a:r>
              <a:rPr lang="sr-Latn-RS" dirty="0" err="1"/>
              <a:t>Tesseract</a:t>
            </a:r>
            <a:r>
              <a:rPr lang="sr-Latn-RS" dirty="0"/>
              <a:t>).</a:t>
            </a:r>
            <a:endParaRPr lang="en-US" dirty="0"/>
          </a:p>
          <a:p>
            <a:r>
              <a:rPr lang="sr-Latn-RS" dirty="0"/>
              <a:t>Najbolje performanse po </a:t>
            </a:r>
            <a:r>
              <a:rPr lang="sr-Latn-RS" b="1" dirty="0" err="1"/>
              <a:t>Char</a:t>
            </a:r>
            <a:r>
              <a:rPr lang="sr-Latn-RS" b="1" dirty="0"/>
              <a:t> </a:t>
            </a:r>
            <a:r>
              <a:rPr lang="sr-Latn-RS" b="1" dirty="0" err="1"/>
              <a:t>Accuracy</a:t>
            </a:r>
            <a:r>
              <a:rPr lang="sr-Latn-RS" dirty="0"/>
              <a:t> daje kombinacija </a:t>
            </a:r>
            <a:r>
              <a:rPr lang="en-US" b="1" dirty="0"/>
              <a:t>YOLO</a:t>
            </a:r>
            <a:r>
              <a:rPr lang="en-US" dirty="0"/>
              <a:t> </a:t>
            </a:r>
            <a:r>
              <a:rPr lang="sr-Latn-RS" b="1" dirty="0" err="1"/>
              <a:t>Large</a:t>
            </a:r>
            <a:r>
              <a:rPr lang="sr-Latn-RS" b="1" dirty="0"/>
              <a:t> + </a:t>
            </a:r>
            <a:r>
              <a:rPr lang="sr-Latn-RS" b="1" dirty="0" err="1"/>
              <a:t>Advanced</a:t>
            </a:r>
            <a:r>
              <a:rPr lang="sr-Latn-RS" b="1" dirty="0"/>
              <a:t> + </a:t>
            </a:r>
            <a:r>
              <a:rPr lang="sr-Latn-RS" b="1" dirty="0" err="1"/>
              <a:t>PaddleOCR</a:t>
            </a:r>
            <a:r>
              <a:rPr lang="sr-Latn-RS" b="1" dirty="0"/>
              <a:t> (82.57%)</a:t>
            </a:r>
            <a:r>
              <a:rPr lang="sr-Latn-RS" dirty="0"/>
              <a:t>, dok </a:t>
            </a:r>
            <a:r>
              <a:rPr lang="sr-Latn-RS" b="1" dirty="0"/>
              <a:t>Plate </a:t>
            </a:r>
            <a:r>
              <a:rPr lang="sr-Latn-RS" b="1" dirty="0" err="1"/>
              <a:t>Accuracy</a:t>
            </a:r>
            <a:r>
              <a:rPr lang="sr-Latn-RS" dirty="0"/>
              <a:t> i dalje ostaje relativno niska (33.33%).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E75A-E326-F21A-3FB0-2F2D3DD8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Perspektiva i zaključci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B50A5-2014-33FA-93F2-3554847ED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Projekat je potvrdio mogućnost razvijanja automatskog sistema za detekciju i prepoznavanje registarskih tablica.</a:t>
            </a:r>
          </a:p>
          <a:p>
            <a:r>
              <a:rPr lang="sr-Latn-RS" dirty="0"/>
              <a:t>Glavna slaba tačka: prepoznavanje karaktera sa domaćih tablica, OCR deo sistema nije dovoljno pouzdan. </a:t>
            </a:r>
          </a:p>
          <a:p>
            <a:r>
              <a:rPr lang="sr-Latn-RS" dirty="0"/>
              <a:t>Sledeći korak u razvoju: obučavanje OCR modela nad tekstom sa doma</a:t>
            </a:r>
            <a:r>
              <a:rPr lang="en-US" dirty="0"/>
              <a:t>ć</a:t>
            </a:r>
            <a:r>
              <a:rPr lang="sr-Latn-RS" dirty="0"/>
              <a:t>ih tablica.</a:t>
            </a:r>
          </a:p>
          <a:p>
            <a:r>
              <a:rPr lang="sr-Latn-RS" dirty="0"/>
              <a:t>Ovakvo unapređenje bi donelo značajno povećanje pouzdanosti i </a:t>
            </a:r>
            <a:r>
              <a:rPr lang="sr-Latn-RS" dirty="0" err="1"/>
              <a:t>primenljivosti</a:t>
            </a:r>
            <a:r>
              <a:rPr lang="sr-Latn-RS" dirty="0"/>
              <a:t> kompletnog sistema.</a:t>
            </a:r>
          </a:p>
        </p:txBody>
      </p:sp>
    </p:spTree>
    <p:extLst>
      <p:ext uri="{BB962C8B-B14F-4D97-AF65-F5344CB8AC3E}">
        <p14:creationId xmlns:p14="http://schemas.microsoft.com/office/powerpoint/2010/main" val="2635832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5738F-02DE-B1FA-D5F0-DC45C766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AD4D-7738-E331-15D2-5335EEBF6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Hvala na pažnji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6C0B3-C9CE-48A4-CC4D-9FAA51B1F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Luka Bradić</a:t>
            </a:r>
          </a:p>
          <a:p>
            <a:r>
              <a:rPr lang="sr-Latn-RS" dirty="0"/>
              <a:t>SV53/2022</a:t>
            </a:r>
          </a:p>
        </p:txBody>
      </p:sp>
    </p:spTree>
    <p:extLst>
      <p:ext uri="{BB962C8B-B14F-4D97-AF65-F5344CB8AC3E}">
        <p14:creationId xmlns:p14="http://schemas.microsoft.com/office/powerpoint/2010/main" val="40256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CA8F-EB15-87AF-EB56-A4E7A0A5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0B372-960C-2E1D-A774-E38BF8FA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Potreba za automatskim sistemom prepoznavanja registarskih tablica</a:t>
            </a:r>
          </a:p>
          <a:p>
            <a:r>
              <a:rPr lang="sr-Latn-RS" dirty="0"/>
              <a:t>Izazovi: različiti uslovi osvetljenja, vremenski uslovi, uglovi snimanja, delimične </a:t>
            </a:r>
            <a:r>
              <a:rPr lang="sr-Latn-RS" dirty="0" err="1"/>
              <a:t>zaklonjenosti</a:t>
            </a:r>
            <a:endParaRPr lang="sr-Latn-RS" dirty="0"/>
          </a:p>
          <a:p>
            <a:r>
              <a:rPr lang="sr-Latn-RS" dirty="0"/>
              <a:t>Cilj: smanjenje ljudske intervencije i ubrzavanje procesa</a:t>
            </a:r>
          </a:p>
        </p:txBody>
      </p:sp>
    </p:spTree>
    <p:extLst>
      <p:ext uri="{BB962C8B-B14F-4D97-AF65-F5344CB8AC3E}">
        <p14:creationId xmlns:p14="http://schemas.microsoft.com/office/powerpoint/2010/main" val="371134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54FE-4BD7-09CD-79DC-C9C49F2F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Važnost rešavanja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4C60-79DE-CCE4-C5F2-E4CA58756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Primene u realnom životu:</a:t>
            </a:r>
          </a:p>
          <a:p>
            <a:pPr lvl="1"/>
            <a:r>
              <a:rPr lang="sr-Latn-RS" dirty="0"/>
              <a:t>nadzor i kontrola saobraćaja</a:t>
            </a:r>
          </a:p>
          <a:p>
            <a:pPr lvl="1"/>
            <a:r>
              <a:rPr lang="sr-Latn-RS" dirty="0"/>
              <a:t>naplata putarina</a:t>
            </a:r>
          </a:p>
          <a:p>
            <a:pPr lvl="1"/>
            <a:r>
              <a:rPr lang="sr-Latn-RS" dirty="0"/>
              <a:t>parking sistemi</a:t>
            </a:r>
          </a:p>
          <a:p>
            <a:pPr lvl="1"/>
            <a:r>
              <a:rPr lang="sr-Latn-RS" dirty="0"/>
              <a:t>bezbednosni i nadzorni sistemi</a:t>
            </a:r>
          </a:p>
          <a:p>
            <a:r>
              <a:rPr lang="sr-Latn-RS" dirty="0"/>
              <a:t>Benefiti: brži rad, veća efikasnost, bolja bezbednost</a:t>
            </a:r>
          </a:p>
        </p:txBody>
      </p:sp>
    </p:spTree>
    <p:extLst>
      <p:ext uri="{BB962C8B-B14F-4D97-AF65-F5344CB8AC3E}">
        <p14:creationId xmlns:p14="http://schemas.microsoft.com/office/powerpoint/2010/main" val="50794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0292-271D-CD91-3C80-605DAA4E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YOLO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622A-0FB1-F17B-0095-7FE3BFDA2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YOLO = “</a:t>
            </a:r>
            <a:r>
              <a:rPr lang="sr-Latn-RS" dirty="0" err="1"/>
              <a:t>You</a:t>
            </a:r>
            <a:r>
              <a:rPr lang="sr-Latn-RS" dirty="0"/>
              <a:t> </a:t>
            </a:r>
            <a:r>
              <a:rPr lang="sr-Latn-RS" dirty="0" err="1"/>
              <a:t>Only</a:t>
            </a:r>
            <a:r>
              <a:rPr lang="sr-Latn-RS" dirty="0"/>
              <a:t> </a:t>
            </a:r>
            <a:r>
              <a:rPr lang="sr-Latn-RS" dirty="0" err="1"/>
              <a:t>Look</a:t>
            </a:r>
            <a:r>
              <a:rPr lang="sr-Latn-RS" dirty="0"/>
              <a:t> </a:t>
            </a:r>
            <a:r>
              <a:rPr lang="sr-Latn-RS" dirty="0" err="1"/>
              <a:t>Once</a:t>
            </a:r>
            <a:r>
              <a:rPr lang="sr-Latn-RS" dirty="0"/>
              <a:t>”</a:t>
            </a:r>
          </a:p>
          <a:p>
            <a:r>
              <a:rPr lang="sr-Latn-RS" dirty="0"/>
              <a:t>Radi detekciju u realnom vremenu (jedan prolaz kroz mrežu)</a:t>
            </a:r>
          </a:p>
          <a:p>
            <a:r>
              <a:rPr lang="sr-Latn-RS" dirty="0"/>
              <a:t>Podela slike na mrežu</a:t>
            </a:r>
          </a:p>
          <a:p>
            <a:pPr lvl="1"/>
            <a:r>
              <a:rPr lang="sr-Latn-RS" dirty="0"/>
              <a:t> predviđanje </a:t>
            </a:r>
            <a:r>
              <a:rPr lang="sr-Latn-RS" dirty="0" err="1"/>
              <a:t>bounding-box</a:t>
            </a:r>
            <a:r>
              <a:rPr lang="sr-Latn-RS" dirty="0"/>
              <a:t> koordinata i verovatnoća</a:t>
            </a:r>
          </a:p>
          <a:p>
            <a:r>
              <a:rPr lang="sr-Latn-RS" dirty="0"/>
              <a:t>Prednosti: brzina i dobra preciznost</a:t>
            </a:r>
          </a:p>
        </p:txBody>
      </p:sp>
    </p:spTree>
    <p:extLst>
      <p:ext uri="{BB962C8B-B14F-4D97-AF65-F5344CB8AC3E}">
        <p14:creationId xmlns:p14="http://schemas.microsoft.com/office/powerpoint/2010/main" val="3487625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6E77-DCA7-3954-18F5-2B32504F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OCR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867C-F197-2BE3-3BBA-67873D4B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OCR (</a:t>
            </a:r>
            <a:r>
              <a:rPr lang="sr-Latn-RS" dirty="0" err="1"/>
              <a:t>Optical</a:t>
            </a:r>
            <a:r>
              <a:rPr lang="sr-Latn-RS" dirty="0"/>
              <a:t> </a:t>
            </a:r>
            <a:r>
              <a:rPr lang="sr-Latn-RS" dirty="0" err="1"/>
              <a:t>Character</a:t>
            </a:r>
            <a:r>
              <a:rPr lang="sr-Latn-RS" dirty="0"/>
              <a:t> </a:t>
            </a:r>
            <a:r>
              <a:rPr lang="sr-Latn-RS" dirty="0" err="1"/>
              <a:t>Recognition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 prepoznavanje teksta sa slike</a:t>
            </a:r>
          </a:p>
          <a:p>
            <a:r>
              <a:rPr lang="sr-Latn-RS" dirty="0"/>
              <a:t>Koristi tehnike dubokog učenja i obrade slike</a:t>
            </a:r>
          </a:p>
          <a:p>
            <a:r>
              <a:rPr lang="sr-Latn-RS" dirty="0" err="1"/>
              <a:t>PaddleOCR</a:t>
            </a:r>
            <a:r>
              <a:rPr lang="sr-Latn-RS" dirty="0"/>
              <a:t> i </a:t>
            </a:r>
            <a:r>
              <a:rPr lang="sr-Latn-RS" dirty="0" err="1"/>
              <a:t>Tesseract</a:t>
            </a:r>
            <a:r>
              <a:rPr lang="sr-Latn-RS" dirty="0"/>
              <a:t> kao alati</a:t>
            </a:r>
          </a:p>
          <a:p>
            <a:r>
              <a:rPr lang="sr-Latn-RS" dirty="0"/>
              <a:t>Izlaz: prepoznati string karaktera</a:t>
            </a:r>
          </a:p>
        </p:txBody>
      </p:sp>
    </p:spTree>
    <p:extLst>
      <p:ext uri="{BB962C8B-B14F-4D97-AF65-F5344CB8AC3E}">
        <p14:creationId xmlns:p14="http://schemas.microsoft.com/office/powerpoint/2010/main" val="263147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BBE9-95C5-55DA-0807-F51FE486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Skup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9606-E4EA-3CF7-4CDD-40852899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Prikupljene slike sa sajta polovniautomobili.com</a:t>
            </a:r>
          </a:p>
          <a:p>
            <a:r>
              <a:rPr lang="sr-Latn-RS" dirty="0"/>
              <a:t>Ručna anotacija korišćenjem </a:t>
            </a:r>
            <a:r>
              <a:rPr lang="sr-Latn-RS" dirty="0" err="1"/>
              <a:t>Label</a:t>
            </a:r>
            <a:r>
              <a:rPr lang="sr-Latn-RS" dirty="0"/>
              <a:t> Studio</a:t>
            </a:r>
          </a:p>
          <a:p>
            <a:r>
              <a:rPr lang="sr-Latn-RS" dirty="0"/>
              <a:t>Podaci pripremljeni u YOLO formatu</a:t>
            </a:r>
          </a:p>
          <a:p>
            <a:r>
              <a:rPr lang="sr-Latn-RS" dirty="0" err="1"/>
              <a:t>Augmentacija</a:t>
            </a:r>
            <a:r>
              <a:rPr lang="sr-Latn-RS" dirty="0"/>
              <a:t>: rotacija, ogledanje, promena kontrasta, osvetljenja, dodavanje šuma</a:t>
            </a:r>
          </a:p>
        </p:txBody>
      </p:sp>
    </p:spTree>
    <p:extLst>
      <p:ext uri="{BB962C8B-B14F-4D97-AF65-F5344CB8AC3E}">
        <p14:creationId xmlns:p14="http://schemas.microsoft.com/office/powerpoint/2010/main" val="374612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EEE5-9216-33AB-2978-9652FEF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Pipeline</a:t>
            </a:r>
            <a:endParaRPr lang="sr-Latn-R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ABF658-FEE0-315F-B9AF-FA368841C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475564"/>
              </p:ext>
            </p:extLst>
          </p:nvPr>
        </p:nvGraphicFramePr>
        <p:xfrm>
          <a:off x="677334" y="1488281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89E8-AF9B-C400-2316-43D30BD7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Demonstracija – ulaz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FF91C1-F60D-0412-A27A-162EBE92F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8281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172037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44092-1FDF-0F91-4E32-2AF669CDE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059E-36DF-9523-02F2-23FDF493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Demonstracija – YOLO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4D9DBD-6552-E589-4EDC-999E6FF3B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88281"/>
            <a:ext cx="5175249" cy="388143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724642-3B61-3907-BD27-FA34BF366619}"/>
              </a:ext>
            </a:extLst>
          </p:cNvPr>
          <p:cNvSpPr/>
          <p:nvPr/>
        </p:nvSpPr>
        <p:spPr>
          <a:xfrm>
            <a:off x="2514681" y="4173415"/>
            <a:ext cx="1336431" cy="320432"/>
          </a:xfrm>
          <a:prstGeom prst="rect">
            <a:avLst/>
          </a:prstGeom>
          <a:solidFill>
            <a:srgbClr val="90C226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93840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588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Prepoznavanje registarskih tablica</vt:lpstr>
      <vt:lpstr>Problem</vt:lpstr>
      <vt:lpstr>Važnost rešavanja problema</vt:lpstr>
      <vt:lpstr>YOLO</vt:lpstr>
      <vt:lpstr>OCR</vt:lpstr>
      <vt:lpstr>Skup podataka</vt:lpstr>
      <vt:lpstr>Pipeline</vt:lpstr>
      <vt:lpstr>Demonstracija – ulaz</vt:lpstr>
      <vt:lpstr>Demonstracija – YOLO</vt:lpstr>
      <vt:lpstr>Demonstracija - isecanje</vt:lpstr>
      <vt:lpstr>Demonstracija – obrada slike</vt:lpstr>
      <vt:lpstr>Demonstracija - OCR</vt:lpstr>
      <vt:lpstr>Demonstracija - izlaz</vt:lpstr>
      <vt:lpstr>Evaluacija Sistema - YOLO</vt:lpstr>
      <vt:lpstr>Evaluacija Sistema - OCR</vt:lpstr>
      <vt:lpstr>Evaluacija Sistema - Pipeline</vt:lpstr>
      <vt:lpstr>Perspektiva i zaključci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 Bradić</dc:creator>
  <cp:lastModifiedBy>Luka Bradić</cp:lastModifiedBy>
  <cp:revision>5</cp:revision>
  <dcterms:created xsi:type="dcterms:W3CDTF">2025-09-18T17:26:44Z</dcterms:created>
  <dcterms:modified xsi:type="dcterms:W3CDTF">2025-10-14T17:26:33Z</dcterms:modified>
</cp:coreProperties>
</file>