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sldIdLst>
    <p:sldId id="256" r:id="rId2"/>
    <p:sldId id="257" r:id="rId3"/>
    <p:sldId id="258" r:id="rId4"/>
    <p:sldId id="268" r:id="rId5"/>
    <p:sldId id="270" r:id="rId6"/>
    <p:sldId id="269" r:id="rId7"/>
    <p:sldId id="272" r:id="rId8"/>
    <p:sldId id="273" r:id="rId9"/>
    <p:sldId id="271" r:id="rId10"/>
    <p:sldId id="274" r:id="rId11"/>
    <p:sldId id="260" r:id="rId12"/>
    <p:sldId id="263" r:id="rId13"/>
    <p:sldId id="264" r:id="rId14"/>
    <p:sldId id="265" r:id="rId15"/>
    <p:sldId id="26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006666"/>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87" autoAdjust="0"/>
    <p:restoredTop sz="94376" autoAdjust="0"/>
  </p:normalViewPr>
  <p:slideViewPr>
    <p:cSldViewPr snapToGrid="0" snapToObjects="1">
      <p:cViewPr>
        <p:scale>
          <a:sx n="89" d="100"/>
          <a:sy n="89" d="100"/>
        </p:scale>
        <p:origin x="204" y="3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17006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64239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59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7105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379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BCAD085-E8A6-8845-BD4E-CB4CCA059FC4}" type="datetimeFigureOut">
              <a:rPr lang="en-US" smtClean="0"/>
              <a:t>12/9/2024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03136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6419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54203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9125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BCAD085-E8A6-8845-BD4E-CB4CCA059FC4}" type="datetimeFigureOut">
              <a:rPr lang="en-US" smtClean="0"/>
              <a:t>12/9/2024</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4548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BCAD085-E8A6-8845-BD4E-CB4CCA059FC4}" type="datetimeFigureOut">
              <a:rPr lang="en-US" smtClean="0"/>
              <a:t>12/9/2024</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995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5BCAD085-E8A6-8845-BD4E-CB4CCA059FC4}" type="datetimeFigureOut">
              <a:rPr lang="en-US" smtClean="0"/>
              <a:t>12/9/2024</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8151911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3498"/>
            <a:ext cx="7772400" cy="1558506"/>
          </a:xfrm>
        </p:spPr>
        <p:txBody>
          <a:bodyPr/>
          <a:lstStyle/>
          <a:p>
            <a:r>
              <a:rPr dirty="0"/>
              <a:t>Travel Assistant Webapp</a:t>
            </a:r>
          </a:p>
        </p:txBody>
      </p:sp>
      <p:sp>
        <p:nvSpPr>
          <p:cNvPr id="3" name="Subtitle 2"/>
          <p:cNvSpPr>
            <a:spLocks noGrp="1"/>
          </p:cNvSpPr>
          <p:nvPr>
            <p:ph type="subTitle" idx="1"/>
          </p:nvPr>
        </p:nvSpPr>
        <p:spPr>
          <a:xfrm>
            <a:off x="1371600" y="2638703"/>
            <a:ext cx="6400800" cy="3263660"/>
          </a:xfrm>
        </p:spPr>
        <p:txBody>
          <a:bodyPr/>
          <a:lstStyle/>
          <a:p>
            <a:r>
              <a:rPr lang="en-IN" dirty="0">
                <a:solidFill>
                  <a:schemeClr val="tx1"/>
                </a:solidFill>
              </a:rPr>
              <a:t>GROUP 2 </a:t>
            </a:r>
            <a:br>
              <a:rPr lang="en-IN" dirty="0">
                <a:solidFill>
                  <a:schemeClr val="tx1"/>
                </a:solidFill>
              </a:rPr>
            </a:br>
            <a:endParaRPr lang="en-IN" dirty="0">
              <a:solidFill>
                <a:schemeClr val="tx1"/>
              </a:solidFill>
            </a:endParaRPr>
          </a:p>
          <a:p>
            <a:r>
              <a:rPr lang="en-IN" sz="2000" dirty="0">
                <a:solidFill>
                  <a:schemeClr val="tx1"/>
                </a:solidFill>
              </a:rPr>
              <a:t>Ayush Kumar Sahu 240738992</a:t>
            </a:r>
          </a:p>
          <a:p>
            <a:r>
              <a:rPr lang="en-IN" sz="2000" dirty="0">
                <a:solidFill>
                  <a:schemeClr val="tx1"/>
                </a:solidFill>
              </a:rPr>
              <a:t>Bradley Aldous 140172636</a:t>
            </a:r>
          </a:p>
          <a:p>
            <a:r>
              <a:rPr lang="en-IN" sz="2000" dirty="0" err="1">
                <a:solidFill>
                  <a:schemeClr val="tx1"/>
                </a:solidFill>
              </a:rPr>
              <a:t>Mehad</a:t>
            </a:r>
            <a:r>
              <a:rPr lang="en-IN" sz="2000" dirty="0">
                <a:solidFill>
                  <a:schemeClr val="tx1"/>
                </a:solidFill>
              </a:rPr>
              <a:t> Farooq 241031818</a:t>
            </a:r>
          </a:p>
          <a:p>
            <a:r>
              <a:rPr lang="en-IN" sz="2000" dirty="0">
                <a:solidFill>
                  <a:schemeClr val="tx1"/>
                </a:solidFill>
              </a:rPr>
              <a:t>Sakshi Rahul Kothari 240814654 </a:t>
            </a:r>
          </a:p>
          <a:p>
            <a:r>
              <a:rPr lang="en-IN" sz="2000" dirty="0">
                <a:solidFill>
                  <a:schemeClr val="tx1"/>
                </a:solidFill>
              </a:rPr>
              <a:t>Guruprasad </a:t>
            </a:r>
            <a:r>
              <a:rPr lang="en-IN" sz="2000" dirty="0" err="1">
                <a:solidFill>
                  <a:schemeClr val="tx1"/>
                </a:solidFill>
              </a:rPr>
              <a:t>Bekkalale</a:t>
            </a:r>
            <a:r>
              <a:rPr lang="en-IN" sz="2000" dirty="0">
                <a:solidFill>
                  <a:schemeClr val="tx1"/>
                </a:solidFill>
              </a:rPr>
              <a:t> </a:t>
            </a:r>
            <a:r>
              <a:rPr lang="en-IN" sz="2000" dirty="0" err="1">
                <a:solidFill>
                  <a:schemeClr val="tx1"/>
                </a:solidFill>
              </a:rPr>
              <a:t>Rudresha</a:t>
            </a:r>
            <a:r>
              <a:rPr lang="en-IN" sz="2000" dirty="0">
                <a:solidFill>
                  <a:schemeClr val="tx1"/>
                </a:solidFill>
              </a:rPr>
              <a:t> 240368434</a:t>
            </a:r>
          </a:p>
        </p:txBody>
      </p:sp>
    </p:spTree>
  </p:cSld>
  <p:clrMapOvr>
    <a:masterClrMapping/>
  </p:clrMapOvr>
  <mc:AlternateContent xmlns:mc="http://schemas.openxmlformats.org/markup-compatibility/2006">
    <mc:Choice xmlns:p14="http://schemas.microsoft.com/office/powerpoint/2010/main" Requires="p14">
      <p:transition spd="slow" p14:dur="2000" advTm="1655"/>
    </mc:Choice>
    <mc:Fallback>
      <p:transition spd="slow" advTm="165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8EB2C-F7E8-5466-BC4E-910B43E305BA}"/>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AA2F8CD3-AA0F-7AB0-3A6E-F217EAA8FF5F}"/>
              </a:ext>
            </a:extLst>
          </p:cNvPr>
          <p:cNvPicPr>
            <a:picLocks noChangeAspect="1"/>
          </p:cNvPicPr>
          <p:nvPr/>
        </p:nvPicPr>
        <p:blipFill>
          <a:blip r:embed="rId2"/>
          <a:srcRect b="17514"/>
          <a:stretch/>
        </p:blipFill>
        <p:spPr>
          <a:xfrm>
            <a:off x="289076" y="753037"/>
            <a:ext cx="4137697" cy="4889350"/>
          </a:xfrm>
          <a:prstGeom prst="rect">
            <a:avLst/>
          </a:prstGeom>
        </p:spPr>
      </p:pic>
      <p:pic>
        <p:nvPicPr>
          <p:cNvPr id="11" name="Picture 10">
            <a:extLst>
              <a:ext uri="{FF2B5EF4-FFF2-40B4-BE49-F238E27FC236}">
                <a16:creationId xmlns:a16="http://schemas.microsoft.com/office/drawing/2014/main" id="{0C5DF43F-6FD8-B2BA-AD20-B554ABC764DC}"/>
              </a:ext>
            </a:extLst>
          </p:cNvPr>
          <p:cNvPicPr>
            <a:picLocks noChangeAspect="1"/>
          </p:cNvPicPr>
          <p:nvPr/>
        </p:nvPicPr>
        <p:blipFill>
          <a:blip r:embed="rId3"/>
          <a:srcRect b="22835"/>
          <a:stretch/>
        </p:blipFill>
        <p:spPr>
          <a:xfrm>
            <a:off x="4593514" y="753037"/>
            <a:ext cx="4261410" cy="4937758"/>
          </a:xfrm>
          <a:prstGeom prst="rect">
            <a:avLst/>
          </a:prstGeom>
        </p:spPr>
      </p:pic>
    </p:spTree>
    <p:extLst>
      <p:ext uri="{BB962C8B-B14F-4D97-AF65-F5344CB8AC3E}">
        <p14:creationId xmlns:p14="http://schemas.microsoft.com/office/powerpoint/2010/main" val="3288197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157704"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3503" y="1290025"/>
            <a:ext cx="3968495" cy="1188720"/>
          </a:xfrm>
          <a:solidFill>
            <a:srgbClr val="FFFFFF"/>
          </a:solidFill>
          <a:ln>
            <a:solidFill>
              <a:srgbClr val="404040"/>
            </a:solidFill>
          </a:ln>
        </p:spPr>
        <p:txBody>
          <a:bodyPr>
            <a:normAutofit/>
          </a:bodyPr>
          <a:lstStyle/>
          <a:p>
            <a:r>
              <a:rPr lang="en-GB"/>
              <a:t>Workflow</a:t>
            </a:r>
            <a:br>
              <a:rPr lang="en-GB"/>
            </a:br>
            <a:r>
              <a:rPr lang="en-GB"/>
              <a:t>Diagram</a:t>
            </a:r>
          </a:p>
        </p:txBody>
      </p:sp>
      <p:sp>
        <p:nvSpPr>
          <p:cNvPr id="3" name="Content Placeholder 2"/>
          <p:cNvSpPr>
            <a:spLocks noGrp="1"/>
          </p:cNvSpPr>
          <p:nvPr>
            <p:ph idx="1"/>
          </p:nvPr>
        </p:nvSpPr>
        <p:spPr>
          <a:xfrm>
            <a:off x="603503" y="2858703"/>
            <a:ext cx="3964343" cy="3042547"/>
          </a:xfrm>
        </p:spPr>
        <p:txBody>
          <a:bodyPr>
            <a:normAutofit/>
          </a:bodyPr>
          <a:lstStyle/>
          <a:p>
            <a:pPr marL="0" indent="0">
              <a:lnSpc>
                <a:spcPct val="90000"/>
              </a:lnSpc>
              <a:buNone/>
            </a:pPr>
            <a:r>
              <a:rPr lang="en-US">
                <a:solidFill>
                  <a:srgbClr val="FFFFFF"/>
                </a:solidFill>
              </a:rPr>
              <a:t>1. User Interaction:</a:t>
            </a:r>
          </a:p>
          <a:p>
            <a:pPr marL="0" indent="0">
              <a:lnSpc>
                <a:spcPct val="90000"/>
              </a:lnSpc>
              <a:buNone/>
            </a:pPr>
            <a:r>
              <a:rPr lang="en-US">
                <a:solidFill>
                  <a:srgbClr val="FFFFFF"/>
                </a:solidFill>
              </a:rPr>
              <a:t>     Registration/Login</a:t>
            </a:r>
          </a:p>
          <a:p>
            <a:pPr marL="0" indent="0">
              <a:lnSpc>
                <a:spcPct val="90000"/>
              </a:lnSpc>
              <a:buNone/>
            </a:pPr>
            <a:r>
              <a:rPr lang="en-US">
                <a:solidFill>
                  <a:srgbClr val="FFFFFF"/>
                </a:solidFill>
              </a:rPr>
              <a:t>2. Core Functions:</a:t>
            </a:r>
          </a:p>
          <a:p>
            <a:pPr marL="0" indent="0">
              <a:lnSpc>
                <a:spcPct val="90000"/>
              </a:lnSpc>
              <a:buNone/>
            </a:pPr>
            <a:r>
              <a:rPr lang="en-US">
                <a:solidFill>
                  <a:srgbClr val="FFFFFF"/>
                </a:solidFill>
              </a:rPr>
              <a:t>   - Trip creation and storage  </a:t>
            </a:r>
          </a:p>
          <a:p>
            <a:pPr marL="0" indent="0">
              <a:lnSpc>
                <a:spcPct val="90000"/>
              </a:lnSpc>
              <a:buNone/>
            </a:pPr>
            <a:r>
              <a:rPr lang="en-US">
                <a:solidFill>
                  <a:srgbClr val="FFFFFF"/>
                </a:solidFill>
              </a:rPr>
              <a:t>   - Data retrieval for recommendations</a:t>
            </a:r>
          </a:p>
          <a:p>
            <a:pPr marL="0" indent="0">
              <a:lnSpc>
                <a:spcPct val="90000"/>
              </a:lnSpc>
              <a:buNone/>
            </a:pPr>
            <a:r>
              <a:rPr lang="en-US">
                <a:solidFill>
                  <a:srgbClr val="FFFFFF"/>
                </a:solidFill>
              </a:rPr>
              <a:t>3. Third-Party Integration:</a:t>
            </a:r>
          </a:p>
          <a:p>
            <a:pPr marL="0" indent="0">
              <a:lnSpc>
                <a:spcPct val="90000"/>
              </a:lnSpc>
              <a:buNone/>
            </a:pPr>
            <a:r>
              <a:rPr lang="en-US">
                <a:solidFill>
                  <a:srgbClr val="FFFFFF"/>
                </a:solidFill>
              </a:rPr>
              <a:t> APIs like Google Maps for enhanced functionality</a:t>
            </a:r>
          </a:p>
          <a:p>
            <a:pPr marL="0" indent="0">
              <a:lnSpc>
                <a:spcPct val="90000"/>
              </a:lnSpc>
              <a:buNone/>
            </a:pPr>
            <a:endParaRPr lang="en-US">
              <a:solidFill>
                <a:srgbClr val="FFFFFF"/>
              </a:solidFill>
            </a:endParaRPr>
          </a:p>
        </p:txBody>
      </p:sp>
      <p:sp>
        <p:nvSpPr>
          <p:cNvPr id="12" name="Rectangle 11">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92" y="640080"/>
            <a:ext cx="301294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579" y="806357"/>
            <a:ext cx="276377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travel assistant&#10;&#10;Description automatically generated">
            <a:extLst>
              <a:ext uri="{FF2B5EF4-FFF2-40B4-BE49-F238E27FC236}">
                <a16:creationId xmlns:a16="http://schemas.microsoft.com/office/drawing/2014/main" id="{36636BA7-8F31-5BD4-F3D9-2727F07106A7}"/>
              </a:ext>
            </a:extLst>
          </p:cNvPr>
          <p:cNvPicPr>
            <a:picLocks noChangeAspect="1"/>
          </p:cNvPicPr>
          <p:nvPr/>
        </p:nvPicPr>
        <p:blipFill>
          <a:blip r:embed="rId2"/>
          <a:stretch>
            <a:fillRect/>
          </a:stretch>
        </p:blipFill>
        <p:spPr>
          <a:xfrm>
            <a:off x="5899023" y="2012222"/>
            <a:ext cx="2516886" cy="25168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335" y="2708804"/>
            <a:ext cx="2774103" cy="1440394"/>
          </a:xfrm>
          <a:noFill/>
          <a:ln>
            <a:solidFill>
              <a:schemeClr val="tx1"/>
            </a:solidFill>
          </a:ln>
        </p:spPr>
        <p:txBody>
          <a:bodyPr>
            <a:normAutofit/>
          </a:bodyPr>
          <a:lstStyle/>
          <a:p>
            <a:r>
              <a:rPr lang="en-GB" sz="2100">
                <a:solidFill>
                  <a:schemeClr val="tx1"/>
                </a:solidFill>
              </a:rPr>
              <a:t>Benefits</a:t>
            </a:r>
          </a:p>
        </p:txBody>
      </p:sp>
      <p:sp>
        <p:nvSpPr>
          <p:cNvPr id="17" name="Rectangle 16">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6295" y="-2"/>
            <a:ext cx="5157705"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36886" y="802638"/>
            <a:ext cx="4056522" cy="5252722"/>
          </a:xfrm>
        </p:spPr>
        <p:txBody>
          <a:bodyPr anchor="ctr">
            <a:normAutofit/>
          </a:bodyPr>
          <a:lstStyle/>
          <a:p>
            <a:pPr marL="0" indent="0">
              <a:buNone/>
            </a:pPr>
            <a:r>
              <a:rPr lang="en-US">
                <a:solidFill>
                  <a:schemeClr val="bg1"/>
                </a:solidFill>
              </a:rPr>
              <a:t>   For Users</a:t>
            </a:r>
          </a:p>
          <a:p>
            <a:r>
              <a:rPr lang="en-US">
                <a:solidFill>
                  <a:schemeClr val="bg1"/>
                </a:solidFill>
              </a:rPr>
              <a:t> Simplifies trip planning and organization.</a:t>
            </a:r>
          </a:p>
          <a:p>
            <a:r>
              <a:rPr lang="en-US">
                <a:solidFill>
                  <a:schemeClr val="bg1"/>
                </a:solidFill>
              </a:rPr>
              <a:t> Offers tailored travel insights.</a:t>
            </a:r>
          </a:p>
          <a:p>
            <a:r>
              <a:rPr lang="en-US">
                <a:solidFill>
                  <a:schemeClr val="bg1"/>
                </a:solidFill>
              </a:rPr>
              <a:t>Provides a unified platform for multiple travel-related tasks.</a:t>
            </a:r>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1248156"/>
            <a:ext cx="726948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1060704"/>
            <a:ext cx="7550658"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73352" y="467418"/>
            <a:ext cx="5797296" cy="1188720"/>
          </a:xfrm>
          <a:solidFill>
            <a:srgbClr val="FFFFFF"/>
          </a:solidFill>
        </p:spPr>
        <p:txBody>
          <a:bodyPr>
            <a:normAutofit/>
          </a:bodyPr>
          <a:lstStyle/>
          <a:p>
            <a:r>
              <a:rPr lang="en-GB"/>
              <a:t>Challenges and Solutions</a:t>
            </a:r>
          </a:p>
        </p:txBody>
      </p:sp>
      <p:sp>
        <p:nvSpPr>
          <p:cNvPr id="3" name="Content Placeholder 2"/>
          <p:cNvSpPr>
            <a:spLocks noGrp="1"/>
          </p:cNvSpPr>
          <p:nvPr>
            <p:ph idx="1"/>
          </p:nvPr>
        </p:nvSpPr>
        <p:spPr>
          <a:xfrm>
            <a:off x="1322577" y="2040920"/>
            <a:ext cx="6584634" cy="2879256"/>
          </a:xfrm>
        </p:spPr>
        <p:txBody>
          <a:bodyPr>
            <a:normAutofit/>
          </a:bodyPr>
          <a:lstStyle/>
          <a:p>
            <a:pPr marL="0" indent="0">
              <a:lnSpc>
                <a:spcPct val="90000"/>
              </a:lnSpc>
              <a:buNone/>
            </a:pPr>
            <a:r>
              <a:rPr lang="en-IN" sz="1700" dirty="0">
                <a:solidFill>
                  <a:srgbClr val="404040"/>
                </a:solidFill>
              </a:rPr>
              <a:t>CHALLENGES</a:t>
            </a:r>
          </a:p>
          <a:p>
            <a:pPr>
              <a:lnSpc>
                <a:spcPct val="90000"/>
              </a:lnSpc>
            </a:pPr>
            <a:r>
              <a:rPr lang="en-IN" sz="1700" dirty="0">
                <a:solidFill>
                  <a:srgbClr val="404040"/>
                </a:solidFill>
              </a:rPr>
              <a:t>- API rate limitations.</a:t>
            </a:r>
          </a:p>
          <a:p>
            <a:pPr>
              <a:lnSpc>
                <a:spcPct val="90000"/>
              </a:lnSpc>
            </a:pPr>
            <a:r>
              <a:rPr lang="en-IN" sz="1700" dirty="0">
                <a:solidFill>
                  <a:srgbClr val="404040"/>
                </a:solidFill>
              </a:rPr>
              <a:t>- Database optimization for large user bases.</a:t>
            </a:r>
          </a:p>
          <a:p>
            <a:pPr>
              <a:lnSpc>
                <a:spcPct val="90000"/>
              </a:lnSpc>
            </a:pPr>
            <a:r>
              <a:rPr lang="en-IN" sz="1700" dirty="0">
                <a:solidFill>
                  <a:srgbClr val="404040"/>
                </a:solidFill>
              </a:rPr>
              <a:t>- Ensuring mobile responsiveness.</a:t>
            </a:r>
          </a:p>
          <a:p>
            <a:pPr marL="0" indent="0">
              <a:lnSpc>
                <a:spcPct val="90000"/>
              </a:lnSpc>
              <a:buNone/>
            </a:pPr>
            <a:r>
              <a:rPr lang="en-IN" sz="1700" dirty="0">
                <a:solidFill>
                  <a:srgbClr val="404040"/>
                </a:solidFill>
              </a:rPr>
              <a:t>SOLUTIONS</a:t>
            </a:r>
          </a:p>
          <a:p>
            <a:pPr>
              <a:lnSpc>
                <a:spcPct val="90000"/>
              </a:lnSpc>
            </a:pPr>
            <a:r>
              <a:rPr lang="en-IN" sz="1700" dirty="0">
                <a:solidFill>
                  <a:srgbClr val="404040"/>
                </a:solidFill>
              </a:rPr>
              <a:t>- Improved caching mechanisms.</a:t>
            </a:r>
          </a:p>
          <a:p>
            <a:pPr>
              <a:lnSpc>
                <a:spcPct val="90000"/>
              </a:lnSpc>
            </a:pPr>
            <a:r>
              <a:rPr lang="en-IN" sz="1700" dirty="0">
                <a:solidFill>
                  <a:srgbClr val="404040"/>
                </a:solidFill>
              </a:rPr>
              <a:t>- Regular performance testing.</a:t>
            </a:r>
          </a:p>
          <a:p>
            <a:pPr>
              <a:lnSpc>
                <a:spcPct val="90000"/>
              </a:lnSpc>
            </a:pPr>
            <a:r>
              <a:rPr lang="en-IN" sz="1700" dirty="0">
                <a:solidFill>
                  <a:srgbClr val="404040"/>
                </a:solidFill>
              </a:rPr>
              <a:t>- Implementation of responsive frameworks like Bootstrap</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1248156"/>
            <a:ext cx="726948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1060704"/>
            <a:ext cx="7550658"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73352" y="467418"/>
            <a:ext cx="5797296" cy="1188720"/>
          </a:xfrm>
          <a:solidFill>
            <a:srgbClr val="FFFFFF"/>
          </a:solidFill>
        </p:spPr>
        <p:txBody>
          <a:bodyPr>
            <a:normAutofit/>
          </a:bodyPr>
          <a:lstStyle/>
          <a:p>
            <a:r>
              <a:t>Future Enhancements</a:t>
            </a:r>
          </a:p>
        </p:txBody>
      </p:sp>
      <p:sp>
        <p:nvSpPr>
          <p:cNvPr id="3" name="Content Placeholder 2"/>
          <p:cNvSpPr>
            <a:spLocks noGrp="1"/>
          </p:cNvSpPr>
          <p:nvPr>
            <p:ph idx="1"/>
          </p:nvPr>
        </p:nvSpPr>
        <p:spPr>
          <a:xfrm>
            <a:off x="1462426" y="2134197"/>
            <a:ext cx="6584634" cy="2879256"/>
          </a:xfrm>
        </p:spPr>
        <p:txBody>
          <a:bodyPr>
            <a:normAutofit/>
          </a:bodyPr>
          <a:lstStyle/>
          <a:p>
            <a:pPr marL="0" indent="0">
              <a:buNone/>
            </a:pPr>
            <a:r>
              <a:rPr lang="en-US" dirty="0">
                <a:solidFill>
                  <a:srgbClr val="404040"/>
                </a:solidFill>
              </a:rPr>
              <a:t>1. Social Media Integration   </a:t>
            </a:r>
          </a:p>
          <a:p>
            <a:r>
              <a:rPr lang="en-US" dirty="0">
                <a:solidFill>
                  <a:srgbClr val="404040"/>
                </a:solidFill>
              </a:rPr>
              <a:t>- Share itineraries and travel plans.</a:t>
            </a:r>
          </a:p>
          <a:p>
            <a:pPr marL="0" indent="0">
              <a:buNone/>
            </a:pPr>
            <a:r>
              <a:rPr lang="en-US" dirty="0">
                <a:solidFill>
                  <a:srgbClr val="404040"/>
                </a:solidFill>
              </a:rPr>
              <a:t>2. AI-Powered Recommendations   </a:t>
            </a:r>
          </a:p>
          <a:p>
            <a:r>
              <a:rPr lang="en-US" dirty="0">
                <a:solidFill>
                  <a:srgbClr val="404040"/>
                </a:solidFill>
              </a:rPr>
              <a:t>- Enhance personalization with machine learning.</a:t>
            </a:r>
          </a:p>
          <a:p>
            <a:pPr marL="0" indent="0">
              <a:buNone/>
            </a:pPr>
            <a:r>
              <a:rPr lang="en-US" dirty="0">
                <a:solidFill>
                  <a:srgbClr val="404040"/>
                </a:solidFill>
              </a:rPr>
              <a:t>3. Offline Mode  </a:t>
            </a:r>
          </a:p>
          <a:p>
            <a:r>
              <a:rPr lang="en-US" dirty="0">
                <a:solidFill>
                  <a:srgbClr val="404040"/>
                </a:solidFill>
              </a:rPr>
              <a:t> - Access itinerary and navigation without internet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CC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1248156"/>
            <a:ext cx="726948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1060704"/>
            <a:ext cx="7550658"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73352" y="467418"/>
            <a:ext cx="5797296" cy="1188720"/>
          </a:xfrm>
          <a:solidFill>
            <a:srgbClr val="FFFFFF"/>
          </a:solidFill>
        </p:spPr>
        <p:txBody>
          <a:bodyPr>
            <a:normAutofit/>
          </a:bodyPr>
          <a:lstStyle/>
          <a:p>
            <a:r>
              <a:t>Conclusion</a:t>
            </a:r>
          </a:p>
        </p:txBody>
      </p:sp>
      <p:sp>
        <p:nvSpPr>
          <p:cNvPr id="3" name="Content Placeholder 2"/>
          <p:cNvSpPr>
            <a:spLocks noGrp="1"/>
          </p:cNvSpPr>
          <p:nvPr>
            <p:ph idx="1"/>
          </p:nvPr>
        </p:nvSpPr>
        <p:spPr>
          <a:xfrm>
            <a:off x="1806670" y="2350429"/>
            <a:ext cx="5438605" cy="2372178"/>
          </a:xfrm>
        </p:spPr>
        <p:txBody>
          <a:bodyPr>
            <a:normAutofit/>
          </a:bodyPr>
          <a:lstStyle/>
          <a:p>
            <a:pPr marL="0" indent="0" algn="ctr">
              <a:buNone/>
            </a:pPr>
            <a:r>
              <a:rPr lang="en-US" dirty="0">
                <a:solidFill>
                  <a:srgbClr val="404040"/>
                </a:solidFill>
              </a:rPr>
              <a:t>The Travel Assistant Web App simplifies travel planning by combining advanced features with a user-friendly interface. It is a practical tool for both casual and frequent travelers.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1248156"/>
            <a:ext cx="726948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1060704"/>
            <a:ext cx="7550658"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73352" y="467418"/>
            <a:ext cx="5797296" cy="1188720"/>
          </a:xfrm>
          <a:solidFill>
            <a:srgbClr val="FFFFFF"/>
          </a:solidFill>
        </p:spPr>
        <p:txBody>
          <a:bodyPr>
            <a:normAutofit/>
          </a:bodyPr>
          <a:lstStyle/>
          <a:p>
            <a:r>
              <a:rPr sz="3200" dirty="0"/>
              <a:t>Introduction</a:t>
            </a:r>
          </a:p>
        </p:txBody>
      </p:sp>
      <p:sp>
        <p:nvSpPr>
          <p:cNvPr id="3" name="Content Placeholder 2"/>
          <p:cNvSpPr>
            <a:spLocks noGrp="1"/>
          </p:cNvSpPr>
          <p:nvPr>
            <p:ph idx="1"/>
          </p:nvPr>
        </p:nvSpPr>
        <p:spPr>
          <a:xfrm>
            <a:off x="1279546" y="2291262"/>
            <a:ext cx="6584634" cy="2879256"/>
          </a:xfrm>
        </p:spPr>
        <p:txBody>
          <a:bodyPr>
            <a:normAutofit/>
          </a:bodyPr>
          <a:lstStyle/>
          <a:p>
            <a:pPr>
              <a:lnSpc>
                <a:spcPct val="90000"/>
              </a:lnSpc>
            </a:pPr>
            <a:r>
              <a:rPr lang="en-US" sz="1500" dirty="0">
                <a:solidFill>
                  <a:srgbClr val="404040"/>
                </a:solidFill>
              </a:rPr>
              <a:t>Overview:</a:t>
            </a:r>
          </a:p>
          <a:p>
            <a:pPr>
              <a:lnSpc>
                <a:spcPct val="90000"/>
              </a:lnSpc>
            </a:pPr>
            <a:r>
              <a:rPr lang="en-US" sz="1500" dirty="0">
                <a:solidFill>
                  <a:srgbClr val="404040"/>
                </a:solidFill>
              </a:rPr>
              <a:t>What is the Travel Assistant Webapp?</a:t>
            </a:r>
          </a:p>
          <a:p>
            <a:pPr>
              <a:lnSpc>
                <a:spcPct val="90000"/>
              </a:lnSpc>
            </a:pPr>
            <a:r>
              <a:rPr lang="en-US" sz="1500" b="0" i="0" dirty="0">
                <a:solidFill>
                  <a:srgbClr val="404040"/>
                </a:solidFill>
                <a:effectLst/>
                <a:latin typeface="Segoe UI Variable Text" pitchFamily="2" charset="0"/>
              </a:rPr>
              <a:t>The Application is designed to provide users with essential information and tools for exploring and experiencing cities. Key features include real-time weather updates to help plan activities, user-generated reviews for valuable insights, and curated lists of popular restaurants and tourist attractions to showcase the best the city has to offer. Additionally, the application supports user account creation and management, ensuring a personalized and engaging experience. This project aims to simplify city exploration, making it a go-to platform for travelers and locals alike.</a:t>
            </a:r>
            <a:endParaRPr lang="en-US" sz="1500" dirty="0">
              <a:solidFill>
                <a:srgbClr val="40404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277"/>
    </mc:Choice>
    <mc:Fallback>
      <p:transition spd="slow" advTm="127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1248156"/>
            <a:ext cx="726948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1060704"/>
            <a:ext cx="7550658"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73352" y="467418"/>
            <a:ext cx="5797296" cy="1188720"/>
          </a:xfrm>
          <a:solidFill>
            <a:srgbClr val="FFFFFF"/>
          </a:solidFill>
        </p:spPr>
        <p:txBody>
          <a:bodyPr>
            <a:normAutofit fontScale="90000"/>
          </a:bodyPr>
          <a:lstStyle/>
          <a:p>
            <a:br>
              <a:rPr lang="en-US" dirty="0"/>
            </a:br>
            <a:r>
              <a:rPr lang="en-US" sz="3600" dirty="0"/>
              <a:t>Key Features</a:t>
            </a:r>
            <a:br>
              <a:rPr lang="en-US" dirty="0"/>
            </a:br>
            <a:endParaRPr dirty="0"/>
          </a:p>
        </p:txBody>
      </p:sp>
      <p:sp>
        <p:nvSpPr>
          <p:cNvPr id="3" name="Content Placeholder 2"/>
          <p:cNvSpPr>
            <a:spLocks noGrp="1"/>
          </p:cNvSpPr>
          <p:nvPr>
            <p:ph idx="1"/>
          </p:nvPr>
        </p:nvSpPr>
        <p:spPr>
          <a:xfrm>
            <a:off x="1279546" y="2040920"/>
            <a:ext cx="6584634" cy="2879256"/>
          </a:xfrm>
        </p:spPr>
        <p:txBody>
          <a:bodyPr>
            <a:normAutofit/>
          </a:bodyPr>
          <a:lstStyle/>
          <a:p>
            <a:pPr marL="0" indent="0">
              <a:buNone/>
            </a:pPr>
            <a:endParaRPr lang="en-US" dirty="0">
              <a:solidFill>
                <a:srgbClr val="404040"/>
              </a:solidFill>
            </a:endParaRPr>
          </a:p>
          <a:p>
            <a:r>
              <a:rPr lang="en-US" dirty="0">
                <a:solidFill>
                  <a:srgbClr val="404040"/>
                </a:solidFill>
              </a:rPr>
              <a:t>Displays the weather for the requested city</a:t>
            </a:r>
          </a:p>
          <a:p>
            <a:r>
              <a:rPr lang="en-US" dirty="0">
                <a:solidFill>
                  <a:srgbClr val="404040"/>
                </a:solidFill>
              </a:rPr>
              <a:t>Displays user reviews for the requested city, and allows users to submit new reviews</a:t>
            </a:r>
          </a:p>
          <a:p>
            <a:r>
              <a:rPr lang="en-US" dirty="0">
                <a:solidFill>
                  <a:srgbClr val="404040"/>
                </a:solidFill>
              </a:rPr>
              <a:t>Displays popular restaurants for the requested city</a:t>
            </a:r>
          </a:p>
          <a:p>
            <a:r>
              <a:rPr lang="en-US" dirty="0">
                <a:solidFill>
                  <a:srgbClr val="404040"/>
                </a:solidFill>
              </a:rPr>
              <a:t>Displays popular tourist attractions for the requested city</a:t>
            </a:r>
          </a:p>
          <a:p>
            <a:r>
              <a:rPr lang="en-US" dirty="0">
                <a:solidFill>
                  <a:srgbClr val="404040"/>
                </a:solidFill>
              </a:rPr>
              <a:t>Allows user access and management</a:t>
            </a:r>
          </a:p>
        </p:txBody>
      </p:sp>
    </p:spTree>
  </p:cSld>
  <p:clrMapOvr>
    <a:masterClrMapping/>
  </p:clrMapOvr>
  <mc:AlternateContent xmlns:mc="http://schemas.openxmlformats.org/markup-compatibility/2006">
    <mc:Choice xmlns:p14="http://schemas.microsoft.com/office/powerpoint/2010/main" Requires="p14">
      <p:transition spd="slow" p14:dur="2000" advTm="4770"/>
    </mc:Choice>
    <mc:Fallback>
      <p:transition spd="slow" advTm="477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B6BE-AFA3-BEF1-2F5B-991DC11575CC}"/>
              </a:ext>
            </a:extLst>
          </p:cNvPr>
          <p:cNvSpPr>
            <a:spLocks noGrp="1"/>
          </p:cNvSpPr>
          <p:nvPr>
            <p:ph type="ctrTitle"/>
          </p:nvPr>
        </p:nvSpPr>
        <p:spPr>
          <a:xfrm>
            <a:off x="1102240" y="1258730"/>
            <a:ext cx="6939520" cy="1645920"/>
          </a:xfrm>
        </p:spPr>
        <p:txBody>
          <a:bodyPr/>
          <a:lstStyle/>
          <a:p>
            <a:r>
              <a:rPr lang="en-IN" dirty="0"/>
              <a:t>FLASK</a:t>
            </a:r>
            <a:endParaRPr lang="en-GB" dirty="0"/>
          </a:p>
        </p:txBody>
      </p:sp>
      <p:sp>
        <p:nvSpPr>
          <p:cNvPr id="3" name="Subtitle 2">
            <a:extLst>
              <a:ext uri="{FF2B5EF4-FFF2-40B4-BE49-F238E27FC236}">
                <a16:creationId xmlns:a16="http://schemas.microsoft.com/office/drawing/2014/main" id="{43E8B943-2B16-2344-7150-F0DBE39AD862}"/>
              </a:ext>
            </a:extLst>
          </p:cNvPr>
          <p:cNvSpPr>
            <a:spLocks noGrp="1"/>
          </p:cNvSpPr>
          <p:nvPr>
            <p:ph type="subTitle" idx="1"/>
          </p:nvPr>
        </p:nvSpPr>
        <p:spPr>
          <a:xfrm>
            <a:off x="2107457" y="3257879"/>
            <a:ext cx="5101209" cy="1825110"/>
          </a:xfrm>
        </p:spPr>
        <p:txBody>
          <a:bodyPr>
            <a:normAutofit fontScale="85000" lnSpcReduction="10000"/>
          </a:bodyPr>
          <a:lstStyle/>
          <a:p>
            <a:pPr algn="l"/>
            <a:r>
              <a:rPr lang="en-US" b="0" i="0" dirty="0">
                <a:solidFill>
                  <a:schemeClr val="tx1"/>
                </a:solidFill>
                <a:effectLst/>
                <a:latin typeface="Segoe UI Variable Text" pitchFamily="2" charset="0"/>
              </a:rPr>
              <a:t>Flask is a lightweight and flexible </a:t>
            </a:r>
            <a:r>
              <a:rPr lang="en-US" b="1" i="0" dirty="0">
                <a:solidFill>
                  <a:schemeClr val="tx1"/>
                </a:solidFill>
                <a:effectLst/>
                <a:latin typeface="Segoe UI Variable Text" pitchFamily="2" charset="0"/>
              </a:rPr>
              <a:t>web framework</a:t>
            </a:r>
            <a:r>
              <a:rPr lang="en-US" b="0" i="0" dirty="0">
                <a:solidFill>
                  <a:schemeClr val="tx1"/>
                </a:solidFill>
                <a:effectLst/>
                <a:latin typeface="Segoe UI Variable Text" pitchFamily="2" charset="0"/>
              </a:rPr>
              <a:t> for Python that allows developers to build web applications quickly and easily. It is part of the </a:t>
            </a:r>
            <a:r>
              <a:rPr lang="en-US" b="1" i="0" dirty="0">
                <a:solidFill>
                  <a:schemeClr val="tx1"/>
                </a:solidFill>
                <a:effectLst/>
                <a:latin typeface="Segoe UI Variable Text" pitchFamily="2" charset="0"/>
              </a:rPr>
              <a:t>micro-framework</a:t>
            </a:r>
            <a:r>
              <a:rPr lang="en-US" b="0" i="0" dirty="0">
                <a:solidFill>
                  <a:schemeClr val="tx1"/>
                </a:solidFill>
                <a:effectLst/>
                <a:latin typeface="Segoe UI Variable Text" pitchFamily="2" charset="0"/>
              </a:rPr>
              <a:t> category, meaning it provides the essential tools needed for web development but doesn't enforce specific tools or libraries, giving developers the freedom to choose.</a:t>
            </a:r>
            <a:endParaRPr lang="en-GB" dirty="0">
              <a:solidFill>
                <a:schemeClr val="tx1"/>
              </a:solidFill>
            </a:endParaRPr>
          </a:p>
        </p:txBody>
      </p:sp>
    </p:spTree>
    <p:extLst>
      <p:ext uri="{BB962C8B-B14F-4D97-AF65-F5344CB8AC3E}">
        <p14:creationId xmlns:p14="http://schemas.microsoft.com/office/powerpoint/2010/main" val="242359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F853-64FB-5F54-4F53-112C978D660F}"/>
              </a:ext>
            </a:extLst>
          </p:cNvPr>
          <p:cNvSpPr>
            <a:spLocks noGrp="1"/>
          </p:cNvSpPr>
          <p:nvPr>
            <p:ph type="ctrTitle"/>
          </p:nvPr>
        </p:nvSpPr>
        <p:spPr>
          <a:xfrm>
            <a:off x="1102240" y="1085446"/>
            <a:ext cx="6939520" cy="1645920"/>
          </a:xfrm>
        </p:spPr>
        <p:txBody>
          <a:bodyPr/>
          <a:lstStyle/>
          <a:p>
            <a:r>
              <a:rPr lang="en-IN" dirty="0"/>
              <a:t>FIREBASE</a:t>
            </a:r>
            <a:endParaRPr lang="en-GB" dirty="0"/>
          </a:p>
        </p:txBody>
      </p:sp>
      <p:sp>
        <p:nvSpPr>
          <p:cNvPr id="3" name="Subtitle 2">
            <a:extLst>
              <a:ext uri="{FF2B5EF4-FFF2-40B4-BE49-F238E27FC236}">
                <a16:creationId xmlns:a16="http://schemas.microsoft.com/office/drawing/2014/main" id="{CE94643A-11D6-0924-F04B-229CCF5417F0}"/>
              </a:ext>
            </a:extLst>
          </p:cNvPr>
          <p:cNvSpPr>
            <a:spLocks noGrp="1"/>
          </p:cNvSpPr>
          <p:nvPr>
            <p:ph type="subTitle" idx="1"/>
          </p:nvPr>
        </p:nvSpPr>
        <p:spPr>
          <a:xfrm>
            <a:off x="2102078" y="3131551"/>
            <a:ext cx="5101209" cy="1747042"/>
          </a:xfrm>
        </p:spPr>
        <p:txBody>
          <a:bodyPr>
            <a:normAutofit/>
          </a:bodyPr>
          <a:lstStyle/>
          <a:p>
            <a:pPr algn="just"/>
            <a:r>
              <a:rPr lang="en-US" b="1" i="0" dirty="0">
                <a:solidFill>
                  <a:schemeClr val="tx1"/>
                </a:solidFill>
                <a:effectLst/>
                <a:latin typeface="Segoe UI Variable Text" pitchFamily="2" charset="0"/>
              </a:rPr>
              <a:t>Firebase</a:t>
            </a:r>
            <a:r>
              <a:rPr lang="en-US" b="0" i="0" dirty="0">
                <a:solidFill>
                  <a:schemeClr val="tx1"/>
                </a:solidFill>
                <a:effectLst/>
                <a:latin typeface="Segoe UI Variable Text" pitchFamily="2" charset="0"/>
              </a:rPr>
              <a:t> is a cloud-based platform developed by Google that provides a suite of tools and services for building and managing web and mobile applications. It simplifies backend development, offering ready-to-use features.</a:t>
            </a:r>
            <a:endParaRPr lang="en-GB" dirty="0">
              <a:solidFill>
                <a:schemeClr val="tx1"/>
              </a:solidFill>
            </a:endParaRPr>
          </a:p>
        </p:txBody>
      </p:sp>
    </p:spTree>
    <p:extLst>
      <p:ext uri="{BB962C8B-B14F-4D97-AF65-F5344CB8AC3E}">
        <p14:creationId xmlns:p14="http://schemas.microsoft.com/office/powerpoint/2010/main" val="422649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31FA-A0F4-6483-57F6-2BBCDE8CFCC1}"/>
              </a:ext>
            </a:extLst>
          </p:cNvPr>
          <p:cNvSpPr>
            <a:spLocks noGrp="1"/>
          </p:cNvSpPr>
          <p:nvPr>
            <p:ph type="ctrTitle"/>
          </p:nvPr>
        </p:nvSpPr>
        <p:spPr>
          <a:xfrm>
            <a:off x="1102240" y="993628"/>
            <a:ext cx="6939520" cy="1645920"/>
          </a:xfrm>
        </p:spPr>
        <p:txBody>
          <a:bodyPr/>
          <a:lstStyle/>
          <a:p>
            <a:r>
              <a:rPr lang="en-IN" dirty="0"/>
              <a:t>API</a:t>
            </a:r>
            <a:endParaRPr lang="en-GB" dirty="0"/>
          </a:p>
        </p:txBody>
      </p:sp>
      <p:sp>
        <p:nvSpPr>
          <p:cNvPr id="3" name="Subtitle 2">
            <a:extLst>
              <a:ext uri="{FF2B5EF4-FFF2-40B4-BE49-F238E27FC236}">
                <a16:creationId xmlns:a16="http://schemas.microsoft.com/office/drawing/2014/main" id="{9782B6D7-2445-F50F-9846-7049C92A077E}"/>
              </a:ext>
            </a:extLst>
          </p:cNvPr>
          <p:cNvSpPr>
            <a:spLocks noGrp="1"/>
          </p:cNvSpPr>
          <p:nvPr>
            <p:ph type="subTitle" idx="1"/>
          </p:nvPr>
        </p:nvSpPr>
        <p:spPr>
          <a:xfrm>
            <a:off x="2021396" y="3092824"/>
            <a:ext cx="5101209" cy="1737360"/>
          </a:xfrm>
        </p:spPr>
        <p:txBody>
          <a:bodyPr>
            <a:noAutofit/>
          </a:bodyPr>
          <a:lstStyle/>
          <a:p>
            <a:pPr algn="just"/>
            <a:r>
              <a:rPr lang="en-US" sz="1800" b="0" i="0" dirty="0">
                <a:solidFill>
                  <a:schemeClr val="tx1"/>
                </a:solidFill>
                <a:effectLst/>
                <a:latin typeface="Segoe UI Variable Text" pitchFamily="2" charset="0"/>
              </a:rPr>
              <a:t>An </a:t>
            </a:r>
            <a:r>
              <a:rPr lang="en-US" sz="1800" b="1" i="0" dirty="0">
                <a:solidFill>
                  <a:schemeClr val="tx1"/>
                </a:solidFill>
                <a:effectLst/>
                <a:latin typeface="Segoe UI Variable Text" pitchFamily="2" charset="0"/>
              </a:rPr>
              <a:t>API (Application Programming Interface)</a:t>
            </a:r>
            <a:r>
              <a:rPr lang="en-US" sz="1800" b="0" i="0" dirty="0">
                <a:solidFill>
                  <a:schemeClr val="tx1"/>
                </a:solidFill>
                <a:effectLst/>
                <a:latin typeface="Segoe UI Variable Text" pitchFamily="2" charset="0"/>
              </a:rPr>
              <a:t> is a set of rules and protocols that allows different software applications to communicate with each other. It acts as an intermediary, enabling one application to request data or services from another without needing to understand how the other application is implemented.</a:t>
            </a:r>
            <a:endParaRPr lang="en-GB" sz="1800" dirty="0">
              <a:solidFill>
                <a:schemeClr val="tx1"/>
              </a:solidFill>
            </a:endParaRPr>
          </a:p>
        </p:txBody>
      </p:sp>
    </p:spTree>
    <p:extLst>
      <p:ext uri="{BB962C8B-B14F-4D97-AF65-F5344CB8AC3E}">
        <p14:creationId xmlns:p14="http://schemas.microsoft.com/office/powerpoint/2010/main" val="338345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D7483-9F6B-E4A2-38B2-E13EDB7E9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D5B7C2-B35F-7815-E84A-3C802DDEF36E}"/>
              </a:ext>
            </a:extLst>
          </p:cNvPr>
          <p:cNvSpPr>
            <a:spLocks noGrp="1"/>
          </p:cNvSpPr>
          <p:nvPr>
            <p:ph type="ctrTitle"/>
          </p:nvPr>
        </p:nvSpPr>
        <p:spPr>
          <a:xfrm>
            <a:off x="1188302" y="858082"/>
            <a:ext cx="6939520" cy="1645920"/>
          </a:xfrm>
        </p:spPr>
        <p:txBody>
          <a:bodyPr/>
          <a:lstStyle/>
          <a:p>
            <a:r>
              <a:rPr lang="en-IN" dirty="0"/>
              <a:t>OPEN WEATHER MAP API</a:t>
            </a:r>
            <a:endParaRPr lang="en-GB" dirty="0"/>
          </a:p>
        </p:txBody>
      </p:sp>
      <p:sp>
        <p:nvSpPr>
          <p:cNvPr id="7" name="Rectangle 4">
            <a:extLst>
              <a:ext uri="{FF2B5EF4-FFF2-40B4-BE49-F238E27FC236}">
                <a16:creationId xmlns:a16="http://schemas.microsoft.com/office/drawing/2014/main" id="{069AAD8D-8022-47C7-B0C9-CB95E116F42E}"/>
              </a:ext>
            </a:extLst>
          </p:cNvPr>
          <p:cNvSpPr>
            <a:spLocks noChangeArrowheads="1"/>
          </p:cNvSpPr>
          <p:nvPr/>
        </p:nvSpPr>
        <p:spPr bwMode="auto">
          <a:xfrm>
            <a:off x="1909482" y="2851755"/>
            <a:ext cx="532503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OpenWeather</a:t>
            </a:r>
            <a:r>
              <a:rPr kumimoji="0" lang="en-US" altLang="en-US" sz="1800" b="0" i="0" u="none" strike="noStrike" cap="none" normalizeH="0" baseline="0" dirty="0">
                <a:ln>
                  <a:noFill/>
                </a:ln>
                <a:solidFill>
                  <a:schemeClr val="tx1"/>
                </a:solidFill>
                <a:effectLst/>
                <a:latin typeface="Arial" panose="020B0604020202020204" pitchFamily="34" charset="0"/>
              </a:rPr>
              <a:t> API is a versatile tool for accessing real-time weather data, and forecasts. It provides features such as current weather updates,</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daily forecasts, </a:t>
            </a:r>
            <a:r>
              <a:rPr kumimoji="0" lang="en-US" altLang="en-US" sz="1800" b="0" i="0" u="none" strike="noStrike" cap="none" normalizeH="0" baseline="0" dirty="0" err="1">
                <a:ln>
                  <a:noFill/>
                </a:ln>
                <a:solidFill>
                  <a:schemeClr val="tx1"/>
                </a:solidFill>
                <a:effectLst/>
                <a:latin typeface="Arial" panose="020B0604020202020204" pitchFamily="34" charset="0"/>
              </a:rPr>
              <a:t>andair</a:t>
            </a:r>
            <a:r>
              <a:rPr kumimoji="0" lang="en-US" altLang="en-US" sz="1800" b="0" i="0" u="none" strike="noStrike" cap="none" normalizeH="0" baseline="0" dirty="0">
                <a:ln>
                  <a:noFill/>
                </a:ln>
                <a:solidFill>
                  <a:schemeClr val="tx1"/>
                </a:solidFill>
                <a:effectLst/>
                <a:latin typeface="Arial" panose="020B0604020202020204" pitchFamily="34" charset="0"/>
              </a:rPr>
              <a:t> pollution data. With its global coverage of over 200,000 cities and easy integration through simple HTTP requests. It is scalable, user-friendly, and supports diverse use cases with its extensive data offerings.</a:t>
            </a:r>
          </a:p>
        </p:txBody>
      </p:sp>
    </p:spTree>
    <p:extLst>
      <p:ext uri="{BB962C8B-B14F-4D97-AF65-F5344CB8AC3E}">
        <p14:creationId xmlns:p14="http://schemas.microsoft.com/office/powerpoint/2010/main" val="291533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B26F5-B6C1-C4FE-7423-BA45CFA88198}"/>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71ECF68-5AEE-F0AC-FDFB-B92852E0E0EB}"/>
              </a:ext>
            </a:extLst>
          </p:cNvPr>
          <p:cNvPicPr>
            <a:picLocks noChangeAspect="1"/>
          </p:cNvPicPr>
          <p:nvPr/>
        </p:nvPicPr>
        <p:blipFill>
          <a:blip r:embed="rId2"/>
          <a:stretch>
            <a:fillRect/>
          </a:stretch>
        </p:blipFill>
        <p:spPr>
          <a:xfrm>
            <a:off x="1724534" y="439197"/>
            <a:ext cx="5547636" cy="5990363"/>
          </a:xfrm>
          <a:prstGeom prst="rect">
            <a:avLst/>
          </a:prstGeom>
        </p:spPr>
      </p:pic>
    </p:spTree>
    <p:extLst>
      <p:ext uri="{BB962C8B-B14F-4D97-AF65-F5344CB8AC3E}">
        <p14:creationId xmlns:p14="http://schemas.microsoft.com/office/powerpoint/2010/main" val="299807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72F3-6EF8-E2EB-F5B8-FAB05D124E0B}"/>
              </a:ext>
            </a:extLst>
          </p:cNvPr>
          <p:cNvSpPr>
            <a:spLocks noGrp="1"/>
          </p:cNvSpPr>
          <p:nvPr>
            <p:ph type="ctrTitle"/>
          </p:nvPr>
        </p:nvSpPr>
        <p:spPr>
          <a:xfrm>
            <a:off x="1188302" y="858082"/>
            <a:ext cx="6939520" cy="1645920"/>
          </a:xfrm>
        </p:spPr>
        <p:txBody>
          <a:bodyPr/>
          <a:lstStyle/>
          <a:p>
            <a:r>
              <a:rPr lang="en-IN" dirty="0"/>
              <a:t>GEOPIFY</a:t>
            </a:r>
            <a:endParaRPr lang="en-GB" dirty="0"/>
          </a:p>
        </p:txBody>
      </p:sp>
      <p:sp>
        <p:nvSpPr>
          <p:cNvPr id="3" name="Subtitle 2">
            <a:extLst>
              <a:ext uri="{FF2B5EF4-FFF2-40B4-BE49-F238E27FC236}">
                <a16:creationId xmlns:a16="http://schemas.microsoft.com/office/drawing/2014/main" id="{A8D0F6E4-1AC4-ED6E-4233-58B966235A68}"/>
              </a:ext>
            </a:extLst>
          </p:cNvPr>
          <p:cNvSpPr>
            <a:spLocks noGrp="1"/>
          </p:cNvSpPr>
          <p:nvPr>
            <p:ph type="subTitle" idx="1"/>
          </p:nvPr>
        </p:nvSpPr>
        <p:spPr>
          <a:xfrm>
            <a:off x="2107458" y="2862609"/>
            <a:ext cx="4874256" cy="1741664"/>
          </a:xfrm>
        </p:spPr>
        <p:txBody>
          <a:bodyPr>
            <a:normAutofit fontScale="85000" lnSpcReduction="10000"/>
          </a:bodyPr>
          <a:lstStyle/>
          <a:p>
            <a:pPr algn="just"/>
            <a:r>
              <a:rPr lang="en-US" b="1" i="0" dirty="0" err="1">
                <a:solidFill>
                  <a:schemeClr val="tx1"/>
                </a:solidFill>
                <a:effectLst/>
                <a:latin typeface="Segoe UI Variable Text" pitchFamily="2" charset="0"/>
              </a:rPr>
              <a:t>Geopify</a:t>
            </a:r>
            <a:r>
              <a:rPr lang="en-US" b="0" i="0" dirty="0">
                <a:solidFill>
                  <a:schemeClr val="tx1"/>
                </a:solidFill>
                <a:effectLst/>
                <a:latin typeface="Segoe UI Variable Text" pitchFamily="2" charset="0"/>
              </a:rPr>
              <a:t> is a location-based API platform that provides geocoding and mapping services to developers. It enables the integration of geographic data and location intelligence into applications. </a:t>
            </a:r>
            <a:r>
              <a:rPr lang="en-US" b="0" i="0" dirty="0" err="1">
                <a:solidFill>
                  <a:schemeClr val="tx1"/>
                </a:solidFill>
                <a:effectLst/>
                <a:latin typeface="Segoe UI Variable Text" pitchFamily="2" charset="0"/>
              </a:rPr>
              <a:t>Geopify</a:t>
            </a:r>
            <a:r>
              <a:rPr lang="en-US" b="0" i="0" dirty="0">
                <a:solidFill>
                  <a:schemeClr val="tx1"/>
                </a:solidFill>
                <a:effectLst/>
                <a:latin typeface="Segoe UI Variable Text" pitchFamily="2" charset="0"/>
              </a:rPr>
              <a:t> is particularly useful in applications like travel apps, logistics, real estate platforms, and any service requiring location-based functionality.</a:t>
            </a:r>
            <a:endParaRPr lang="en-GB" dirty="0">
              <a:solidFill>
                <a:schemeClr val="tx1"/>
              </a:solidFill>
            </a:endParaRPr>
          </a:p>
        </p:txBody>
      </p:sp>
    </p:spTree>
    <p:extLst>
      <p:ext uri="{BB962C8B-B14F-4D97-AF65-F5344CB8AC3E}">
        <p14:creationId xmlns:p14="http://schemas.microsoft.com/office/powerpoint/2010/main" val="2123496456"/>
      </p:ext>
    </p:extLst>
  </p:cSld>
  <p:clrMapOvr>
    <a:masterClrMapping/>
  </p:clrMapOvr>
</p:sld>
</file>

<file path=ppt/theme/theme1.xml><?xml version="1.0" encoding="utf-8"?>
<a:theme xmlns:a="http://schemas.openxmlformats.org/drawingml/2006/main" name="Parce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TM03457491[[fn=Metropolitan]]</Template>
  <TotalTime>1314</TotalTime>
  <Words>609</Words>
  <Application>Microsoft Office PowerPoint</Application>
  <PresentationFormat>On-screen Show (4:3)</PresentationFormat>
  <Paragraphs>59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Segoe UI Variable Text</vt:lpstr>
      <vt:lpstr>Parcel</vt:lpstr>
      <vt:lpstr>Travel Assistant Webapp</vt:lpstr>
      <vt:lpstr>Introduction</vt:lpstr>
      <vt:lpstr> Key Features </vt:lpstr>
      <vt:lpstr>FLASK</vt:lpstr>
      <vt:lpstr>FIREBASE</vt:lpstr>
      <vt:lpstr>API</vt:lpstr>
      <vt:lpstr>OPEN WEATHER MAP API</vt:lpstr>
      <vt:lpstr>PowerPoint Presentation</vt:lpstr>
      <vt:lpstr>GEOPIFY</vt:lpstr>
      <vt:lpstr>PowerPoint Presentation</vt:lpstr>
      <vt:lpstr>Workflow Diagram</vt:lpstr>
      <vt:lpstr>Benefits</vt:lpstr>
      <vt:lpstr>Challenges and Solutions</vt:lpstr>
      <vt:lpstr>Future Enhancements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ayush sahu</dc:creator>
  <cp:keywords/>
  <dc:description>generated using python-pptx</dc:description>
  <cp:lastModifiedBy>ayush sahu</cp:lastModifiedBy>
  <cp:revision>8</cp:revision>
  <dcterms:created xsi:type="dcterms:W3CDTF">2013-01-27T09:14:16Z</dcterms:created>
  <dcterms:modified xsi:type="dcterms:W3CDTF">2024-12-10T15:56:30Z</dcterms:modified>
  <cp:category/>
</cp:coreProperties>
</file>