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6/21/2015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b="1" dirty="0" err="1" smtClean="0"/>
              <a:t>BlackMail</a:t>
            </a:r>
            <a:endParaRPr lang="es-ES" b="1" dirty="0"/>
          </a:p>
        </p:txBody>
      </p:sp>
      <p:sp>
        <p:nvSpPr>
          <p:cNvPr id="3" name="Subtitle 2"/>
          <p:cNvSpPr>
            <a:spLocks noGrp="1"/>
          </p:cNvSpPr>
          <p:nvPr>
            <p:ph type="subTitle" idx="1"/>
          </p:nvPr>
        </p:nvSpPr>
        <p:spPr>
          <a:xfrm>
            <a:off x="1154955" y="4777380"/>
            <a:ext cx="8825658" cy="1137388"/>
          </a:xfrm>
        </p:spPr>
        <p:txBody>
          <a:bodyPr/>
          <a:lstStyle/>
          <a:p>
            <a:r>
              <a:rPr lang="es-ES" dirty="0" smtClean="0"/>
              <a:t>Un cliente de Google Mail</a:t>
            </a:r>
          </a:p>
          <a:p>
            <a:endParaRPr lang="es-ES" dirty="0" smtClean="0"/>
          </a:p>
          <a:p>
            <a:pPr algn="r"/>
            <a:r>
              <a:rPr lang="es-ES" sz="1000" dirty="0" smtClean="0"/>
              <a:t>Hecho Por Andrés </a:t>
            </a:r>
            <a:r>
              <a:rPr lang="es-ES" sz="1000" dirty="0" err="1" smtClean="0"/>
              <a:t>brugarolas</a:t>
            </a:r>
            <a:r>
              <a:rPr lang="es-ES" sz="1000" dirty="0" smtClean="0"/>
              <a:t> Martínez</a:t>
            </a:r>
          </a:p>
        </p:txBody>
      </p:sp>
    </p:spTree>
    <p:extLst>
      <p:ext uri="{BB962C8B-B14F-4D97-AF65-F5344CB8AC3E}">
        <p14:creationId xmlns:p14="http://schemas.microsoft.com/office/powerpoint/2010/main" val="231547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¿Por qué la API de Google?</a:t>
            </a:r>
            <a:endParaRPr lang="es-ES" b="1" dirty="0"/>
          </a:p>
        </p:txBody>
      </p:sp>
      <p:sp>
        <p:nvSpPr>
          <p:cNvPr id="3" name="Content Placeholder 2"/>
          <p:cNvSpPr>
            <a:spLocks noGrp="1"/>
          </p:cNvSpPr>
          <p:nvPr>
            <p:ph idx="1"/>
          </p:nvPr>
        </p:nvSpPr>
        <p:spPr>
          <a:xfrm>
            <a:off x="645130" y="2052919"/>
            <a:ext cx="10492427" cy="1275168"/>
          </a:xfrm>
        </p:spPr>
        <p:txBody>
          <a:bodyPr>
            <a:normAutofit lnSpcReduction="10000"/>
          </a:bodyPr>
          <a:lstStyle/>
          <a:p>
            <a:pPr algn="just"/>
            <a:r>
              <a:rPr lang="es-ES" dirty="0"/>
              <a:t>Se cuenta con excelentes herramientas para diseñar y depurar aplicaciones web, empezando por los propios navegadores. El diseño de aplicaciones es muy rápido y sencillo. La programación es, en general, más productiva que con otros lenguajes.</a:t>
            </a:r>
          </a:p>
        </p:txBody>
      </p:sp>
      <p:sp>
        <p:nvSpPr>
          <p:cNvPr id="4"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Sencillez</a:t>
            </a:r>
            <a:r>
              <a:rPr lang="es-ES" b="1" dirty="0" smtClean="0"/>
              <a:t/>
            </a:r>
            <a:br>
              <a:rPr lang="es-ES" b="1" dirty="0" smtClean="0"/>
            </a:br>
            <a:endParaRPr lang="es-ES" dirty="0"/>
          </a:p>
        </p:txBody>
      </p:sp>
      <p:sp>
        <p:nvSpPr>
          <p:cNvPr id="5" name="Title 1"/>
          <p:cNvSpPr txBox="1">
            <a:spLocks/>
          </p:cNvSpPr>
          <p:nvPr/>
        </p:nvSpPr>
        <p:spPr>
          <a:xfrm>
            <a:off x="645130" y="3542271"/>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a:t>Integración con otros servicios</a:t>
            </a:r>
            <a:r>
              <a:rPr lang="es-ES" b="1" dirty="0" smtClean="0"/>
              <a:t/>
            </a:r>
            <a:br>
              <a:rPr lang="es-ES" b="1" dirty="0" smtClean="0"/>
            </a:br>
            <a:endParaRPr lang="es-ES" dirty="0"/>
          </a:p>
        </p:txBody>
      </p:sp>
      <p:sp>
        <p:nvSpPr>
          <p:cNvPr id="6" name="Content Placeholder 2"/>
          <p:cNvSpPr txBox="1">
            <a:spLocks/>
          </p:cNvSpPr>
          <p:nvPr/>
        </p:nvSpPr>
        <p:spPr>
          <a:xfrm>
            <a:off x="645130" y="4216201"/>
            <a:ext cx="10492427" cy="13855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Al utilizar la API de Google, es muy sencillo integrar nuestro cliente de Gmail con otros servicios de Google como Google Drive, Google+, Google Calendar o </a:t>
            </a:r>
            <a:r>
              <a:rPr lang="es-ES" dirty="0" err="1"/>
              <a:t>Hangouts</a:t>
            </a:r>
            <a:r>
              <a:rPr lang="es-ES" dirty="0"/>
              <a:t> para generar valor añadido.  </a:t>
            </a:r>
          </a:p>
        </p:txBody>
      </p:sp>
    </p:spTree>
    <p:extLst>
      <p:ext uri="{BB962C8B-B14F-4D97-AF65-F5344CB8AC3E}">
        <p14:creationId xmlns:p14="http://schemas.microsoft.com/office/powerpoint/2010/main" val="105953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4147"/>
          </a:xfrm>
        </p:spPr>
        <p:txBody>
          <a:bodyPr/>
          <a:lstStyle/>
          <a:p>
            <a:r>
              <a:rPr lang="es-ES" b="1" dirty="0" smtClean="0"/>
              <a:t>Pero también tiene desventajas…</a:t>
            </a:r>
            <a:endParaRPr lang="es-ES" b="1" dirty="0"/>
          </a:p>
        </p:txBody>
      </p:sp>
      <p:sp>
        <p:nvSpPr>
          <p:cNvPr id="3" name="Content Placeholder 2"/>
          <p:cNvSpPr>
            <a:spLocks noGrp="1"/>
          </p:cNvSpPr>
          <p:nvPr>
            <p:ph idx="1"/>
          </p:nvPr>
        </p:nvSpPr>
        <p:spPr>
          <a:xfrm>
            <a:off x="645131" y="1753087"/>
            <a:ext cx="10500664" cy="767691"/>
          </a:xfrm>
        </p:spPr>
        <p:txBody>
          <a:bodyPr/>
          <a:lstStyle/>
          <a:p>
            <a:pPr algn="just"/>
            <a:r>
              <a:rPr lang="es-ES" dirty="0" smtClean="0"/>
              <a:t>La </a:t>
            </a:r>
            <a:r>
              <a:rPr lang="es-ES" dirty="0"/>
              <a:t>API de Google también tiene sus desventajas. Las principales las comentaremos a </a:t>
            </a:r>
            <a:r>
              <a:rPr lang="es-ES" dirty="0" smtClean="0"/>
              <a:t>continuación.</a:t>
            </a:r>
            <a:endParaRPr lang="es-ES" dirty="0"/>
          </a:p>
        </p:txBody>
      </p:sp>
      <p:sp>
        <p:nvSpPr>
          <p:cNvPr id="4" name="Title 1"/>
          <p:cNvSpPr txBox="1">
            <a:spLocks/>
          </p:cNvSpPr>
          <p:nvPr/>
        </p:nvSpPr>
        <p:spPr>
          <a:xfrm>
            <a:off x="645130" y="265258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Desarrollo temprano e inestabilidad</a:t>
            </a:r>
            <a:r>
              <a:rPr lang="es-ES" b="1" dirty="0" smtClean="0"/>
              <a:t/>
            </a:r>
            <a:br>
              <a:rPr lang="es-ES" b="1" dirty="0" smtClean="0"/>
            </a:br>
            <a:endParaRPr lang="es-ES" dirty="0"/>
          </a:p>
        </p:txBody>
      </p:sp>
      <p:sp>
        <p:nvSpPr>
          <p:cNvPr id="5" name="Content Placeholder 2"/>
          <p:cNvSpPr txBox="1">
            <a:spLocks/>
          </p:cNvSpPr>
          <p:nvPr/>
        </p:nvSpPr>
        <p:spPr>
          <a:xfrm>
            <a:off x="645130" y="3239165"/>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La API de Google todavía se encuentra en </a:t>
            </a:r>
            <a:r>
              <a:rPr lang="es-ES" dirty="0" err="1"/>
              <a:t>alpha</a:t>
            </a:r>
            <a:r>
              <a:rPr lang="es-ES" dirty="0"/>
              <a:t>, una fase de desarrollo temprana. Por tanto es propensa a tener diversos errores siendo, en general, inestable. Además una parte de la funcionalidad todavía está por implementar. </a:t>
            </a:r>
          </a:p>
        </p:txBody>
      </p:sp>
      <p:sp>
        <p:nvSpPr>
          <p:cNvPr id="6" name="Title 1"/>
          <p:cNvSpPr txBox="1">
            <a:spLocks/>
          </p:cNvSpPr>
          <p:nvPr/>
        </p:nvSpPr>
        <p:spPr>
          <a:xfrm>
            <a:off x="575108" y="4420447"/>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Cuotas de uso</a:t>
            </a:r>
            <a:r>
              <a:rPr lang="es-ES" b="1" dirty="0" smtClean="0"/>
              <a:t/>
            </a:r>
            <a:br>
              <a:rPr lang="es-ES" b="1" dirty="0" smtClean="0"/>
            </a:br>
            <a:endParaRPr lang="es-ES" dirty="0"/>
          </a:p>
        </p:txBody>
      </p:sp>
      <p:sp>
        <p:nvSpPr>
          <p:cNvPr id="7" name="Content Placeholder 2"/>
          <p:cNvSpPr txBox="1">
            <a:spLocks/>
          </p:cNvSpPr>
          <p:nvPr/>
        </p:nvSpPr>
        <p:spPr>
          <a:xfrm>
            <a:off x="575108" y="5007030"/>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La API de Google tiene cuotas de uso, a no ser que el desarrollador las aumente pagando, tanto en términos generales como en número de peticiones por segundo. Es por tanto necesario tener esto en cuenta cuando desarrollamos nuestra aplicación.  </a:t>
            </a:r>
          </a:p>
        </p:txBody>
      </p:sp>
    </p:spTree>
    <p:extLst>
      <p:ext uri="{BB962C8B-B14F-4D97-AF65-F5344CB8AC3E}">
        <p14:creationId xmlns:p14="http://schemas.microsoft.com/office/powerpoint/2010/main" val="1625129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Pero también tiene desventajas…</a:t>
            </a:r>
            <a:endParaRPr lang="es-ES" b="1" dirty="0"/>
          </a:p>
        </p:txBody>
      </p:sp>
      <p:sp>
        <p:nvSpPr>
          <p:cNvPr id="3" name="Content Placeholder 2"/>
          <p:cNvSpPr>
            <a:spLocks noGrp="1"/>
          </p:cNvSpPr>
          <p:nvPr>
            <p:ph idx="1"/>
          </p:nvPr>
        </p:nvSpPr>
        <p:spPr>
          <a:xfrm>
            <a:off x="645130" y="2052919"/>
            <a:ext cx="10492427" cy="1275168"/>
          </a:xfrm>
        </p:spPr>
        <p:txBody>
          <a:bodyPr>
            <a:normAutofit lnSpcReduction="10000"/>
          </a:bodyPr>
          <a:lstStyle/>
          <a:p>
            <a:pPr algn="just"/>
            <a:r>
              <a:rPr lang="es-ES" dirty="0"/>
              <a:t>El código está ofuscado y por tanto es muy difícil para un desarrollador comprenderlo, extenderlo, corregir sus errores o en general modificarlo a su gusto. Esto puede jugar un papel muy negativo, pues el no comprender la librería que estamos utilizando puede llevarnos a cometer errores de diseño.</a:t>
            </a:r>
          </a:p>
        </p:txBody>
      </p:sp>
      <p:sp>
        <p:nvSpPr>
          <p:cNvPr id="4"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Código ofuscado</a:t>
            </a:r>
            <a:r>
              <a:rPr lang="es-ES" b="1" dirty="0" smtClean="0"/>
              <a:t/>
            </a:r>
            <a:br>
              <a:rPr lang="es-ES" b="1" dirty="0" smtClean="0"/>
            </a:br>
            <a:endParaRPr lang="es-ES" dirty="0"/>
          </a:p>
        </p:txBody>
      </p:sp>
      <p:pic>
        <p:nvPicPr>
          <p:cNvPr id="5" name="Picture 4"/>
          <p:cNvPicPr>
            <a:picLocks noChangeAspect="1"/>
          </p:cNvPicPr>
          <p:nvPr/>
        </p:nvPicPr>
        <p:blipFill>
          <a:blip r:embed="rId2"/>
          <a:stretch>
            <a:fillRect/>
          </a:stretch>
        </p:blipFill>
        <p:spPr>
          <a:xfrm>
            <a:off x="2990337" y="3435180"/>
            <a:ext cx="5678226" cy="3141980"/>
          </a:xfrm>
          <a:prstGeom prst="rect">
            <a:avLst/>
          </a:prstGeom>
        </p:spPr>
      </p:pic>
    </p:spTree>
    <p:extLst>
      <p:ext uri="{BB962C8B-B14F-4D97-AF65-F5344CB8AC3E}">
        <p14:creationId xmlns:p14="http://schemas.microsoft.com/office/powerpoint/2010/main" val="16576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Cómo funciona la API de Google</a:t>
            </a:r>
            <a:endParaRPr lang="es-ES" b="1" dirty="0"/>
          </a:p>
        </p:txBody>
      </p:sp>
      <p:sp>
        <p:nvSpPr>
          <p:cNvPr id="3" name="Content Placeholder 2"/>
          <p:cNvSpPr>
            <a:spLocks noGrp="1"/>
          </p:cNvSpPr>
          <p:nvPr>
            <p:ph idx="1"/>
          </p:nvPr>
        </p:nvSpPr>
        <p:spPr>
          <a:xfrm>
            <a:off x="436605" y="1532238"/>
            <a:ext cx="11071654" cy="4744994"/>
          </a:xfrm>
        </p:spPr>
        <p:txBody>
          <a:bodyPr>
            <a:normAutofit/>
          </a:bodyPr>
          <a:lstStyle/>
          <a:p>
            <a:pPr algn="just"/>
            <a:r>
              <a:rPr lang="es-ES" dirty="0"/>
              <a:t>Creamos la petición con:</a:t>
            </a:r>
          </a:p>
          <a:p>
            <a:pPr marL="0" indent="0" algn="just">
              <a:buNone/>
            </a:pPr>
            <a:r>
              <a:rPr lang="es-ES" dirty="0" err="1" smtClean="0"/>
              <a:t>var</a:t>
            </a:r>
            <a:r>
              <a:rPr lang="es-ES" dirty="0" smtClean="0"/>
              <a:t> </a:t>
            </a:r>
            <a:r>
              <a:rPr lang="es-ES" dirty="0" err="1" smtClean="0"/>
              <a:t>func</a:t>
            </a:r>
            <a:r>
              <a:rPr lang="es-ES" dirty="0" smtClean="0"/>
              <a:t> </a:t>
            </a:r>
            <a:r>
              <a:rPr lang="es-ES" dirty="0"/>
              <a:t>= </a:t>
            </a:r>
            <a:r>
              <a:rPr lang="es-ES" dirty="0" err="1"/>
              <a:t>gapi.client.</a:t>
            </a:r>
            <a:r>
              <a:rPr lang="es-ES" b="1" dirty="0" err="1"/>
              <a:t>nombreAPI</a:t>
            </a:r>
            <a:r>
              <a:rPr lang="es-ES" dirty="0" err="1"/>
              <a:t>.users.</a:t>
            </a:r>
            <a:r>
              <a:rPr lang="es-ES" b="1" dirty="0" err="1"/>
              <a:t>nombreRecurso</a:t>
            </a:r>
            <a:r>
              <a:rPr lang="es-ES" dirty="0" err="1"/>
              <a:t>.</a:t>
            </a:r>
            <a:r>
              <a:rPr lang="es-ES" b="1" dirty="0" err="1"/>
              <a:t>funcion</a:t>
            </a:r>
            <a:endParaRPr lang="es-ES" dirty="0"/>
          </a:p>
          <a:p>
            <a:pPr algn="just"/>
            <a:r>
              <a:rPr lang="es-ES" dirty="0"/>
              <a:t>Ejecutamos la petición:</a:t>
            </a:r>
          </a:p>
          <a:p>
            <a:pPr marL="0" indent="0" algn="just">
              <a:buNone/>
            </a:pPr>
            <a:r>
              <a:rPr lang="es-ES" dirty="0" err="1"/>
              <a:t>func.execute</a:t>
            </a:r>
            <a:r>
              <a:rPr lang="es-ES" dirty="0"/>
              <a:t>(</a:t>
            </a:r>
            <a:r>
              <a:rPr lang="es-ES" b="1" dirty="0" err="1"/>
              <a:t>nombreFuncionCallback</a:t>
            </a:r>
            <a:r>
              <a:rPr lang="es-ES" dirty="0"/>
              <a:t>)</a:t>
            </a:r>
          </a:p>
          <a:p>
            <a:pPr algn="just"/>
            <a:r>
              <a:rPr lang="es-ES" dirty="0"/>
              <a:t>La petición se convertirá en una objeto </a:t>
            </a:r>
            <a:r>
              <a:rPr lang="es-ES" dirty="0" err="1"/>
              <a:t>XMLHttpRequest</a:t>
            </a:r>
            <a:r>
              <a:rPr lang="es-ES" dirty="0"/>
              <a:t>, añadiendo automáticamente todos los metadatos necesarios como la autenticación, y se enviará al servidor de Google. </a:t>
            </a:r>
            <a:endParaRPr lang="es-ES" dirty="0" smtClean="0"/>
          </a:p>
          <a:p>
            <a:pPr algn="just"/>
            <a:r>
              <a:rPr lang="es-ES" dirty="0"/>
              <a:t>El servidor de Google procesará la petición, y nos enviará la respuesta de vuelta. La API tratará la respuesta y la convertirá en un objeto JSON con los datos solicitados. </a:t>
            </a:r>
            <a:endParaRPr lang="es-ES" dirty="0" smtClean="0"/>
          </a:p>
          <a:p>
            <a:pPr algn="just"/>
            <a:r>
              <a:rPr lang="es-ES" dirty="0"/>
              <a:t>La API de Google ejecutará entonces la función </a:t>
            </a:r>
            <a:r>
              <a:rPr lang="es-ES" dirty="0" err="1"/>
              <a:t>callback</a:t>
            </a:r>
            <a:r>
              <a:rPr lang="es-ES" dirty="0"/>
              <a:t> pasada como parámetro, pasando como parámetro la respuesta del servidor ya tratada y convertida a </a:t>
            </a:r>
            <a:r>
              <a:rPr lang="es-ES" dirty="0" smtClean="0"/>
              <a:t>JSON.</a:t>
            </a:r>
            <a:endParaRPr lang="es-ES" dirty="0"/>
          </a:p>
        </p:txBody>
      </p:sp>
    </p:spTree>
    <p:extLst>
      <p:ext uri="{BB962C8B-B14F-4D97-AF65-F5344CB8AC3E}">
        <p14:creationId xmlns:p14="http://schemas.microsoft.com/office/powerpoint/2010/main" val="206159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Cómo funciona la API de Google</a:t>
            </a:r>
            <a:endParaRPr lang="es-ES" b="1" dirty="0"/>
          </a:p>
        </p:txBody>
      </p:sp>
      <p:sp>
        <p:nvSpPr>
          <p:cNvPr id="3" name="Content Placeholder 2"/>
          <p:cNvSpPr>
            <a:spLocks noGrp="1"/>
          </p:cNvSpPr>
          <p:nvPr>
            <p:ph idx="1"/>
          </p:nvPr>
        </p:nvSpPr>
        <p:spPr>
          <a:xfrm>
            <a:off x="645130" y="2052918"/>
            <a:ext cx="10492427" cy="4430259"/>
          </a:xfrm>
        </p:spPr>
        <p:txBody>
          <a:bodyPr>
            <a:normAutofit/>
          </a:bodyPr>
          <a:lstStyle/>
          <a:p>
            <a:pPr marL="0" indent="0" algn="just">
              <a:spcBef>
                <a:spcPts val="0"/>
              </a:spcBef>
              <a:buNone/>
            </a:pPr>
            <a:r>
              <a:rPr lang="es-ES" dirty="0" err="1"/>
              <a:t>gapi.client.gmail.users.threads.get</a:t>
            </a:r>
            <a:r>
              <a:rPr lang="es-ES" dirty="0"/>
              <a:t>({</a:t>
            </a:r>
          </a:p>
          <a:p>
            <a:pPr marL="0" indent="0" algn="just">
              <a:spcBef>
                <a:spcPts val="0"/>
              </a:spcBef>
              <a:buNone/>
            </a:pP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userId</a:t>
            </a:r>
            <a:r>
              <a:rPr lang="es-ES" dirty="0">
                <a:solidFill>
                  <a:schemeClr val="accent1">
                    <a:lumMod val="40000"/>
                    <a:lumOff val="60000"/>
                  </a:schemeClr>
                </a:solidFill>
              </a:rPr>
              <a:t>'</a:t>
            </a:r>
            <a:r>
              <a:rPr lang="es-ES" dirty="0"/>
              <a:t>: </a:t>
            </a:r>
            <a:r>
              <a:rPr lang="es-ES" dirty="0" err="1">
                <a:solidFill>
                  <a:schemeClr val="accent3">
                    <a:lumMod val="60000"/>
                    <a:lumOff val="40000"/>
                  </a:schemeClr>
                </a:solidFill>
              </a:rPr>
              <a:t>this</a:t>
            </a:r>
            <a:r>
              <a:rPr lang="es-ES" dirty="0" err="1"/>
              <a:t>.email</a:t>
            </a:r>
            <a:r>
              <a:rPr lang="es-ES" dirty="0"/>
              <a:t>,</a:t>
            </a:r>
          </a:p>
          <a:p>
            <a:pPr marL="0" indent="0" algn="just">
              <a:spcBef>
                <a:spcPts val="0"/>
              </a:spcBef>
              <a:buNone/>
            </a:pPr>
            <a:r>
              <a:rPr lang="es-ES" dirty="0"/>
              <a:t>    </a:t>
            </a:r>
            <a:r>
              <a:rPr lang="es-ES" dirty="0">
                <a:solidFill>
                  <a:schemeClr val="accent1">
                    <a:lumMod val="40000"/>
                    <a:lumOff val="60000"/>
                  </a:schemeClr>
                </a:solidFill>
              </a:rPr>
              <a:t>'id'</a:t>
            </a:r>
            <a:r>
              <a:rPr lang="es-ES" dirty="0"/>
              <a:t>: id,</a:t>
            </a:r>
          </a:p>
          <a:p>
            <a:pPr marL="0" indent="0" algn="just">
              <a:spcBef>
                <a:spcPts val="0"/>
              </a:spcBef>
              <a:buNone/>
            </a:pP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format</a:t>
            </a:r>
            <a:r>
              <a:rPr lang="es-ES" dirty="0">
                <a:solidFill>
                  <a:schemeClr val="accent1">
                    <a:lumMod val="40000"/>
                    <a:lumOff val="60000"/>
                  </a:schemeClr>
                </a:solidFill>
              </a:rPr>
              <a:t>'</a:t>
            </a:r>
            <a:r>
              <a:rPr lang="es-ES" dirty="0"/>
              <a:t>: 'full'</a:t>
            </a:r>
          </a:p>
          <a:p>
            <a:pPr marL="0" indent="0" algn="just">
              <a:spcBef>
                <a:spcPts val="0"/>
              </a:spcBef>
              <a:buNone/>
            </a:pPr>
            <a:r>
              <a:rPr lang="es-ES" dirty="0"/>
              <a:t>}).</a:t>
            </a:r>
            <a:r>
              <a:rPr lang="es-ES" dirty="0" err="1" smtClean="0"/>
              <a:t>execute</a:t>
            </a:r>
            <a:r>
              <a:rPr lang="es-ES" dirty="0" smtClean="0"/>
              <a:t>(</a:t>
            </a:r>
            <a:r>
              <a:rPr lang="es-ES" dirty="0" err="1" smtClean="0">
                <a:solidFill>
                  <a:schemeClr val="accent3">
                    <a:lumMod val="60000"/>
                    <a:lumOff val="40000"/>
                  </a:schemeClr>
                </a:solidFill>
              </a:rPr>
              <a:t>function</a:t>
            </a:r>
            <a:r>
              <a:rPr lang="es-ES" dirty="0" smtClean="0"/>
              <a:t> (</a:t>
            </a:r>
            <a:r>
              <a:rPr lang="es-ES" u="sng" dirty="0" smtClean="0"/>
              <a:t>response</a:t>
            </a:r>
            <a:r>
              <a:rPr lang="es-ES" dirty="0" smtClean="0"/>
              <a:t>) {</a:t>
            </a:r>
          </a:p>
          <a:p>
            <a:pPr marL="0" indent="0" algn="just">
              <a:spcBef>
                <a:spcPts val="0"/>
              </a:spcBef>
              <a:buNone/>
            </a:pPr>
            <a:r>
              <a:rPr lang="es-ES" dirty="0" smtClean="0"/>
              <a:t>	</a:t>
            </a:r>
            <a:r>
              <a:rPr lang="es-ES" dirty="0" smtClean="0">
                <a:solidFill>
                  <a:schemeClr val="accent1">
                    <a:lumMod val="40000"/>
                    <a:lumOff val="60000"/>
                  </a:schemeClr>
                </a:solidFill>
              </a:rPr>
              <a:t>console</a:t>
            </a:r>
            <a:r>
              <a:rPr lang="es-ES" dirty="0" smtClean="0"/>
              <a:t>.log(</a:t>
            </a:r>
            <a:r>
              <a:rPr lang="es-ES" u="sng" dirty="0" smtClean="0"/>
              <a:t>response</a:t>
            </a:r>
            <a:r>
              <a:rPr lang="es-ES" dirty="0" smtClean="0"/>
              <a:t>);</a:t>
            </a:r>
            <a:endParaRPr lang="es-ES" dirty="0"/>
          </a:p>
          <a:p>
            <a:pPr marL="0" indent="0" algn="just">
              <a:spcBef>
                <a:spcPts val="0"/>
              </a:spcBef>
              <a:buNone/>
            </a:pPr>
            <a:r>
              <a:rPr lang="es-ES" dirty="0" smtClean="0"/>
              <a:t>});</a:t>
            </a:r>
            <a:endParaRPr lang="es-ES" dirty="0"/>
          </a:p>
        </p:txBody>
      </p:sp>
      <p:sp>
        <p:nvSpPr>
          <p:cNvPr id="4"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Un sencillo ejemplo</a:t>
            </a:r>
            <a:r>
              <a:rPr lang="es-ES" b="1" dirty="0" smtClean="0"/>
              <a:t/>
            </a:r>
            <a:br>
              <a:rPr lang="es-ES" b="1" dirty="0" smtClean="0"/>
            </a:br>
            <a:endParaRPr lang="es-ES" dirty="0"/>
          </a:p>
        </p:txBody>
      </p:sp>
      <p:pic>
        <p:nvPicPr>
          <p:cNvPr id="5" name="Picture 4"/>
          <p:cNvPicPr>
            <a:picLocks noChangeAspect="1"/>
          </p:cNvPicPr>
          <p:nvPr/>
        </p:nvPicPr>
        <p:blipFill>
          <a:blip r:embed="rId2"/>
          <a:stretch>
            <a:fillRect/>
          </a:stretch>
        </p:blipFill>
        <p:spPr>
          <a:xfrm>
            <a:off x="5543142" y="1585012"/>
            <a:ext cx="5831767" cy="4074383"/>
          </a:xfrm>
          <a:prstGeom prst="rect">
            <a:avLst/>
          </a:prstGeom>
        </p:spPr>
      </p:pic>
    </p:spTree>
    <p:extLst>
      <p:ext uri="{BB962C8B-B14F-4D97-AF65-F5344CB8AC3E}">
        <p14:creationId xmlns:p14="http://schemas.microsoft.com/office/powerpoint/2010/main" val="297531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Cómo funciona la API de Google</a:t>
            </a:r>
            <a:endParaRPr lang="es-ES" b="1" dirty="0"/>
          </a:p>
        </p:txBody>
      </p:sp>
      <p:sp>
        <p:nvSpPr>
          <p:cNvPr id="3" name="Content Placeholder 2"/>
          <p:cNvSpPr>
            <a:spLocks noGrp="1"/>
          </p:cNvSpPr>
          <p:nvPr>
            <p:ph idx="1"/>
          </p:nvPr>
        </p:nvSpPr>
        <p:spPr>
          <a:xfrm>
            <a:off x="645130" y="2538950"/>
            <a:ext cx="10492427" cy="3944227"/>
          </a:xfrm>
        </p:spPr>
        <p:txBody>
          <a:bodyPr>
            <a:normAutofit/>
          </a:bodyPr>
          <a:lstStyle/>
          <a:p>
            <a:pPr marL="0" indent="0" algn="just">
              <a:spcBef>
                <a:spcPts val="0"/>
              </a:spcBef>
              <a:buNone/>
            </a:pPr>
            <a:r>
              <a:rPr lang="es-ES" dirty="0" err="1" smtClean="0">
                <a:solidFill>
                  <a:schemeClr val="accent3">
                    <a:lumMod val="60000"/>
                    <a:lumOff val="40000"/>
                  </a:schemeClr>
                </a:solidFill>
              </a:rPr>
              <a:t>var</a:t>
            </a:r>
            <a:r>
              <a:rPr lang="es-ES" dirty="0" smtClean="0"/>
              <a:t> </a:t>
            </a:r>
            <a:r>
              <a:rPr lang="es-ES" dirty="0" err="1"/>
              <a:t>batchRequest</a:t>
            </a:r>
            <a:r>
              <a:rPr lang="es-ES" dirty="0"/>
              <a:t> = </a:t>
            </a:r>
            <a:r>
              <a:rPr lang="es-ES" dirty="0" err="1"/>
              <a:t>gapi.client.newBatch</a:t>
            </a:r>
            <a:r>
              <a:rPr lang="es-ES" dirty="0"/>
              <a:t>();</a:t>
            </a:r>
          </a:p>
          <a:p>
            <a:pPr marL="0" indent="0" algn="just">
              <a:spcBef>
                <a:spcPts val="0"/>
              </a:spcBef>
              <a:buNone/>
            </a:pPr>
            <a:r>
              <a:rPr lang="es-ES" dirty="0" err="1">
                <a:solidFill>
                  <a:schemeClr val="accent3">
                    <a:lumMod val="60000"/>
                    <a:lumOff val="40000"/>
                  </a:schemeClr>
                </a:solidFill>
              </a:rPr>
              <a:t>for</a:t>
            </a:r>
            <a:r>
              <a:rPr lang="es-ES" dirty="0"/>
              <a:t> (</a:t>
            </a:r>
            <a:r>
              <a:rPr lang="es-ES" dirty="0" err="1">
                <a:solidFill>
                  <a:schemeClr val="accent3">
                    <a:lumMod val="60000"/>
                    <a:lumOff val="40000"/>
                  </a:schemeClr>
                </a:solidFill>
              </a:rPr>
              <a:t>var</a:t>
            </a:r>
            <a:r>
              <a:rPr lang="es-ES" dirty="0"/>
              <a:t> i </a:t>
            </a:r>
            <a:r>
              <a:rPr lang="es-ES" dirty="0">
                <a:solidFill>
                  <a:schemeClr val="accent3">
                    <a:lumMod val="60000"/>
                    <a:lumOff val="40000"/>
                  </a:schemeClr>
                </a:solidFill>
              </a:rPr>
              <a:t>in</a:t>
            </a:r>
            <a:r>
              <a:rPr lang="es-ES" dirty="0"/>
              <a:t> </a:t>
            </a:r>
            <a:r>
              <a:rPr lang="es-ES" dirty="0" err="1"/>
              <a:t>threadIds</a:t>
            </a:r>
            <a:r>
              <a:rPr lang="es-ES" dirty="0"/>
              <a:t>) {</a:t>
            </a:r>
          </a:p>
          <a:p>
            <a:pPr marL="0" indent="0" algn="just">
              <a:spcBef>
                <a:spcPts val="0"/>
              </a:spcBef>
              <a:buNone/>
            </a:pPr>
            <a:r>
              <a:rPr lang="es-ES" dirty="0"/>
              <a:t>    </a:t>
            </a:r>
            <a:r>
              <a:rPr lang="es-ES" dirty="0" err="1"/>
              <a:t>batchRequest.add</a:t>
            </a:r>
            <a:r>
              <a:rPr lang="es-ES" dirty="0"/>
              <a:t>(</a:t>
            </a:r>
          </a:p>
          <a:p>
            <a:pPr marL="0" indent="0" algn="just">
              <a:spcBef>
                <a:spcPts val="0"/>
              </a:spcBef>
              <a:buNone/>
            </a:pPr>
            <a:r>
              <a:rPr lang="es-ES" dirty="0"/>
              <a:t>        </a:t>
            </a:r>
            <a:r>
              <a:rPr lang="es-ES" dirty="0" err="1"/>
              <a:t>gapi.client.gmail.users.threads.get</a:t>
            </a:r>
            <a:r>
              <a:rPr lang="es-ES" dirty="0"/>
              <a:t>({</a:t>
            </a:r>
          </a:p>
          <a:p>
            <a:pPr marL="0" indent="0" algn="just">
              <a:spcBef>
                <a:spcPts val="0"/>
              </a:spcBef>
              <a:buNone/>
            </a:pP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userId</a:t>
            </a:r>
            <a:r>
              <a:rPr lang="es-ES" dirty="0">
                <a:solidFill>
                  <a:schemeClr val="accent1">
                    <a:lumMod val="40000"/>
                    <a:lumOff val="60000"/>
                  </a:schemeClr>
                </a:solidFill>
              </a:rPr>
              <a:t>'</a:t>
            </a:r>
            <a:r>
              <a:rPr lang="es-ES" dirty="0"/>
              <a:t>: </a:t>
            </a:r>
            <a:r>
              <a:rPr lang="es-ES" dirty="0" err="1">
                <a:solidFill>
                  <a:schemeClr val="accent3">
                    <a:lumMod val="60000"/>
                    <a:lumOff val="40000"/>
                  </a:schemeClr>
                </a:solidFill>
              </a:rPr>
              <a:t>this</a:t>
            </a:r>
            <a:r>
              <a:rPr lang="es-ES" dirty="0" err="1"/>
              <a:t>.email</a:t>
            </a:r>
            <a:r>
              <a:rPr lang="es-ES" dirty="0"/>
              <a:t>,</a:t>
            </a:r>
          </a:p>
          <a:p>
            <a:pPr marL="0" indent="0" algn="just">
              <a:spcBef>
                <a:spcPts val="0"/>
              </a:spcBef>
              <a:buNone/>
            </a:pPr>
            <a:r>
              <a:rPr lang="es-ES" dirty="0"/>
              <a:t>            </a:t>
            </a:r>
            <a:r>
              <a:rPr lang="es-ES" dirty="0">
                <a:solidFill>
                  <a:schemeClr val="accent1">
                    <a:lumMod val="40000"/>
                    <a:lumOff val="60000"/>
                  </a:schemeClr>
                </a:solidFill>
              </a:rPr>
              <a:t>'id'</a:t>
            </a:r>
            <a:r>
              <a:rPr lang="es-ES" dirty="0"/>
              <a:t>: </a:t>
            </a:r>
            <a:r>
              <a:rPr lang="es-ES" dirty="0" err="1"/>
              <a:t>threadIds</a:t>
            </a:r>
            <a:r>
              <a:rPr lang="es-ES" dirty="0"/>
              <a:t>[i],</a:t>
            </a:r>
          </a:p>
          <a:p>
            <a:pPr marL="0" indent="0" algn="just">
              <a:spcBef>
                <a:spcPts val="0"/>
              </a:spcBef>
              <a:buNone/>
            </a:pP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format</a:t>
            </a:r>
            <a:r>
              <a:rPr lang="es-ES" dirty="0">
                <a:solidFill>
                  <a:schemeClr val="accent1">
                    <a:lumMod val="40000"/>
                    <a:lumOff val="60000"/>
                  </a:schemeClr>
                </a:solidFill>
              </a:rPr>
              <a:t>'</a:t>
            </a: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metadata</a:t>
            </a:r>
            <a:r>
              <a:rPr lang="es-ES" dirty="0">
                <a:solidFill>
                  <a:schemeClr val="accent1">
                    <a:lumMod val="40000"/>
                    <a:lumOff val="60000"/>
                  </a:schemeClr>
                </a:solidFill>
              </a:rPr>
              <a:t>'</a:t>
            </a:r>
          </a:p>
          <a:p>
            <a:pPr marL="0" indent="0" algn="just">
              <a:spcBef>
                <a:spcPts val="0"/>
              </a:spcBef>
              <a:buNone/>
            </a:pPr>
            <a:r>
              <a:rPr lang="es-ES" dirty="0"/>
              <a:t>        }), {</a:t>
            </a:r>
            <a:r>
              <a:rPr lang="es-ES" dirty="0">
                <a:solidFill>
                  <a:schemeClr val="accent1">
                    <a:lumMod val="40000"/>
                    <a:lumOff val="60000"/>
                  </a:schemeClr>
                </a:solidFill>
              </a:rPr>
              <a:t>'id'</a:t>
            </a:r>
            <a:r>
              <a:rPr lang="es-ES" dirty="0"/>
              <a:t>: </a:t>
            </a:r>
            <a:r>
              <a:rPr lang="es-ES" dirty="0" err="1"/>
              <a:t>threadIds</a:t>
            </a:r>
            <a:r>
              <a:rPr lang="es-ES" dirty="0"/>
              <a:t>[i]}</a:t>
            </a:r>
          </a:p>
          <a:p>
            <a:pPr marL="0" indent="0" algn="just">
              <a:spcBef>
                <a:spcPts val="0"/>
              </a:spcBef>
              <a:buNone/>
            </a:pPr>
            <a:r>
              <a:rPr lang="es-ES" dirty="0"/>
              <a:t>    );</a:t>
            </a:r>
          </a:p>
          <a:p>
            <a:pPr marL="0" indent="0" algn="just">
              <a:spcBef>
                <a:spcPts val="0"/>
              </a:spcBef>
              <a:buNone/>
            </a:pPr>
            <a:r>
              <a:rPr lang="es-ES" dirty="0"/>
              <a:t>}</a:t>
            </a:r>
          </a:p>
          <a:p>
            <a:pPr marL="0" indent="0" algn="just">
              <a:spcBef>
                <a:spcPts val="0"/>
              </a:spcBef>
              <a:buNone/>
            </a:pPr>
            <a:r>
              <a:rPr lang="es-ES" dirty="0" err="1"/>
              <a:t>batchRequest.execute</a:t>
            </a:r>
            <a:r>
              <a:rPr lang="es-ES" dirty="0"/>
              <a:t>(</a:t>
            </a:r>
            <a:r>
              <a:rPr lang="es-ES" dirty="0" err="1">
                <a:solidFill>
                  <a:schemeClr val="accent3">
                    <a:lumMod val="60000"/>
                    <a:lumOff val="40000"/>
                  </a:schemeClr>
                </a:solidFill>
              </a:rPr>
              <a:t>callback</a:t>
            </a:r>
            <a:r>
              <a:rPr lang="es-ES" dirty="0"/>
              <a:t>, error</a:t>
            </a:r>
            <a:r>
              <a:rPr lang="es-ES" dirty="0" smtClean="0"/>
              <a:t>);</a:t>
            </a:r>
            <a:endParaRPr lang="es-ES" dirty="0"/>
          </a:p>
        </p:txBody>
      </p:sp>
      <p:sp>
        <p:nvSpPr>
          <p:cNvPr id="4" name="Title 1"/>
          <p:cNvSpPr txBox="1">
            <a:spLocks/>
          </p:cNvSpPr>
          <p:nvPr/>
        </p:nvSpPr>
        <p:spPr>
          <a:xfrm>
            <a:off x="645130" y="1359241"/>
            <a:ext cx="9404723" cy="117970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ES" sz="2000" dirty="0"/>
              <a:t>Es posible agrupar hasta 100 solicitudes, así como especificar qué campos no queremos obtener con el atributo '</a:t>
            </a:r>
            <a:r>
              <a:rPr lang="es-ES" sz="2000" dirty="0" err="1"/>
              <a:t>fields</a:t>
            </a:r>
            <a:r>
              <a:rPr lang="es-ES" sz="2000" dirty="0"/>
              <a:t>' para conseguir un rendimiento mejor</a:t>
            </a:r>
            <a:r>
              <a:rPr lang="es-ES" sz="2000" dirty="0" smtClean="0"/>
              <a:t>.</a:t>
            </a:r>
          </a:p>
          <a:p>
            <a:pPr algn="just"/>
            <a:r>
              <a:rPr lang="es-ES" sz="2000" dirty="0" smtClean="0"/>
              <a:t> </a:t>
            </a:r>
            <a:r>
              <a:rPr lang="es-ES" b="1" dirty="0" smtClean="0"/>
              <a:t/>
            </a:r>
            <a:br>
              <a:rPr lang="es-ES" b="1" dirty="0" smtClean="0"/>
            </a:br>
            <a:endParaRPr lang="es-ES" dirty="0"/>
          </a:p>
        </p:txBody>
      </p:sp>
      <p:pic>
        <p:nvPicPr>
          <p:cNvPr id="5" name="Picture 4"/>
          <p:cNvPicPr>
            <a:picLocks noChangeAspect="1"/>
          </p:cNvPicPr>
          <p:nvPr/>
        </p:nvPicPr>
        <p:blipFill>
          <a:blip r:embed="rId2"/>
          <a:stretch>
            <a:fillRect/>
          </a:stretch>
        </p:blipFill>
        <p:spPr>
          <a:xfrm>
            <a:off x="7183889" y="2431860"/>
            <a:ext cx="2998347" cy="2856213"/>
          </a:xfrm>
          <a:prstGeom prst="rect">
            <a:avLst/>
          </a:prstGeom>
        </p:spPr>
      </p:pic>
    </p:spTree>
    <p:extLst>
      <p:ext uri="{BB962C8B-B14F-4D97-AF65-F5344CB8AC3E}">
        <p14:creationId xmlns:p14="http://schemas.microsoft.com/office/powerpoint/2010/main" val="248860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Recursos de Gmail</a:t>
            </a:r>
            <a:endParaRPr lang="es-ES" b="1" dirty="0"/>
          </a:p>
        </p:txBody>
      </p:sp>
      <p:sp>
        <p:nvSpPr>
          <p:cNvPr id="3" name="Content Placeholder 2"/>
          <p:cNvSpPr>
            <a:spLocks noGrp="1"/>
          </p:cNvSpPr>
          <p:nvPr>
            <p:ph idx="1"/>
          </p:nvPr>
        </p:nvSpPr>
        <p:spPr>
          <a:xfrm>
            <a:off x="436605" y="1532238"/>
            <a:ext cx="11071654" cy="4744994"/>
          </a:xfrm>
        </p:spPr>
        <p:txBody>
          <a:bodyPr>
            <a:normAutofit/>
          </a:bodyPr>
          <a:lstStyle/>
          <a:p>
            <a:pPr marL="0" indent="0" algn="just">
              <a:buNone/>
            </a:pPr>
            <a:r>
              <a:rPr lang="es-ES" dirty="0" smtClean="0"/>
              <a:t>L</a:t>
            </a:r>
            <a:r>
              <a:rPr lang="es-ES" dirty="0"/>
              <a:t>a API de Gmail tiene una serie de recursos de los cuales ofrece una serie de funciones tales como listar todos sus elementos, obtener un elemento concreto, eliminarlo, o modificarlo. A continuación veremos cuáles son estos recursos con los que podemos </a:t>
            </a:r>
            <a:r>
              <a:rPr lang="es-ES" dirty="0" smtClean="0"/>
              <a:t>trabajar.</a:t>
            </a:r>
          </a:p>
          <a:p>
            <a:pPr marL="0" indent="0" algn="just">
              <a:buNone/>
            </a:pPr>
            <a:endParaRPr lang="es-ES" dirty="0"/>
          </a:p>
        </p:txBody>
      </p:sp>
      <p:sp>
        <p:nvSpPr>
          <p:cNvPr id="4" name="Content Placeholder 2"/>
          <p:cNvSpPr txBox="1">
            <a:spLocks/>
          </p:cNvSpPr>
          <p:nvPr/>
        </p:nvSpPr>
        <p:spPr>
          <a:xfrm>
            <a:off x="436605" y="3651059"/>
            <a:ext cx="10492427" cy="822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Es el elemento principal con el que trabajaremos. Un hilo engloba todos los mensajes de un mismo asunto.</a:t>
            </a:r>
          </a:p>
        </p:txBody>
      </p:sp>
      <p:sp>
        <p:nvSpPr>
          <p:cNvPr id="5" name="Title 1"/>
          <p:cNvSpPr txBox="1">
            <a:spLocks/>
          </p:cNvSpPr>
          <p:nvPr/>
        </p:nvSpPr>
        <p:spPr>
          <a:xfrm>
            <a:off x="436605" y="295738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Hilos (</a:t>
            </a:r>
            <a:r>
              <a:rPr lang="es-ES" sz="2800" i="1" dirty="0" err="1" smtClean="0"/>
              <a:t>threads</a:t>
            </a:r>
            <a:r>
              <a:rPr lang="es-ES" sz="2800" dirty="0" smtClean="0"/>
              <a:t>)</a:t>
            </a:r>
            <a:r>
              <a:rPr lang="es-ES" b="1" dirty="0" smtClean="0"/>
              <a:t/>
            </a:r>
            <a:br>
              <a:rPr lang="es-ES" b="1" dirty="0" smtClean="0"/>
            </a:br>
            <a:endParaRPr lang="es-ES" dirty="0"/>
          </a:p>
        </p:txBody>
      </p:sp>
      <p:sp>
        <p:nvSpPr>
          <p:cNvPr id="6" name="Content Placeholder 2"/>
          <p:cNvSpPr txBox="1">
            <a:spLocks/>
          </p:cNvSpPr>
          <p:nvPr/>
        </p:nvSpPr>
        <p:spPr>
          <a:xfrm>
            <a:off x="436605" y="5310984"/>
            <a:ext cx="10492427" cy="822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smtClean="0"/>
              <a:t>Su </a:t>
            </a:r>
            <a:r>
              <a:rPr lang="es-ES" dirty="0"/>
              <a:t>nombre lo indica todo. Un mensaje es un correo electrónico enviado a uno o más destinatarios.</a:t>
            </a:r>
          </a:p>
        </p:txBody>
      </p:sp>
      <p:sp>
        <p:nvSpPr>
          <p:cNvPr id="7" name="Title 1"/>
          <p:cNvSpPr txBox="1">
            <a:spLocks/>
          </p:cNvSpPr>
          <p:nvPr/>
        </p:nvSpPr>
        <p:spPr>
          <a:xfrm>
            <a:off x="436605" y="4617307"/>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Mensajes (</a:t>
            </a:r>
            <a:r>
              <a:rPr lang="es-ES" sz="2800" dirty="0" err="1" smtClean="0"/>
              <a:t>messages</a:t>
            </a:r>
            <a:r>
              <a:rPr lang="es-ES" sz="2800" dirty="0" smtClean="0"/>
              <a:t>)</a:t>
            </a:r>
            <a:r>
              <a:rPr lang="es-ES" b="1" dirty="0" smtClean="0"/>
              <a:t/>
            </a:r>
            <a:br>
              <a:rPr lang="es-ES" b="1" dirty="0" smtClean="0"/>
            </a:br>
            <a:endParaRPr lang="es-ES" dirty="0"/>
          </a:p>
        </p:txBody>
      </p:sp>
    </p:spTree>
    <p:extLst>
      <p:ext uri="{BB962C8B-B14F-4D97-AF65-F5344CB8AC3E}">
        <p14:creationId xmlns:p14="http://schemas.microsoft.com/office/powerpoint/2010/main" val="2251228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Recursos de Gmail</a:t>
            </a:r>
            <a:endParaRPr lang="es-ES" b="1" dirty="0"/>
          </a:p>
        </p:txBody>
      </p:sp>
      <p:sp>
        <p:nvSpPr>
          <p:cNvPr id="4" name="Content Placeholder 2"/>
          <p:cNvSpPr txBox="1">
            <a:spLocks/>
          </p:cNvSpPr>
          <p:nvPr/>
        </p:nvSpPr>
        <p:spPr>
          <a:xfrm>
            <a:off x="469556" y="2242388"/>
            <a:ext cx="10492427" cy="822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Es un mensaje que aún no ha sido enviado, probablemente se encuentre a medio escribir.</a:t>
            </a:r>
          </a:p>
        </p:txBody>
      </p:sp>
      <p:sp>
        <p:nvSpPr>
          <p:cNvPr id="5" name="Title 1"/>
          <p:cNvSpPr txBox="1">
            <a:spLocks/>
          </p:cNvSpPr>
          <p:nvPr/>
        </p:nvSpPr>
        <p:spPr>
          <a:xfrm>
            <a:off x="469556" y="1548711"/>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Borradores (</a:t>
            </a:r>
            <a:r>
              <a:rPr lang="es-ES" sz="2800" i="1" dirty="0" err="1" smtClean="0"/>
              <a:t>drafts</a:t>
            </a:r>
            <a:r>
              <a:rPr lang="es-ES" sz="2800" dirty="0" smtClean="0"/>
              <a:t>)</a:t>
            </a:r>
            <a:r>
              <a:rPr lang="es-ES" b="1" dirty="0" smtClean="0"/>
              <a:t/>
            </a:r>
            <a:br>
              <a:rPr lang="es-ES" b="1" dirty="0" smtClean="0"/>
            </a:br>
            <a:endParaRPr lang="es-ES" dirty="0"/>
          </a:p>
        </p:txBody>
      </p:sp>
      <p:sp>
        <p:nvSpPr>
          <p:cNvPr id="6" name="Content Placeholder 2"/>
          <p:cNvSpPr txBox="1">
            <a:spLocks/>
          </p:cNvSpPr>
          <p:nvPr/>
        </p:nvSpPr>
        <p:spPr>
          <a:xfrm>
            <a:off x="469556" y="3902313"/>
            <a:ext cx="10492427" cy="16335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Es un fichero de hasta 25MB que se envía junto a un mensaje. Para que no se necesiten tantos recursos al visualizar un mensaje con adjuntos, estos cuentan con su propio recurso.</a:t>
            </a:r>
          </a:p>
        </p:txBody>
      </p:sp>
      <p:sp>
        <p:nvSpPr>
          <p:cNvPr id="7" name="Title 1"/>
          <p:cNvSpPr txBox="1">
            <a:spLocks/>
          </p:cNvSpPr>
          <p:nvPr/>
        </p:nvSpPr>
        <p:spPr>
          <a:xfrm>
            <a:off x="469556" y="3208636"/>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Adjunto (</a:t>
            </a:r>
            <a:r>
              <a:rPr lang="es-ES" sz="2800" i="1" dirty="0" err="1" smtClean="0"/>
              <a:t>attachment</a:t>
            </a:r>
            <a:r>
              <a:rPr lang="es-ES" sz="2800" dirty="0" smtClean="0"/>
              <a:t>)</a:t>
            </a:r>
            <a:r>
              <a:rPr lang="es-ES" b="1" dirty="0" smtClean="0"/>
              <a:t/>
            </a:r>
            <a:br>
              <a:rPr lang="es-ES" b="1" dirty="0" smtClean="0"/>
            </a:br>
            <a:endParaRPr lang="es-ES" dirty="0"/>
          </a:p>
        </p:txBody>
      </p:sp>
    </p:spTree>
    <p:extLst>
      <p:ext uri="{BB962C8B-B14F-4D97-AF65-F5344CB8AC3E}">
        <p14:creationId xmlns:p14="http://schemas.microsoft.com/office/powerpoint/2010/main" val="227772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Recursos de Gmail</a:t>
            </a:r>
            <a:endParaRPr lang="es-ES" b="1" dirty="0"/>
          </a:p>
        </p:txBody>
      </p:sp>
      <p:sp>
        <p:nvSpPr>
          <p:cNvPr id="4" name="Content Placeholder 2"/>
          <p:cNvSpPr txBox="1">
            <a:spLocks/>
          </p:cNvSpPr>
          <p:nvPr/>
        </p:nvSpPr>
        <p:spPr>
          <a:xfrm>
            <a:off x="469556" y="2242388"/>
            <a:ext cx="10492427" cy="9662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err="1"/>
              <a:t>Metainformación</a:t>
            </a:r>
            <a:r>
              <a:rPr lang="es-ES" dirty="0"/>
              <a:t> de un hilo que determina a las categorías a las que pertenece (enviados, recibidos, social, notificaciones, etcétera).</a:t>
            </a:r>
          </a:p>
        </p:txBody>
      </p:sp>
      <p:sp>
        <p:nvSpPr>
          <p:cNvPr id="5" name="Title 1"/>
          <p:cNvSpPr txBox="1">
            <a:spLocks/>
          </p:cNvSpPr>
          <p:nvPr/>
        </p:nvSpPr>
        <p:spPr>
          <a:xfrm>
            <a:off x="469556" y="1548711"/>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Etiquetas (</a:t>
            </a:r>
            <a:r>
              <a:rPr lang="es-ES" sz="2800" i="1" dirty="0" err="1" smtClean="0"/>
              <a:t>labels</a:t>
            </a:r>
            <a:r>
              <a:rPr lang="es-ES" sz="2800" dirty="0" smtClean="0"/>
              <a:t>)</a:t>
            </a:r>
            <a:r>
              <a:rPr lang="es-ES" b="1" dirty="0" smtClean="0"/>
              <a:t/>
            </a:r>
            <a:br>
              <a:rPr lang="es-ES" b="1" dirty="0" smtClean="0"/>
            </a:br>
            <a:endParaRPr lang="es-ES" dirty="0"/>
          </a:p>
        </p:txBody>
      </p:sp>
      <p:sp>
        <p:nvSpPr>
          <p:cNvPr id="6" name="Content Placeholder 2"/>
          <p:cNvSpPr txBox="1">
            <a:spLocks/>
          </p:cNvSpPr>
          <p:nvPr/>
        </p:nvSpPr>
        <p:spPr>
          <a:xfrm>
            <a:off x="469556" y="3902313"/>
            <a:ext cx="10492427" cy="16335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smtClean="0"/>
              <a:t>Recurso </a:t>
            </a:r>
            <a:r>
              <a:rPr lang="es-ES" dirty="0"/>
              <a:t>asociado a las últimas actividades que has efectuado (leer un hilo, enviar un mensaje, etcétera). Cada elemento de historia tiene un tiempo de vida de entre unas horas y dos o tres semanas.</a:t>
            </a:r>
          </a:p>
        </p:txBody>
      </p:sp>
      <p:sp>
        <p:nvSpPr>
          <p:cNvPr id="7" name="Title 1"/>
          <p:cNvSpPr txBox="1">
            <a:spLocks/>
          </p:cNvSpPr>
          <p:nvPr/>
        </p:nvSpPr>
        <p:spPr>
          <a:xfrm>
            <a:off x="469556" y="3208636"/>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Historia (</a:t>
            </a:r>
            <a:r>
              <a:rPr lang="es-ES" sz="2800" i="1" dirty="0" err="1" smtClean="0"/>
              <a:t>history</a:t>
            </a:r>
            <a:r>
              <a:rPr lang="es-ES" sz="2800" dirty="0" smtClean="0"/>
              <a:t>)</a:t>
            </a:r>
            <a:r>
              <a:rPr lang="es-ES" b="1" dirty="0" smtClean="0"/>
              <a:t/>
            </a:r>
            <a:br>
              <a:rPr lang="es-ES" b="1" dirty="0" smtClean="0"/>
            </a:br>
            <a:endParaRPr lang="es-ES" dirty="0"/>
          </a:p>
        </p:txBody>
      </p:sp>
    </p:spTree>
    <p:extLst>
      <p:ext uri="{BB962C8B-B14F-4D97-AF65-F5344CB8AC3E}">
        <p14:creationId xmlns:p14="http://schemas.microsoft.com/office/powerpoint/2010/main" val="3090522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Cómo funciona </a:t>
            </a:r>
            <a:r>
              <a:rPr lang="es-ES" b="1" dirty="0" err="1" smtClean="0"/>
              <a:t>BlackMail</a:t>
            </a:r>
            <a:endParaRPr lang="es-ES" b="1" dirty="0"/>
          </a:p>
        </p:txBody>
      </p:sp>
      <p:sp>
        <p:nvSpPr>
          <p:cNvPr id="3" name="Content Placeholder 2"/>
          <p:cNvSpPr>
            <a:spLocks noGrp="1"/>
          </p:cNvSpPr>
          <p:nvPr>
            <p:ph idx="1"/>
          </p:nvPr>
        </p:nvSpPr>
        <p:spPr>
          <a:xfrm>
            <a:off x="436605" y="1532238"/>
            <a:ext cx="11071654" cy="782594"/>
          </a:xfrm>
        </p:spPr>
        <p:txBody>
          <a:bodyPr>
            <a:normAutofit/>
          </a:bodyPr>
          <a:lstStyle/>
          <a:p>
            <a:pPr marL="0" indent="0" algn="just">
              <a:buNone/>
            </a:pPr>
            <a:r>
              <a:rPr lang="es-ES" dirty="0"/>
              <a:t>A continuación veremos, de forma muy resumida, cómo funciona nuestra aplicación. Se ha tratado de hacer un diseño por capas.</a:t>
            </a:r>
            <a:endParaRPr lang="es-ES" dirty="0" smtClean="0"/>
          </a:p>
          <a:p>
            <a:pPr marL="0" indent="0" algn="just">
              <a:buNone/>
            </a:pPr>
            <a:endParaRPr lang="es-ES" dirty="0"/>
          </a:p>
        </p:txBody>
      </p:sp>
      <p:sp>
        <p:nvSpPr>
          <p:cNvPr id="4" name="Content Placeholder 2"/>
          <p:cNvSpPr txBox="1">
            <a:spLocks/>
          </p:cNvSpPr>
          <p:nvPr/>
        </p:nvSpPr>
        <p:spPr>
          <a:xfrm>
            <a:off x="436605" y="3305071"/>
            <a:ext cx="10492427" cy="16599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Lo principal es señalar que la interfaz de la aplicación está realizada utilizando un fichero HTML y su hoja de estilos CSS. En realidad, para facilitar el desarrollo de los estilos se ha utilizado LESS. </a:t>
            </a:r>
          </a:p>
        </p:txBody>
      </p:sp>
      <p:sp>
        <p:nvSpPr>
          <p:cNvPr id="5" name="Title 1"/>
          <p:cNvSpPr txBox="1">
            <a:spLocks/>
          </p:cNvSpPr>
          <p:nvPr/>
        </p:nvSpPr>
        <p:spPr>
          <a:xfrm>
            <a:off x="436605" y="2611394"/>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a:t>Plantilla HTML y </a:t>
            </a:r>
            <a:r>
              <a:rPr lang="es-ES" sz="2800" dirty="0" smtClean="0"/>
              <a:t>CSS</a:t>
            </a:r>
            <a:r>
              <a:rPr lang="es-ES" b="1" dirty="0" smtClean="0"/>
              <a:t/>
            </a:r>
            <a:br>
              <a:rPr lang="es-ES" b="1" dirty="0" smtClean="0"/>
            </a:br>
            <a:endParaRPr lang="es-ES" dirty="0"/>
          </a:p>
        </p:txBody>
      </p:sp>
    </p:spTree>
    <p:extLst>
      <p:ext uri="{BB962C8B-B14F-4D97-AF65-F5344CB8AC3E}">
        <p14:creationId xmlns:p14="http://schemas.microsoft.com/office/powerpoint/2010/main" val="253953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6525"/>
          </a:xfrm>
        </p:spPr>
        <p:txBody>
          <a:bodyPr/>
          <a:lstStyle/>
          <a:p>
            <a:r>
              <a:rPr lang="es-ES" b="1" dirty="0" smtClean="0"/>
              <a:t>Índice</a:t>
            </a:r>
            <a:endParaRPr lang="es-ES" b="1" dirty="0"/>
          </a:p>
        </p:txBody>
      </p:sp>
      <p:sp>
        <p:nvSpPr>
          <p:cNvPr id="3" name="Content Placeholder 2"/>
          <p:cNvSpPr>
            <a:spLocks noGrp="1"/>
          </p:cNvSpPr>
          <p:nvPr>
            <p:ph idx="1"/>
          </p:nvPr>
        </p:nvSpPr>
        <p:spPr>
          <a:xfrm>
            <a:off x="1103312" y="1359244"/>
            <a:ext cx="8946541" cy="4889156"/>
          </a:xfrm>
        </p:spPr>
        <p:txBody>
          <a:bodyPr/>
          <a:lstStyle/>
          <a:p>
            <a:r>
              <a:rPr lang="es-ES" dirty="0" err="1" smtClean="0"/>
              <a:t>BlackMail</a:t>
            </a:r>
            <a:endParaRPr lang="es-ES" dirty="0" smtClean="0"/>
          </a:p>
          <a:p>
            <a:r>
              <a:rPr lang="es-ES" dirty="0" smtClean="0"/>
              <a:t>¿Por qué tecnologías web?</a:t>
            </a:r>
          </a:p>
          <a:p>
            <a:r>
              <a:rPr lang="es-ES" dirty="0" smtClean="0"/>
              <a:t>Centrado en escritorio</a:t>
            </a:r>
          </a:p>
          <a:p>
            <a:r>
              <a:rPr lang="es-ES" dirty="0" smtClean="0"/>
              <a:t>¿Por qué la API de Google?</a:t>
            </a:r>
          </a:p>
          <a:p>
            <a:r>
              <a:rPr lang="es-ES" dirty="0" smtClean="0"/>
              <a:t>Desventajas de la API de Google.</a:t>
            </a:r>
          </a:p>
          <a:p>
            <a:r>
              <a:rPr lang="es-ES" dirty="0" smtClean="0"/>
              <a:t>Cómo funciona la API de Google</a:t>
            </a:r>
          </a:p>
          <a:p>
            <a:r>
              <a:rPr lang="es-ES" dirty="0" smtClean="0"/>
              <a:t>Recursos de Gmail</a:t>
            </a:r>
          </a:p>
          <a:p>
            <a:r>
              <a:rPr lang="es-ES" dirty="0" smtClean="0"/>
              <a:t>Cómo funciona </a:t>
            </a:r>
            <a:r>
              <a:rPr lang="es-ES" dirty="0" err="1" smtClean="0"/>
              <a:t>BlackMail</a:t>
            </a:r>
            <a:endParaRPr lang="es-ES" dirty="0" smtClean="0"/>
          </a:p>
          <a:p>
            <a:r>
              <a:rPr lang="es-ES" dirty="0" smtClean="0"/>
              <a:t>Otras librerías utilizadas</a:t>
            </a:r>
            <a:endParaRPr lang="es-ES" dirty="0"/>
          </a:p>
        </p:txBody>
      </p:sp>
    </p:spTree>
    <p:extLst>
      <p:ext uri="{BB962C8B-B14F-4D97-AF65-F5344CB8AC3E}">
        <p14:creationId xmlns:p14="http://schemas.microsoft.com/office/powerpoint/2010/main" val="3761130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Cómo funciona </a:t>
            </a:r>
            <a:r>
              <a:rPr lang="es-ES" b="1" dirty="0" err="1" smtClean="0"/>
              <a:t>BlackMail</a:t>
            </a:r>
            <a:endParaRPr lang="es-ES" b="1" dirty="0"/>
          </a:p>
        </p:txBody>
      </p:sp>
      <p:sp>
        <p:nvSpPr>
          <p:cNvPr id="4" name="Content Placeholder 2"/>
          <p:cNvSpPr txBox="1">
            <a:spLocks/>
          </p:cNvSpPr>
          <p:nvPr/>
        </p:nvSpPr>
        <p:spPr>
          <a:xfrm>
            <a:off x="436605" y="2431859"/>
            <a:ext cx="10492427" cy="12257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Para rellenar la plantilla con datos útiles hemos utilizado Angular.js, el cual solicita datos a la capa inferior, que hemos denominado 'sistema', y los actualiza en la interfaz cuando es necesario. </a:t>
            </a:r>
          </a:p>
        </p:txBody>
      </p:sp>
      <p:sp>
        <p:nvSpPr>
          <p:cNvPr id="5" name="Title 1"/>
          <p:cNvSpPr txBox="1">
            <a:spLocks/>
          </p:cNvSpPr>
          <p:nvPr/>
        </p:nvSpPr>
        <p:spPr>
          <a:xfrm>
            <a:off x="436605" y="1540475"/>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a:t>Plantilla HTML y </a:t>
            </a:r>
            <a:r>
              <a:rPr lang="es-ES" sz="2800" dirty="0" smtClean="0"/>
              <a:t>CSS</a:t>
            </a:r>
            <a:r>
              <a:rPr lang="es-ES" b="1" dirty="0" smtClean="0"/>
              <a:t/>
            </a:r>
            <a:br>
              <a:rPr lang="es-ES" b="1" dirty="0" smtClean="0"/>
            </a:br>
            <a:endParaRPr lang="es-ES" dirty="0"/>
          </a:p>
        </p:txBody>
      </p:sp>
      <p:sp>
        <p:nvSpPr>
          <p:cNvPr id="7" name="Content Placeholder 2"/>
          <p:cNvSpPr txBox="1">
            <a:spLocks/>
          </p:cNvSpPr>
          <p:nvPr/>
        </p:nvSpPr>
        <p:spPr>
          <a:xfrm>
            <a:off x="436605" y="4734335"/>
            <a:ext cx="10492427" cy="12257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Consta de dos subsistemas: almacenamiento y red. Su objeto es gestionar ambas capas de forma invisible al controlador a la hora de gestionar los diversos </a:t>
            </a:r>
            <a:r>
              <a:rPr lang="es-ES" dirty="0" smtClean="0"/>
              <a:t>recursos.</a:t>
            </a:r>
            <a:endParaRPr lang="es-ES" dirty="0"/>
          </a:p>
        </p:txBody>
      </p:sp>
      <p:sp>
        <p:nvSpPr>
          <p:cNvPr id="8" name="Title 1"/>
          <p:cNvSpPr txBox="1">
            <a:spLocks/>
          </p:cNvSpPr>
          <p:nvPr/>
        </p:nvSpPr>
        <p:spPr>
          <a:xfrm>
            <a:off x="436605" y="3842951"/>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a:t>Capa de sistema</a:t>
            </a:r>
            <a:r>
              <a:rPr lang="es-ES" b="1" dirty="0" smtClean="0"/>
              <a:t/>
            </a:r>
            <a:br>
              <a:rPr lang="es-ES" b="1" dirty="0" smtClean="0"/>
            </a:br>
            <a:endParaRPr lang="es-ES" dirty="0"/>
          </a:p>
        </p:txBody>
      </p:sp>
    </p:spTree>
    <p:extLst>
      <p:ext uri="{BB962C8B-B14F-4D97-AF65-F5344CB8AC3E}">
        <p14:creationId xmlns:p14="http://schemas.microsoft.com/office/powerpoint/2010/main" val="269620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Cómo funciona </a:t>
            </a:r>
            <a:r>
              <a:rPr lang="es-ES" b="1" dirty="0" err="1" smtClean="0"/>
              <a:t>BlackMail</a:t>
            </a:r>
            <a:endParaRPr lang="es-ES" b="1" dirty="0"/>
          </a:p>
        </p:txBody>
      </p:sp>
      <p:sp>
        <p:nvSpPr>
          <p:cNvPr id="4" name="Content Placeholder 2"/>
          <p:cNvSpPr txBox="1">
            <a:spLocks/>
          </p:cNvSpPr>
          <p:nvPr/>
        </p:nvSpPr>
        <p:spPr>
          <a:xfrm>
            <a:off x="436605" y="2431859"/>
            <a:ext cx="10492427" cy="1997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Por ejemplo, si queremos leer un hilo concreto, llamaremos a la capa 'sistema' preguntándole por ese hilo. La capa sistema comprobará si se encuentra almacenado, y si lo está lo devolverá desde la capa de almacenamiento. Si no lo está, hará una llamada utilizando la capa de red, y antes de devolver los datos al controlador, los almacenará. </a:t>
            </a:r>
          </a:p>
        </p:txBody>
      </p:sp>
      <p:sp>
        <p:nvSpPr>
          <p:cNvPr id="5" name="Title 1"/>
          <p:cNvSpPr txBox="1">
            <a:spLocks/>
          </p:cNvSpPr>
          <p:nvPr/>
        </p:nvSpPr>
        <p:spPr>
          <a:xfrm>
            <a:off x="436605" y="1540475"/>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Capa de sistema: ejemplo</a:t>
            </a:r>
            <a:r>
              <a:rPr lang="es-ES" b="1" dirty="0" smtClean="0"/>
              <a:t/>
            </a:r>
            <a:br>
              <a:rPr lang="es-ES" b="1" dirty="0" smtClean="0"/>
            </a:br>
            <a:endParaRPr lang="es-ES" dirty="0"/>
          </a:p>
        </p:txBody>
      </p:sp>
    </p:spTree>
    <p:extLst>
      <p:ext uri="{BB962C8B-B14F-4D97-AF65-F5344CB8AC3E}">
        <p14:creationId xmlns:p14="http://schemas.microsoft.com/office/powerpoint/2010/main" val="321120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Cómo funciona </a:t>
            </a:r>
            <a:r>
              <a:rPr lang="es-ES" b="1" dirty="0" err="1" smtClean="0"/>
              <a:t>BlackMail</a:t>
            </a:r>
            <a:endParaRPr lang="es-ES" b="1" dirty="0"/>
          </a:p>
        </p:txBody>
      </p:sp>
      <p:sp>
        <p:nvSpPr>
          <p:cNvPr id="4" name="Content Placeholder 2"/>
          <p:cNvSpPr txBox="1">
            <a:spLocks/>
          </p:cNvSpPr>
          <p:nvPr/>
        </p:nvSpPr>
        <p:spPr>
          <a:xfrm>
            <a:off x="436605" y="2431859"/>
            <a:ext cx="10492427" cy="19976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Otro ejemplo: si queremos eliminar o modificar un hilo, la capa sistema hará la petición por medio de la capa de red, y si se recibe una respuesta positiva del servidor, entonces el elemento se eliminará o modificará también en la capa de </a:t>
            </a:r>
            <a:r>
              <a:rPr lang="es-ES" dirty="0" smtClean="0"/>
              <a:t>almacenamiento.</a:t>
            </a:r>
            <a:endParaRPr lang="es-ES" dirty="0"/>
          </a:p>
        </p:txBody>
      </p:sp>
      <p:sp>
        <p:nvSpPr>
          <p:cNvPr id="5" name="Title 1"/>
          <p:cNvSpPr txBox="1">
            <a:spLocks/>
          </p:cNvSpPr>
          <p:nvPr/>
        </p:nvSpPr>
        <p:spPr>
          <a:xfrm>
            <a:off x="436605" y="1540475"/>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Capa de sistema: otro ejemplo</a:t>
            </a:r>
            <a:r>
              <a:rPr lang="es-ES" b="1" dirty="0" smtClean="0"/>
              <a:t/>
            </a:r>
            <a:br>
              <a:rPr lang="es-ES" b="1" dirty="0" smtClean="0"/>
            </a:br>
            <a:endParaRPr lang="es-ES" dirty="0"/>
          </a:p>
        </p:txBody>
      </p:sp>
    </p:spTree>
    <p:extLst>
      <p:ext uri="{BB962C8B-B14F-4D97-AF65-F5344CB8AC3E}">
        <p14:creationId xmlns:p14="http://schemas.microsoft.com/office/powerpoint/2010/main" val="3252608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Cómo funciona </a:t>
            </a:r>
            <a:r>
              <a:rPr lang="es-ES" b="1" dirty="0" err="1" smtClean="0"/>
              <a:t>BlackMail</a:t>
            </a:r>
            <a:endParaRPr lang="es-ES" b="1" dirty="0"/>
          </a:p>
        </p:txBody>
      </p:sp>
      <p:sp>
        <p:nvSpPr>
          <p:cNvPr id="4" name="Content Placeholder 2"/>
          <p:cNvSpPr txBox="1">
            <a:spLocks/>
          </p:cNvSpPr>
          <p:nvPr/>
        </p:nvSpPr>
        <p:spPr>
          <a:xfrm>
            <a:off x="436605" y="2431859"/>
            <a:ext cx="10492427" cy="12257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Encapsula las llamadas con la API de Google para hacerlas más sencillas de utilizar desde la capa de </a:t>
            </a:r>
            <a:r>
              <a:rPr lang="es-ES" dirty="0" smtClean="0"/>
              <a:t>sistema.</a:t>
            </a:r>
            <a:endParaRPr lang="es-ES" dirty="0"/>
          </a:p>
        </p:txBody>
      </p:sp>
      <p:sp>
        <p:nvSpPr>
          <p:cNvPr id="5" name="Title 1"/>
          <p:cNvSpPr txBox="1">
            <a:spLocks/>
          </p:cNvSpPr>
          <p:nvPr/>
        </p:nvSpPr>
        <p:spPr>
          <a:xfrm>
            <a:off x="436605" y="1540475"/>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Capa de red</a:t>
            </a:r>
            <a:endParaRPr lang="es-ES" dirty="0"/>
          </a:p>
        </p:txBody>
      </p:sp>
      <p:sp>
        <p:nvSpPr>
          <p:cNvPr id="7" name="Content Placeholder 2"/>
          <p:cNvSpPr txBox="1">
            <a:spLocks/>
          </p:cNvSpPr>
          <p:nvPr/>
        </p:nvSpPr>
        <p:spPr>
          <a:xfrm>
            <a:off x="436605" y="4734335"/>
            <a:ext cx="10492427" cy="12257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Ofrece estructuras de datos eficientes para almacenar y gestionar en memoria la mayoría de datos de la aplicación, así como métodos para persistir la información necesaria y no tener que sincronizar el cliente con cada </a:t>
            </a:r>
            <a:r>
              <a:rPr lang="es-ES" dirty="0" smtClean="0"/>
              <a:t>ejecución.</a:t>
            </a:r>
            <a:endParaRPr lang="es-ES" dirty="0"/>
          </a:p>
        </p:txBody>
      </p:sp>
      <p:sp>
        <p:nvSpPr>
          <p:cNvPr id="8" name="Title 1"/>
          <p:cNvSpPr txBox="1">
            <a:spLocks/>
          </p:cNvSpPr>
          <p:nvPr/>
        </p:nvSpPr>
        <p:spPr>
          <a:xfrm>
            <a:off x="436605" y="3842951"/>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Capa de almacenamiento</a:t>
            </a:r>
            <a:endParaRPr lang="es-ES" dirty="0"/>
          </a:p>
        </p:txBody>
      </p:sp>
    </p:spTree>
    <p:extLst>
      <p:ext uri="{BB962C8B-B14F-4D97-AF65-F5344CB8AC3E}">
        <p14:creationId xmlns:p14="http://schemas.microsoft.com/office/powerpoint/2010/main" val="3567115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Otras librerías utilizadas</a:t>
            </a:r>
            <a:endParaRPr lang="es-ES" b="1" dirty="0"/>
          </a:p>
        </p:txBody>
      </p:sp>
      <p:sp>
        <p:nvSpPr>
          <p:cNvPr id="3" name="Content Placeholder 2"/>
          <p:cNvSpPr>
            <a:spLocks noGrp="1"/>
          </p:cNvSpPr>
          <p:nvPr>
            <p:ph idx="1"/>
          </p:nvPr>
        </p:nvSpPr>
        <p:spPr>
          <a:xfrm>
            <a:off x="436605" y="1532238"/>
            <a:ext cx="11071654" cy="4744994"/>
          </a:xfrm>
        </p:spPr>
        <p:txBody>
          <a:bodyPr>
            <a:normAutofit/>
          </a:bodyPr>
          <a:lstStyle/>
          <a:p>
            <a:pPr marL="0" indent="0" algn="just">
              <a:buNone/>
            </a:pPr>
            <a:r>
              <a:rPr lang="es-ES" dirty="0" smtClean="0"/>
              <a:t>Además </a:t>
            </a:r>
            <a:r>
              <a:rPr lang="es-ES" dirty="0"/>
              <a:t>de las librerías mencionadas (LESS.js, </a:t>
            </a:r>
            <a:r>
              <a:rPr lang="es-ES" dirty="0" err="1"/>
              <a:t>AngularJS</a:t>
            </a:r>
            <a:r>
              <a:rPr lang="es-ES" dirty="0"/>
              <a:t>, API de Google, reveal.js), </a:t>
            </a:r>
            <a:r>
              <a:rPr lang="es-ES" dirty="0" err="1"/>
              <a:t>BlackMail</a:t>
            </a:r>
            <a:r>
              <a:rPr lang="es-ES" dirty="0"/>
              <a:t> utiliza otras librerías y </a:t>
            </a:r>
            <a:r>
              <a:rPr lang="es-ES" dirty="0" err="1"/>
              <a:t>frameworks</a:t>
            </a:r>
            <a:r>
              <a:rPr lang="es-ES" dirty="0"/>
              <a:t> que también merecen ser mencionadas</a:t>
            </a:r>
            <a:r>
              <a:rPr lang="es-ES" dirty="0" smtClean="0"/>
              <a:t>.</a:t>
            </a:r>
          </a:p>
          <a:p>
            <a:pPr algn="just"/>
            <a:r>
              <a:rPr lang="es-ES" dirty="0" err="1" smtClean="0"/>
              <a:t>Bootstrap</a:t>
            </a:r>
            <a:r>
              <a:rPr lang="es-ES" dirty="0" smtClean="0"/>
              <a:t> (por Twitter): </a:t>
            </a:r>
            <a:r>
              <a:rPr lang="es-ES" dirty="0"/>
              <a:t>Framework CSS que ayuda mucho en la elaboración de un diseño adaptativo. </a:t>
            </a:r>
            <a:endParaRPr lang="es-ES" dirty="0" smtClean="0"/>
          </a:p>
          <a:p>
            <a:pPr algn="just"/>
            <a:r>
              <a:rPr lang="es-ES" dirty="0" err="1" smtClean="0"/>
              <a:t>Prefixfree</a:t>
            </a:r>
            <a:r>
              <a:rPr lang="es-ES" dirty="0" smtClean="0"/>
              <a:t> (por Lea </a:t>
            </a:r>
            <a:r>
              <a:rPr lang="es-ES" dirty="0" err="1" smtClean="0"/>
              <a:t>Verou</a:t>
            </a:r>
            <a:r>
              <a:rPr lang="es-ES" dirty="0" smtClean="0"/>
              <a:t>): </a:t>
            </a:r>
            <a:r>
              <a:rPr lang="es-ES" dirty="0"/>
              <a:t>Librería JavaScript que elimina la necesidad de incluir sentencias CSS específicas para cada navegador. </a:t>
            </a:r>
            <a:endParaRPr lang="es-ES" dirty="0" smtClean="0"/>
          </a:p>
          <a:p>
            <a:pPr algn="just"/>
            <a:r>
              <a:rPr lang="es-ES" dirty="0" smtClean="0"/>
              <a:t>Base64 (por Dan </a:t>
            </a:r>
            <a:r>
              <a:rPr lang="es-ES" dirty="0" err="1" smtClean="0"/>
              <a:t>Kogai</a:t>
            </a:r>
            <a:r>
              <a:rPr lang="es-ES" dirty="0" smtClean="0"/>
              <a:t>): </a:t>
            </a:r>
            <a:r>
              <a:rPr lang="es-ES" dirty="0"/>
              <a:t>Librería JavaScript para codificar y descodificar en </a:t>
            </a:r>
            <a:r>
              <a:rPr lang="es-ES" dirty="0" smtClean="0"/>
              <a:t>base64 </a:t>
            </a:r>
            <a:r>
              <a:rPr lang="es-ES" i="1" dirty="0" smtClean="0"/>
              <a:t>web </a:t>
            </a:r>
            <a:r>
              <a:rPr lang="es-ES" i="1" dirty="0" err="1" smtClean="0"/>
              <a:t>safe</a:t>
            </a:r>
            <a:r>
              <a:rPr lang="es-ES" dirty="0" smtClean="0"/>
              <a:t>, </a:t>
            </a:r>
            <a:r>
              <a:rPr lang="es-ES" dirty="0"/>
              <a:t>codificación utilizada en mensajes y adjuntos en la API de Google</a:t>
            </a:r>
            <a:r>
              <a:rPr lang="es-ES" dirty="0" smtClean="0"/>
              <a:t>.</a:t>
            </a:r>
          </a:p>
          <a:p>
            <a:pPr algn="just"/>
            <a:r>
              <a:rPr lang="es-ES" dirty="0" err="1" smtClean="0"/>
              <a:t>Perfect</a:t>
            </a:r>
            <a:r>
              <a:rPr lang="es-ES" dirty="0" smtClean="0"/>
              <a:t> </a:t>
            </a:r>
            <a:r>
              <a:rPr lang="es-ES" dirty="0" err="1" smtClean="0"/>
              <a:t>Scrollbar</a:t>
            </a:r>
            <a:r>
              <a:rPr lang="es-ES" dirty="0" smtClean="0"/>
              <a:t> (por </a:t>
            </a:r>
            <a:r>
              <a:rPr lang="es-ES" dirty="0" err="1" smtClean="0"/>
              <a:t>Noraesae</a:t>
            </a:r>
            <a:r>
              <a:rPr lang="es-ES" dirty="0" smtClean="0"/>
              <a:t>): </a:t>
            </a:r>
            <a:r>
              <a:rPr lang="es-ES" dirty="0"/>
              <a:t>Sustituye las horrorosas barras de desplazamiento nativas por unas mucho más bonitas y </a:t>
            </a:r>
            <a:r>
              <a:rPr lang="es-ES" dirty="0" smtClean="0"/>
              <a:t>con un aire más moderno, </a:t>
            </a:r>
            <a:r>
              <a:rPr lang="es-ES" dirty="0"/>
              <a:t>unificando la experiencia en los distintos sistemas operativos y </a:t>
            </a:r>
            <a:r>
              <a:rPr lang="es-ES" dirty="0" smtClean="0"/>
              <a:t>navegadores.</a:t>
            </a:r>
          </a:p>
        </p:txBody>
      </p:sp>
    </p:spTree>
    <p:extLst>
      <p:ext uri="{BB962C8B-B14F-4D97-AF65-F5344CB8AC3E}">
        <p14:creationId xmlns:p14="http://schemas.microsoft.com/office/powerpoint/2010/main" val="3046670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Otras librerías utilizadas</a:t>
            </a:r>
            <a:endParaRPr lang="es-ES" b="1" dirty="0"/>
          </a:p>
        </p:txBody>
      </p:sp>
      <p:sp>
        <p:nvSpPr>
          <p:cNvPr id="3" name="Content Placeholder 2"/>
          <p:cNvSpPr>
            <a:spLocks noGrp="1"/>
          </p:cNvSpPr>
          <p:nvPr>
            <p:ph idx="1"/>
          </p:nvPr>
        </p:nvSpPr>
        <p:spPr>
          <a:xfrm>
            <a:off x="436605" y="1532238"/>
            <a:ext cx="11071654" cy="4744994"/>
          </a:xfrm>
        </p:spPr>
        <p:txBody>
          <a:bodyPr>
            <a:normAutofit/>
          </a:bodyPr>
          <a:lstStyle/>
          <a:p>
            <a:pPr algn="just"/>
            <a:r>
              <a:rPr lang="es-ES" dirty="0" smtClean="0"/>
              <a:t>Lo-</a:t>
            </a:r>
            <a:r>
              <a:rPr lang="es-ES" dirty="0" err="1" smtClean="0"/>
              <a:t>Dash</a:t>
            </a:r>
            <a:r>
              <a:rPr lang="es-ES" dirty="0" smtClean="0"/>
              <a:t> (por el equipo de Lo-</a:t>
            </a:r>
            <a:r>
              <a:rPr lang="es-ES" dirty="0" err="1" smtClean="0"/>
              <a:t>Dash</a:t>
            </a:r>
            <a:r>
              <a:rPr lang="es-ES" dirty="0" smtClean="0"/>
              <a:t>): </a:t>
            </a:r>
            <a:r>
              <a:rPr lang="es-ES" dirty="0"/>
              <a:t>Ofrece distintas funciones muy bien optimizadas para manipular grandes cantidades de datos o </a:t>
            </a:r>
            <a:r>
              <a:rPr lang="es-ES" dirty="0" smtClean="0"/>
              <a:t>ayudar a desarrollar algoritmos </a:t>
            </a:r>
            <a:r>
              <a:rPr lang="es-ES" dirty="0"/>
              <a:t>complejos. </a:t>
            </a:r>
            <a:r>
              <a:rPr lang="es-ES" dirty="0" smtClean="0"/>
              <a:t>Enfocada en el rendimiento, prometen ser más rápidas que las funciones nativas a las que sustituye.</a:t>
            </a:r>
          </a:p>
          <a:p>
            <a:pPr algn="just"/>
            <a:r>
              <a:rPr lang="es-ES" dirty="0" err="1" smtClean="0"/>
              <a:t>Lz-String</a:t>
            </a:r>
            <a:r>
              <a:rPr lang="es-ES" dirty="0" smtClean="0"/>
              <a:t> (por </a:t>
            </a:r>
            <a:r>
              <a:rPr lang="es-ES" dirty="0" err="1" smtClean="0"/>
              <a:t>Pieroxy</a:t>
            </a:r>
            <a:r>
              <a:rPr lang="es-ES" dirty="0"/>
              <a:t>): </a:t>
            </a:r>
            <a:r>
              <a:rPr lang="es-ES" dirty="0" smtClean="0"/>
              <a:t>Comprime </a:t>
            </a:r>
            <a:r>
              <a:rPr lang="es-ES" dirty="0"/>
              <a:t>y descomprime elementos JSON para un almacenamiento óptimo en </a:t>
            </a:r>
            <a:r>
              <a:rPr lang="es-ES" dirty="0" err="1" smtClean="0"/>
              <a:t>localStorage</a:t>
            </a:r>
            <a:r>
              <a:rPr lang="es-ES" dirty="0" smtClean="0"/>
              <a:t>, utilizando un algoritmo de compresión sin pérdidas, con una compresión de alrededor del 75% y bastante rápido para </a:t>
            </a:r>
            <a:r>
              <a:rPr lang="es-ES" smtClean="0"/>
              <a:t>su uso en navegadores.</a:t>
            </a:r>
            <a:endParaRPr lang="es-ES" dirty="0" smtClean="0"/>
          </a:p>
        </p:txBody>
      </p:sp>
    </p:spTree>
    <p:extLst>
      <p:ext uri="{BB962C8B-B14F-4D97-AF65-F5344CB8AC3E}">
        <p14:creationId xmlns:p14="http://schemas.microsoft.com/office/powerpoint/2010/main" val="40751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smtClean="0"/>
              <a:t>BlackMail</a:t>
            </a:r>
            <a:endParaRPr lang="es-ES" b="1" dirty="0"/>
          </a:p>
        </p:txBody>
      </p:sp>
      <p:sp>
        <p:nvSpPr>
          <p:cNvPr id="3" name="Content Placeholder 2"/>
          <p:cNvSpPr>
            <a:spLocks noGrp="1"/>
          </p:cNvSpPr>
          <p:nvPr>
            <p:ph idx="1"/>
          </p:nvPr>
        </p:nvSpPr>
        <p:spPr>
          <a:xfrm>
            <a:off x="955031" y="2026508"/>
            <a:ext cx="7052147" cy="2969740"/>
          </a:xfrm>
        </p:spPr>
        <p:txBody>
          <a:bodyPr/>
          <a:lstStyle/>
          <a:p>
            <a:pPr algn="just"/>
            <a:r>
              <a:rPr lang="es-ES" b="1" dirty="0" err="1" smtClean="0"/>
              <a:t>BlackMail</a:t>
            </a:r>
            <a:r>
              <a:rPr lang="es-ES" dirty="0" smtClean="0"/>
              <a:t> </a:t>
            </a:r>
            <a:r>
              <a:rPr lang="es-ES" dirty="0"/>
              <a:t>es un cliente de Gmail creado únicamente con tecnologías web (HTML, CSS y </a:t>
            </a:r>
            <a:r>
              <a:rPr lang="es-ES" dirty="0" err="1"/>
              <a:t>Javascript</a:t>
            </a:r>
            <a:r>
              <a:rPr lang="es-ES" dirty="0"/>
              <a:t>) y la API de Google. </a:t>
            </a:r>
            <a:endParaRPr lang="es-ES" dirty="0" smtClean="0"/>
          </a:p>
          <a:p>
            <a:pPr algn="just"/>
            <a:r>
              <a:rPr lang="es-ES" b="1" dirty="0" err="1" smtClean="0"/>
              <a:t>BlackMail</a:t>
            </a:r>
            <a:r>
              <a:rPr lang="es-ES" dirty="0" smtClean="0"/>
              <a:t> funciona en todas las plataformas, pero está centrado en escritorio.</a:t>
            </a:r>
            <a:endParaRPr lang="es-ES" dirty="0"/>
          </a:p>
          <a:p>
            <a:pPr algn="just"/>
            <a:r>
              <a:rPr lang="es-ES" dirty="0" smtClean="0"/>
              <a:t>Para </a:t>
            </a:r>
            <a:r>
              <a:rPr lang="es-ES" dirty="0"/>
              <a:t>tener una aplicación de escritorio independiente del navegador se ha utilizado </a:t>
            </a:r>
            <a:r>
              <a:rPr lang="es-ES" dirty="0" err="1"/>
              <a:t>node-webkit</a:t>
            </a:r>
            <a:r>
              <a:rPr lang="es-ES" dirty="0"/>
              <a:t> (más recientemente renombrado NW.js). </a:t>
            </a:r>
          </a:p>
        </p:txBody>
      </p:sp>
    </p:spTree>
    <p:extLst>
      <p:ext uri="{BB962C8B-B14F-4D97-AF65-F5344CB8AC3E}">
        <p14:creationId xmlns:p14="http://schemas.microsoft.com/office/powerpoint/2010/main" val="147397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4147"/>
          </a:xfrm>
        </p:spPr>
        <p:txBody>
          <a:bodyPr/>
          <a:lstStyle/>
          <a:p>
            <a:r>
              <a:rPr lang="es-ES" b="1" dirty="0"/>
              <a:t>¿Por qué tecnologías web?</a:t>
            </a:r>
            <a:br>
              <a:rPr lang="es-ES" b="1" dirty="0"/>
            </a:br>
            <a:endParaRPr lang="es-ES" b="1" dirty="0"/>
          </a:p>
        </p:txBody>
      </p:sp>
      <p:sp>
        <p:nvSpPr>
          <p:cNvPr id="3" name="Content Placeholder 2"/>
          <p:cNvSpPr>
            <a:spLocks noGrp="1"/>
          </p:cNvSpPr>
          <p:nvPr>
            <p:ph idx="1"/>
          </p:nvPr>
        </p:nvSpPr>
        <p:spPr>
          <a:xfrm>
            <a:off x="645131" y="1753087"/>
            <a:ext cx="10500664" cy="1695298"/>
          </a:xfrm>
        </p:spPr>
        <p:txBody>
          <a:bodyPr/>
          <a:lstStyle/>
          <a:p>
            <a:pPr algn="just"/>
            <a:r>
              <a:rPr lang="es-ES" dirty="0"/>
              <a:t>No es extraño preguntarse por qué se han utilizado tecnologías web en lugar de otras alternativas, ya que éstas cuentan con numerosas desventajas, entre las que destaca el poco rendimiento que ofrecen. A continuación veremos algunos de los motivos por los que se decidió así. </a:t>
            </a:r>
          </a:p>
        </p:txBody>
      </p:sp>
      <p:sp>
        <p:nvSpPr>
          <p:cNvPr id="4" name="Title 1"/>
          <p:cNvSpPr txBox="1">
            <a:spLocks/>
          </p:cNvSpPr>
          <p:nvPr/>
        </p:nvSpPr>
        <p:spPr>
          <a:xfrm>
            <a:off x="645130" y="3937688"/>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Independencia de la plataforma</a:t>
            </a:r>
            <a:r>
              <a:rPr lang="es-ES" b="1" dirty="0" smtClean="0"/>
              <a:t/>
            </a:r>
            <a:br>
              <a:rPr lang="es-ES" b="1" dirty="0" smtClean="0"/>
            </a:br>
            <a:endParaRPr lang="es-ES" dirty="0"/>
          </a:p>
        </p:txBody>
      </p:sp>
      <p:sp>
        <p:nvSpPr>
          <p:cNvPr id="5" name="Content Placeholder 2"/>
          <p:cNvSpPr txBox="1">
            <a:spLocks/>
          </p:cNvSpPr>
          <p:nvPr/>
        </p:nvSpPr>
        <p:spPr>
          <a:xfrm>
            <a:off x="645130" y="4524271"/>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El combo HTML, CSS y JS es completamente independiente de la plataforma, y por tanto goza de una excelente portabilidad, siendo el único factor limitante que la plataforma cuente con un navegador web. </a:t>
            </a:r>
          </a:p>
        </p:txBody>
      </p:sp>
    </p:spTree>
    <p:extLst>
      <p:ext uri="{BB962C8B-B14F-4D97-AF65-F5344CB8AC3E}">
        <p14:creationId xmlns:p14="http://schemas.microsoft.com/office/powerpoint/2010/main" val="316798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¿Por qué tecnologías web?</a:t>
            </a:r>
            <a:endParaRPr lang="es-ES" b="1" dirty="0"/>
          </a:p>
        </p:txBody>
      </p:sp>
      <p:sp>
        <p:nvSpPr>
          <p:cNvPr id="3" name="Content Placeholder 2"/>
          <p:cNvSpPr>
            <a:spLocks noGrp="1"/>
          </p:cNvSpPr>
          <p:nvPr>
            <p:ph idx="1"/>
          </p:nvPr>
        </p:nvSpPr>
        <p:spPr>
          <a:xfrm>
            <a:off x="645130" y="2052919"/>
            <a:ext cx="10492427" cy="1275168"/>
          </a:xfrm>
        </p:spPr>
        <p:txBody>
          <a:bodyPr>
            <a:normAutofit lnSpcReduction="10000"/>
          </a:bodyPr>
          <a:lstStyle/>
          <a:p>
            <a:pPr algn="just"/>
            <a:r>
              <a:rPr lang="es-ES" dirty="0"/>
              <a:t>Se cuenta con excelentes herramientas para diseñar y depurar aplicaciones web, empezando por los propios navegadores. El diseño de aplicaciones es muy rápido y sencillo. La programación es, en general, más productiva que con otros lenguajes.</a:t>
            </a:r>
          </a:p>
        </p:txBody>
      </p:sp>
      <p:sp>
        <p:nvSpPr>
          <p:cNvPr id="4"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Excelentes herramientas</a:t>
            </a:r>
            <a:r>
              <a:rPr lang="es-ES" b="1" dirty="0" smtClean="0"/>
              <a:t/>
            </a:r>
            <a:br>
              <a:rPr lang="es-ES" b="1" dirty="0" smtClean="0"/>
            </a:br>
            <a:endParaRPr lang="es-ES" dirty="0"/>
          </a:p>
        </p:txBody>
      </p:sp>
      <p:sp>
        <p:nvSpPr>
          <p:cNvPr id="5" name="Title 1"/>
          <p:cNvSpPr txBox="1">
            <a:spLocks/>
          </p:cNvSpPr>
          <p:nvPr/>
        </p:nvSpPr>
        <p:spPr>
          <a:xfrm>
            <a:off x="645130" y="3542271"/>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Diseño de interfaz</a:t>
            </a:r>
            <a:r>
              <a:rPr lang="es-ES" b="1" dirty="0" smtClean="0"/>
              <a:t/>
            </a:r>
            <a:br>
              <a:rPr lang="es-ES" b="1" dirty="0" smtClean="0"/>
            </a:br>
            <a:endParaRPr lang="es-ES" dirty="0"/>
          </a:p>
        </p:txBody>
      </p:sp>
      <p:sp>
        <p:nvSpPr>
          <p:cNvPr id="6" name="Content Placeholder 2"/>
          <p:cNvSpPr txBox="1">
            <a:spLocks/>
          </p:cNvSpPr>
          <p:nvPr/>
        </p:nvSpPr>
        <p:spPr>
          <a:xfrm>
            <a:off x="645130" y="4216201"/>
            <a:ext cx="10492427" cy="1385527"/>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Con HTML y CSS se pueden diseñar interfaces bonitas que se adaptan a cualquier tipo de pantalla, ofreciendo una gran versatilidad y flexibilidad en cuanto al diseño. Esto se puede hacer de forma muy sencilla utilizando las propias herramientas que los navegadores de escritorio nos ofrecen, como el Inspector o el Editor de estilos. </a:t>
            </a:r>
          </a:p>
        </p:txBody>
      </p:sp>
    </p:spTree>
    <p:extLst>
      <p:ext uri="{BB962C8B-B14F-4D97-AF65-F5344CB8AC3E}">
        <p14:creationId xmlns:p14="http://schemas.microsoft.com/office/powerpoint/2010/main" val="325846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6111" y="452718"/>
            <a:ext cx="9404723" cy="7994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¿Por qué tecnologías web?</a:t>
            </a:r>
            <a:endParaRPr lang="es-ES" b="1" dirty="0"/>
          </a:p>
        </p:txBody>
      </p:sp>
      <p:sp>
        <p:nvSpPr>
          <p:cNvPr id="5" name="Content Placeholder 2"/>
          <p:cNvSpPr txBox="1">
            <a:spLocks/>
          </p:cNvSpPr>
          <p:nvPr/>
        </p:nvSpPr>
        <p:spPr>
          <a:xfrm>
            <a:off x="645130" y="2052919"/>
            <a:ext cx="10492427" cy="11186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Al tratarse de una tecnología relativamente madura, existen numerosos </a:t>
            </a:r>
            <a:r>
              <a:rPr lang="es-ES" dirty="0" err="1"/>
              <a:t>frameworks</a:t>
            </a:r>
            <a:r>
              <a:rPr lang="es-ES" dirty="0"/>
              <a:t> y librerías para ayudarnos en el desarrollo. Algunos ejemplos que hemos utilizado son </a:t>
            </a:r>
            <a:r>
              <a:rPr lang="es-ES" dirty="0" err="1"/>
              <a:t>AngularJS</a:t>
            </a:r>
            <a:r>
              <a:rPr lang="es-ES" dirty="0"/>
              <a:t>, </a:t>
            </a:r>
            <a:r>
              <a:rPr lang="es-ES" dirty="0" err="1"/>
              <a:t>Bootstrap</a:t>
            </a:r>
            <a:r>
              <a:rPr lang="es-ES" dirty="0"/>
              <a:t>, o Less.js. </a:t>
            </a:r>
          </a:p>
        </p:txBody>
      </p:sp>
      <p:sp>
        <p:nvSpPr>
          <p:cNvPr id="6"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Librerías y </a:t>
            </a:r>
            <a:r>
              <a:rPr lang="es-ES" sz="2800" dirty="0" err="1" smtClean="0"/>
              <a:t>frameworks</a:t>
            </a:r>
            <a:r>
              <a:rPr lang="es-ES" b="1" dirty="0" smtClean="0"/>
              <a:t/>
            </a:r>
            <a:br>
              <a:rPr lang="es-ES" b="1" dirty="0" smtClean="0"/>
            </a:br>
            <a:endParaRPr lang="es-ES" dirty="0"/>
          </a:p>
        </p:txBody>
      </p:sp>
      <p:pic>
        <p:nvPicPr>
          <p:cNvPr id="3" name="Picture 2"/>
          <p:cNvPicPr>
            <a:picLocks noChangeAspect="1"/>
          </p:cNvPicPr>
          <p:nvPr/>
        </p:nvPicPr>
        <p:blipFill>
          <a:blip r:embed="rId2"/>
          <a:stretch>
            <a:fillRect/>
          </a:stretch>
        </p:blipFill>
        <p:spPr>
          <a:xfrm>
            <a:off x="645130" y="3515555"/>
            <a:ext cx="10501399" cy="1814775"/>
          </a:xfrm>
          <a:prstGeom prst="rect">
            <a:avLst/>
          </a:prstGeom>
        </p:spPr>
      </p:pic>
    </p:spTree>
    <p:extLst>
      <p:ext uri="{BB962C8B-B14F-4D97-AF65-F5344CB8AC3E}">
        <p14:creationId xmlns:p14="http://schemas.microsoft.com/office/powerpoint/2010/main" val="269973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4147"/>
          </a:xfrm>
        </p:spPr>
        <p:txBody>
          <a:bodyPr/>
          <a:lstStyle/>
          <a:p>
            <a:r>
              <a:rPr lang="es-ES" b="1" dirty="0" smtClean="0"/>
              <a:t>Centrado en escritorio</a:t>
            </a:r>
            <a:r>
              <a:rPr lang="es-ES" b="1" dirty="0"/>
              <a:t/>
            </a:r>
            <a:br>
              <a:rPr lang="es-ES" b="1" dirty="0"/>
            </a:br>
            <a:endParaRPr lang="es-ES" b="1" dirty="0"/>
          </a:p>
        </p:txBody>
      </p:sp>
      <p:sp>
        <p:nvSpPr>
          <p:cNvPr id="3" name="Content Placeholder 2"/>
          <p:cNvSpPr>
            <a:spLocks noGrp="1"/>
          </p:cNvSpPr>
          <p:nvPr>
            <p:ph idx="1"/>
          </p:nvPr>
        </p:nvSpPr>
        <p:spPr>
          <a:xfrm>
            <a:off x="645131" y="1753087"/>
            <a:ext cx="10500664" cy="1695298"/>
          </a:xfrm>
        </p:spPr>
        <p:txBody>
          <a:bodyPr/>
          <a:lstStyle/>
          <a:p>
            <a:pPr algn="just"/>
            <a:r>
              <a:rPr lang="es-ES" dirty="0"/>
              <a:t>Aunque se ha tratado de darle un diseño adaptativo, </a:t>
            </a:r>
            <a:r>
              <a:rPr lang="es-ES" dirty="0" err="1"/>
              <a:t>BlackMail</a:t>
            </a:r>
            <a:r>
              <a:rPr lang="es-ES" dirty="0"/>
              <a:t> es una aplicación enfocada en el escritorio. Para eliminar la dependencia del navegador y disfrutar de otras ventajas, se ha utilizado NW.js. A continuación veremos algunas de las </a:t>
            </a:r>
            <a:r>
              <a:rPr lang="es-ES" dirty="0" smtClean="0"/>
              <a:t>razones</a:t>
            </a:r>
            <a:r>
              <a:rPr lang="es-ES" dirty="0"/>
              <a:t>.</a:t>
            </a:r>
          </a:p>
        </p:txBody>
      </p:sp>
      <p:sp>
        <p:nvSpPr>
          <p:cNvPr id="4" name="Title 1"/>
          <p:cNvSpPr txBox="1">
            <a:spLocks/>
          </p:cNvSpPr>
          <p:nvPr/>
        </p:nvSpPr>
        <p:spPr>
          <a:xfrm>
            <a:off x="645130" y="3937688"/>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Escaso rendimiento en dispositivos móviles</a:t>
            </a:r>
            <a:r>
              <a:rPr lang="es-ES" b="1" dirty="0" smtClean="0"/>
              <a:t/>
            </a:r>
            <a:br>
              <a:rPr lang="es-ES" b="1" dirty="0" smtClean="0"/>
            </a:br>
            <a:endParaRPr lang="es-ES" dirty="0"/>
          </a:p>
        </p:txBody>
      </p:sp>
      <p:sp>
        <p:nvSpPr>
          <p:cNvPr id="5" name="Content Placeholder 2"/>
          <p:cNvSpPr txBox="1">
            <a:spLocks/>
          </p:cNvSpPr>
          <p:nvPr/>
        </p:nvSpPr>
        <p:spPr>
          <a:xfrm>
            <a:off x="645130" y="4524271"/>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El principal motivo es que, al ser una aplicación que hace un uso intensivo de JavaScript, el rendimiento en dispositivos móviles es bastante pobre. Y aunque en terminales de gama alta funciona a la perfección, en terminales más modestos es inutilizable.</a:t>
            </a:r>
          </a:p>
        </p:txBody>
      </p:sp>
    </p:spTree>
    <p:extLst>
      <p:ext uri="{BB962C8B-B14F-4D97-AF65-F5344CB8AC3E}">
        <p14:creationId xmlns:p14="http://schemas.microsoft.com/office/powerpoint/2010/main" val="86562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6111" y="452718"/>
            <a:ext cx="9404723" cy="7994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Centrado en escritorio</a:t>
            </a:r>
            <a:endParaRPr lang="es-ES" b="1" dirty="0"/>
          </a:p>
        </p:txBody>
      </p:sp>
      <p:sp>
        <p:nvSpPr>
          <p:cNvPr id="5" name="Content Placeholder 2"/>
          <p:cNvSpPr txBox="1">
            <a:spLocks/>
          </p:cNvSpPr>
          <p:nvPr/>
        </p:nvSpPr>
        <p:spPr>
          <a:xfrm>
            <a:off x="645130" y="2052919"/>
            <a:ext cx="6925443" cy="38206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smtClean="0"/>
              <a:t>Además</a:t>
            </a:r>
            <a:r>
              <a:rPr lang="es-ES" dirty="0"/>
              <a:t>, para dispositivos móviles existen otras alternativas gratuitas, mientras que para PC no hay ningún cliente que aproveche las características que nos ofrece la API de Google, sino que suelen protocolos más generales como IMAP o POP3. </a:t>
            </a:r>
          </a:p>
        </p:txBody>
      </p:sp>
      <p:sp>
        <p:nvSpPr>
          <p:cNvPr id="6"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Falta de alternativas en escritorio</a:t>
            </a:r>
            <a:r>
              <a:rPr lang="es-ES" b="1" dirty="0" smtClean="0"/>
              <a:t/>
            </a:r>
            <a:br>
              <a:rPr lang="es-ES" b="1" dirty="0" smtClean="0"/>
            </a:br>
            <a:endParaRPr lang="es-ES" dirty="0"/>
          </a:p>
        </p:txBody>
      </p:sp>
      <p:pic>
        <p:nvPicPr>
          <p:cNvPr id="3" name="Picture 2"/>
          <p:cNvPicPr>
            <a:picLocks noChangeAspect="1"/>
          </p:cNvPicPr>
          <p:nvPr/>
        </p:nvPicPr>
        <p:blipFill>
          <a:blip r:embed="rId2"/>
          <a:stretch>
            <a:fillRect/>
          </a:stretch>
        </p:blipFill>
        <p:spPr>
          <a:xfrm>
            <a:off x="7811478" y="852434"/>
            <a:ext cx="2238375" cy="5019675"/>
          </a:xfrm>
          <a:prstGeom prst="rect">
            <a:avLst/>
          </a:prstGeom>
        </p:spPr>
      </p:pic>
    </p:spTree>
    <p:extLst>
      <p:ext uri="{BB962C8B-B14F-4D97-AF65-F5344CB8AC3E}">
        <p14:creationId xmlns:p14="http://schemas.microsoft.com/office/powerpoint/2010/main" val="3362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4147"/>
          </a:xfrm>
        </p:spPr>
        <p:txBody>
          <a:bodyPr/>
          <a:lstStyle/>
          <a:p>
            <a:r>
              <a:rPr lang="es-ES" b="1" dirty="0"/>
              <a:t>¿Por qué </a:t>
            </a:r>
            <a:r>
              <a:rPr lang="es-ES" b="1" dirty="0" smtClean="0"/>
              <a:t>la API de Google?</a:t>
            </a:r>
            <a:endParaRPr lang="es-ES" b="1" dirty="0"/>
          </a:p>
        </p:txBody>
      </p:sp>
      <p:sp>
        <p:nvSpPr>
          <p:cNvPr id="3" name="Content Placeholder 2"/>
          <p:cNvSpPr>
            <a:spLocks noGrp="1"/>
          </p:cNvSpPr>
          <p:nvPr>
            <p:ph idx="1"/>
          </p:nvPr>
        </p:nvSpPr>
        <p:spPr>
          <a:xfrm>
            <a:off x="645131" y="1753087"/>
            <a:ext cx="10500664" cy="1097205"/>
          </a:xfrm>
        </p:spPr>
        <p:txBody>
          <a:bodyPr/>
          <a:lstStyle/>
          <a:p>
            <a:pPr algn="just"/>
            <a:r>
              <a:rPr lang="es-ES" dirty="0"/>
              <a:t>¿Por qué se ha utilizado la API de Google y no otros protocolos específicos para el correo como POP3 o IMAP? A continuación veremos algunas de las razones que me han llevado a tomar esa decisión en el diseño. </a:t>
            </a:r>
          </a:p>
        </p:txBody>
      </p:sp>
      <p:sp>
        <p:nvSpPr>
          <p:cNvPr id="4" name="Title 1"/>
          <p:cNvSpPr txBox="1">
            <a:spLocks/>
          </p:cNvSpPr>
          <p:nvPr/>
        </p:nvSpPr>
        <p:spPr>
          <a:xfrm>
            <a:off x="645130" y="3509320"/>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Demasiadas alternativas con POP3/IMAP</a:t>
            </a:r>
            <a:r>
              <a:rPr lang="es-ES" b="1" dirty="0" smtClean="0"/>
              <a:t/>
            </a:r>
            <a:br>
              <a:rPr lang="es-ES" b="1" dirty="0" smtClean="0"/>
            </a:br>
            <a:endParaRPr lang="es-ES" dirty="0"/>
          </a:p>
        </p:txBody>
      </p:sp>
      <p:sp>
        <p:nvSpPr>
          <p:cNvPr id="5" name="Content Placeholder 2"/>
          <p:cNvSpPr txBox="1">
            <a:spLocks/>
          </p:cNvSpPr>
          <p:nvPr/>
        </p:nvSpPr>
        <p:spPr>
          <a:xfrm>
            <a:off x="645130" y="4095903"/>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Actualmente existen muchísimas alternativas de escritorio que se decantan por los protocolos de correo tradicionales. Sin embargo, no hay ni una sola alternativa que </a:t>
            </a:r>
            <a:r>
              <a:rPr lang="es-ES" dirty="0" err="1"/>
              <a:t>utilize</a:t>
            </a:r>
            <a:r>
              <a:rPr lang="es-ES" dirty="0"/>
              <a:t> la API de Google. </a:t>
            </a:r>
          </a:p>
        </p:txBody>
      </p:sp>
    </p:spTree>
    <p:extLst>
      <p:ext uri="{BB962C8B-B14F-4D97-AF65-F5344CB8AC3E}">
        <p14:creationId xmlns:p14="http://schemas.microsoft.com/office/powerpoint/2010/main" val="2247194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153</TotalTime>
  <Words>1878</Words>
  <Application>Microsoft Office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BlackMail</vt:lpstr>
      <vt:lpstr>Índice</vt:lpstr>
      <vt:lpstr>BlackMail</vt:lpstr>
      <vt:lpstr>¿Por qué tecnologías web? </vt:lpstr>
      <vt:lpstr>¿Por qué tecnologías web?</vt:lpstr>
      <vt:lpstr>PowerPoint Presentation</vt:lpstr>
      <vt:lpstr>Centrado en escritorio </vt:lpstr>
      <vt:lpstr>PowerPoint Presentation</vt:lpstr>
      <vt:lpstr>¿Por qué la API de Google?</vt:lpstr>
      <vt:lpstr>¿Por qué la API de Google?</vt:lpstr>
      <vt:lpstr>Pero también tiene desventajas…</vt:lpstr>
      <vt:lpstr>Pero también tiene desventajas…</vt:lpstr>
      <vt:lpstr>Cómo funciona la API de Google</vt:lpstr>
      <vt:lpstr>Cómo funciona la API de Google</vt:lpstr>
      <vt:lpstr>Cómo funciona la API de Google</vt:lpstr>
      <vt:lpstr>Recursos de Gmail</vt:lpstr>
      <vt:lpstr>Recursos de Gmail</vt:lpstr>
      <vt:lpstr>Recursos de Gmail</vt:lpstr>
      <vt:lpstr>Cómo funciona BlackMail</vt:lpstr>
      <vt:lpstr>Cómo funciona BlackMail</vt:lpstr>
      <vt:lpstr>Cómo funciona BlackMail</vt:lpstr>
      <vt:lpstr>Cómo funciona BlackMail</vt:lpstr>
      <vt:lpstr>Cómo funciona BlackMail</vt:lpstr>
      <vt:lpstr>Otras librerías utilizadas</vt:lpstr>
      <vt:lpstr>Otras librerías utilizadas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BlackMail</dc:title>
  <dc:creator>Andrés</dc:creator>
  <cp:lastModifiedBy>Andrés</cp:lastModifiedBy>
  <cp:revision>20</cp:revision>
  <dcterms:created xsi:type="dcterms:W3CDTF">2015-06-19T17:10:30Z</dcterms:created>
  <dcterms:modified xsi:type="dcterms:W3CDTF">2015-06-21T14:35:54Z</dcterms:modified>
</cp:coreProperties>
</file>