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28-Sep-20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28-Sep-20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28-Sep-20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28-Sep-20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28-Sep-20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28-Sep-20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28-Sep-20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28-Sep-20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23D1-FAC1-496D-A41E-ADCB400E1627}"/>
              </a:ext>
            </a:extLst>
          </p:cNvPr>
          <p:cNvSpPr>
            <a:spLocks noGrp="1"/>
          </p:cNvSpPr>
          <p:nvPr>
            <p:ph type="ctrTitle"/>
          </p:nvPr>
        </p:nvSpPr>
        <p:spPr/>
        <p:txBody>
          <a:bodyPr/>
          <a:lstStyle/>
          <a:p>
            <a:r>
              <a:rPr lang="en-US" dirty="0"/>
              <a:t>Capstone Project - Car accident severity</a:t>
            </a:r>
          </a:p>
        </p:txBody>
      </p:sp>
      <p:sp>
        <p:nvSpPr>
          <p:cNvPr id="3" name="Subtitle 2">
            <a:extLst>
              <a:ext uri="{FF2B5EF4-FFF2-40B4-BE49-F238E27FC236}">
                <a16:creationId xmlns:a16="http://schemas.microsoft.com/office/drawing/2014/main" id="{EB5D4EA7-BEB8-4185-A92B-86B40F5057B1}"/>
              </a:ext>
            </a:extLst>
          </p:cNvPr>
          <p:cNvSpPr>
            <a:spLocks noGrp="1"/>
          </p:cNvSpPr>
          <p:nvPr>
            <p:ph type="subTitle" idx="1"/>
          </p:nvPr>
        </p:nvSpPr>
        <p:spPr/>
        <p:txBody>
          <a:bodyPr/>
          <a:lstStyle/>
          <a:p>
            <a:r>
              <a:rPr lang="en-US" dirty="0"/>
              <a:t>M. Bruggeling</a:t>
            </a:r>
          </a:p>
          <a:p>
            <a:r>
              <a:rPr lang="en-US" dirty="0"/>
              <a:t>September 28, 2020</a:t>
            </a:r>
          </a:p>
        </p:txBody>
      </p:sp>
    </p:spTree>
    <p:extLst>
      <p:ext uri="{BB962C8B-B14F-4D97-AF65-F5344CB8AC3E}">
        <p14:creationId xmlns:p14="http://schemas.microsoft.com/office/powerpoint/2010/main" val="266249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73BD-5C48-4DF7-BE2D-55CD07121EB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1FEFC7D-5740-4F0C-B7BC-2B7AAA1EAEBB}"/>
              </a:ext>
            </a:extLst>
          </p:cNvPr>
          <p:cNvSpPr>
            <a:spLocks noGrp="1"/>
          </p:cNvSpPr>
          <p:nvPr>
            <p:ph idx="1"/>
          </p:nvPr>
        </p:nvSpPr>
        <p:spPr/>
        <p:txBody>
          <a:bodyPr>
            <a:normAutofit/>
          </a:bodyPr>
          <a:lstStyle/>
          <a:p>
            <a:r>
              <a:rPr lang="en-US" dirty="0"/>
              <a:t>Evaluation </a:t>
            </a:r>
          </a:p>
          <a:p>
            <a:pPr marL="0" indent="0">
              <a:buNone/>
            </a:pPr>
            <a:r>
              <a:rPr lang="en-US" dirty="0"/>
              <a:t>First, the dataset was split in a train (80%) and test set (20%). Next, each algorithm was trained, tested, and evaluated using the </a:t>
            </a:r>
            <a:r>
              <a:rPr lang="en-US" dirty="0">
                <a:highlight>
                  <a:srgbClr val="000000"/>
                </a:highlight>
              </a:rPr>
              <a:t>Jaccard, </a:t>
            </a:r>
            <a:r>
              <a:rPr lang="en-US" dirty="0" err="1">
                <a:highlight>
                  <a:srgbClr val="000000"/>
                </a:highlight>
              </a:rPr>
              <a:t>LogLoss</a:t>
            </a:r>
            <a:r>
              <a:rPr lang="en-US" dirty="0">
                <a:highlight>
                  <a:srgbClr val="000000"/>
                </a:highlight>
              </a:rPr>
              <a:t>, and F1-scores</a:t>
            </a:r>
            <a:r>
              <a:rPr lang="en-US" dirty="0"/>
              <a:t>.</a:t>
            </a:r>
          </a:p>
        </p:txBody>
      </p:sp>
    </p:spTree>
    <p:extLst>
      <p:ext uri="{BB962C8B-B14F-4D97-AF65-F5344CB8AC3E}">
        <p14:creationId xmlns:p14="http://schemas.microsoft.com/office/powerpoint/2010/main" val="103383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73BD-5C48-4DF7-BE2D-55CD07121EB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1FEFC7D-5740-4F0C-B7BC-2B7AAA1EAEBB}"/>
              </a:ext>
            </a:extLst>
          </p:cNvPr>
          <p:cNvSpPr>
            <a:spLocks noGrp="1"/>
          </p:cNvSpPr>
          <p:nvPr>
            <p:ph idx="1"/>
          </p:nvPr>
        </p:nvSpPr>
        <p:spPr/>
        <p:txBody>
          <a:bodyPr>
            <a:normAutofit/>
          </a:bodyPr>
          <a:lstStyle/>
          <a:p>
            <a:r>
              <a:rPr lang="en-US" dirty="0"/>
              <a:t>Application </a:t>
            </a:r>
          </a:p>
          <a:p>
            <a:pPr marL="0" indent="0">
              <a:buNone/>
            </a:pPr>
            <a:r>
              <a:rPr lang="en-US" dirty="0"/>
              <a:t>The best performing model was applied to </a:t>
            </a:r>
            <a:r>
              <a:rPr lang="en-US" dirty="0">
                <a:highlight>
                  <a:srgbClr val="000000"/>
                </a:highlight>
              </a:rPr>
              <a:t>predict and map injury causing accident locations</a:t>
            </a:r>
            <a:r>
              <a:rPr lang="en-US" dirty="0"/>
              <a:t> using the test data.</a:t>
            </a:r>
          </a:p>
        </p:txBody>
      </p:sp>
    </p:spTree>
    <p:extLst>
      <p:ext uri="{BB962C8B-B14F-4D97-AF65-F5344CB8AC3E}">
        <p14:creationId xmlns:p14="http://schemas.microsoft.com/office/powerpoint/2010/main" val="3267051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73BD-5C48-4DF7-BE2D-55CD07121EB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1FEFC7D-5740-4F0C-B7BC-2B7AAA1EAEBB}"/>
              </a:ext>
            </a:extLst>
          </p:cNvPr>
          <p:cNvSpPr>
            <a:spLocks noGrp="1"/>
          </p:cNvSpPr>
          <p:nvPr>
            <p:ph idx="1"/>
          </p:nvPr>
        </p:nvSpPr>
        <p:spPr/>
        <p:txBody>
          <a:bodyPr>
            <a:normAutofit/>
          </a:bodyPr>
          <a:lstStyle/>
          <a:p>
            <a:r>
              <a:rPr lang="en-US" dirty="0"/>
              <a:t>Accuracy of K Nearest-</a:t>
            </a:r>
            <a:br>
              <a:rPr lang="en-US" dirty="0"/>
            </a:br>
            <a:r>
              <a:rPr lang="en-US" dirty="0"/>
              <a:t>Neighbor model for </a:t>
            </a:r>
            <a:br>
              <a:rPr lang="en-US" dirty="0"/>
            </a:br>
            <a:r>
              <a:rPr lang="en-US" dirty="0"/>
              <a:t>different numbers of </a:t>
            </a:r>
            <a:br>
              <a:rPr lang="en-US" dirty="0"/>
            </a:br>
            <a:r>
              <a:rPr lang="en-US" dirty="0"/>
              <a:t>neighbors</a:t>
            </a:r>
          </a:p>
        </p:txBody>
      </p:sp>
      <p:pic>
        <p:nvPicPr>
          <p:cNvPr id="4" name="Picture 3">
            <a:extLst>
              <a:ext uri="{FF2B5EF4-FFF2-40B4-BE49-F238E27FC236}">
                <a16:creationId xmlns:a16="http://schemas.microsoft.com/office/drawing/2014/main" id="{2BB3488C-0E54-4421-BCE5-6F219D7B5513}"/>
              </a:ext>
            </a:extLst>
          </p:cNvPr>
          <p:cNvPicPr>
            <a:picLocks noChangeAspect="1"/>
          </p:cNvPicPr>
          <p:nvPr/>
        </p:nvPicPr>
        <p:blipFill>
          <a:blip r:embed="rId2"/>
          <a:stretch>
            <a:fillRect/>
          </a:stretch>
        </p:blipFill>
        <p:spPr>
          <a:xfrm>
            <a:off x="4818061" y="1357803"/>
            <a:ext cx="6229350" cy="4676775"/>
          </a:xfrm>
          <a:prstGeom prst="rect">
            <a:avLst/>
          </a:prstGeom>
        </p:spPr>
      </p:pic>
      <p:sp>
        <p:nvSpPr>
          <p:cNvPr id="5" name="Oval 4">
            <a:extLst>
              <a:ext uri="{FF2B5EF4-FFF2-40B4-BE49-F238E27FC236}">
                <a16:creationId xmlns:a16="http://schemas.microsoft.com/office/drawing/2014/main" id="{A2F31BF6-9003-49E2-838E-CC89927C24BC}"/>
              </a:ext>
            </a:extLst>
          </p:cNvPr>
          <p:cNvSpPr/>
          <p:nvPr/>
        </p:nvSpPr>
        <p:spPr>
          <a:xfrm>
            <a:off x="6075361" y="1553227"/>
            <a:ext cx="544384" cy="5438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5581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73BD-5C48-4DF7-BE2D-55CD07121EB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1FEFC7D-5740-4F0C-B7BC-2B7AAA1EAEBB}"/>
              </a:ext>
            </a:extLst>
          </p:cNvPr>
          <p:cNvSpPr>
            <a:spLocks noGrp="1"/>
          </p:cNvSpPr>
          <p:nvPr>
            <p:ph idx="1"/>
          </p:nvPr>
        </p:nvSpPr>
        <p:spPr/>
        <p:txBody>
          <a:bodyPr>
            <a:normAutofit/>
          </a:bodyPr>
          <a:lstStyle/>
          <a:p>
            <a:r>
              <a:rPr lang="en-US" dirty="0"/>
              <a:t>Model performance evaluation</a:t>
            </a:r>
          </a:p>
        </p:txBody>
      </p:sp>
      <p:graphicFrame>
        <p:nvGraphicFramePr>
          <p:cNvPr id="6" name="Table 5">
            <a:extLst>
              <a:ext uri="{FF2B5EF4-FFF2-40B4-BE49-F238E27FC236}">
                <a16:creationId xmlns:a16="http://schemas.microsoft.com/office/drawing/2014/main" id="{C1C21608-FA86-4653-B1CB-62872895E033}"/>
              </a:ext>
            </a:extLst>
          </p:cNvPr>
          <p:cNvGraphicFramePr>
            <a:graphicFrameLocks noGrp="1"/>
          </p:cNvGraphicFramePr>
          <p:nvPr>
            <p:extLst>
              <p:ext uri="{D42A27DB-BD31-4B8C-83A1-F6EECF244321}">
                <p14:modId xmlns:p14="http://schemas.microsoft.com/office/powerpoint/2010/main" val="230684267"/>
              </p:ext>
            </p:extLst>
          </p:nvPr>
        </p:nvGraphicFramePr>
        <p:xfrm>
          <a:off x="6094411" y="2433637"/>
          <a:ext cx="5018654" cy="1990725"/>
        </p:xfrm>
        <a:graphic>
          <a:graphicData uri="http://schemas.openxmlformats.org/drawingml/2006/table">
            <a:tbl>
              <a:tblPr>
                <a:tableStyleId>{21E4AEA4-8DFA-4A89-87EB-49C32662AFE0}</a:tableStyleId>
              </a:tblPr>
              <a:tblGrid>
                <a:gridCol w="1871409">
                  <a:extLst>
                    <a:ext uri="{9D8B030D-6E8A-4147-A177-3AD203B41FA5}">
                      <a16:colId xmlns:a16="http://schemas.microsoft.com/office/drawing/2014/main" val="4249743173"/>
                    </a:ext>
                  </a:extLst>
                </a:gridCol>
                <a:gridCol w="978853">
                  <a:extLst>
                    <a:ext uri="{9D8B030D-6E8A-4147-A177-3AD203B41FA5}">
                      <a16:colId xmlns:a16="http://schemas.microsoft.com/office/drawing/2014/main" val="3047367617"/>
                    </a:ext>
                  </a:extLst>
                </a:gridCol>
                <a:gridCol w="978853">
                  <a:extLst>
                    <a:ext uri="{9D8B030D-6E8A-4147-A177-3AD203B41FA5}">
                      <a16:colId xmlns:a16="http://schemas.microsoft.com/office/drawing/2014/main" val="2232005631"/>
                    </a:ext>
                  </a:extLst>
                </a:gridCol>
                <a:gridCol w="1189539">
                  <a:extLst>
                    <a:ext uri="{9D8B030D-6E8A-4147-A177-3AD203B41FA5}">
                      <a16:colId xmlns:a16="http://schemas.microsoft.com/office/drawing/2014/main" val="4100892288"/>
                    </a:ext>
                  </a:extLst>
                </a:gridCol>
              </a:tblGrid>
              <a:tr h="398145">
                <a:tc>
                  <a:txBody>
                    <a:bodyPr/>
                    <a:lstStyle/>
                    <a:p>
                      <a:pPr algn="l" fontAlgn="ctr"/>
                      <a:r>
                        <a:rPr lang="en-US" sz="2000" u="none" strike="noStrike">
                          <a:effectLst/>
                        </a:rPr>
                        <a:t>Algorithm</a:t>
                      </a:r>
                      <a:endParaRPr lang="en-US" sz="2000" b="1"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2000" u="none" strike="noStrike">
                          <a:effectLst/>
                        </a:rPr>
                        <a:t>Jaccard</a:t>
                      </a:r>
                      <a:endParaRPr lang="en-US" sz="2000" b="1"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2000" u="none" strike="noStrike">
                          <a:effectLst/>
                        </a:rPr>
                        <a:t>F1-score</a:t>
                      </a:r>
                      <a:endParaRPr lang="en-US" sz="2000" b="1"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2000" u="none" strike="noStrike">
                          <a:effectLst/>
                        </a:rPr>
                        <a:t>LogLoss</a:t>
                      </a:r>
                      <a:endParaRPr lang="en-US" sz="2000" b="1"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693515149"/>
                  </a:ext>
                </a:extLst>
              </a:tr>
              <a:tr h="398145">
                <a:tc>
                  <a:txBody>
                    <a:bodyPr/>
                    <a:lstStyle/>
                    <a:p>
                      <a:pPr algn="l" fontAlgn="ctr"/>
                      <a:r>
                        <a:rPr lang="en-US" sz="2000" u="none" strike="noStrike" dirty="0">
                          <a:effectLst/>
                        </a:rPr>
                        <a:t>KNN</a:t>
                      </a:r>
                      <a:endParaRPr lang="en-US" sz="20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fontAlgn="ctr"/>
                      <a:r>
                        <a:rPr lang="en-US" sz="2000" u="none" strike="noStrike">
                          <a:effectLst/>
                        </a:rPr>
                        <a:t>0.66853</a:t>
                      </a:r>
                      <a:endParaRPr lang="en-US" sz="2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2000" u="none" strike="noStrike">
                          <a:effectLst/>
                        </a:rPr>
                        <a:t>0.58771</a:t>
                      </a:r>
                      <a:endParaRPr lang="en-US" sz="2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2000" u="none" strike="noStrike">
                          <a:effectLst/>
                        </a:rPr>
                        <a:t>na</a:t>
                      </a:r>
                      <a:endParaRPr lang="en-US" sz="2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864781414"/>
                  </a:ext>
                </a:extLst>
              </a:tr>
              <a:tr h="398145">
                <a:tc>
                  <a:txBody>
                    <a:bodyPr/>
                    <a:lstStyle/>
                    <a:p>
                      <a:pPr algn="l" fontAlgn="ctr"/>
                      <a:r>
                        <a:rPr lang="en-US" sz="2000" u="none" strike="noStrike">
                          <a:effectLst/>
                        </a:rPr>
                        <a:t>Decision Tree</a:t>
                      </a:r>
                      <a:endParaRPr lang="en-US" sz="2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2000" u="none" strike="noStrike">
                          <a:effectLst/>
                        </a:rPr>
                        <a:t>0.68835</a:t>
                      </a:r>
                      <a:endParaRPr lang="en-US" sz="2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2000" u="none" strike="noStrike">
                          <a:effectLst/>
                        </a:rPr>
                        <a:t>0.56128</a:t>
                      </a:r>
                      <a:endParaRPr lang="en-US" sz="2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2000" u="none" strike="noStrike">
                          <a:effectLst/>
                        </a:rPr>
                        <a:t>na</a:t>
                      </a:r>
                      <a:endParaRPr lang="en-US" sz="2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34291269"/>
                  </a:ext>
                </a:extLst>
              </a:tr>
              <a:tr h="398145">
                <a:tc>
                  <a:txBody>
                    <a:bodyPr/>
                    <a:lstStyle/>
                    <a:p>
                      <a:pPr algn="l" fontAlgn="ctr"/>
                      <a:r>
                        <a:rPr lang="en-US" sz="2000" u="none" strike="noStrike">
                          <a:effectLst/>
                        </a:rPr>
                        <a:t>SVM</a:t>
                      </a:r>
                      <a:endParaRPr lang="en-US" sz="2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2000" u="none" strike="noStrike">
                          <a:effectLst/>
                        </a:rPr>
                        <a:t>0.68835</a:t>
                      </a:r>
                      <a:endParaRPr lang="en-US" sz="2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2000" u="none" strike="noStrike">
                          <a:effectLst/>
                        </a:rPr>
                        <a:t>0.56133</a:t>
                      </a:r>
                      <a:endParaRPr lang="en-US" sz="2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2000" u="none" strike="noStrike">
                          <a:effectLst/>
                        </a:rPr>
                        <a:t>na</a:t>
                      </a:r>
                      <a:endParaRPr lang="en-US" sz="20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731280260"/>
                  </a:ext>
                </a:extLst>
              </a:tr>
              <a:tr h="398145">
                <a:tc>
                  <a:txBody>
                    <a:bodyPr/>
                    <a:lstStyle/>
                    <a:p>
                      <a:pPr algn="l" fontAlgn="ctr"/>
                      <a:r>
                        <a:rPr lang="en-US" sz="2000" u="none" strike="noStrike">
                          <a:effectLst/>
                        </a:rPr>
                        <a:t>LogisticRegression</a:t>
                      </a:r>
                      <a:endParaRPr lang="en-US" sz="2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2000" u="none" strike="noStrike">
                          <a:effectLst/>
                        </a:rPr>
                        <a:t>0.68835</a:t>
                      </a:r>
                      <a:endParaRPr lang="en-US" sz="2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2000" u="none" strike="noStrike">
                          <a:effectLst/>
                        </a:rPr>
                        <a:t>0.56128</a:t>
                      </a:r>
                      <a:endParaRPr lang="en-US" sz="2000" b="0" i="0" u="none" strike="noStrike">
                        <a:solidFill>
                          <a:srgbClr val="000000"/>
                        </a:solidFill>
                        <a:effectLst/>
                        <a:latin typeface="Arial" panose="020B0604020202020204" pitchFamily="34" charset="0"/>
                      </a:endParaRPr>
                    </a:p>
                  </a:txBody>
                  <a:tcPr marL="7620" marR="7620" marT="7620" marB="0" anchor="ctr"/>
                </a:tc>
                <a:tc>
                  <a:txBody>
                    <a:bodyPr/>
                    <a:lstStyle/>
                    <a:p>
                      <a:pPr algn="l" fontAlgn="ctr"/>
                      <a:r>
                        <a:rPr lang="en-US" sz="2000" u="none" strike="noStrike" dirty="0">
                          <a:effectLst/>
                        </a:rPr>
                        <a:t>0.58822</a:t>
                      </a:r>
                      <a:endParaRPr lang="en-US" sz="20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799565303"/>
                  </a:ext>
                </a:extLst>
              </a:tr>
            </a:tbl>
          </a:graphicData>
        </a:graphic>
      </p:graphicFrame>
    </p:spTree>
    <p:extLst>
      <p:ext uri="{BB962C8B-B14F-4D97-AF65-F5344CB8AC3E}">
        <p14:creationId xmlns:p14="http://schemas.microsoft.com/office/powerpoint/2010/main" val="4058139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73BD-5C48-4DF7-BE2D-55CD07121EB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1FEFC7D-5740-4F0C-B7BC-2B7AAA1EAEBB}"/>
              </a:ext>
            </a:extLst>
          </p:cNvPr>
          <p:cNvSpPr>
            <a:spLocks noGrp="1"/>
          </p:cNvSpPr>
          <p:nvPr>
            <p:ph idx="1"/>
          </p:nvPr>
        </p:nvSpPr>
        <p:spPr/>
        <p:txBody>
          <a:bodyPr>
            <a:normAutofit/>
          </a:bodyPr>
          <a:lstStyle/>
          <a:p>
            <a:r>
              <a:rPr lang="en-US" dirty="0"/>
              <a:t>Predicted injury </a:t>
            </a:r>
            <a:br>
              <a:rPr lang="en-US" dirty="0"/>
            </a:br>
            <a:r>
              <a:rPr lang="en-US" dirty="0"/>
              <a:t>causing accident </a:t>
            </a:r>
            <a:br>
              <a:rPr lang="en-US" dirty="0"/>
            </a:br>
            <a:r>
              <a:rPr lang="en-US" dirty="0"/>
              <a:t>locations in a part </a:t>
            </a:r>
            <a:br>
              <a:rPr lang="en-US" dirty="0"/>
            </a:br>
            <a:r>
              <a:rPr lang="en-US" dirty="0"/>
              <a:t>of Seattle </a:t>
            </a:r>
          </a:p>
        </p:txBody>
      </p:sp>
      <p:pic>
        <p:nvPicPr>
          <p:cNvPr id="5" name="Picture 4">
            <a:extLst>
              <a:ext uri="{FF2B5EF4-FFF2-40B4-BE49-F238E27FC236}">
                <a16:creationId xmlns:a16="http://schemas.microsoft.com/office/drawing/2014/main" id="{DBA5C3DD-EBD3-44AD-AAD7-EACAC6F1A9E2}"/>
              </a:ext>
            </a:extLst>
          </p:cNvPr>
          <p:cNvPicPr>
            <a:picLocks noChangeAspect="1"/>
          </p:cNvPicPr>
          <p:nvPr/>
        </p:nvPicPr>
        <p:blipFill>
          <a:blip r:embed="rId2"/>
          <a:stretch>
            <a:fillRect/>
          </a:stretch>
        </p:blipFill>
        <p:spPr>
          <a:xfrm>
            <a:off x="4101798" y="1202675"/>
            <a:ext cx="7390209" cy="4452650"/>
          </a:xfrm>
          <a:prstGeom prst="rect">
            <a:avLst/>
          </a:prstGeom>
        </p:spPr>
      </p:pic>
    </p:spTree>
    <p:extLst>
      <p:ext uri="{BB962C8B-B14F-4D97-AF65-F5344CB8AC3E}">
        <p14:creationId xmlns:p14="http://schemas.microsoft.com/office/powerpoint/2010/main" val="36434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73BD-5C48-4DF7-BE2D-55CD07121EB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1FEFC7D-5740-4F0C-B7BC-2B7AAA1EAEBB}"/>
              </a:ext>
            </a:extLst>
          </p:cNvPr>
          <p:cNvSpPr>
            <a:spLocks noGrp="1"/>
          </p:cNvSpPr>
          <p:nvPr>
            <p:ph idx="1"/>
          </p:nvPr>
        </p:nvSpPr>
        <p:spPr/>
        <p:txBody>
          <a:bodyPr>
            <a:normAutofit/>
          </a:bodyPr>
          <a:lstStyle/>
          <a:p>
            <a:pPr marL="0" indent="0">
              <a:buNone/>
            </a:pPr>
            <a:r>
              <a:rPr lang="en-US" dirty="0"/>
              <a:t>Using a </a:t>
            </a:r>
            <a:r>
              <a:rPr lang="en-US" dirty="0">
                <a:highlight>
                  <a:srgbClr val="000000"/>
                </a:highlight>
              </a:rPr>
              <a:t>KNN model</a:t>
            </a:r>
            <a:r>
              <a:rPr lang="en-US" dirty="0"/>
              <a:t>, </a:t>
            </a:r>
            <a:r>
              <a:rPr lang="en-US" dirty="0">
                <a:highlight>
                  <a:srgbClr val="000000"/>
                </a:highlight>
              </a:rPr>
              <a:t>a navigation app can determine where injury causing accidents may occur</a:t>
            </a:r>
            <a:r>
              <a:rPr lang="en-US" dirty="0"/>
              <a:t> with </a:t>
            </a:r>
            <a:r>
              <a:rPr lang="en-US" dirty="0">
                <a:highlight>
                  <a:srgbClr val="000000"/>
                </a:highlight>
              </a:rPr>
              <a:t>a success rate of 58.77-66.85%</a:t>
            </a:r>
            <a:r>
              <a:rPr lang="en-US" dirty="0"/>
              <a:t>. These locations can be </a:t>
            </a:r>
            <a:r>
              <a:rPr lang="en-US" dirty="0">
                <a:highlight>
                  <a:srgbClr val="000000"/>
                </a:highlight>
              </a:rPr>
              <a:t>predicted in advance of a user’s drive</a:t>
            </a:r>
            <a:r>
              <a:rPr lang="en-US" dirty="0"/>
              <a:t> by collecting and preparing </a:t>
            </a:r>
            <a:r>
              <a:rPr lang="en-US" dirty="0">
                <a:highlight>
                  <a:srgbClr val="000000"/>
                </a:highlight>
              </a:rPr>
              <a:t>infrastructural information</a:t>
            </a:r>
            <a:r>
              <a:rPr lang="en-US" dirty="0"/>
              <a:t> (road conditions and junction types) and combining it with the </a:t>
            </a:r>
            <a:r>
              <a:rPr lang="en-US" dirty="0">
                <a:highlight>
                  <a:srgbClr val="000000"/>
                </a:highlight>
              </a:rPr>
              <a:t>expected light and weather conditions</a:t>
            </a:r>
            <a:r>
              <a:rPr lang="en-US" dirty="0"/>
              <a:t> (forecast) along potential routes. It follows that, by offering a route that </a:t>
            </a:r>
            <a:r>
              <a:rPr lang="en-US" dirty="0">
                <a:highlight>
                  <a:srgbClr val="000000"/>
                </a:highlight>
              </a:rPr>
              <a:t>circumvents</a:t>
            </a:r>
            <a:r>
              <a:rPr lang="en-US" dirty="0"/>
              <a:t> these location, </a:t>
            </a:r>
            <a:r>
              <a:rPr lang="en-US" dirty="0">
                <a:highlight>
                  <a:srgbClr val="000000"/>
                </a:highlight>
              </a:rPr>
              <a:t>the safest route option can be found</a:t>
            </a:r>
            <a:r>
              <a:rPr lang="en-US" dirty="0"/>
              <a:t>.</a:t>
            </a:r>
          </a:p>
        </p:txBody>
      </p:sp>
    </p:spTree>
    <p:extLst>
      <p:ext uri="{BB962C8B-B14F-4D97-AF65-F5344CB8AC3E}">
        <p14:creationId xmlns:p14="http://schemas.microsoft.com/office/powerpoint/2010/main" val="3839381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73BD-5C48-4DF7-BE2D-55CD07121EB3}"/>
              </a:ext>
            </a:extLst>
          </p:cNvPr>
          <p:cNvSpPr>
            <a:spLocks noGrp="1"/>
          </p:cNvSpPr>
          <p:nvPr>
            <p:ph type="title"/>
          </p:nvPr>
        </p:nvSpPr>
        <p:spPr/>
        <p:txBody>
          <a:bodyPr/>
          <a:lstStyle/>
          <a:p>
            <a:r>
              <a:rPr lang="en-US" dirty="0"/>
              <a:t>Thank YOU And stay safe!</a:t>
            </a:r>
          </a:p>
        </p:txBody>
      </p:sp>
      <p:sp>
        <p:nvSpPr>
          <p:cNvPr id="5" name="Content Placeholder 4">
            <a:extLst>
              <a:ext uri="{FF2B5EF4-FFF2-40B4-BE49-F238E27FC236}">
                <a16:creationId xmlns:a16="http://schemas.microsoft.com/office/drawing/2014/main" id="{E5E97892-5ECB-49D5-B2A2-E63AA038DA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2908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6A50-80C4-461C-ADC2-DF3E3E83AC76}"/>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F4070732-4303-4A46-AF65-3E98A702B74E}"/>
              </a:ext>
            </a:extLst>
          </p:cNvPr>
          <p:cNvSpPr>
            <a:spLocks noGrp="1"/>
          </p:cNvSpPr>
          <p:nvPr>
            <p:ph idx="1"/>
          </p:nvPr>
        </p:nvSpPr>
        <p:spPr/>
        <p:txBody>
          <a:bodyPr/>
          <a:lstStyle/>
          <a:p>
            <a:r>
              <a:rPr lang="en-US" dirty="0"/>
              <a:t>Introduction</a:t>
            </a:r>
          </a:p>
          <a:p>
            <a:r>
              <a:rPr lang="en-US" dirty="0"/>
              <a:t>Data</a:t>
            </a:r>
          </a:p>
          <a:p>
            <a:r>
              <a:rPr lang="en-US" dirty="0"/>
              <a:t>Methodology</a:t>
            </a:r>
          </a:p>
          <a:p>
            <a:r>
              <a:rPr lang="en-US" dirty="0"/>
              <a:t>Results</a:t>
            </a:r>
          </a:p>
          <a:p>
            <a:r>
              <a:rPr lang="en-US" dirty="0"/>
              <a:t>Conclusion</a:t>
            </a:r>
          </a:p>
        </p:txBody>
      </p:sp>
    </p:spTree>
    <p:extLst>
      <p:ext uri="{BB962C8B-B14F-4D97-AF65-F5344CB8AC3E}">
        <p14:creationId xmlns:p14="http://schemas.microsoft.com/office/powerpoint/2010/main" val="2548392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73BD-5C48-4DF7-BE2D-55CD07121EB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1FEFC7D-5740-4F0C-B7BC-2B7AAA1EAEBB}"/>
              </a:ext>
            </a:extLst>
          </p:cNvPr>
          <p:cNvSpPr>
            <a:spLocks noGrp="1"/>
          </p:cNvSpPr>
          <p:nvPr>
            <p:ph idx="1"/>
          </p:nvPr>
        </p:nvSpPr>
        <p:spPr/>
        <p:txBody>
          <a:bodyPr>
            <a:normAutofit/>
          </a:bodyPr>
          <a:lstStyle/>
          <a:p>
            <a:r>
              <a:rPr lang="en-US" dirty="0"/>
              <a:t>Background  </a:t>
            </a:r>
          </a:p>
          <a:p>
            <a:pPr marL="0" indent="0">
              <a:buNone/>
            </a:pPr>
            <a:r>
              <a:rPr lang="en-US" dirty="0"/>
              <a:t>Seventy-seven percent of smartphone owners use navigation apps like Google Maps or Waze regularly to reach their destination. Navigation apps are so popular because they make navigating more convenient and help save time and resources by actively guiding the user along the quickest route. However, despite their benefits, navigation apps may also have negative impacts. </a:t>
            </a:r>
          </a:p>
        </p:txBody>
      </p:sp>
    </p:spTree>
    <p:extLst>
      <p:ext uri="{BB962C8B-B14F-4D97-AF65-F5344CB8AC3E}">
        <p14:creationId xmlns:p14="http://schemas.microsoft.com/office/powerpoint/2010/main" val="403407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73BD-5C48-4DF7-BE2D-55CD07121EB3}"/>
              </a:ext>
            </a:extLst>
          </p:cNvPr>
          <p:cNvSpPr>
            <a:spLocks noGrp="1"/>
          </p:cNvSpPr>
          <p:nvPr>
            <p:ph type="title"/>
          </p:nvPr>
        </p:nvSpPr>
        <p:spPr/>
        <p:txBody>
          <a:bodyPr/>
          <a:lstStyle/>
          <a:p>
            <a:r>
              <a:rPr lang="en-US" dirty="0"/>
              <a:t>introduction</a:t>
            </a:r>
          </a:p>
        </p:txBody>
      </p:sp>
      <p:pic>
        <p:nvPicPr>
          <p:cNvPr id="1026" name="Picture 2" descr="5 Best Navigation Apps - Techlicious">
            <a:extLst>
              <a:ext uri="{FF2B5EF4-FFF2-40B4-BE49-F238E27FC236}">
                <a16:creationId xmlns:a16="http://schemas.microsoft.com/office/drawing/2014/main" id="{13022864-853B-4474-8674-3F63F0DCF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1666875"/>
            <a:ext cx="6667500" cy="35242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1FEFC7D-5740-4F0C-B7BC-2B7AAA1EAEBB}"/>
              </a:ext>
            </a:extLst>
          </p:cNvPr>
          <p:cNvSpPr>
            <a:spLocks noGrp="1"/>
          </p:cNvSpPr>
          <p:nvPr>
            <p:ph idx="1"/>
          </p:nvPr>
        </p:nvSpPr>
        <p:spPr/>
        <p:txBody>
          <a:bodyPr>
            <a:normAutofit/>
          </a:bodyPr>
          <a:lstStyle/>
          <a:p>
            <a:r>
              <a:rPr lang="en-US" dirty="0"/>
              <a:t>Problem </a:t>
            </a:r>
          </a:p>
          <a:p>
            <a:pPr marL="0" indent="0">
              <a:buNone/>
            </a:pPr>
            <a:r>
              <a:rPr lang="en-US" dirty="0">
                <a:highlight>
                  <a:srgbClr val="000000"/>
                </a:highlight>
              </a:rPr>
              <a:t>Experts have indicated that users can end up not only following the quickest route but potentially also a more dangerous route when blindly relying on their navigation apps. Consequently, accidents and serious injury may occur. </a:t>
            </a:r>
          </a:p>
        </p:txBody>
      </p:sp>
    </p:spTree>
    <p:extLst>
      <p:ext uri="{BB962C8B-B14F-4D97-AF65-F5344CB8AC3E}">
        <p14:creationId xmlns:p14="http://schemas.microsoft.com/office/powerpoint/2010/main" val="999890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73BD-5C48-4DF7-BE2D-55CD07121EB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1FEFC7D-5740-4F0C-B7BC-2B7AAA1EAEBB}"/>
              </a:ext>
            </a:extLst>
          </p:cNvPr>
          <p:cNvSpPr>
            <a:spLocks noGrp="1"/>
          </p:cNvSpPr>
          <p:nvPr>
            <p:ph idx="1"/>
          </p:nvPr>
        </p:nvSpPr>
        <p:spPr/>
        <p:txBody>
          <a:bodyPr>
            <a:normAutofit/>
          </a:bodyPr>
          <a:lstStyle/>
          <a:p>
            <a:r>
              <a:rPr lang="en-US" dirty="0"/>
              <a:t>Interest </a:t>
            </a:r>
          </a:p>
          <a:p>
            <a:pPr marL="0" indent="0">
              <a:buNone/>
            </a:pPr>
            <a:r>
              <a:rPr lang="en-US" dirty="0"/>
              <a:t>To provide a solution for this issue and attract new users, an undisclosed navigation app is interested in offering the safest route option. When this option is selected, a prediction is made about where injury causing accident are more likely to occur given the junction type, road, weather, and light conditions. Subsequently, these areas can be circumvented. </a:t>
            </a:r>
          </a:p>
        </p:txBody>
      </p:sp>
    </p:spTree>
    <p:extLst>
      <p:ext uri="{BB962C8B-B14F-4D97-AF65-F5344CB8AC3E}">
        <p14:creationId xmlns:p14="http://schemas.microsoft.com/office/powerpoint/2010/main" val="192992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73BD-5C48-4DF7-BE2D-55CD07121EB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1FEFC7D-5740-4F0C-B7BC-2B7AAA1EAEBB}"/>
              </a:ext>
            </a:extLst>
          </p:cNvPr>
          <p:cNvSpPr>
            <a:spLocks noGrp="1"/>
          </p:cNvSpPr>
          <p:nvPr>
            <p:ph idx="1"/>
          </p:nvPr>
        </p:nvSpPr>
        <p:spPr/>
        <p:txBody>
          <a:bodyPr>
            <a:normAutofit lnSpcReduction="10000"/>
          </a:bodyPr>
          <a:lstStyle/>
          <a:p>
            <a:r>
              <a:rPr lang="en-US" dirty="0"/>
              <a:t>(In)dependent variables</a:t>
            </a:r>
          </a:p>
          <a:p>
            <a:pPr lvl="1">
              <a:buFontTx/>
              <a:buChar char="-"/>
            </a:pPr>
            <a:r>
              <a:rPr lang="en-US" dirty="0"/>
              <a:t>'JUNCTIONTYPE': shows the type of junction where a collision happened (e.g. ‘at intersection’). </a:t>
            </a:r>
          </a:p>
          <a:p>
            <a:pPr lvl="1">
              <a:buFontTx/>
              <a:buChar char="-"/>
            </a:pPr>
            <a:r>
              <a:rPr lang="en-US" dirty="0"/>
              <a:t>'ROADCOND': indicates the condition of the road at the time of collision (e.g. wet). </a:t>
            </a:r>
          </a:p>
          <a:p>
            <a:pPr lvl="1">
              <a:buFontTx/>
              <a:buChar char="-"/>
            </a:pPr>
            <a:r>
              <a:rPr lang="en-US" dirty="0"/>
              <a:t>'LIGHTCOND': represents the light conditions when a collision occurred (e.g. ‘dark - street lights on’).</a:t>
            </a:r>
          </a:p>
          <a:p>
            <a:pPr lvl="1">
              <a:buFontTx/>
              <a:buChar char="-"/>
            </a:pPr>
            <a:r>
              <a:rPr lang="en-US" dirty="0"/>
              <a:t>'WEATHER': describes the weather conditions at the time of collision (e.g. overcast). </a:t>
            </a:r>
          </a:p>
          <a:p>
            <a:pPr lvl="1">
              <a:buFontTx/>
              <a:buChar char="-"/>
            </a:pPr>
            <a:r>
              <a:rPr lang="en-US" dirty="0">
                <a:highlight>
                  <a:srgbClr val="000000"/>
                </a:highlight>
              </a:rPr>
              <a:t>'SEVERITYCODE': indicates whether an accident is injury causing (category 2) or an accident with property damage only (without injury) (category 1).</a:t>
            </a:r>
          </a:p>
        </p:txBody>
      </p:sp>
    </p:spTree>
    <p:extLst>
      <p:ext uri="{BB962C8B-B14F-4D97-AF65-F5344CB8AC3E}">
        <p14:creationId xmlns:p14="http://schemas.microsoft.com/office/powerpoint/2010/main" val="181227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73BD-5C48-4DF7-BE2D-55CD07121EB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1FEFC7D-5740-4F0C-B7BC-2B7AAA1EAEBB}"/>
              </a:ext>
            </a:extLst>
          </p:cNvPr>
          <p:cNvSpPr>
            <a:spLocks noGrp="1"/>
          </p:cNvSpPr>
          <p:nvPr>
            <p:ph idx="1"/>
          </p:nvPr>
        </p:nvSpPr>
        <p:spPr/>
        <p:txBody>
          <a:bodyPr>
            <a:normAutofit/>
          </a:bodyPr>
          <a:lstStyle/>
          <a:p>
            <a:r>
              <a:rPr lang="en-US" dirty="0"/>
              <a:t>Pre-processing </a:t>
            </a:r>
          </a:p>
          <a:p>
            <a:pPr marL="0" indent="0">
              <a:buNone/>
            </a:pPr>
            <a:r>
              <a:rPr lang="en-US" dirty="0"/>
              <a:t>Three pre-processing steps were taken: </a:t>
            </a:r>
          </a:p>
          <a:p>
            <a:pPr marL="457200" indent="-457200">
              <a:buAutoNum type="arabicPeriod"/>
            </a:pPr>
            <a:r>
              <a:rPr lang="en-US" dirty="0"/>
              <a:t>Remove rows with missing values </a:t>
            </a:r>
          </a:p>
          <a:p>
            <a:pPr marL="457200" indent="-457200">
              <a:buAutoNum type="arabicPeriod"/>
            </a:pPr>
            <a:r>
              <a:rPr lang="en-US" dirty="0"/>
              <a:t>Change dependent variable categories 1 and 2 to values 0 and 1 </a:t>
            </a:r>
          </a:p>
          <a:p>
            <a:pPr marL="457200" indent="-457200">
              <a:buAutoNum type="arabicPeriod"/>
            </a:pPr>
            <a:r>
              <a:rPr lang="en-US" dirty="0"/>
              <a:t>Convert categories in independent variables to separate indicator variables (i.e. dummy variables) </a:t>
            </a:r>
          </a:p>
        </p:txBody>
      </p:sp>
    </p:spTree>
    <p:extLst>
      <p:ext uri="{BB962C8B-B14F-4D97-AF65-F5344CB8AC3E}">
        <p14:creationId xmlns:p14="http://schemas.microsoft.com/office/powerpoint/2010/main" val="403299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73BD-5C48-4DF7-BE2D-55CD07121EB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1FEFC7D-5740-4F0C-B7BC-2B7AAA1EAEBB}"/>
              </a:ext>
            </a:extLst>
          </p:cNvPr>
          <p:cNvSpPr>
            <a:spLocks noGrp="1"/>
          </p:cNvSpPr>
          <p:nvPr>
            <p:ph idx="1"/>
          </p:nvPr>
        </p:nvSpPr>
        <p:spPr/>
        <p:txBody>
          <a:bodyPr>
            <a:normAutofit/>
          </a:bodyPr>
          <a:lstStyle/>
          <a:p>
            <a:r>
              <a:rPr lang="en-US" dirty="0"/>
              <a:t>Data exploration</a:t>
            </a:r>
          </a:p>
          <a:p>
            <a:pPr marL="0" indent="0">
              <a:buNone/>
            </a:pPr>
            <a:endParaRPr lang="en-US" dirty="0"/>
          </a:p>
        </p:txBody>
      </p:sp>
      <p:graphicFrame>
        <p:nvGraphicFramePr>
          <p:cNvPr id="4" name="Table 3">
            <a:extLst>
              <a:ext uri="{FF2B5EF4-FFF2-40B4-BE49-F238E27FC236}">
                <a16:creationId xmlns:a16="http://schemas.microsoft.com/office/drawing/2014/main" id="{CC5EB6AC-5962-4891-BA1F-E64731C14680}"/>
              </a:ext>
            </a:extLst>
          </p:cNvPr>
          <p:cNvGraphicFramePr>
            <a:graphicFrameLocks noGrp="1"/>
          </p:cNvGraphicFramePr>
          <p:nvPr>
            <p:extLst>
              <p:ext uri="{D42A27DB-BD31-4B8C-83A1-F6EECF244321}">
                <p14:modId xmlns:p14="http://schemas.microsoft.com/office/powerpoint/2010/main" val="1931047213"/>
              </p:ext>
            </p:extLst>
          </p:nvPr>
        </p:nvGraphicFramePr>
        <p:xfrm>
          <a:off x="6094411" y="1347671"/>
          <a:ext cx="3973514" cy="7784146"/>
        </p:xfrm>
        <a:graphic>
          <a:graphicData uri="http://schemas.openxmlformats.org/drawingml/2006/table">
            <a:tbl>
              <a:tblPr>
                <a:tableStyleId>{21E4AEA4-8DFA-4A89-87EB-49C32662AFE0}</a:tableStyleId>
              </a:tblPr>
              <a:tblGrid>
                <a:gridCol w="2970178">
                  <a:extLst>
                    <a:ext uri="{9D8B030D-6E8A-4147-A177-3AD203B41FA5}">
                      <a16:colId xmlns:a16="http://schemas.microsoft.com/office/drawing/2014/main" val="103046166"/>
                    </a:ext>
                  </a:extLst>
                </a:gridCol>
                <a:gridCol w="508036">
                  <a:extLst>
                    <a:ext uri="{9D8B030D-6E8A-4147-A177-3AD203B41FA5}">
                      <a16:colId xmlns:a16="http://schemas.microsoft.com/office/drawing/2014/main" val="2792822583"/>
                    </a:ext>
                  </a:extLst>
                </a:gridCol>
                <a:gridCol w="495300">
                  <a:extLst>
                    <a:ext uri="{9D8B030D-6E8A-4147-A177-3AD203B41FA5}">
                      <a16:colId xmlns:a16="http://schemas.microsoft.com/office/drawing/2014/main" val="2210190127"/>
                    </a:ext>
                  </a:extLst>
                </a:gridCol>
              </a:tblGrid>
              <a:tr h="202030">
                <a:tc>
                  <a:txBody>
                    <a:bodyPr/>
                    <a:lstStyle/>
                    <a:p>
                      <a:pPr algn="l" fontAlgn="ctr"/>
                      <a:r>
                        <a:rPr lang="en-US" sz="1000" u="none" strike="noStrike">
                          <a:effectLst/>
                        </a:rPr>
                        <a:t>Variable</a:t>
                      </a:r>
                      <a:endParaRPr lang="en-US" sz="1000" b="1"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dirty="0">
                          <a:effectLst/>
                        </a:rPr>
                        <a:t>Count 0</a:t>
                      </a:r>
                      <a:endParaRPr lang="en-US" sz="1000" b="1" i="0" u="none" strike="noStrike" dirty="0">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dirty="0">
                          <a:effectLst/>
                        </a:rPr>
                        <a:t>Count 1</a:t>
                      </a:r>
                      <a:endParaRPr lang="en-US" sz="1000" b="1" i="0" u="none" strike="noStrike" dirty="0">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2563578670"/>
                  </a:ext>
                </a:extLst>
              </a:tr>
              <a:tr h="202030">
                <a:tc>
                  <a:txBody>
                    <a:bodyPr/>
                    <a:lstStyle/>
                    <a:p>
                      <a:pPr algn="l" fontAlgn="ctr"/>
                      <a:r>
                        <a:rPr lang="en-US" sz="1000" u="none" strike="noStrike">
                          <a:effectLst/>
                        </a:rPr>
                        <a:t>SEVERITYCODE</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126527</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56669</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3906455873"/>
                  </a:ext>
                </a:extLst>
              </a:tr>
              <a:tr h="202030">
                <a:tc>
                  <a:txBody>
                    <a:bodyPr/>
                    <a:lstStyle/>
                    <a:p>
                      <a:pPr algn="l" fontAlgn="ctr"/>
                      <a:r>
                        <a:rPr lang="en-US" sz="1000" u="none" strike="noStrike" dirty="0" err="1">
                          <a:effectLst/>
                        </a:rPr>
                        <a:t>JUNCTIONTYPE_At</a:t>
                      </a:r>
                      <a:r>
                        <a:rPr lang="en-US" sz="1000" u="none" strike="noStrike" dirty="0">
                          <a:effectLst/>
                        </a:rPr>
                        <a:t> Intersection (but not related to intersection)</a:t>
                      </a:r>
                      <a:endParaRPr lang="en-US" sz="1000" b="0" i="0" u="none" strike="noStrike" dirty="0">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181139</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2057</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2035376988"/>
                  </a:ext>
                </a:extLst>
              </a:tr>
              <a:tr h="202030">
                <a:tc>
                  <a:txBody>
                    <a:bodyPr/>
                    <a:lstStyle/>
                    <a:p>
                      <a:pPr algn="l" fontAlgn="ctr"/>
                      <a:r>
                        <a:rPr lang="en-US" sz="1000" u="none" strike="noStrike">
                          <a:effectLst/>
                        </a:rPr>
                        <a:t>JUNCTIONTYPE_At Intersection (intersection related)</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121955</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61241</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3785824813"/>
                  </a:ext>
                </a:extLst>
              </a:tr>
              <a:tr h="202030">
                <a:tc>
                  <a:txBody>
                    <a:bodyPr/>
                    <a:lstStyle/>
                    <a:p>
                      <a:pPr algn="l" fontAlgn="ctr"/>
                      <a:r>
                        <a:rPr lang="en-US" sz="1000" u="none" strike="noStrike" dirty="0" err="1">
                          <a:effectLst/>
                        </a:rPr>
                        <a:t>JUNCTIONTYPE_Driveway</a:t>
                      </a:r>
                      <a:r>
                        <a:rPr lang="en-US" sz="1000" u="none" strike="noStrike" dirty="0">
                          <a:effectLst/>
                        </a:rPr>
                        <a:t> Junction</a:t>
                      </a:r>
                      <a:endParaRPr lang="en-US" sz="1000" b="0" i="0" u="none" strike="noStrike" dirty="0">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172676</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10520</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4111893325"/>
                  </a:ext>
                </a:extLst>
              </a:tr>
              <a:tr h="202030">
                <a:tc>
                  <a:txBody>
                    <a:bodyPr/>
                    <a:lstStyle/>
                    <a:p>
                      <a:pPr algn="l" fontAlgn="ctr"/>
                      <a:r>
                        <a:rPr lang="en-US" sz="1000" u="none" strike="noStrike">
                          <a:effectLst/>
                        </a:rPr>
                        <a:t>JUNCTIONTYPE_Mid-Block (but intersection related)</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160843</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22353</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112805597"/>
                  </a:ext>
                </a:extLst>
              </a:tr>
              <a:tr h="202030">
                <a:tc>
                  <a:txBody>
                    <a:bodyPr/>
                    <a:lstStyle/>
                    <a:p>
                      <a:pPr algn="l" fontAlgn="ctr"/>
                      <a:r>
                        <a:rPr lang="en-US" sz="1000" u="none" strike="noStrike">
                          <a:effectLst/>
                        </a:rPr>
                        <a:t>JUNCTIONTYPE_Mid-Block (not related to intersection)</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96340</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86856</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1437076241"/>
                  </a:ext>
                </a:extLst>
              </a:tr>
              <a:tr h="202030">
                <a:tc>
                  <a:txBody>
                    <a:bodyPr/>
                    <a:lstStyle/>
                    <a:p>
                      <a:pPr algn="l" fontAlgn="ctr"/>
                      <a:r>
                        <a:rPr lang="en-US" sz="1000" u="none" strike="noStrike">
                          <a:effectLst/>
                        </a:rPr>
                        <a:t>JUNCTIONTYPE_Ramp Junction</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183034</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162</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2745036982"/>
                  </a:ext>
                </a:extLst>
              </a:tr>
              <a:tr h="202030">
                <a:tc>
                  <a:txBody>
                    <a:bodyPr/>
                    <a:lstStyle/>
                    <a:p>
                      <a:pPr algn="l" fontAlgn="ctr"/>
                      <a:r>
                        <a:rPr lang="en-US" sz="1000" u="none" strike="noStrike">
                          <a:effectLst/>
                        </a:rPr>
                        <a:t>JUNCTIONTYPE_Unknown</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183189</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7</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1476444513"/>
                  </a:ext>
                </a:extLst>
              </a:tr>
              <a:tr h="202030">
                <a:tc>
                  <a:txBody>
                    <a:bodyPr/>
                    <a:lstStyle/>
                    <a:p>
                      <a:pPr algn="l" fontAlgn="ctr"/>
                      <a:r>
                        <a:rPr lang="en-US" sz="1000" u="none" strike="noStrike">
                          <a:effectLst/>
                        </a:rPr>
                        <a:t>ROADCOND_Dry</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60930</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122266</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1789759020"/>
                  </a:ext>
                </a:extLst>
              </a:tr>
              <a:tr h="202030">
                <a:tc>
                  <a:txBody>
                    <a:bodyPr/>
                    <a:lstStyle/>
                    <a:p>
                      <a:pPr algn="l" fontAlgn="ctr"/>
                      <a:r>
                        <a:rPr lang="en-US" sz="1000" u="none" strike="noStrike">
                          <a:effectLst/>
                        </a:rPr>
                        <a:t>ROADCOND_Ice</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182017</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1179</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3434280538"/>
                  </a:ext>
                </a:extLst>
              </a:tr>
              <a:tr h="202030">
                <a:tc>
                  <a:txBody>
                    <a:bodyPr/>
                    <a:lstStyle/>
                    <a:p>
                      <a:pPr algn="l" fontAlgn="ctr"/>
                      <a:r>
                        <a:rPr lang="en-US" sz="1000" u="none" strike="noStrike">
                          <a:effectLst/>
                        </a:rPr>
                        <a:t>ROADCOND_Oil</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183136</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60</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3990025153"/>
                  </a:ext>
                </a:extLst>
              </a:tr>
              <a:tr h="202030">
                <a:tc>
                  <a:txBody>
                    <a:bodyPr/>
                    <a:lstStyle/>
                    <a:p>
                      <a:pPr algn="l" fontAlgn="ctr"/>
                      <a:r>
                        <a:rPr lang="en-US" sz="1000" u="none" strike="noStrike">
                          <a:effectLst/>
                        </a:rPr>
                        <a:t>ROADCOND_Other</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183073</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123</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3353311201"/>
                  </a:ext>
                </a:extLst>
              </a:tr>
              <a:tr h="202030">
                <a:tc>
                  <a:txBody>
                    <a:bodyPr/>
                    <a:lstStyle/>
                    <a:p>
                      <a:pPr algn="l" fontAlgn="ctr"/>
                      <a:r>
                        <a:rPr lang="en-US" sz="1000" u="none" strike="noStrike">
                          <a:effectLst/>
                        </a:rPr>
                        <a:t>ROADCOND_Sand/Mud/Dirt</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183129</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67</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2163965915"/>
                  </a:ext>
                </a:extLst>
              </a:tr>
              <a:tr h="202030">
                <a:tc>
                  <a:txBody>
                    <a:bodyPr/>
                    <a:lstStyle/>
                    <a:p>
                      <a:pPr algn="l" fontAlgn="ctr"/>
                      <a:r>
                        <a:rPr lang="en-US" sz="1000" u="none" strike="noStrike">
                          <a:effectLst/>
                        </a:rPr>
                        <a:t>ROADCOND_Snow/Slush</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182216</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980</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2813476394"/>
                  </a:ext>
                </a:extLst>
              </a:tr>
              <a:tr h="202030">
                <a:tc>
                  <a:txBody>
                    <a:bodyPr/>
                    <a:lstStyle/>
                    <a:p>
                      <a:pPr algn="l" fontAlgn="ctr"/>
                      <a:r>
                        <a:rPr lang="en-US" sz="1000" u="none" strike="noStrike">
                          <a:effectLst/>
                        </a:rPr>
                        <a:t>ROADCOND_Standing Water</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183087</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109</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1900935958"/>
                  </a:ext>
                </a:extLst>
              </a:tr>
              <a:tr h="202030">
                <a:tc>
                  <a:txBody>
                    <a:bodyPr/>
                    <a:lstStyle/>
                    <a:p>
                      <a:pPr algn="l" fontAlgn="ctr"/>
                      <a:r>
                        <a:rPr lang="en-US" sz="1000" u="none" strike="noStrike">
                          <a:effectLst/>
                        </a:rPr>
                        <a:t>ROADCOND_Unknown</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171542</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11654</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4041923936"/>
                  </a:ext>
                </a:extLst>
              </a:tr>
              <a:tr h="202030">
                <a:tc>
                  <a:txBody>
                    <a:bodyPr/>
                    <a:lstStyle/>
                    <a:p>
                      <a:pPr algn="l" fontAlgn="ctr"/>
                      <a:r>
                        <a:rPr lang="en-US" sz="1000" u="none" strike="noStrike">
                          <a:effectLst/>
                        </a:rPr>
                        <a:t>ROADCOND_Wet</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136438</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46758</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1884811138"/>
                  </a:ext>
                </a:extLst>
              </a:tr>
              <a:tr h="202030">
                <a:tc>
                  <a:txBody>
                    <a:bodyPr/>
                    <a:lstStyle/>
                    <a:p>
                      <a:pPr algn="l" fontAlgn="ctr"/>
                      <a:r>
                        <a:rPr lang="en-US" sz="1000" u="none" strike="noStrike">
                          <a:effectLst/>
                        </a:rPr>
                        <a:t>LIGHTCOND_Dark - No Street Lights</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181733</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1463</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3263708906"/>
                  </a:ext>
                </a:extLst>
              </a:tr>
              <a:tr h="202030">
                <a:tc>
                  <a:txBody>
                    <a:bodyPr/>
                    <a:lstStyle/>
                    <a:p>
                      <a:pPr algn="l" fontAlgn="ctr"/>
                      <a:r>
                        <a:rPr lang="en-US" sz="1000" u="none" strike="noStrike">
                          <a:effectLst/>
                        </a:rPr>
                        <a:t>LIGHTCOND_Dark - Street Lights Off</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182038</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1158</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2516930852"/>
                  </a:ext>
                </a:extLst>
              </a:tr>
              <a:tr h="202030">
                <a:tc>
                  <a:txBody>
                    <a:bodyPr/>
                    <a:lstStyle/>
                    <a:p>
                      <a:pPr algn="l" fontAlgn="ctr"/>
                      <a:r>
                        <a:rPr lang="en-US" sz="1000" u="none" strike="noStrike">
                          <a:effectLst/>
                        </a:rPr>
                        <a:t>LIGHTCOND_Dark - Street Lights On</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135603</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47593</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2734065487"/>
                  </a:ext>
                </a:extLst>
              </a:tr>
              <a:tr h="202030">
                <a:tc>
                  <a:txBody>
                    <a:bodyPr/>
                    <a:lstStyle/>
                    <a:p>
                      <a:pPr algn="l" fontAlgn="ctr"/>
                      <a:r>
                        <a:rPr lang="en-US" sz="1000" u="none" strike="noStrike">
                          <a:effectLst/>
                        </a:rPr>
                        <a:t>LIGHTCOND_Dark - Unknown Lighting</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183185</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11</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3157717366"/>
                  </a:ext>
                </a:extLst>
              </a:tr>
              <a:tr h="202030">
                <a:tc>
                  <a:txBody>
                    <a:bodyPr/>
                    <a:lstStyle/>
                    <a:p>
                      <a:pPr algn="l" fontAlgn="ctr"/>
                      <a:r>
                        <a:rPr lang="en-US" sz="1000" u="none" strike="noStrike">
                          <a:effectLst/>
                        </a:rPr>
                        <a:t>LIGHTCOND_Dawn</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180742</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2454</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3243857598"/>
                  </a:ext>
                </a:extLst>
              </a:tr>
              <a:tr h="202030">
                <a:tc>
                  <a:txBody>
                    <a:bodyPr/>
                    <a:lstStyle/>
                    <a:p>
                      <a:pPr algn="l" fontAlgn="ctr"/>
                      <a:r>
                        <a:rPr lang="en-US" sz="1000" u="none" strike="noStrike">
                          <a:effectLst/>
                        </a:rPr>
                        <a:t>LIGHTCOND_Daylight</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69224</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113972</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2374025018"/>
                  </a:ext>
                </a:extLst>
              </a:tr>
              <a:tr h="202030">
                <a:tc>
                  <a:txBody>
                    <a:bodyPr/>
                    <a:lstStyle/>
                    <a:p>
                      <a:pPr algn="l" fontAlgn="ctr"/>
                      <a:r>
                        <a:rPr lang="en-US" sz="1000" u="none" strike="noStrike">
                          <a:effectLst/>
                        </a:rPr>
                        <a:t>LIGHTCOND_Dusk</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177415</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5781</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232262187"/>
                  </a:ext>
                </a:extLst>
              </a:tr>
              <a:tr h="202030">
                <a:tc>
                  <a:txBody>
                    <a:bodyPr/>
                    <a:lstStyle/>
                    <a:p>
                      <a:pPr algn="l" fontAlgn="ctr"/>
                      <a:r>
                        <a:rPr lang="en-US" sz="1000" u="none" strike="noStrike">
                          <a:effectLst/>
                        </a:rPr>
                        <a:t>LIGHTCOND_Other</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182985</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211</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2106428610"/>
                  </a:ext>
                </a:extLst>
              </a:tr>
              <a:tr h="202030">
                <a:tc>
                  <a:txBody>
                    <a:bodyPr/>
                    <a:lstStyle/>
                    <a:p>
                      <a:pPr algn="l" fontAlgn="ctr"/>
                      <a:r>
                        <a:rPr lang="en-US" sz="1000" u="none" strike="noStrike">
                          <a:effectLst/>
                        </a:rPr>
                        <a:t>LIGHTCOND_Unknown</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172643</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10553</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17410176"/>
                  </a:ext>
                </a:extLst>
              </a:tr>
              <a:tr h="202030">
                <a:tc>
                  <a:txBody>
                    <a:bodyPr/>
                    <a:lstStyle/>
                    <a:p>
                      <a:pPr algn="l" fontAlgn="ctr"/>
                      <a:r>
                        <a:rPr lang="en-US" sz="1000" u="none" strike="noStrike">
                          <a:effectLst/>
                        </a:rPr>
                        <a:t>WEATHER_Blowing Sand/Dirt</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183147</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49</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3837781679"/>
                  </a:ext>
                </a:extLst>
              </a:tr>
              <a:tr h="202030">
                <a:tc>
                  <a:txBody>
                    <a:bodyPr/>
                    <a:lstStyle/>
                    <a:p>
                      <a:pPr algn="l" fontAlgn="ctr"/>
                      <a:r>
                        <a:rPr lang="en-US" sz="1000" u="none" strike="noStrike">
                          <a:effectLst/>
                        </a:rPr>
                        <a:t>WEATHER_Clear</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74033</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109163</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572305985"/>
                  </a:ext>
                </a:extLst>
              </a:tr>
              <a:tr h="202030">
                <a:tc>
                  <a:txBody>
                    <a:bodyPr/>
                    <a:lstStyle/>
                    <a:p>
                      <a:pPr algn="l" fontAlgn="ctr"/>
                      <a:r>
                        <a:rPr lang="en-US" sz="1000" u="none" strike="noStrike">
                          <a:effectLst/>
                        </a:rPr>
                        <a:t>WEATHER_Fog/Smog/Smoke</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182638</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558</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2411338615"/>
                  </a:ext>
                </a:extLst>
              </a:tr>
              <a:tr h="202030">
                <a:tc>
                  <a:txBody>
                    <a:bodyPr/>
                    <a:lstStyle/>
                    <a:p>
                      <a:pPr algn="l" fontAlgn="ctr"/>
                      <a:r>
                        <a:rPr lang="en-US" sz="1000" u="none" strike="noStrike">
                          <a:effectLst/>
                        </a:rPr>
                        <a:t>WEATHER_Other</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182447</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749</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1537383395"/>
                  </a:ext>
                </a:extLst>
              </a:tr>
              <a:tr h="202030">
                <a:tc>
                  <a:txBody>
                    <a:bodyPr/>
                    <a:lstStyle/>
                    <a:p>
                      <a:pPr algn="l" fontAlgn="ctr"/>
                      <a:r>
                        <a:rPr lang="en-US" sz="1000" u="none" strike="noStrike">
                          <a:effectLst/>
                        </a:rPr>
                        <a:t>WEATHER_Overcast</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155988</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27208</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424208417"/>
                  </a:ext>
                </a:extLst>
              </a:tr>
              <a:tr h="202030">
                <a:tc>
                  <a:txBody>
                    <a:bodyPr/>
                    <a:lstStyle/>
                    <a:p>
                      <a:pPr algn="l" fontAlgn="ctr"/>
                      <a:r>
                        <a:rPr lang="en-US" sz="1000" u="none" strike="noStrike">
                          <a:effectLst/>
                        </a:rPr>
                        <a:t>WEATHER_Partly Cloudy</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183191</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5</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4030212476"/>
                  </a:ext>
                </a:extLst>
              </a:tr>
              <a:tr h="202030">
                <a:tc>
                  <a:txBody>
                    <a:bodyPr/>
                    <a:lstStyle/>
                    <a:p>
                      <a:pPr algn="l" fontAlgn="ctr"/>
                      <a:r>
                        <a:rPr lang="en-US" sz="1000" u="none" strike="noStrike">
                          <a:effectLst/>
                        </a:rPr>
                        <a:t>WEATHER_Raining</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150518</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32678</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267969346"/>
                  </a:ext>
                </a:extLst>
              </a:tr>
              <a:tr h="202030">
                <a:tc>
                  <a:txBody>
                    <a:bodyPr/>
                    <a:lstStyle/>
                    <a:p>
                      <a:pPr algn="l" fontAlgn="ctr"/>
                      <a:r>
                        <a:rPr lang="en-US" sz="1000" u="none" strike="noStrike">
                          <a:effectLst/>
                        </a:rPr>
                        <a:t>WEATHER_Severe Crosswind</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183171</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25</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2911087985"/>
                  </a:ext>
                </a:extLst>
              </a:tr>
              <a:tr h="202030">
                <a:tc>
                  <a:txBody>
                    <a:bodyPr/>
                    <a:lstStyle/>
                    <a:p>
                      <a:pPr algn="l" fontAlgn="ctr"/>
                      <a:r>
                        <a:rPr lang="en-US" sz="1000" u="none" strike="noStrike">
                          <a:effectLst/>
                        </a:rPr>
                        <a:t>WEATHER_Sleet/Hail/Freezing Rain</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183084</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112</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1514354649"/>
                  </a:ext>
                </a:extLst>
              </a:tr>
              <a:tr h="202030">
                <a:tc>
                  <a:txBody>
                    <a:bodyPr/>
                    <a:lstStyle/>
                    <a:p>
                      <a:pPr algn="l" fontAlgn="ctr"/>
                      <a:r>
                        <a:rPr lang="en-US" sz="1000" u="none" strike="noStrike">
                          <a:effectLst/>
                        </a:rPr>
                        <a:t>WEATHER_Snowing</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182314</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882</a:t>
                      </a:r>
                      <a:endParaRPr lang="en-US" sz="1000" b="0" i="0" u="none" strike="noStrike">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261994096"/>
                  </a:ext>
                </a:extLst>
              </a:tr>
              <a:tr h="202030">
                <a:tc>
                  <a:txBody>
                    <a:bodyPr/>
                    <a:lstStyle/>
                    <a:p>
                      <a:pPr algn="l" fontAlgn="ctr"/>
                      <a:r>
                        <a:rPr lang="en-US" sz="1000" u="none" strike="noStrike">
                          <a:effectLst/>
                        </a:rPr>
                        <a:t>WEATHER_Unknown</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a:effectLst/>
                        </a:rPr>
                        <a:t>171429</a:t>
                      </a:r>
                      <a:endParaRPr lang="en-US" sz="1000" b="0" i="0" u="none" strike="noStrike">
                        <a:solidFill>
                          <a:srgbClr val="000000"/>
                        </a:solidFill>
                        <a:effectLst/>
                        <a:latin typeface="Arial" panose="020B0604020202020204" pitchFamily="34" charset="0"/>
                      </a:endParaRPr>
                    </a:p>
                  </a:txBody>
                  <a:tcPr marL="4236" marR="4236" marT="4236" marB="0" anchor="ctr"/>
                </a:tc>
                <a:tc>
                  <a:txBody>
                    <a:bodyPr/>
                    <a:lstStyle/>
                    <a:p>
                      <a:pPr algn="l" fontAlgn="ctr"/>
                      <a:r>
                        <a:rPr lang="en-US" sz="1000" u="none" strike="noStrike" dirty="0">
                          <a:effectLst/>
                        </a:rPr>
                        <a:t>11767</a:t>
                      </a:r>
                      <a:endParaRPr lang="en-US" sz="1000" b="0" i="0" u="none" strike="noStrike" dirty="0">
                        <a:solidFill>
                          <a:srgbClr val="000000"/>
                        </a:solidFill>
                        <a:effectLst/>
                        <a:latin typeface="Arial" panose="020B0604020202020204" pitchFamily="34" charset="0"/>
                      </a:endParaRPr>
                    </a:p>
                  </a:txBody>
                  <a:tcPr marL="4236" marR="4236" marT="4236" marB="0" anchor="ctr"/>
                </a:tc>
                <a:extLst>
                  <a:ext uri="{0D108BD9-81ED-4DB2-BD59-A6C34878D82A}">
                    <a16:rowId xmlns:a16="http://schemas.microsoft.com/office/drawing/2014/main" val="133846738"/>
                  </a:ext>
                </a:extLst>
              </a:tr>
            </a:tbl>
          </a:graphicData>
        </a:graphic>
      </p:graphicFrame>
    </p:spTree>
    <p:extLst>
      <p:ext uri="{BB962C8B-B14F-4D97-AF65-F5344CB8AC3E}">
        <p14:creationId xmlns:p14="http://schemas.microsoft.com/office/powerpoint/2010/main" val="70167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73BD-5C48-4DF7-BE2D-55CD07121EB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1FEFC7D-5740-4F0C-B7BC-2B7AAA1EAEBB}"/>
              </a:ext>
            </a:extLst>
          </p:cNvPr>
          <p:cNvSpPr>
            <a:spLocks noGrp="1"/>
          </p:cNvSpPr>
          <p:nvPr>
            <p:ph idx="1"/>
          </p:nvPr>
        </p:nvSpPr>
        <p:spPr/>
        <p:txBody>
          <a:bodyPr>
            <a:normAutofit/>
          </a:bodyPr>
          <a:lstStyle/>
          <a:p>
            <a:r>
              <a:rPr lang="en-US" dirty="0"/>
              <a:t>Machine learning algorithms </a:t>
            </a:r>
          </a:p>
          <a:p>
            <a:pPr marL="0" indent="0">
              <a:buNone/>
            </a:pPr>
            <a:r>
              <a:rPr lang="en-US" dirty="0"/>
              <a:t>Because the aim is to classify locations as potentially injury causing or not (property damage only) a classification algorithm is used. Multiple classification algorithms were applied: </a:t>
            </a:r>
            <a:r>
              <a:rPr lang="en-US" dirty="0">
                <a:highlight>
                  <a:srgbClr val="000000"/>
                </a:highlight>
              </a:rPr>
              <a:t>K-Nearest Neighbors</a:t>
            </a:r>
            <a:r>
              <a:rPr lang="en-US" dirty="0"/>
              <a:t> (KNN), </a:t>
            </a:r>
            <a:r>
              <a:rPr lang="en-US" dirty="0">
                <a:highlight>
                  <a:srgbClr val="000000"/>
                </a:highlight>
              </a:rPr>
              <a:t>Support Vector Machine</a:t>
            </a:r>
            <a:r>
              <a:rPr lang="en-US" dirty="0"/>
              <a:t> (SVM), </a:t>
            </a:r>
            <a:r>
              <a:rPr lang="en-US" dirty="0">
                <a:highlight>
                  <a:srgbClr val="000000"/>
                </a:highlight>
              </a:rPr>
              <a:t>Logistic Regression</a:t>
            </a:r>
            <a:r>
              <a:rPr lang="en-US" dirty="0"/>
              <a:t>, (LR) and </a:t>
            </a:r>
            <a:r>
              <a:rPr lang="en-US" dirty="0">
                <a:highlight>
                  <a:srgbClr val="000000"/>
                </a:highlight>
              </a:rPr>
              <a:t>Decision Tree</a:t>
            </a:r>
            <a:r>
              <a:rPr lang="en-US" dirty="0"/>
              <a:t> (DT). </a:t>
            </a:r>
          </a:p>
        </p:txBody>
      </p:sp>
    </p:spTree>
    <p:extLst>
      <p:ext uri="{BB962C8B-B14F-4D97-AF65-F5344CB8AC3E}">
        <p14:creationId xmlns:p14="http://schemas.microsoft.com/office/powerpoint/2010/main" val="1868623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31</TotalTime>
  <Words>843</Words>
  <Application>Microsoft Office PowerPoint</Application>
  <PresentationFormat>Widescreen</PresentationFormat>
  <Paragraphs>185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Circuit</vt:lpstr>
      <vt:lpstr>Capstone Project - Car accident severity</vt:lpstr>
      <vt:lpstr>Table of contents</vt:lpstr>
      <vt:lpstr>introduction</vt:lpstr>
      <vt:lpstr>introduction</vt:lpstr>
      <vt:lpstr>introduction</vt:lpstr>
      <vt:lpstr>data</vt:lpstr>
      <vt:lpstr>data</vt:lpstr>
      <vt:lpstr>methodology</vt:lpstr>
      <vt:lpstr>methodology</vt:lpstr>
      <vt:lpstr>methodology</vt:lpstr>
      <vt:lpstr>methodology</vt:lpstr>
      <vt:lpstr>results</vt:lpstr>
      <vt:lpstr>results</vt:lpstr>
      <vt:lpstr>results</vt:lpstr>
      <vt:lpstr>Conclusion</vt:lpstr>
      <vt:lpstr>Thank YOU And stay safe!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Car accident severity</dc:title>
  <dc:creator>Bruggeling, Mark</dc:creator>
  <cp:lastModifiedBy>Bruggeling, Mark</cp:lastModifiedBy>
  <cp:revision>4</cp:revision>
  <dcterms:created xsi:type="dcterms:W3CDTF">2020-09-28T16:14:01Z</dcterms:created>
  <dcterms:modified xsi:type="dcterms:W3CDTF">2020-09-28T16:45:02Z</dcterms:modified>
</cp:coreProperties>
</file>