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1" r:id="rId4"/>
    <p:sldId id="270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iOka44L34vL7GsTkGZZHmO4LKE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ED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xmlns="" id="{568D0B60-DEB5-4491-9AD2-B40062C27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xmlns="" id="{55CB9362-620C-5210-6F39-D19977369A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xmlns="" id="{431159B1-7A70-92C9-7897-A133E19DD2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xmlns="" id="{29E8AEBF-5E0B-A67F-88F0-796D0D4EB2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57688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xmlns="" id="{2FF11276-A0B0-8C4D-5FD3-5A95359BE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xmlns="" id="{1BB78C7C-FE55-27AA-7687-B3C7962297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xmlns="" id="{DD86593E-5169-8465-A904-BB7F945D0A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xmlns="" id="{A8F6C3FF-3CC8-A09C-92B2-5FDF2AF8CC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1577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3259655" y="2550313"/>
            <a:ext cx="5751300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C4rd10gr4m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227755" y="4206512"/>
            <a:ext cx="4783200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b="1" dirty="0" err="1">
                <a:solidFill>
                  <a:schemeClr val="lt1"/>
                </a:solidFill>
              </a:rPr>
              <a:t>Якухин</a:t>
            </a:r>
            <a:r>
              <a:rPr lang="ru-RU" sz="1800" b="1" dirty="0">
                <a:solidFill>
                  <a:schemeClr val="lt1"/>
                </a:solidFill>
              </a:rPr>
              <a:t> </a:t>
            </a:r>
            <a:r>
              <a:rPr lang="ru-RU" sz="1800" b="1" dirty="0" smtClean="0">
                <a:solidFill>
                  <a:schemeClr val="lt1"/>
                </a:solidFill>
              </a:rPr>
              <a:t>Иван</a:t>
            </a:r>
            <a:endParaRPr lang="en-US" sz="1800" b="1" dirty="0" smtClean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dirty="0" smtClean="0">
              <a:solidFill>
                <a:schemeClr val="lt1"/>
              </a:solidFill>
            </a:endParaRPr>
          </a:p>
          <a:p>
            <a:pPr lvl="0" algn="ctr">
              <a:spcBef>
                <a:spcPts val="600"/>
              </a:spcBef>
            </a:pPr>
            <a:r>
              <a:rPr lang="en-US" sz="1800" b="1" dirty="0" smtClean="0">
                <a:solidFill>
                  <a:schemeClr val="lt1"/>
                </a:solidFill>
              </a:rPr>
              <a:t>https://github.com/BruhMano/CardioGram</a:t>
            </a:r>
            <a:endParaRPr lang="ru-RU" sz="1800" b="1" dirty="0">
              <a:solidFill>
                <a:schemeClr val="lt1"/>
              </a:solidFill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639270" y="6093311"/>
            <a:ext cx="38462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Самара, 2025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lt1"/>
                </a:solidFill>
              </a:rPr>
              <a:t>API</a:t>
            </a: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9E5E0C7B-9800-2158-420D-EFEB02C1A3C6}"/>
              </a:ext>
            </a:extLst>
          </p:cNvPr>
          <p:cNvSpPr/>
          <p:nvPr/>
        </p:nvSpPr>
        <p:spPr>
          <a:xfrm>
            <a:off x="763480" y="6332760"/>
            <a:ext cx="730405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85216" y="1207008"/>
            <a:ext cx="816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Для каждой из 4 сущностей (карта, колода, прогресс, пользователь) были реализованы методы </a:t>
            </a:r>
            <a:r>
              <a:rPr lang="en-US" sz="1800" dirty="0" smtClean="0"/>
              <a:t>CRUD</a:t>
            </a:r>
            <a:r>
              <a:rPr lang="ru-RU" sz="1800" dirty="0" smtClean="0"/>
              <a:t> (</a:t>
            </a:r>
            <a:r>
              <a:rPr lang="en-US" sz="1800" dirty="0" smtClean="0"/>
              <a:t>Create</a:t>
            </a:r>
            <a:r>
              <a:rPr lang="ru-RU" sz="1800" dirty="0" smtClean="0"/>
              <a:t>, </a:t>
            </a:r>
            <a:r>
              <a:rPr lang="en-US" sz="1800" dirty="0" smtClean="0"/>
              <a:t>Read</a:t>
            </a:r>
            <a:r>
              <a:rPr lang="ru-RU" sz="1800" dirty="0" smtClean="0"/>
              <a:t>, </a:t>
            </a:r>
            <a:r>
              <a:rPr lang="en-US" sz="1800" dirty="0" smtClean="0"/>
              <a:t>Update</a:t>
            </a:r>
            <a:r>
              <a:rPr lang="ru-RU" sz="1800" dirty="0" smtClean="0"/>
              <a:t>, </a:t>
            </a:r>
            <a:r>
              <a:rPr lang="en-US" sz="1800" dirty="0" smtClean="0"/>
              <a:t>Delete</a:t>
            </a:r>
            <a:r>
              <a:rPr lang="ru-RU" sz="1800" dirty="0" smtClean="0"/>
              <a:t>).</a:t>
            </a:r>
            <a:endParaRPr lang="ru-RU" sz="1800" dirty="0"/>
          </a:p>
        </p:txBody>
      </p:sp>
      <p:sp>
        <p:nvSpPr>
          <p:cNvPr id="7" name="Google Shape;125;p3">
            <a:extLst>
              <a:ext uri="{FF2B5EF4-FFF2-40B4-BE49-F238E27FC236}">
                <a16:creationId xmlns="" xmlns:a16="http://schemas.microsoft.com/office/drawing/2014/main" id="{88A3E43A-15DA-03DA-B951-319F126C99F0}"/>
              </a:ext>
            </a:extLst>
          </p:cNvPr>
          <p:cNvSpPr txBox="1"/>
          <p:nvPr/>
        </p:nvSpPr>
        <p:spPr>
          <a:xfrm>
            <a:off x="708617" y="1913069"/>
            <a:ext cx="3586578" cy="3584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07000"/>
              </a:lnSpc>
              <a:spcAft>
                <a:spcPts val="600"/>
              </a:spcAft>
            </a:pPr>
            <a:r>
              <a:rPr lang="ru-RU" sz="1200" b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Получить </a:t>
            </a: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 колоды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7818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Метод: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GET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7818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URL: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/</a:t>
            </a:r>
            <a:r>
              <a:rPr lang="ru-RU" sz="12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deck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7818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Ответ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[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deck_id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1,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deck_name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"Основные слова",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"Базовые слова для </a:t>
            </a:r>
            <a:r>
              <a:rPr lang="ru-RU" sz="12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начинающих“</a:t>
            </a:r>
            <a:r>
              <a:rPr lang="en-US" sz="12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en-US" sz="12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]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Google Shape;125;p3">
            <a:extLst>
              <a:ext uri="{FF2B5EF4-FFF2-40B4-BE49-F238E27FC236}">
                <a16:creationId xmlns="" xmlns:a16="http://schemas.microsoft.com/office/drawing/2014/main" id="{81FBEF0E-EC02-E762-E859-64CFB44B0584}"/>
              </a:ext>
            </a:extLst>
          </p:cNvPr>
          <p:cNvSpPr txBox="1"/>
          <p:nvPr/>
        </p:nvSpPr>
        <p:spPr>
          <a:xfrm>
            <a:off x="4360645" y="1913069"/>
            <a:ext cx="3586578" cy="413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07000"/>
              </a:lnSpc>
              <a:spcAft>
                <a:spcPts val="600"/>
              </a:spcAft>
            </a:pPr>
            <a:r>
              <a:rPr lang="ru-RU" sz="1200" b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Получить </a:t>
            </a: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карточки из колоды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7818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Метод: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GET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7818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URL: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2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2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7818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Ответ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card_id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1,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front_text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"Hello",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back_text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"Привет",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example_usage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"Hello, how are you?"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]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680" y="5843016"/>
            <a:ext cx="683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 т.д. все остальные методы из первой презентации.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xmlns="" id="{15B56675-E67C-1A8F-FA3B-55EDF53CB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xmlns="" id="{AEFDF6D9-B96B-49F3-53E9-C0A0986FE8F7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 smtClean="0">
                <a:solidFill>
                  <a:schemeClr val="lt1"/>
                </a:solidFill>
              </a:rPr>
              <a:t>Django</a:t>
            </a:r>
            <a:r>
              <a:rPr lang="en-US" sz="1800" b="1" dirty="0" smtClean="0">
                <a:solidFill>
                  <a:schemeClr val="lt1"/>
                </a:solidFill>
              </a:rPr>
              <a:t> REST Framework</a:t>
            </a: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xmlns="" id="{1D80A9A3-2CA8-AACB-6CFE-EA44A22F9C48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AA21867-D1B4-6B9F-9769-AFF62F8E4316}"/>
              </a:ext>
            </a:extLst>
          </p:cNvPr>
          <p:cNvSpPr txBox="1"/>
          <p:nvPr/>
        </p:nvSpPr>
        <p:spPr>
          <a:xfrm>
            <a:off x="406242" y="843949"/>
            <a:ext cx="8253126" cy="230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 smtClean="0">
                <a:latin typeface="Calibri"/>
                <a:ea typeface="Calibri"/>
                <a:cs typeface="Times New Roman"/>
              </a:rPr>
              <a:t>Весь функционал был реализован с помощью библиотеки </a:t>
            </a:r>
            <a:r>
              <a:rPr lang="en-US" sz="1800" dirty="0" err="1" smtClean="0">
                <a:latin typeface="Calibri"/>
                <a:ea typeface="Calibri"/>
                <a:cs typeface="Times New Roman"/>
              </a:rPr>
              <a:t>django</a:t>
            </a:r>
            <a:r>
              <a:rPr lang="ru-RU" sz="1800" dirty="0" smtClean="0">
                <a:latin typeface="Calibri"/>
                <a:ea typeface="Calibri"/>
                <a:cs typeface="Times New Roman"/>
              </a:rPr>
              <a:t>-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rest</a:t>
            </a:r>
            <a:r>
              <a:rPr lang="ru-RU" sz="1800" dirty="0" smtClean="0">
                <a:latin typeface="Calibri"/>
                <a:ea typeface="Calibri"/>
                <a:cs typeface="Times New Roman"/>
              </a:rPr>
              <a:t>-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framework</a:t>
            </a:r>
            <a:r>
              <a:rPr lang="ru-RU" sz="1800" dirty="0" smtClean="0">
                <a:latin typeface="Calibri"/>
                <a:ea typeface="Calibri"/>
                <a:cs typeface="Times New Roman"/>
              </a:rPr>
              <a:t>, позволяющей создавать 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API</a:t>
            </a:r>
            <a:r>
              <a:rPr lang="ru-RU" sz="1800" dirty="0" smtClean="0">
                <a:latin typeface="Calibri"/>
                <a:ea typeface="Calibri"/>
                <a:cs typeface="Times New Roman"/>
              </a:rPr>
              <a:t>. Для </a:t>
            </a:r>
            <a:r>
              <a:rPr lang="ru-RU" sz="1800" dirty="0" err="1" smtClean="0">
                <a:latin typeface="Calibri"/>
                <a:ea typeface="Calibri"/>
                <a:cs typeface="Times New Roman"/>
              </a:rPr>
              <a:t>сериализации</a:t>
            </a:r>
            <a:r>
              <a:rPr lang="ru-RU" sz="1800" dirty="0" smtClean="0">
                <a:latin typeface="Calibri"/>
                <a:ea typeface="Calibri"/>
                <a:cs typeface="Times New Roman"/>
              </a:rPr>
              <a:t> данных был </a:t>
            </a:r>
            <a:r>
              <a:rPr lang="ru-RU" sz="1800" dirty="0" err="1" smtClean="0">
                <a:latin typeface="Calibri"/>
                <a:ea typeface="Calibri"/>
                <a:cs typeface="Times New Roman"/>
              </a:rPr>
              <a:t>использван</a:t>
            </a:r>
            <a:r>
              <a:rPr lang="ru-RU" sz="1800" dirty="0" smtClean="0">
                <a:latin typeface="Calibri"/>
                <a:ea typeface="Calibri"/>
                <a:cs typeface="Times New Roman"/>
              </a:rPr>
              <a:t> класс </a:t>
            </a:r>
            <a:r>
              <a:rPr lang="en-US" sz="1800" dirty="0" err="1" smtClean="0">
                <a:latin typeface="Calibri"/>
                <a:ea typeface="Calibri"/>
                <a:cs typeface="Times New Roman"/>
              </a:rPr>
              <a:t>ModelSerializer</a:t>
            </a:r>
            <a:r>
              <a:rPr lang="ru-RU" sz="1800" dirty="0" smtClean="0">
                <a:latin typeface="Calibri"/>
                <a:ea typeface="Calibri"/>
                <a:cs typeface="Times New Roman"/>
              </a:rPr>
              <a:t>, для реализации методов </a:t>
            </a:r>
            <a:r>
              <a:rPr lang="en-US" sz="1800" dirty="0" err="1" smtClean="0">
                <a:latin typeface="Calibri"/>
                <a:ea typeface="Calibri"/>
                <a:cs typeface="Times New Roman"/>
              </a:rPr>
              <a:t>ModelViewSet</a:t>
            </a:r>
            <a:r>
              <a:rPr lang="ru-RU" sz="1800" dirty="0" smtClean="0">
                <a:latin typeface="Calibri"/>
                <a:ea typeface="Calibri"/>
                <a:cs typeface="Times New Roman"/>
              </a:rPr>
              <a:t>, для управления маршрутами класс </a:t>
            </a:r>
            <a:r>
              <a:rPr lang="en-US" sz="1800" dirty="0" err="1" smtClean="0">
                <a:latin typeface="Calibri"/>
                <a:ea typeface="Calibri"/>
                <a:cs typeface="Times New Roman"/>
              </a:rPr>
              <a:t>SimpleRouter</a:t>
            </a:r>
            <a:r>
              <a:rPr lang="ru-RU" sz="1800" dirty="0" smtClean="0">
                <a:latin typeface="Calibri"/>
                <a:ea typeface="Calibri"/>
                <a:cs typeface="Times New Roman"/>
              </a:rPr>
              <a:t>. Также для обеспечения безопасности при использовании 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API</a:t>
            </a:r>
            <a:r>
              <a:rPr lang="ru-RU" sz="1800" dirty="0" smtClean="0">
                <a:latin typeface="Calibri"/>
                <a:ea typeface="Calibri"/>
                <a:cs typeface="Times New Roman"/>
              </a:rPr>
              <a:t> была </a:t>
            </a:r>
            <a:r>
              <a:rPr lang="ru-RU" sz="1800" smtClean="0">
                <a:latin typeface="Calibri"/>
                <a:ea typeface="Calibri"/>
                <a:cs typeface="Times New Roman"/>
              </a:rPr>
              <a:t>использована </a:t>
            </a:r>
            <a:r>
              <a:rPr lang="ru-RU" sz="1800" smtClean="0">
                <a:latin typeface="Calibri"/>
                <a:ea typeface="Calibri"/>
                <a:cs typeface="Times New Roman"/>
              </a:rPr>
              <a:t>а</a:t>
            </a:r>
            <a:r>
              <a:rPr lang="ru-RU" sz="1800" smtClean="0">
                <a:latin typeface="Calibri"/>
                <a:ea typeface="Calibri"/>
                <a:cs typeface="Times New Roman"/>
              </a:rPr>
              <a:t>вторизация</a:t>
            </a:r>
            <a:r>
              <a:rPr lang="ru-RU" sz="1800" smtClean="0">
                <a:latin typeface="Calibri"/>
                <a:ea typeface="Calibri"/>
                <a:cs typeface="Times New Roman"/>
              </a:rPr>
              <a:t> </a:t>
            </a:r>
            <a:r>
              <a:rPr lang="ru-RU" sz="1800" dirty="0" smtClean="0">
                <a:latin typeface="Calibri"/>
                <a:ea typeface="Calibri"/>
                <a:cs typeface="Times New Roman"/>
              </a:rPr>
              <a:t>по </a:t>
            </a:r>
            <a:r>
              <a:rPr lang="ru-RU" sz="1800" dirty="0" err="1" smtClean="0">
                <a:latin typeface="Calibri"/>
                <a:ea typeface="Calibri"/>
                <a:cs typeface="Times New Roman"/>
              </a:rPr>
              <a:t>токену</a:t>
            </a:r>
            <a:r>
              <a:rPr lang="ru-RU" sz="1800" dirty="0" smtClean="0">
                <a:latin typeface="Calibri"/>
                <a:ea typeface="Calibri"/>
                <a:cs typeface="Times New Roman"/>
              </a:rPr>
              <a:t> из пакета 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rest</a:t>
            </a:r>
            <a:r>
              <a:rPr lang="ru-RU" sz="1800" dirty="0" smtClean="0">
                <a:latin typeface="Calibri"/>
                <a:ea typeface="Calibri"/>
                <a:cs typeface="Times New Roman"/>
              </a:rPr>
              <a:t>-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framework</a:t>
            </a:r>
            <a:r>
              <a:rPr lang="ru-RU" sz="1800" dirty="0" smtClean="0">
                <a:latin typeface="Calibri"/>
                <a:ea typeface="Calibri"/>
                <a:cs typeface="Times New Roman"/>
              </a:rPr>
              <a:t>.</a:t>
            </a:r>
            <a:r>
              <a:rPr lang="en-US" sz="1800" dirty="0" err="1" smtClean="0">
                <a:latin typeface="Calibri"/>
                <a:ea typeface="Calibri"/>
                <a:cs typeface="Times New Roman"/>
              </a:rPr>
              <a:t>authtoken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ru-RU" sz="1800" dirty="0" smtClean="0">
                <a:latin typeface="Calibri"/>
                <a:ea typeface="Calibri"/>
                <a:cs typeface="Times New Roman"/>
              </a:rPr>
              <a:t>и ограничение доступа к некоторым элементам с помощью 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rest</a:t>
            </a:r>
            <a:r>
              <a:rPr lang="ru-RU" sz="1800" dirty="0" smtClean="0">
                <a:latin typeface="Calibri"/>
                <a:ea typeface="Calibri"/>
                <a:cs typeface="Times New Roman"/>
              </a:rPr>
              <a:t>-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framework</a:t>
            </a:r>
            <a:r>
              <a:rPr lang="ru-RU" sz="1800" dirty="0" smtClean="0">
                <a:latin typeface="Calibri"/>
                <a:ea typeface="Calibri"/>
                <a:cs typeface="Times New Roman"/>
              </a:rPr>
              <a:t>.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permissions</a:t>
            </a:r>
            <a:r>
              <a:rPr lang="ru-RU" sz="1800" dirty="0" smtClean="0">
                <a:latin typeface="Calibri"/>
                <a:ea typeface="Calibri"/>
                <a:cs typeface="Times New Roman"/>
              </a:rPr>
              <a:t>. Пример кода для сущности карта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:</a:t>
            </a:r>
            <a:endParaRPr lang="ru-RU" sz="18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D89BD400-9E6E-AC9F-AE1A-B588BF17CB63}"/>
              </a:ext>
            </a:extLst>
          </p:cNvPr>
          <p:cNvSpPr/>
          <p:nvPr/>
        </p:nvSpPr>
        <p:spPr>
          <a:xfrm>
            <a:off x="763480" y="6332760"/>
            <a:ext cx="730405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20624" y="3200400"/>
            <a:ext cx="8284464" cy="28931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BFBFBF"/>
                </a:solidFill>
              </a:rPr>
              <a:t># </a:t>
            </a:r>
            <a:r>
              <a:rPr lang="en-US" dirty="0" smtClean="0">
                <a:solidFill>
                  <a:srgbClr val="BFBFBF"/>
                </a:solidFill>
              </a:rPr>
              <a:t>views</a:t>
            </a:r>
            <a:r>
              <a:rPr lang="ru-RU" dirty="0" smtClean="0">
                <a:solidFill>
                  <a:srgbClr val="BFBFBF"/>
                </a:solidFill>
              </a:rPr>
              <a:t>.</a:t>
            </a:r>
            <a:r>
              <a:rPr lang="en-US" dirty="0" err="1" smtClean="0">
                <a:solidFill>
                  <a:srgbClr val="BFBFBF"/>
                </a:solidFill>
              </a:rPr>
              <a:t>py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CF8E6D"/>
                </a:solidFill>
              </a:rPr>
              <a:t>class </a:t>
            </a:r>
            <a:r>
              <a:rPr lang="en-US" dirty="0" err="1" smtClean="0">
                <a:solidFill>
                  <a:srgbClr val="BCBEC4"/>
                </a:solidFill>
              </a:rPr>
              <a:t>CardViewset</a:t>
            </a:r>
            <a:r>
              <a:rPr lang="en-US" dirty="0" smtClean="0">
                <a:solidFill>
                  <a:srgbClr val="BCBEC4"/>
                </a:solidFill>
              </a:rPr>
              <a:t>(</a:t>
            </a:r>
            <a:r>
              <a:rPr lang="en-US" dirty="0" err="1" smtClean="0">
                <a:solidFill>
                  <a:srgbClr val="BCBEC4"/>
                </a:solidFill>
              </a:rPr>
              <a:t>ModelViewSet</a:t>
            </a:r>
            <a:r>
              <a:rPr lang="en-US" dirty="0" smtClean="0">
                <a:solidFill>
                  <a:srgbClr val="BCBEC4"/>
                </a:solidFill>
              </a:rPr>
              <a:t>):</a:t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smtClean="0">
                <a:solidFill>
                  <a:srgbClr val="BCBEC4"/>
                </a:solidFill>
              </a:rPr>
              <a:t>    </a:t>
            </a:r>
            <a:r>
              <a:rPr lang="en-US" dirty="0" err="1" smtClean="0">
                <a:solidFill>
                  <a:srgbClr val="BCBEC4"/>
                </a:solidFill>
              </a:rPr>
              <a:t>queryset</a:t>
            </a:r>
            <a:r>
              <a:rPr lang="en-US" dirty="0" smtClean="0">
                <a:solidFill>
                  <a:srgbClr val="BCBEC4"/>
                </a:solidFill>
              </a:rPr>
              <a:t> = </a:t>
            </a:r>
            <a:r>
              <a:rPr lang="en-US" dirty="0" err="1" smtClean="0">
                <a:solidFill>
                  <a:srgbClr val="BCBEC4"/>
                </a:solidFill>
              </a:rPr>
              <a:t>Card.objects.all</a:t>
            </a:r>
            <a:r>
              <a:rPr lang="en-US" dirty="0" smtClean="0">
                <a:solidFill>
                  <a:srgbClr val="BCBEC4"/>
                </a:solidFill>
              </a:rPr>
              <a:t>()</a:t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smtClean="0">
                <a:solidFill>
                  <a:srgbClr val="BCBEC4"/>
                </a:solidFill>
              </a:rPr>
              <a:t>    </a:t>
            </a:r>
            <a:r>
              <a:rPr lang="en-US" dirty="0" err="1" smtClean="0">
                <a:solidFill>
                  <a:srgbClr val="BCBEC4"/>
                </a:solidFill>
              </a:rPr>
              <a:t>serializer_class</a:t>
            </a:r>
            <a:r>
              <a:rPr lang="en-US" dirty="0" smtClean="0">
                <a:solidFill>
                  <a:srgbClr val="BCBEC4"/>
                </a:solidFill>
              </a:rPr>
              <a:t> = </a:t>
            </a:r>
            <a:r>
              <a:rPr lang="en-US" dirty="0" err="1" smtClean="0">
                <a:solidFill>
                  <a:srgbClr val="BCBEC4"/>
                </a:solidFill>
              </a:rPr>
              <a:t>CardSerializer</a:t>
            </a:r>
            <a:r>
              <a:rPr lang="en-US" dirty="0" smtClean="0">
                <a:solidFill>
                  <a:srgbClr val="BCBEC4"/>
                </a:solidFill>
              </a:rPr>
              <a:t/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smtClean="0">
                <a:solidFill>
                  <a:srgbClr val="BCBEC4"/>
                </a:solidFill>
              </a:rPr>
              <a:t>    </a:t>
            </a:r>
            <a:r>
              <a:rPr lang="en-US" dirty="0" err="1" smtClean="0">
                <a:solidFill>
                  <a:srgbClr val="BCBEC4"/>
                </a:solidFill>
              </a:rPr>
              <a:t>permission_classes</a:t>
            </a:r>
            <a:r>
              <a:rPr lang="en-US" dirty="0" smtClean="0">
                <a:solidFill>
                  <a:srgbClr val="BCBEC4"/>
                </a:solidFill>
              </a:rPr>
              <a:t> = (</a:t>
            </a:r>
            <a:r>
              <a:rPr lang="en-US" dirty="0" err="1" smtClean="0">
                <a:solidFill>
                  <a:srgbClr val="BCBEC4"/>
                </a:solidFill>
              </a:rPr>
              <a:t>IsAdminOrReadOnly</a:t>
            </a:r>
            <a:r>
              <a:rPr lang="en-US" dirty="0" smtClean="0">
                <a:solidFill>
                  <a:srgbClr val="BCBEC4"/>
                </a:solidFill>
              </a:rPr>
              <a:t>, </a:t>
            </a:r>
            <a:r>
              <a:rPr lang="en-US" dirty="0" err="1" smtClean="0">
                <a:solidFill>
                  <a:srgbClr val="BCBEC4"/>
                </a:solidFill>
              </a:rPr>
              <a:t>permissions.IsAuthenticated</a:t>
            </a:r>
            <a:r>
              <a:rPr lang="en-US" dirty="0" smtClean="0">
                <a:solidFill>
                  <a:srgbClr val="BCBEC4"/>
                </a:solidFill>
              </a:rPr>
              <a:t>)</a:t>
            </a:r>
          </a:p>
          <a:p>
            <a:r>
              <a:rPr lang="en-US" dirty="0" smtClean="0">
                <a:solidFill>
                  <a:srgbClr val="BCBEC4"/>
                </a:solidFill>
              </a:rPr>
              <a:t> # serializers.py</a:t>
            </a:r>
          </a:p>
          <a:p>
            <a:r>
              <a:rPr lang="en-US" dirty="0" smtClean="0">
                <a:solidFill>
                  <a:srgbClr val="CF8E6D"/>
                </a:solidFill>
              </a:rPr>
              <a:t>class </a:t>
            </a:r>
            <a:r>
              <a:rPr lang="en-US" dirty="0" err="1" smtClean="0">
                <a:solidFill>
                  <a:srgbClr val="BCBEC4"/>
                </a:solidFill>
              </a:rPr>
              <a:t>CardSerializer</a:t>
            </a:r>
            <a:r>
              <a:rPr lang="en-US" dirty="0" smtClean="0">
                <a:solidFill>
                  <a:srgbClr val="BCBEC4"/>
                </a:solidFill>
              </a:rPr>
              <a:t>(</a:t>
            </a:r>
            <a:r>
              <a:rPr lang="en-US" dirty="0" err="1" smtClean="0">
                <a:solidFill>
                  <a:srgbClr val="BCBEC4"/>
                </a:solidFill>
              </a:rPr>
              <a:t>ModelSerializer</a:t>
            </a:r>
            <a:r>
              <a:rPr lang="en-US" dirty="0" smtClean="0">
                <a:solidFill>
                  <a:srgbClr val="BCBEC4"/>
                </a:solidFill>
              </a:rPr>
              <a:t>):</a:t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smtClean="0">
                <a:solidFill>
                  <a:srgbClr val="BCBEC4"/>
                </a:solidFill>
              </a:rPr>
              <a:t>    </a:t>
            </a:r>
            <a:r>
              <a:rPr lang="en-US" dirty="0" smtClean="0">
                <a:solidFill>
                  <a:srgbClr val="CF8E6D"/>
                </a:solidFill>
              </a:rPr>
              <a:t>class </a:t>
            </a:r>
            <a:r>
              <a:rPr lang="en-US" dirty="0" smtClean="0">
                <a:solidFill>
                  <a:srgbClr val="BCBEC4"/>
                </a:solidFill>
              </a:rPr>
              <a:t>Meta:</a:t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smtClean="0">
                <a:solidFill>
                  <a:srgbClr val="BCBEC4"/>
                </a:solidFill>
              </a:rPr>
              <a:t>        model = Card</a:t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smtClean="0">
                <a:solidFill>
                  <a:srgbClr val="BCBEC4"/>
                </a:solidFill>
              </a:rPr>
              <a:t>        fields = [</a:t>
            </a:r>
            <a:r>
              <a:rPr lang="en-US" dirty="0" smtClean="0">
                <a:solidFill>
                  <a:srgbClr val="6AAB73"/>
                </a:solidFill>
              </a:rPr>
              <a:t>'id'</a:t>
            </a:r>
            <a:r>
              <a:rPr lang="en-US" dirty="0" smtClean="0">
                <a:solidFill>
                  <a:srgbClr val="BCBEC4"/>
                </a:solidFill>
              </a:rPr>
              <a:t>, </a:t>
            </a:r>
            <a:r>
              <a:rPr lang="en-US" dirty="0" smtClean="0">
                <a:solidFill>
                  <a:srgbClr val="6AAB73"/>
                </a:solidFill>
              </a:rPr>
              <a:t>'deck'</a:t>
            </a:r>
            <a:r>
              <a:rPr lang="en-US" dirty="0" smtClean="0">
                <a:solidFill>
                  <a:srgbClr val="BCBEC4"/>
                </a:solidFill>
              </a:rPr>
              <a:t>, </a:t>
            </a:r>
            <a:r>
              <a:rPr lang="en-US" dirty="0" smtClean="0">
                <a:solidFill>
                  <a:srgbClr val="6AAB73"/>
                </a:solidFill>
              </a:rPr>
              <a:t>'</a:t>
            </a:r>
            <a:r>
              <a:rPr lang="en-US" dirty="0" err="1" smtClean="0">
                <a:solidFill>
                  <a:srgbClr val="6AAB73"/>
                </a:solidFill>
              </a:rPr>
              <a:t>front_text</a:t>
            </a:r>
            <a:r>
              <a:rPr lang="en-US" dirty="0" smtClean="0">
                <a:solidFill>
                  <a:srgbClr val="6AAB73"/>
                </a:solidFill>
              </a:rPr>
              <a:t>'</a:t>
            </a:r>
            <a:r>
              <a:rPr lang="en-US" dirty="0" smtClean="0">
                <a:solidFill>
                  <a:srgbClr val="BCBEC4"/>
                </a:solidFill>
              </a:rPr>
              <a:t>, </a:t>
            </a:r>
            <a:r>
              <a:rPr lang="en-US" dirty="0" smtClean="0">
                <a:solidFill>
                  <a:srgbClr val="6AAB73"/>
                </a:solidFill>
              </a:rPr>
              <a:t>'</a:t>
            </a:r>
            <a:r>
              <a:rPr lang="en-US" dirty="0" err="1" smtClean="0">
                <a:solidFill>
                  <a:srgbClr val="6AAB73"/>
                </a:solidFill>
              </a:rPr>
              <a:t>back_text</a:t>
            </a:r>
            <a:r>
              <a:rPr lang="en-US" dirty="0" smtClean="0">
                <a:solidFill>
                  <a:srgbClr val="6AAB73"/>
                </a:solidFill>
              </a:rPr>
              <a:t>'</a:t>
            </a:r>
            <a:r>
              <a:rPr lang="en-US" dirty="0" smtClean="0">
                <a:solidFill>
                  <a:srgbClr val="BCBEC4"/>
                </a:solidFill>
              </a:rPr>
              <a:t>, </a:t>
            </a:r>
            <a:r>
              <a:rPr lang="en-US" dirty="0" smtClean="0">
                <a:solidFill>
                  <a:srgbClr val="6AAB73"/>
                </a:solidFill>
              </a:rPr>
              <a:t>'</a:t>
            </a:r>
            <a:r>
              <a:rPr lang="en-US" dirty="0" err="1" smtClean="0">
                <a:solidFill>
                  <a:srgbClr val="6AAB73"/>
                </a:solidFill>
              </a:rPr>
              <a:t>example_usage</a:t>
            </a:r>
            <a:r>
              <a:rPr lang="en-US" dirty="0" smtClean="0">
                <a:solidFill>
                  <a:srgbClr val="6AAB73"/>
                </a:solidFill>
              </a:rPr>
              <a:t>'</a:t>
            </a:r>
            <a:r>
              <a:rPr lang="en-US" dirty="0" smtClean="0">
                <a:solidFill>
                  <a:srgbClr val="BCBEC4"/>
                </a:solidFill>
              </a:rPr>
              <a:t>] </a:t>
            </a:r>
          </a:p>
          <a:p>
            <a:r>
              <a:rPr lang="en-US" dirty="0" smtClean="0">
                <a:solidFill>
                  <a:srgbClr val="BCBEC4"/>
                </a:solidFill>
              </a:rPr>
              <a:t># urls.py</a:t>
            </a:r>
          </a:p>
          <a:p>
            <a:r>
              <a:rPr lang="en-US" dirty="0" smtClean="0">
                <a:solidFill>
                  <a:srgbClr val="BCBEC4"/>
                </a:solidFill>
              </a:rPr>
              <a:t>router = </a:t>
            </a:r>
            <a:r>
              <a:rPr lang="en-US" dirty="0" err="1" smtClean="0">
                <a:solidFill>
                  <a:srgbClr val="BCBEC4"/>
                </a:solidFill>
              </a:rPr>
              <a:t>routers.SimpleRouter</a:t>
            </a:r>
            <a:r>
              <a:rPr lang="en-US" dirty="0" smtClean="0">
                <a:solidFill>
                  <a:srgbClr val="BCBEC4"/>
                </a:solidFill>
              </a:rPr>
              <a:t>()</a:t>
            </a:r>
            <a:br>
              <a:rPr lang="en-US" dirty="0" smtClean="0">
                <a:solidFill>
                  <a:srgbClr val="BCBEC4"/>
                </a:solidFill>
              </a:rPr>
            </a:br>
            <a:r>
              <a:rPr lang="en-US" dirty="0" err="1" smtClean="0">
                <a:solidFill>
                  <a:srgbClr val="BCBEC4"/>
                </a:solidFill>
              </a:rPr>
              <a:t>router.register</a:t>
            </a:r>
            <a:r>
              <a:rPr lang="en-US" dirty="0" smtClean="0">
                <a:solidFill>
                  <a:srgbClr val="BCBEC4"/>
                </a:solidFill>
              </a:rPr>
              <a:t>(</a:t>
            </a:r>
            <a:r>
              <a:rPr lang="en-US" dirty="0" err="1" smtClean="0">
                <a:solidFill>
                  <a:srgbClr val="6AAB73"/>
                </a:solidFill>
              </a:rPr>
              <a:t>r'card</a:t>
            </a:r>
            <a:r>
              <a:rPr lang="en-US" dirty="0" smtClean="0">
                <a:solidFill>
                  <a:srgbClr val="6AAB73"/>
                </a:solidFill>
              </a:rPr>
              <a:t>'</a:t>
            </a:r>
            <a:r>
              <a:rPr lang="en-US" dirty="0" smtClean="0">
                <a:solidFill>
                  <a:srgbClr val="BCBEC4"/>
                </a:solidFill>
              </a:rPr>
              <a:t>, </a:t>
            </a:r>
            <a:r>
              <a:rPr lang="en-US" dirty="0" err="1" smtClean="0">
                <a:solidFill>
                  <a:srgbClr val="BCBEC4"/>
                </a:solidFill>
              </a:rPr>
              <a:t>CardViewset</a:t>
            </a:r>
            <a:r>
              <a:rPr lang="en-US" dirty="0" smtClean="0">
                <a:solidFill>
                  <a:srgbClr val="BCBEC4"/>
                </a:solidFill>
              </a:rPr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47400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xmlns="" id="{797AF5BA-1EBB-7B23-D344-498EF1B5F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xmlns="" id="{FA9019C4-3FD5-CFCB-9D94-587A627FEF86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curl</a:t>
            </a: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xmlns="" id="{5E8AD766-24F6-4D8C-D72E-7BC615CD955C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3035977E-6607-6190-8F84-15314D307078}"/>
              </a:ext>
            </a:extLst>
          </p:cNvPr>
          <p:cNvSpPr/>
          <p:nvPr/>
        </p:nvSpPr>
        <p:spPr>
          <a:xfrm>
            <a:off x="763480" y="6332760"/>
            <a:ext cx="730405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C2EC16F-040A-6FF9-73AE-735DAEE20B41}"/>
              </a:ext>
            </a:extLst>
          </p:cNvPr>
          <p:cNvSpPr txBox="1"/>
          <p:nvPr/>
        </p:nvSpPr>
        <p:spPr>
          <a:xfrm>
            <a:off x="470516" y="1313895"/>
            <a:ext cx="7695075" cy="410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 smtClean="0">
                <a:latin typeface="Calibri"/>
                <a:ea typeface="Calibri"/>
                <a:cs typeface="Times New Roman"/>
              </a:rPr>
              <a:t>Для тестирования 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API</a:t>
            </a:r>
            <a:r>
              <a:rPr lang="ru-RU" sz="1800" dirty="0" smtClean="0">
                <a:latin typeface="Calibri"/>
                <a:ea typeface="Calibri"/>
                <a:cs typeface="Times New Roman"/>
              </a:rPr>
              <a:t> были использованы программа 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curl</a:t>
            </a:r>
            <a:r>
              <a:rPr lang="ru-RU" sz="1800" dirty="0" smtClean="0">
                <a:latin typeface="Calibri"/>
                <a:ea typeface="Calibri"/>
                <a:cs typeface="Times New Roman"/>
              </a:rPr>
              <a:t> и встроенные в 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rest</a:t>
            </a:r>
            <a:r>
              <a:rPr lang="ru-RU" sz="1800" dirty="0" smtClean="0">
                <a:latin typeface="Calibri"/>
                <a:ea typeface="Calibri"/>
                <a:cs typeface="Times New Roman"/>
              </a:rPr>
              <a:t>-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framework</a:t>
            </a:r>
            <a:r>
              <a:rPr lang="ru-RU" sz="1800" dirty="0" smtClean="0">
                <a:latin typeface="Calibri"/>
                <a:ea typeface="Calibri"/>
                <a:cs typeface="Times New Roman"/>
              </a:rPr>
              <a:t> страницы. С их помощью были протестированы разрешения (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permissions</a:t>
            </a:r>
            <a:r>
              <a:rPr lang="ru-RU" sz="1800" dirty="0" smtClean="0">
                <a:latin typeface="Calibri"/>
                <a:ea typeface="Calibri"/>
                <a:cs typeface="Times New Roman"/>
              </a:rPr>
              <a:t>) и установлен факт корректной работы 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API</a:t>
            </a:r>
            <a:r>
              <a:rPr lang="ru-RU" sz="1800" dirty="0" smtClean="0">
                <a:latin typeface="Calibri"/>
                <a:ea typeface="Calibri"/>
                <a:cs typeface="Times New Roman"/>
              </a:rPr>
              <a:t>. Пример команд 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curl:</a:t>
            </a:r>
            <a:endParaRPr lang="ru-RU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smtClean="0">
                <a:latin typeface="Calibri"/>
                <a:ea typeface="Calibri"/>
                <a:cs typeface="Times New Roman"/>
              </a:rPr>
              <a:t>curl -H "Authorization: Token c77bfcc646749e6479338531136364cfc7cf9a47" http://127.0.0.1:8000/api/card/400/</a:t>
            </a:r>
            <a:endParaRPr lang="ru-RU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smtClean="0">
                <a:latin typeface="Calibri"/>
                <a:ea typeface="Calibri"/>
                <a:cs typeface="Times New Roman"/>
              </a:rPr>
              <a:t>{“id":400,"deck":6,"front_text":"</a:t>
            </a:r>
            <a:r>
              <a:rPr lang="en-US" sz="1800" dirty="0" err="1" smtClean="0">
                <a:latin typeface="Calibri"/>
                <a:ea typeface="Calibri"/>
                <a:cs typeface="Times New Roman"/>
              </a:rPr>
              <a:t>pelican","back_text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":"</a:t>
            </a:r>
            <a:r>
              <a:rPr lang="en-US" sz="1800" dirty="0" err="1" smtClean="0">
                <a:latin typeface="Calibri"/>
                <a:ea typeface="Calibri"/>
                <a:cs typeface="Times New Roman"/>
              </a:rPr>
              <a:t>пеликан","example_usage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":"The pelican caught a fish. (</a:t>
            </a:r>
            <a:r>
              <a:rPr lang="en-US" sz="1800" dirty="0" err="1" smtClean="0">
                <a:latin typeface="Calibri"/>
                <a:ea typeface="Calibri"/>
                <a:cs typeface="Times New Roman"/>
              </a:rPr>
              <a:t>Пеликан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US" sz="1800" dirty="0" err="1" smtClean="0">
                <a:latin typeface="Calibri"/>
                <a:ea typeface="Calibri"/>
                <a:cs typeface="Times New Roman"/>
              </a:rPr>
              <a:t>поймал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US" sz="1800" dirty="0" err="1" smtClean="0">
                <a:latin typeface="Calibri"/>
                <a:ea typeface="Calibri"/>
                <a:cs typeface="Times New Roman"/>
              </a:rPr>
              <a:t>рыбу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.)"}</a:t>
            </a:r>
            <a:endParaRPr lang="ru-RU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smtClean="0">
                <a:latin typeface="Calibri"/>
                <a:ea typeface="Calibri"/>
                <a:cs typeface="Times New Roman"/>
              </a:rPr>
              <a:t>curl -H "Authorization: Token c77bfcc646749e6479338531136364cfc7cf9a47" http://127.0.0.1:8000/api/progress/700/</a:t>
            </a:r>
            <a:endParaRPr lang="ru-RU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smtClean="0">
                <a:latin typeface="Calibri"/>
                <a:ea typeface="Calibri"/>
                <a:cs typeface="Times New Roman"/>
              </a:rPr>
              <a:t>{"detail":"No Progress matches the given query."}</a:t>
            </a:r>
            <a:endParaRPr lang="ru-RU" sz="1800" dirty="0" smtClean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87494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252</Words>
  <Application>Microsoft Office PowerPoint</Application>
  <PresentationFormat>Экран (4:3)</PresentationFormat>
  <Paragraphs>54</Paragraphs>
  <Slides>4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Слайд 1</vt:lpstr>
      <vt:lpstr>Слайд 2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Leonardo Werb</cp:lastModifiedBy>
  <cp:revision>18</cp:revision>
  <dcterms:created xsi:type="dcterms:W3CDTF">2016-03-09T10:31:39Z</dcterms:created>
  <dcterms:modified xsi:type="dcterms:W3CDTF">2025-04-04T07:46:51Z</dcterms:modified>
</cp:coreProperties>
</file>